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57" r:id="rId3"/>
    <p:sldId id="358" r:id="rId4"/>
    <p:sldId id="377" r:id="rId5"/>
    <p:sldId id="373" r:id="rId6"/>
    <p:sldId id="378" r:id="rId7"/>
    <p:sldId id="370" r:id="rId8"/>
    <p:sldId id="379" r:id="rId9"/>
    <p:sldId id="372" r:id="rId10"/>
    <p:sldId id="380" r:id="rId11"/>
    <p:sldId id="367" r:id="rId12"/>
    <p:sldId id="375" r:id="rId13"/>
    <p:sldId id="368" r:id="rId14"/>
    <p:sldId id="321" r:id="rId15"/>
    <p:sldId id="381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  <p:cmAuthor id="27" name="Tokubo, Todd" initials="TT" lastIdx="6" clrIdx="26">
    <p:extLst>
      <p:ext uri="{19B8F6BF-5375-455C-9EA6-DF929625EA0E}">
        <p15:presenceInfo xmlns:p15="http://schemas.microsoft.com/office/powerpoint/2012/main" userId="S-1-5-21-391068476-594298578-1233803906-315217" providerId="AD"/>
      </p:ext>
    </p:extLst>
  </p:cmAuthor>
  <p:cmAuthor id="28" name="Sakoda, Kazuyuki" initials="SK" lastIdx="6" clrIdx="27">
    <p:extLst>
      <p:ext uri="{19B8F6BF-5375-455C-9EA6-DF929625EA0E}">
        <p15:presenceInfo xmlns:p15="http://schemas.microsoft.com/office/powerpoint/2012/main" userId="S-1-5-21-391068476-594298578-1233803906-48521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00"/>
    <a:srgbClr val="FFFF99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68" autoAdjust="0"/>
    <p:restoredTop sz="95979" autoAdjust="0"/>
  </p:normalViewPr>
  <p:slideViewPr>
    <p:cSldViewPr>
      <p:cViewPr varScale="1">
        <p:scale>
          <a:sx n="82" d="100"/>
          <a:sy n="82" d="100"/>
        </p:scale>
        <p:origin x="1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8005" y="332601"/>
            <a:ext cx="32574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802.11-18/0111r0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January 2019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Kazuyuki Sakoda (Sony)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Additional game use case over WLAN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2019-01-15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805652"/>
              </p:ext>
            </p:extLst>
          </p:nvPr>
        </p:nvGraphicFramePr>
        <p:xfrm>
          <a:off x="535905" y="3263623"/>
          <a:ext cx="8148390" cy="174752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William Carney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William.Carney</a:t>
                      </a:r>
                      <a:r>
                        <a:rPr lang="en-US" sz="1400" b="0" baseline="0" dirty="0" smtClean="0"/>
                        <a:t>(at)</a:t>
                      </a:r>
                      <a:r>
                        <a:rPr lang="en-US" sz="1400" b="0" dirty="0" smtClean="0"/>
                        <a:t>sony.com</a:t>
                      </a:r>
                      <a:br>
                        <a:rPr lang="en-US" sz="1400" b="0" dirty="0" smtClean="0"/>
                      </a:br>
                      <a:endParaRPr lang="en-US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play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23416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another type of wireless gaming, variant of the cloud streaming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imilar to a type of Wireless Console Gaming but streaming is used instead of command transfer</a:t>
            </a:r>
          </a:p>
          <a:p>
            <a:r>
              <a:rPr lang="en-US" sz="2000" dirty="0"/>
              <a:t>Requires </a:t>
            </a:r>
            <a:r>
              <a:rPr lang="en-US" sz="2000" dirty="0" smtClean="0"/>
              <a:t>&gt;5Mbps </a:t>
            </a:r>
            <a:r>
              <a:rPr lang="en-US" sz="2000" dirty="0"/>
              <a:t>@720p HD</a:t>
            </a:r>
          </a:p>
          <a:p>
            <a:r>
              <a:rPr lang="en-US" sz="2000" dirty="0"/>
              <a:t>Requirements for RTA should consider eventual migration to </a:t>
            </a:r>
            <a:r>
              <a:rPr lang="en-US" sz="2000" dirty="0" smtClean="0"/>
              <a:t>UHD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12" name="Right Arrow 11"/>
          <p:cNvSpPr/>
          <p:nvPr/>
        </p:nvSpPr>
        <p:spPr bwMode="auto">
          <a:xfrm flipH="1">
            <a:off x="3791027" y="4823262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3791028" y="4526490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8198" y="439400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872364" y="441015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6" name="Cloud Callout 15"/>
          <p:cNvSpPr/>
          <p:nvPr/>
        </p:nvSpPr>
        <p:spPr bwMode="auto">
          <a:xfrm>
            <a:off x="4020702" y="4215244"/>
            <a:ext cx="1264847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8" name="Right Arrow 17"/>
          <p:cNvSpPr/>
          <p:nvPr/>
        </p:nvSpPr>
        <p:spPr bwMode="auto">
          <a:xfrm>
            <a:off x="1921481" y="3789892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6300191" y="4512280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 flipH="1">
            <a:off x="6300191" y="4811724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Rounded Rectangular Callout 21"/>
          <p:cNvSpPr/>
          <p:nvPr/>
        </p:nvSpPr>
        <p:spPr bwMode="auto">
          <a:xfrm>
            <a:off x="6234926" y="4027742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 bwMode="auto">
          <a:xfrm flipH="1">
            <a:off x="1860832" y="5501290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6344801" y="5188184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5" y="4107188"/>
            <a:ext cx="1091899" cy="28308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 bwMode="auto">
          <a:xfrm>
            <a:off x="5398969" y="441412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28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00512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" name="Right Arrow 28"/>
          <p:cNvSpPr/>
          <p:nvPr/>
        </p:nvSpPr>
        <p:spPr bwMode="auto">
          <a:xfrm>
            <a:off x="1917088" y="4489602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ight Arrow 36"/>
          <p:cNvSpPr/>
          <p:nvPr/>
        </p:nvSpPr>
        <p:spPr bwMode="auto">
          <a:xfrm flipH="1">
            <a:off x="1917088" y="4789046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ounded Rectangular Callout 37"/>
          <p:cNvSpPr/>
          <p:nvPr/>
        </p:nvSpPr>
        <p:spPr bwMode="auto">
          <a:xfrm>
            <a:off x="1699910" y="4002445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39" name="Rounded Rectangular Callout 38"/>
          <p:cNvSpPr/>
          <p:nvPr/>
        </p:nvSpPr>
        <p:spPr bwMode="auto">
          <a:xfrm>
            <a:off x="1961698" y="5165506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pic>
        <p:nvPicPr>
          <p:cNvPr id="41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21" y="396987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2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  <p:sp>
        <p:nvSpPr>
          <p:cNvPr id="43" name="Rounded Rectangular Callout 42"/>
          <p:cNvSpPr/>
          <p:nvPr/>
        </p:nvSpPr>
        <p:spPr bwMode="auto">
          <a:xfrm>
            <a:off x="6396127" y="3064634"/>
            <a:ext cx="2280328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</a:t>
            </a:r>
            <a:r>
              <a:rPr lang="en-US" b="1" dirty="0" smtClean="0"/>
              <a:t>&gt;</a:t>
            </a:r>
            <a:r>
              <a:rPr lang="en-US" b="1" dirty="0"/>
              <a:t>5</a:t>
            </a:r>
            <a:r>
              <a:rPr lang="en-US" b="1" dirty="0" smtClean="0"/>
              <a:t>Mbps</a:t>
            </a:r>
            <a:endParaRPr lang="en-US" b="1" dirty="0"/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  <p:sp>
        <p:nvSpPr>
          <p:cNvPr id="44" name="Rounded Rectangular Callout 43"/>
          <p:cNvSpPr/>
          <p:nvPr/>
        </p:nvSpPr>
        <p:spPr bwMode="auto">
          <a:xfrm>
            <a:off x="4845633" y="5752488"/>
            <a:ext cx="2390661" cy="556832"/>
          </a:xfrm>
          <a:prstGeom prst="wedgeRoundRectCallout">
            <a:avLst>
              <a:gd name="adj1" fmla="val -25810"/>
              <a:gd name="adj2" fmla="val -67912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~</a:t>
            </a:r>
            <a:r>
              <a:rPr lang="en-US" b="1" dirty="0" smtClean="0"/>
              <a:t>100kbps</a:t>
            </a:r>
            <a:endParaRPr lang="en-US" b="1" dirty="0"/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</p:spTree>
    <p:extLst>
      <p:ext uri="{BB962C8B-B14F-4D97-AF65-F5344CB8AC3E}">
        <p14:creationId xmlns:p14="http://schemas.microsoft.com/office/powerpoint/2010/main" val="2223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Some gaming application uses video streaming when delivering picture to the client</a:t>
            </a:r>
          </a:p>
          <a:p>
            <a:r>
              <a:rPr lang="en-US" dirty="0" smtClean="0"/>
              <a:t>These gaming application have similar requirement to what are described in [1] and [2], in terms of latency, and frame loss ratio on reverse link</a:t>
            </a:r>
          </a:p>
          <a:p>
            <a:r>
              <a:rPr lang="en-US" dirty="0" smtClean="0"/>
              <a:t>These gaming application requires higher bandwidth on forward link &gt;5Mbps, as it uses streaming which also requires low latency capability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077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action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65027" y="1752600"/>
            <a:ext cx="8090145" cy="4124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Include the following requirements to the target spec:</a:t>
            </a:r>
          </a:p>
          <a:p>
            <a:pPr lvl="1"/>
            <a:r>
              <a:rPr lang="en-US" dirty="0" smtClean="0"/>
              <a:t>Reverse link:</a:t>
            </a:r>
          </a:p>
          <a:p>
            <a:pPr lvl="2"/>
            <a:r>
              <a:rPr lang="en-US" sz="1600" dirty="0"/>
              <a:t>Bandwidth: </a:t>
            </a:r>
            <a:r>
              <a:rPr lang="en-US" sz="1600" dirty="0" smtClean="0"/>
              <a:t>~100kbps</a:t>
            </a:r>
            <a:endParaRPr lang="en-US" sz="1600" dirty="0"/>
          </a:p>
          <a:p>
            <a:pPr lvl="2"/>
            <a:r>
              <a:rPr lang="en-US" sz="1600" dirty="0" smtClean="0"/>
              <a:t>End-to-End Latency</a:t>
            </a:r>
            <a:r>
              <a:rPr lang="en-US" sz="1600" dirty="0"/>
              <a:t>: &lt; </a:t>
            </a:r>
            <a:r>
              <a:rPr lang="en-US" sz="1600" dirty="0" smtClean="0"/>
              <a:t>100msec</a:t>
            </a:r>
          </a:p>
          <a:p>
            <a:pPr lvl="2"/>
            <a:r>
              <a:rPr lang="en-US" sz="1600" dirty="0" smtClean="0"/>
              <a:t>Intra-BSS Latency: &lt;10msec</a:t>
            </a:r>
            <a:endParaRPr lang="en-US" sz="1600" dirty="0"/>
          </a:p>
          <a:p>
            <a:pPr lvl="1"/>
            <a:endParaRPr lang="en-US" dirty="0" smtClean="0"/>
          </a:p>
          <a:p>
            <a:r>
              <a:rPr lang="en-US" dirty="0" smtClean="0"/>
              <a:t>Amend RTA report to include these use case by either:</a:t>
            </a:r>
          </a:p>
          <a:p>
            <a:pPr lvl="1"/>
            <a:r>
              <a:rPr lang="en-US" dirty="0" smtClean="0"/>
              <a:t>Add streaming type of game to the real-time gaming section, or</a:t>
            </a:r>
          </a:p>
          <a:p>
            <a:pPr lvl="1"/>
            <a:r>
              <a:rPr lang="en-US" dirty="0" smtClean="0"/>
              <a:t>Add gaming flavor of the use in real-time video section</a:t>
            </a:r>
          </a:p>
          <a:p>
            <a:endParaRPr lang="en-US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344988" y="2142187"/>
            <a:ext cx="4104455" cy="1545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Forward link: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Bandwidth: </a:t>
            </a:r>
            <a:r>
              <a:rPr lang="en-US" sz="1600" dirty="0" smtClean="0">
                <a:solidFill>
                  <a:srgbClr val="FF0000"/>
                </a:solidFill>
              </a:rPr>
              <a:t>&gt;5Mbps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600" dirty="0" smtClean="0"/>
              <a:t>End-to-End Latency</a:t>
            </a:r>
            <a:r>
              <a:rPr lang="en-US" sz="1600" dirty="0"/>
              <a:t>: &lt; </a:t>
            </a:r>
            <a:r>
              <a:rPr lang="en-US" sz="1600" dirty="0" smtClean="0"/>
              <a:t>100msec</a:t>
            </a:r>
          </a:p>
          <a:p>
            <a:pPr lvl="2"/>
            <a:r>
              <a:rPr lang="en-US" sz="1600" dirty="0" smtClean="0"/>
              <a:t>Intra-BSS Latency: &lt;10msec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54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r>
              <a:rPr lang="en-US" dirty="0"/>
              <a:t>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think it is reasonable to include streaming game application to the RTA report?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Yes: </a:t>
            </a:r>
          </a:p>
          <a:p>
            <a:pPr lvl="1"/>
            <a:r>
              <a:rPr lang="en-US" dirty="0" smtClean="0"/>
              <a:t>No: </a:t>
            </a:r>
          </a:p>
          <a:p>
            <a:pPr lvl="1"/>
            <a:r>
              <a:rPr lang="en-US" dirty="0" smtClean="0"/>
              <a:t>Abstain: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94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</a:t>
            </a:r>
            <a:r>
              <a:rPr lang="en-US" sz="2000" b="0" dirty="0" smtClean="0"/>
              <a:t>11-18/1234r0, “Real-time Mobile Game vs Wi-Fi,” Kate </a:t>
            </a:r>
            <a:r>
              <a:rPr lang="en-US" sz="2000" b="0" dirty="0" err="1" smtClean="0"/>
              <a:t>Meng</a:t>
            </a:r>
            <a:endParaRPr lang="en-US" sz="2000" b="0" dirty="0" smtClean="0"/>
          </a:p>
          <a:p>
            <a:r>
              <a:rPr lang="en-US" sz="2000" b="0" dirty="0" smtClean="0"/>
              <a:t>[2] 11-18/1449r0, “Real-time Console Game Network Profile,” Karthik Iyer, et. </a:t>
            </a:r>
            <a:r>
              <a:rPr lang="en-US" sz="2000" b="0" dirty="0"/>
              <a:t>a</a:t>
            </a:r>
            <a:r>
              <a:rPr lang="en-US" sz="2000" b="0" dirty="0" smtClean="0"/>
              <a:t>l.</a:t>
            </a:r>
          </a:p>
          <a:p>
            <a:r>
              <a:rPr lang="en-US" sz="2000" b="0" dirty="0" smtClean="0"/>
              <a:t>[</a:t>
            </a:r>
            <a:r>
              <a:rPr lang="en-US" sz="2000" b="0" dirty="0"/>
              <a:t>3</a:t>
            </a:r>
            <a:r>
              <a:rPr lang="en-US" sz="2000" b="0" dirty="0" smtClean="0"/>
              <a:t>] 11-18/2009r0</a:t>
            </a:r>
            <a:r>
              <a:rPr lang="en-US" sz="2000" b="0" dirty="0"/>
              <a:t>, “IEEE 802.11 Real Time Applications TIG Report,” </a:t>
            </a:r>
            <a:r>
              <a:rPr lang="en-US" sz="2000" b="0" dirty="0" smtClean="0"/>
              <a:t>Kate </a:t>
            </a:r>
            <a:r>
              <a:rPr lang="en-US" sz="2000" b="0" dirty="0" err="1" smtClean="0"/>
              <a:t>Meng</a:t>
            </a:r>
            <a:endParaRPr lang="en-US" sz="2000" b="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play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234162" cy="166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another type of wireless gaming, variant of the cloud streaming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imilar to a type of Wireless Console Gaming but streaming is used instead of command transfer</a:t>
            </a:r>
          </a:p>
          <a:p>
            <a:r>
              <a:rPr lang="en-US" sz="2000" dirty="0" smtClean="0"/>
              <a:t>Requires &gt;5Mbps </a:t>
            </a:r>
            <a:r>
              <a:rPr lang="en-US" sz="2000" dirty="0"/>
              <a:t>@720p HD</a:t>
            </a:r>
          </a:p>
          <a:p>
            <a:r>
              <a:rPr lang="en-US" sz="2000" dirty="0"/>
              <a:t>Requirements for RTA should consider eventual migration to </a:t>
            </a:r>
            <a:r>
              <a:rPr lang="en-US" sz="2000" dirty="0" smtClean="0"/>
              <a:t>UHD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14" name="Rectangle 13"/>
          <p:cNvSpPr/>
          <p:nvPr/>
        </p:nvSpPr>
        <p:spPr bwMode="auto">
          <a:xfrm>
            <a:off x="3277607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6300191" y="4512280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 flipH="1">
            <a:off x="6300191" y="4811724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4624" y="4123549"/>
            <a:ext cx="1091899" cy="28308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 bwMode="auto">
          <a:xfrm>
            <a:off x="5398969" y="441412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28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00512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" name="Right Arrow 28"/>
          <p:cNvSpPr/>
          <p:nvPr/>
        </p:nvSpPr>
        <p:spPr bwMode="auto">
          <a:xfrm>
            <a:off x="4406497" y="4505963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ight Arrow 36"/>
          <p:cNvSpPr/>
          <p:nvPr/>
        </p:nvSpPr>
        <p:spPr bwMode="auto">
          <a:xfrm flipH="1">
            <a:off x="4406497" y="4805407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2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92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52306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Game is a primary application of RTA</a:t>
            </a:r>
          </a:p>
          <a:p>
            <a:r>
              <a:rPr lang="en-US" sz="2000" dirty="0" smtClean="0"/>
              <a:t>Real-time mobile gaming and Wireless console gaming are introduced to the group [1][2]</a:t>
            </a:r>
          </a:p>
          <a:p>
            <a:r>
              <a:rPr lang="en-US" sz="2000" dirty="0" smtClean="0"/>
              <a:t>This presentation introduces </a:t>
            </a:r>
            <a:r>
              <a:rPr lang="en-US" sz="2000" dirty="0" smtClean="0"/>
              <a:t>additional </a:t>
            </a:r>
            <a:r>
              <a:rPr lang="en-US" sz="2000" dirty="0" smtClean="0"/>
              <a:t>variants of these game application which requires low latency capability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3600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 bwMode="auto">
          <a:xfrm flipH="1">
            <a:off x="1860832" y="4798004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1860832" y="4501232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Real-time mobile gaming [1], [3]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6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Abstract model of the Real-time Mobile Gaming is as follows: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51115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860032" y="4410368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0" name="Cloud Callout 9"/>
          <p:cNvSpPr/>
          <p:nvPr/>
        </p:nvSpPr>
        <p:spPr bwMode="auto">
          <a:xfrm>
            <a:off x="2474455" y="4282362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3" name="Right Arrow 12"/>
          <p:cNvSpPr/>
          <p:nvPr/>
        </p:nvSpPr>
        <p:spPr bwMode="auto">
          <a:xfrm>
            <a:off x="5969749" y="4498562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flipH="1">
            <a:off x="5969749" y="4798004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56" y="3850402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53" y="400811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1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Arrow 14"/>
          <p:cNvSpPr/>
          <p:nvPr/>
        </p:nvSpPr>
        <p:spPr bwMode="auto">
          <a:xfrm flipH="1">
            <a:off x="1860832" y="4798004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Right Arrow 2"/>
          <p:cNvSpPr/>
          <p:nvPr/>
        </p:nvSpPr>
        <p:spPr bwMode="auto">
          <a:xfrm>
            <a:off x="1860832" y="4501232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Real-time mobile gaming [1], [3]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627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Abstract model of the Real-time Mobile Gaming is as follows: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51115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4860032" y="4410368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0" name="Cloud Callout 9"/>
          <p:cNvSpPr/>
          <p:nvPr/>
        </p:nvSpPr>
        <p:spPr bwMode="auto">
          <a:xfrm>
            <a:off x="2474455" y="4282362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2" name="Right Arrow 11"/>
          <p:cNvSpPr/>
          <p:nvPr/>
        </p:nvSpPr>
        <p:spPr bwMode="auto">
          <a:xfrm>
            <a:off x="1921481" y="3789892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5969749" y="4498562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ight Arrow 13"/>
          <p:cNvSpPr/>
          <p:nvPr/>
        </p:nvSpPr>
        <p:spPr bwMode="auto">
          <a:xfrm flipH="1">
            <a:off x="5969749" y="4798004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6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56" y="3850402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53" y="400811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  <p:sp>
        <p:nvSpPr>
          <p:cNvPr id="5" name="Rounded Rectangular Callout 4"/>
          <p:cNvSpPr/>
          <p:nvPr/>
        </p:nvSpPr>
        <p:spPr bwMode="auto">
          <a:xfrm>
            <a:off x="4345024" y="2634070"/>
            <a:ext cx="2448272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Total Bandwidth</a:t>
            </a:r>
            <a:r>
              <a:rPr lang="en-US" dirty="0"/>
              <a:t>: 100kbps~1Mbps</a:t>
            </a:r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  <p:sp>
        <p:nvSpPr>
          <p:cNvPr id="24" name="Rounded Rectangular Callout 23"/>
          <p:cNvSpPr/>
          <p:nvPr/>
        </p:nvSpPr>
        <p:spPr bwMode="auto">
          <a:xfrm>
            <a:off x="6170046" y="4027743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25" name="Right Arrow 24"/>
          <p:cNvSpPr/>
          <p:nvPr/>
        </p:nvSpPr>
        <p:spPr bwMode="auto">
          <a:xfrm flipH="1">
            <a:off x="1860832" y="5501290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Rounded Rectangular Callout 26"/>
          <p:cNvSpPr/>
          <p:nvPr/>
        </p:nvSpPr>
        <p:spPr bwMode="auto">
          <a:xfrm>
            <a:off x="6115449" y="5170401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4067944" y="3645024"/>
            <a:ext cx="329013" cy="492470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314995" y="5312794"/>
            <a:ext cx="329013" cy="492470"/>
          </a:xfrm>
          <a:prstGeom prst="ellipse">
            <a:avLst/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>
            <a:stCxn id="4" idx="7"/>
            <a:endCxn id="5" idx="4"/>
          </p:cNvCxnSpPr>
          <p:nvPr/>
        </p:nvCxnSpPr>
        <p:spPr bwMode="auto">
          <a:xfrm flipV="1">
            <a:off x="4348774" y="3362644"/>
            <a:ext cx="599553" cy="3545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>
            <a:stCxn id="26" idx="7"/>
            <a:endCxn id="5" idx="4"/>
          </p:cNvCxnSpPr>
          <p:nvPr/>
        </p:nvCxnSpPr>
        <p:spPr bwMode="auto">
          <a:xfrm flipV="1">
            <a:off x="4595825" y="3362644"/>
            <a:ext cx="352502" cy="20222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5521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stream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090145" cy="18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 variant of the cloud gaming</a:t>
            </a:r>
          </a:p>
          <a:p>
            <a:r>
              <a:rPr lang="en-US" sz="2000" dirty="0" smtClean="0"/>
              <a:t>Game console itself is located on the cloud (Game Server), and the video pictures are streamed to Game Clients</a:t>
            </a:r>
          </a:p>
          <a:p>
            <a:r>
              <a:rPr lang="en-US" sz="2000" dirty="0" smtClean="0"/>
              <a:t>Requires &gt;5Mbps @720p HD</a:t>
            </a:r>
          </a:p>
          <a:p>
            <a:r>
              <a:rPr lang="en-US" sz="2000" dirty="0"/>
              <a:t>Requirements for RTA should consider eventual migration to </a:t>
            </a:r>
            <a:r>
              <a:rPr lang="en-US" sz="2000" dirty="0" smtClean="0"/>
              <a:t>UHD</a:t>
            </a:r>
            <a:endParaRPr lang="en-US" sz="2000" dirty="0"/>
          </a:p>
        </p:txBody>
      </p:sp>
      <p:sp>
        <p:nvSpPr>
          <p:cNvPr id="69" name="Right Arrow 68"/>
          <p:cNvSpPr/>
          <p:nvPr/>
        </p:nvSpPr>
        <p:spPr bwMode="auto">
          <a:xfrm flipH="1">
            <a:off x="1860832" y="4798004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ight Arrow 69"/>
          <p:cNvSpPr/>
          <p:nvPr/>
        </p:nvSpPr>
        <p:spPr bwMode="auto">
          <a:xfrm>
            <a:off x="1860832" y="4501232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51115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4860032" y="4410368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73" name="Cloud Callout 72"/>
          <p:cNvSpPr/>
          <p:nvPr/>
        </p:nvSpPr>
        <p:spPr bwMode="auto">
          <a:xfrm>
            <a:off x="2474455" y="4282362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76" name="Right Arrow 75"/>
          <p:cNvSpPr/>
          <p:nvPr/>
        </p:nvSpPr>
        <p:spPr bwMode="auto">
          <a:xfrm>
            <a:off x="5969749" y="4498562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ight Arrow 76"/>
          <p:cNvSpPr/>
          <p:nvPr/>
        </p:nvSpPr>
        <p:spPr bwMode="auto">
          <a:xfrm flipH="1">
            <a:off x="5969749" y="4798004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8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56" y="3850402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9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53" y="400811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0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35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stream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090145" cy="1824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 variant of the cloud gaming</a:t>
            </a:r>
          </a:p>
          <a:p>
            <a:r>
              <a:rPr lang="en-US" sz="2000" dirty="0" smtClean="0"/>
              <a:t>Game console itself is located on the cloud (Game Server), and the video pictures are streamed to Game Clients</a:t>
            </a:r>
          </a:p>
          <a:p>
            <a:r>
              <a:rPr lang="en-US" sz="2000" dirty="0" smtClean="0"/>
              <a:t>Requires &gt;5Mbps @720p HD</a:t>
            </a:r>
          </a:p>
          <a:p>
            <a:r>
              <a:rPr lang="en-US" sz="2000" dirty="0"/>
              <a:t>Requirements for RTA should consider eventual migration to UHD</a:t>
            </a:r>
          </a:p>
        </p:txBody>
      </p:sp>
      <p:sp>
        <p:nvSpPr>
          <p:cNvPr id="69" name="Right Arrow 68"/>
          <p:cNvSpPr/>
          <p:nvPr/>
        </p:nvSpPr>
        <p:spPr bwMode="auto">
          <a:xfrm flipH="1">
            <a:off x="1860832" y="4798004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0" name="Right Arrow 69"/>
          <p:cNvSpPr/>
          <p:nvPr/>
        </p:nvSpPr>
        <p:spPr bwMode="auto">
          <a:xfrm>
            <a:off x="1860832" y="4501232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751115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4860032" y="4410368"/>
            <a:ext cx="1109717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73" name="Cloud Callout 72"/>
          <p:cNvSpPr/>
          <p:nvPr/>
        </p:nvSpPr>
        <p:spPr bwMode="auto">
          <a:xfrm>
            <a:off x="2474455" y="4282362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75" name="Right Arrow 74"/>
          <p:cNvSpPr/>
          <p:nvPr/>
        </p:nvSpPr>
        <p:spPr bwMode="auto">
          <a:xfrm>
            <a:off x="1921481" y="3789892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6" name="Right Arrow 75"/>
          <p:cNvSpPr/>
          <p:nvPr/>
        </p:nvSpPr>
        <p:spPr bwMode="auto">
          <a:xfrm>
            <a:off x="5969749" y="4498562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7" name="Right Arrow 76"/>
          <p:cNvSpPr/>
          <p:nvPr/>
        </p:nvSpPr>
        <p:spPr bwMode="auto">
          <a:xfrm flipH="1">
            <a:off x="5969749" y="4798004"/>
            <a:ext cx="1266546" cy="18133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8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556" y="3850402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79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653" y="400811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0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  <p:sp>
        <p:nvSpPr>
          <p:cNvPr id="81" name="Rounded Rectangular Callout 80"/>
          <p:cNvSpPr/>
          <p:nvPr/>
        </p:nvSpPr>
        <p:spPr bwMode="auto">
          <a:xfrm>
            <a:off x="6396127" y="3064634"/>
            <a:ext cx="2280328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</a:t>
            </a:r>
            <a:r>
              <a:rPr lang="en-US" b="1" dirty="0" smtClean="0"/>
              <a:t>&gt;</a:t>
            </a:r>
            <a:r>
              <a:rPr lang="en-US" b="1" dirty="0"/>
              <a:t>5</a:t>
            </a:r>
            <a:r>
              <a:rPr lang="en-US" b="1" dirty="0" smtClean="0"/>
              <a:t>Mbps</a:t>
            </a:r>
            <a:endParaRPr lang="en-US" b="1" dirty="0"/>
          </a:p>
          <a:p>
            <a:r>
              <a:rPr lang="en-US" dirty="0" smtClean="0"/>
              <a:t>E2E latency</a:t>
            </a:r>
            <a:r>
              <a:rPr lang="en-US" dirty="0"/>
              <a:t>: &lt; 100msec</a:t>
            </a:r>
          </a:p>
        </p:txBody>
      </p:sp>
      <p:sp>
        <p:nvSpPr>
          <p:cNvPr id="82" name="Rounded Rectangular Callout 81"/>
          <p:cNvSpPr/>
          <p:nvPr/>
        </p:nvSpPr>
        <p:spPr bwMode="auto">
          <a:xfrm>
            <a:off x="6170046" y="4027743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83" name="Right Arrow 82"/>
          <p:cNvSpPr/>
          <p:nvPr/>
        </p:nvSpPr>
        <p:spPr bwMode="auto">
          <a:xfrm flipH="1">
            <a:off x="1860832" y="5501290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Rounded Rectangular Callout 83"/>
          <p:cNvSpPr/>
          <p:nvPr/>
        </p:nvSpPr>
        <p:spPr bwMode="auto">
          <a:xfrm>
            <a:off x="6115449" y="5170401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85" name="Rounded Rectangular Callout 84"/>
          <p:cNvSpPr/>
          <p:nvPr/>
        </p:nvSpPr>
        <p:spPr bwMode="auto">
          <a:xfrm>
            <a:off x="4845633" y="5752488"/>
            <a:ext cx="2390661" cy="556832"/>
          </a:xfrm>
          <a:prstGeom prst="wedgeRoundRectCallout">
            <a:avLst>
              <a:gd name="adj1" fmla="val -25810"/>
              <a:gd name="adj2" fmla="val -67912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Bandwidth: </a:t>
            </a:r>
            <a:r>
              <a:rPr lang="en-US" b="1" dirty="0" smtClean="0"/>
              <a:t>~100kbps</a:t>
            </a:r>
            <a:endParaRPr lang="en-US" b="1" dirty="0"/>
          </a:p>
          <a:p>
            <a:r>
              <a:rPr lang="en-US" dirty="0" smtClean="0"/>
              <a:t>E2E latency</a:t>
            </a:r>
            <a:r>
              <a:rPr lang="en-US" dirty="0"/>
              <a:t>: &lt; </a:t>
            </a:r>
            <a:r>
              <a:rPr lang="en-US" dirty="0" smtClean="0"/>
              <a:t>100msec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52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Wireless Console Gaming [2], [3]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Abstract model of a Wireless Console Gaming is as follows:</a:t>
            </a:r>
          </a:p>
          <a:p>
            <a:endParaRPr lang="en-US" sz="2000" dirty="0" smtClean="0"/>
          </a:p>
        </p:txBody>
      </p:sp>
      <p:sp>
        <p:nvSpPr>
          <p:cNvPr id="17" name="Right Arrow 16"/>
          <p:cNvSpPr/>
          <p:nvPr/>
        </p:nvSpPr>
        <p:spPr bwMode="auto">
          <a:xfrm flipH="1">
            <a:off x="3791027" y="5490590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791028" y="5193818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88198" y="5061335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872364" y="5077486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22" name="Cloud Callout 21"/>
          <p:cNvSpPr/>
          <p:nvPr/>
        </p:nvSpPr>
        <p:spPr bwMode="auto">
          <a:xfrm>
            <a:off x="4020702" y="4882572"/>
            <a:ext cx="1264847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236296" y="5077696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25" name="Right Arrow 24"/>
          <p:cNvSpPr/>
          <p:nvPr/>
        </p:nvSpPr>
        <p:spPr bwMode="auto">
          <a:xfrm>
            <a:off x="6300191" y="5179608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flipH="1">
            <a:off x="6300191" y="5479052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5" y="4774516"/>
            <a:ext cx="1091899" cy="283085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 bwMode="auto">
          <a:xfrm>
            <a:off x="5398969" y="5081456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28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67245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" name="Right Arrow 36"/>
          <p:cNvSpPr/>
          <p:nvPr/>
        </p:nvSpPr>
        <p:spPr bwMode="auto">
          <a:xfrm>
            <a:off x="1917088" y="5156930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 flipH="1">
            <a:off x="1917088" y="5456374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368" y="4741029"/>
            <a:ext cx="1091899" cy="283085"/>
          </a:xfrm>
          <a:prstGeom prst="rect">
            <a:avLst/>
          </a:prstGeom>
        </p:spPr>
      </p:pic>
      <p:pic>
        <p:nvPicPr>
          <p:cNvPr id="42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21" y="4637203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" name="Rectangle 47"/>
          <p:cNvSpPr/>
          <p:nvPr/>
        </p:nvSpPr>
        <p:spPr bwMode="auto">
          <a:xfrm>
            <a:off x="7236296" y="3050572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49" name="Right Arrow 48"/>
          <p:cNvSpPr/>
          <p:nvPr/>
        </p:nvSpPr>
        <p:spPr bwMode="auto">
          <a:xfrm>
            <a:off x="6300191" y="3152484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 flipH="1">
            <a:off x="6300191" y="3451928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5398969" y="3054332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53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2645329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368" y="2713905"/>
            <a:ext cx="1091899" cy="283085"/>
          </a:xfrm>
          <a:prstGeom prst="rect">
            <a:avLst/>
          </a:prstGeom>
        </p:spPr>
      </p:pic>
      <p:sp>
        <p:nvSpPr>
          <p:cNvPr id="58" name="Right Arrow 57"/>
          <p:cNvSpPr/>
          <p:nvPr/>
        </p:nvSpPr>
        <p:spPr bwMode="auto">
          <a:xfrm flipH="1">
            <a:off x="2399767" y="3440498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ight Arrow 58"/>
          <p:cNvSpPr/>
          <p:nvPr/>
        </p:nvSpPr>
        <p:spPr bwMode="auto">
          <a:xfrm>
            <a:off x="2399767" y="3143726"/>
            <a:ext cx="2999200" cy="178665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290050" y="3052862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61" name="Cloud Callout 60"/>
          <p:cNvSpPr/>
          <p:nvPr/>
        </p:nvSpPr>
        <p:spPr bwMode="auto">
          <a:xfrm>
            <a:off x="3013390" y="2924856"/>
            <a:ext cx="1521481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pic>
        <p:nvPicPr>
          <p:cNvPr id="62" name="图片 2">
            <a:extLst>
              <a:ext uri="{FF2B5EF4-FFF2-40B4-BE49-F238E27FC236}">
                <a16:creationId xmlns:a16="http://schemas.microsoft.com/office/drawing/2014/main" xmlns="" id="{0CC45284-6589-F649-AA80-FE190891E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491" y="2492896"/>
            <a:ext cx="478525" cy="681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14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Wireless Console Gaming [2], [3]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6"/>
            <a:ext cx="8090145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Abstract model of a Wireless Console Gaming is as follows:</a:t>
            </a:r>
          </a:p>
          <a:p>
            <a:endParaRPr lang="en-US" sz="2000" dirty="0" smtClean="0"/>
          </a:p>
        </p:txBody>
      </p:sp>
      <p:sp>
        <p:nvSpPr>
          <p:cNvPr id="17" name="Right Arrow 16"/>
          <p:cNvSpPr/>
          <p:nvPr/>
        </p:nvSpPr>
        <p:spPr bwMode="auto">
          <a:xfrm flipH="1">
            <a:off x="3791027" y="4823262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ight Arrow 18"/>
          <p:cNvSpPr/>
          <p:nvPr/>
        </p:nvSpPr>
        <p:spPr bwMode="auto">
          <a:xfrm>
            <a:off x="3791028" y="4526490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88198" y="439400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Server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2872364" y="441015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22" name="Cloud Callout 21"/>
          <p:cNvSpPr/>
          <p:nvPr/>
        </p:nvSpPr>
        <p:spPr bwMode="auto">
          <a:xfrm>
            <a:off x="4020702" y="4215244"/>
            <a:ext cx="1264847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24" name="Right Arrow 23"/>
          <p:cNvSpPr/>
          <p:nvPr/>
        </p:nvSpPr>
        <p:spPr bwMode="auto">
          <a:xfrm>
            <a:off x="1921481" y="3789892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6300191" y="4512280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Arrow 25"/>
          <p:cNvSpPr/>
          <p:nvPr/>
        </p:nvSpPr>
        <p:spPr bwMode="auto">
          <a:xfrm flipH="1">
            <a:off x="6300191" y="4811724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ounded Rectangular Callout 29"/>
          <p:cNvSpPr/>
          <p:nvPr/>
        </p:nvSpPr>
        <p:spPr bwMode="auto">
          <a:xfrm>
            <a:off x="6396127" y="3064634"/>
            <a:ext cx="2352337" cy="632349"/>
          </a:xfrm>
          <a:prstGeom prst="wedgeRoundRectCallout">
            <a:avLst>
              <a:gd name="adj1" fmla="val -25358"/>
              <a:gd name="adj2" fmla="val 65217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Bandwidth: </a:t>
            </a:r>
            <a:r>
              <a:rPr lang="en-US" dirty="0" smtClean="0"/>
              <a:t>8~28kbps</a:t>
            </a:r>
            <a:endParaRPr lang="en-US" dirty="0"/>
          </a:p>
          <a:p>
            <a:r>
              <a:rPr lang="en-US" dirty="0" smtClean="0"/>
              <a:t>E2E Latency</a:t>
            </a:r>
            <a:r>
              <a:rPr lang="en-US" dirty="0"/>
              <a:t>: &lt; </a:t>
            </a:r>
            <a:r>
              <a:rPr lang="en-US" dirty="0" smtClean="0"/>
              <a:t>100msec??</a:t>
            </a:r>
            <a:endParaRPr lang="en-US" dirty="0"/>
          </a:p>
        </p:txBody>
      </p:sp>
      <p:sp>
        <p:nvSpPr>
          <p:cNvPr id="31" name="Rounded Rectangular Callout 30"/>
          <p:cNvSpPr/>
          <p:nvPr/>
        </p:nvSpPr>
        <p:spPr bwMode="auto">
          <a:xfrm>
            <a:off x="6234926" y="4027742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 bwMode="auto">
          <a:xfrm flipH="1">
            <a:off x="1860832" y="5501290"/>
            <a:ext cx="5360282" cy="160810"/>
          </a:xfrm>
          <a:prstGeom prst="rightArrow">
            <a:avLst/>
          </a:prstGeom>
          <a:solidFill>
            <a:srgbClr val="0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Rounded Rectangular Callout 32"/>
          <p:cNvSpPr/>
          <p:nvPr/>
        </p:nvSpPr>
        <p:spPr bwMode="auto">
          <a:xfrm>
            <a:off x="6344801" y="5188184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34" name="Rounded Rectangular Callout 33"/>
          <p:cNvSpPr/>
          <p:nvPr/>
        </p:nvSpPr>
        <p:spPr bwMode="auto">
          <a:xfrm>
            <a:off x="4845634" y="5752488"/>
            <a:ext cx="2390661" cy="556832"/>
          </a:xfrm>
          <a:prstGeom prst="wedgeRoundRectCallout">
            <a:avLst>
              <a:gd name="adj1" fmla="val -25810"/>
              <a:gd name="adj2" fmla="val -67912"/>
              <a:gd name="adj3" fmla="val 16667"/>
            </a:avLst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Bandwidth: </a:t>
            </a:r>
            <a:r>
              <a:rPr lang="en-US" dirty="0" smtClean="0"/>
              <a:t>45~70kbps</a:t>
            </a:r>
            <a:endParaRPr lang="en-US" dirty="0"/>
          </a:p>
          <a:p>
            <a:r>
              <a:rPr lang="en-US" dirty="0" smtClean="0"/>
              <a:t>E2E Latency</a:t>
            </a:r>
            <a:r>
              <a:rPr lang="en-US" dirty="0"/>
              <a:t>: &lt; </a:t>
            </a:r>
            <a:r>
              <a:rPr lang="en-US" dirty="0" smtClean="0"/>
              <a:t>100msec??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5" y="4107188"/>
            <a:ext cx="1091899" cy="283085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 bwMode="auto">
          <a:xfrm>
            <a:off x="5398969" y="441412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28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00512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" name="Right Arrow 36"/>
          <p:cNvSpPr/>
          <p:nvPr/>
        </p:nvSpPr>
        <p:spPr bwMode="auto">
          <a:xfrm>
            <a:off x="1917088" y="4489602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Right Arrow 37"/>
          <p:cNvSpPr/>
          <p:nvPr/>
        </p:nvSpPr>
        <p:spPr bwMode="auto">
          <a:xfrm flipH="1">
            <a:off x="1917088" y="4789046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Rounded Rectangular Callout 38"/>
          <p:cNvSpPr/>
          <p:nvPr/>
        </p:nvSpPr>
        <p:spPr bwMode="auto">
          <a:xfrm>
            <a:off x="1699910" y="4002445"/>
            <a:ext cx="1438833" cy="293477"/>
          </a:xfrm>
          <a:prstGeom prst="wedgeRoundRectCallout">
            <a:avLst>
              <a:gd name="adj1" fmla="val -30546"/>
              <a:gd name="adj2" fmla="val 12646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sp>
        <p:nvSpPr>
          <p:cNvPr id="40" name="Rounded Rectangular Callout 39"/>
          <p:cNvSpPr/>
          <p:nvPr/>
        </p:nvSpPr>
        <p:spPr bwMode="auto">
          <a:xfrm>
            <a:off x="1961698" y="5165506"/>
            <a:ext cx="1438833" cy="289738"/>
          </a:xfrm>
          <a:prstGeom prst="wedgeRoundRectCallout">
            <a:avLst>
              <a:gd name="adj1" fmla="val -27304"/>
              <a:gd name="adj2" fmla="val -123053"/>
              <a:gd name="adj3" fmla="val 16667"/>
            </a:avLst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Latency</a:t>
            </a:r>
            <a:r>
              <a:rPr lang="en-US" dirty="0"/>
              <a:t>: &lt; </a:t>
            </a:r>
            <a:r>
              <a:rPr lang="en-US" dirty="0" smtClean="0"/>
              <a:t>10msec</a:t>
            </a:r>
            <a:endParaRPr lang="en-US" dirty="0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368" y="4073701"/>
            <a:ext cx="1091899" cy="283085"/>
          </a:xfrm>
          <a:prstGeom prst="rect">
            <a:avLst/>
          </a:prstGeom>
        </p:spPr>
      </p:pic>
      <p:pic>
        <p:nvPicPr>
          <p:cNvPr id="42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21" y="396987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923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Remote play gaming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772815"/>
            <a:ext cx="8234162" cy="166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This is another type of wireless gaming, variant of the cloud streaming</a:t>
            </a:r>
          </a:p>
          <a:p>
            <a:r>
              <a:rPr lang="en-US" sz="2000" dirty="0"/>
              <a:t>S</a:t>
            </a:r>
            <a:r>
              <a:rPr lang="en-US" sz="2000" dirty="0" smtClean="0"/>
              <a:t>imilar to a type of Wireless Console Gaming but streaming is used instead of command transfer</a:t>
            </a:r>
          </a:p>
          <a:p>
            <a:r>
              <a:rPr lang="en-US" sz="2000" dirty="0" smtClean="0"/>
              <a:t>Requires &gt;5Mbps </a:t>
            </a:r>
            <a:r>
              <a:rPr lang="en-US" sz="2000" dirty="0"/>
              <a:t>@720p HD</a:t>
            </a:r>
          </a:p>
          <a:p>
            <a:r>
              <a:rPr lang="en-US" sz="2000" dirty="0"/>
              <a:t>Requirements for RTA should consider eventual migration to </a:t>
            </a:r>
            <a:r>
              <a:rPr lang="en-US" sz="2000" dirty="0" smtClean="0"/>
              <a:t>UHD</a:t>
            </a:r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12" name="Right Arrow 11"/>
          <p:cNvSpPr/>
          <p:nvPr/>
        </p:nvSpPr>
        <p:spPr bwMode="auto">
          <a:xfrm flipH="1">
            <a:off x="3791027" y="4823262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3791028" y="4526490"/>
            <a:ext cx="1612396" cy="127041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88198" y="4394007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Console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872364" y="441015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6" name="Cloud Callout 15"/>
          <p:cNvSpPr/>
          <p:nvPr/>
        </p:nvSpPr>
        <p:spPr bwMode="auto">
          <a:xfrm>
            <a:off x="4020702" y="4215244"/>
            <a:ext cx="1264847" cy="994700"/>
          </a:xfrm>
          <a:prstGeom prst="cloudCallout">
            <a:avLst>
              <a:gd name="adj1" fmla="val -20023"/>
              <a:gd name="adj2" fmla="val 42523"/>
            </a:avLst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Internet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236296" y="4410368"/>
            <a:ext cx="1109717" cy="7196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Game Client</a:t>
            </a:r>
          </a:p>
        </p:txBody>
      </p:sp>
      <p:sp>
        <p:nvSpPr>
          <p:cNvPr id="19" name="Right Arrow 18"/>
          <p:cNvSpPr/>
          <p:nvPr/>
        </p:nvSpPr>
        <p:spPr bwMode="auto">
          <a:xfrm>
            <a:off x="6300191" y="4512280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Right Arrow 19"/>
          <p:cNvSpPr/>
          <p:nvPr/>
        </p:nvSpPr>
        <p:spPr bwMode="auto">
          <a:xfrm flipH="1">
            <a:off x="6300191" y="4811724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215" y="4107188"/>
            <a:ext cx="1091899" cy="283085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 bwMode="auto">
          <a:xfrm>
            <a:off x="5398969" y="4414128"/>
            <a:ext cx="901220" cy="71963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pic>
        <p:nvPicPr>
          <p:cNvPr id="28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141" y="400512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" name="Right Arrow 28"/>
          <p:cNvSpPr/>
          <p:nvPr/>
        </p:nvSpPr>
        <p:spPr bwMode="auto">
          <a:xfrm>
            <a:off x="1917088" y="4489602"/>
            <a:ext cx="936103" cy="167617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Right Arrow 36"/>
          <p:cNvSpPr/>
          <p:nvPr/>
        </p:nvSpPr>
        <p:spPr bwMode="auto">
          <a:xfrm flipH="1">
            <a:off x="1917088" y="4789046"/>
            <a:ext cx="936104" cy="167616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41" name="图片 11">
            <a:extLst>
              <a:ext uri="{FF2B5EF4-FFF2-40B4-BE49-F238E27FC236}">
                <a16:creationId xmlns:a16="http://schemas.microsoft.com/office/drawing/2014/main" xmlns="" id="{C25141A1-77A5-534F-9F78-EA4A29245A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121" y="3969875"/>
            <a:ext cx="655598" cy="62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2" name="Graphic 10" descr="Smart Phone">
            <a:extLst>
              <a:ext uri="{FF2B5EF4-FFF2-40B4-BE49-F238E27FC236}">
                <a16:creationId xmlns:a16="http://schemas.microsoft.com/office/drawing/2014/main" xmlns="" id="{128DF474-F480-A549-9860-9573709C54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lc="http://schemas.openxmlformats.org/drawingml/2006/lockedCanvas"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557702">
            <a:off x="7647380" y="3950128"/>
            <a:ext cx="519027" cy="519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4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47314</TotalTime>
  <Words>825</Words>
  <Application>Microsoft Office PowerPoint</Application>
  <PresentationFormat>On-screen Show (4:3)</PresentationFormat>
  <Paragraphs>167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802-11-Submission</vt:lpstr>
      <vt:lpstr>Additional game use case over WLAN</vt:lpstr>
      <vt:lpstr>Introduction</vt:lpstr>
      <vt:lpstr>Recap: Real-time mobile gaming [1], [3]</vt:lpstr>
      <vt:lpstr>Recap: Real-time mobile gaming [1], [3]</vt:lpstr>
      <vt:lpstr>Cloud stream gaming</vt:lpstr>
      <vt:lpstr>Cloud stream gaming</vt:lpstr>
      <vt:lpstr>Recap: Wireless Console Gaming [2], [3]</vt:lpstr>
      <vt:lpstr>Recap: Wireless Console Gaming [2], [3]</vt:lpstr>
      <vt:lpstr>Remote play gaming</vt:lpstr>
      <vt:lpstr>Remote play gaming</vt:lpstr>
      <vt:lpstr>Summary</vt:lpstr>
      <vt:lpstr>Suggested action</vt:lpstr>
      <vt:lpstr>Strawpoll (1)</vt:lpstr>
      <vt:lpstr>References</vt:lpstr>
      <vt:lpstr>Remote play gaming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Sakoda, Kazuyuki</cp:lastModifiedBy>
  <cp:revision>565</cp:revision>
  <cp:lastPrinted>2016-10-04T20:51:11Z</cp:lastPrinted>
  <dcterms:created xsi:type="dcterms:W3CDTF">2015-03-24T14:22:58Z</dcterms:created>
  <dcterms:modified xsi:type="dcterms:W3CDTF">2019-01-16T02:54:51Z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