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48" r:id="rId3"/>
    <p:sldId id="556" r:id="rId4"/>
    <p:sldId id="565" r:id="rId5"/>
    <p:sldId id="585" r:id="rId6"/>
    <p:sldId id="593" r:id="rId7"/>
    <p:sldId id="594" r:id="rId8"/>
    <p:sldId id="557" r:id="rId9"/>
    <p:sldId id="564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0BE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8" autoAdjust="0"/>
    <p:restoredTop sz="92105" autoAdjust="0"/>
  </p:normalViewPr>
  <p:slideViewPr>
    <p:cSldViewPr>
      <p:cViewPr varScale="1">
        <p:scale>
          <a:sx n="86" d="100"/>
          <a:sy n="86" d="100"/>
        </p:scale>
        <p:origin x="936" y="84"/>
      </p:cViewPr>
      <p:guideLst>
        <p:guide orient="horz" pos="2184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731" y="-86"/>
      </p:cViewPr>
      <p:guideLst>
        <p:guide orient="horz" pos="2955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commentAuthors" Target="commentAuthors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handoutMaster" Target="handoutMasters/handoutMaster1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191250" y="8982075"/>
            <a:ext cx="127000" cy="1841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  <a:endParaRPr lang="en-US" dirty="0">
              <a:cs typeface="+mn-cs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  <a:endParaRPr lang="en-US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 dirty="0" smtClean="0"/>
              <a:t>Click to edit Master text styles</a:t>
            </a:r>
            <a:endParaRPr lang="en-US" noProof="0" dirty="0" smtClean="0"/>
          </a:p>
          <a:p>
            <a:pPr lvl="1"/>
            <a:r>
              <a:rPr lang="en-US" noProof="0" dirty="0" smtClean="0"/>
              <a:t>Second level</a:t>
            </a:r>
            <a:endParaRPr lang="en-US" noProof="0" dirty="0" smtClean="0"/>
          </a:p>
          <a:p>
            <a:pPr lvl="2"/>
            <a:r>
              <a:rPr lang="en-US" noProof="0" dirty="0" smtClean="0"/>
              <a:t>Third level</a:t>
            </a:r>
            <a:endParaRPr lang="en-US" noProof="0" dirty="0" smtClean="0"/>
          </a:p>
          <a:p>
            <a:pPr lvl="3"/>
            <a:r>
              <a:rPr lang="en-US" noProof="0" dirty="0" smtClean="0"/>
              <a:t>Fourth level</a:t>
            </a:r>
            <a:endParaRPr lang="en-US" noProof="0" dirty="0" smtClean="0"/>
          </a:p>
          <a:p>
            <a:pPr lvl="4"/>
            <a:r>
              <a:rPr lang="en-US" noProof="0" dirty="0" smtClean="0"/>
              <a:t>Fifth level</a:t>
            </a:r>
            <a:endParaRPr lang="en-US" noProof="0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824538" y="8985250"/>
            <a:ext cx="457200" cy="1841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  <a:endParaRPr lang="en-US" dirty="0">
              <a:cs typeface="+mn-cs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 smtClean="0"/>
          </a:p>
          <a:p>
            <a:pPr lvl="3"/>
            <a:r>
              <a:rPr lang="en-US" dirty="0" smtClean="0"/>
              <a:t>Fourth level</a:t>
            </a:r>
            <a:endParaRPr lang="en-US" dirty="0" smtClean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7230" y="332740"/>
            <a:ext cx="962660" cy="276860"/>
          </a:xfrm>
        </p:spPr>
        <p:txBody>
          <a:bodyPr wrap="square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Jan,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09110" y="6520180"/>
            <a:ext cx="746760" cy="368935"/>
          </a:xfrm>
        </p:spPr>
        <p:txBody>
          <a:bodyPr wrap="square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</a:t>
            </a:r>
            <a:fld id="{C1789BC7-C074-42CC-ADF8-5107DF6BD1C1}" type="slidenum">
              <a:rPr lang="en-US"/>
            </a:fld>
            <a:endParaRPr lang="en-US"/>
          </a:p>
          <a:p>
            <a:pPr>
              <a:defRPr/>
            </a:pPr>
            <a:r>
              <a:rPr lang="en-US"/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97230" y="332740"/>
            <a:ext cx="989330" cy="276860"/>
          </a:xfrm>
        </p:spPr>
        <p:txBody>
          <a:bodyPr wrap="square"/>
          <a:lstStyle/>
          <a:p>
            <a:pPr>
              <a:defRPr/>
            </a:pPr>
            <a:r>
              <a:rPr lang="en-US" dirty="0" smtClean="0"/>
              <a:t>Jan, 2019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103370" y="6475730"/>
            <a:ext cx="772160" cy="184150"/>
          </a:xfrm>
        </p:spPr>
        <p:txBody>
          <a:bodyPr wrap="square"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 smtClean="0"/>
              <a:t>Click to edit Master title style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 smtClean="0"/>
          </a:p>
          <a:p>
            <a:pPr lvl="3"/>
            <a:r>
              <a:rPr lang="en-US" dirty="0" smtClean="0"/>
              <a:t>Fourth level</a:t>
            </a:r>
            <a:endParaRPr lang="en-US" dirty="0" smtClean="0"/>
          </a:p>
          <a:p>
            <a:pPr lvl="4"/>
            <a:r>
              <a:rPr lang="en-US" dirty="0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740"/>
            <a:ext cx="9271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Jan, 2019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308600" y="332740"/>
            <a:ext cx="31369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802.11-19/108r1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69723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  <a:endParaRPr lang="en-US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7600593" y="6477000"/>
            <a:ext cx="85760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sz="1200" dirty="0" smtClean="0">
                <a:latin typeface="+mj-lt"/>
              </a:rPr>
              <a:t>Nan Li (ZTE)</a:t>
            </a:r>
            <a:endParaRPr lang="en-US" altLang="ko-KR" sz="1200" dirty="0" smtClean="0"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76177"/>
            <a:ext cx="7772400" cy="893423"/>
          </a:xfrm>
        </p:spPr>
        <p:txBody>
          <a:bodyPr/>
          <a:lstStyle/>
          <a:p>
            <a:r>
              <a:rPr lang="en-US" sz="3200" b="0" dirty="0"/>
              <a:t>Discussion on Multi-Band for EHT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dirty="0" smtClean="0"/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96590" y="1938720"/>
            <a:ext cx="77724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2019-01-11</a:t>
            </a:r>
            <a:endParaRPr 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24583" y="2451142"/>
            <a:ext cx="14478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7230" y="332740"/>
            <a:ext cx="1051560" cy="276860"/>
          </a:xfrm>
        </p:spPr>
        <p:txBody>
          <a:bodyPr wrap="square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Jan, 2019</a:t>
            </a:r>
            <a:endParaRPr lang="en-US" dirty="0"/>
          </a:p>
        </p:txBody>
      </p:sp>
      <p:graphicFrame>
        <p:nvGraphicFramePr>
          <p:cNvPr id="15" name="Table 7"/>
          <p:cNvGraphicFramePr>
            <a:graphicFrameLocks noGrp="1"/>
          </p:cNvGraphicFramePr>
          <p:nvPr/>
        </p:nvGraphicFramePr>
        <p:xfrm>
          <a:off x="913130" y="2938780"/>
          <a:ext cx="7924800" cy="3289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112912"/>
                <a:gridCol w="2232248"/>
                <a:gridCol w="2598440"/>
              </a:tblGrid>
              <a:tr h="6223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400" dirty="0" smtClean="0">
                          <a:solidFill>
                            <a:schemeClr val="tx1"/>
                          </a:solidFill>
                          <a:sym typeface="+mn-ea"/>
                        </a:rPr>
                        <a:t>LiNan</a:t>
                      </a:r>
                      <a:endParaRPr lang="en-US" altLang="en-US" sz="1400" dirty="0" smtClean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Corporation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No.9 Wu Xing Section</a:t>
                      </a:r>
                      <a:endParaRPr kumimoji="0" lang="en-US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Xi </a:t>
                      </a:r>
                      <a:r>
                        <a:rPr kumimoji="0" lang="en-US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Feng</a:t>
                      </a: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Road</a:t>
                      </a:r>
                      <a:endParaRPr kumimoji="0" lang="en-US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Xi’an, Shaanxi Province </a:t>
                      </a:r>
                      <a:r>
                        <a:rPr kumimoji="0" lang="en-US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P.R.China</a:t>
                      </a: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li.nan25@zte.com.cn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err="1" smtClean="0">
                          <a:solidFill>
                            <a:schemeClr val="tx1"/>
                          </a:solidFill>
                          <a:sym typeface="+mn-ea"/>
                        </a:rPr>
                        <a:t>Lv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+mn-ea"/>
                        </a:rPr>
                        <a:t>Kaiying</a:t>
                      </a:r>
                      <a:endParaRPr lang="en-US" altLang="en-US" sz="1400" dirty="0" err="1" smtClean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lv.kaiying@zte.com.cn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sym typeface="+mn-ea"/>
                        </a:rPr>
                        <a:t>JiaQichen</a:t>
                      </a:r>
                      <a:endParaRPr lang="en-US" altLang="zh-CN" sz="1400" dirty="0" smtClean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Jia.qichen@zte.com.cn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sym typeface="+mn-ea"/>
                        </a:rPr>
                        <a:t>SunBo</a:t>
                      </a:r>
                      <a:endParaRPr lang="en-US" altLang="zh-CN" sz="1400" dirty="0" smtClean="0">
                        <a:solidFill>
                          <a:schemeClr val="tx1"/>
                        </a:solidFill>
                        <a:sym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400" dirty="0" smtClean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sun.bo1@zte.com.cn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ym typeface="+mn-ea"/>
              </a:rPr>
              <a:t>Introduction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sz="2000" dirty="0">
              <a:sym typeface="+mn-ea"/>
            </a:endParaRPr>
          </a:p>
          <a:p>
            <a:pPr lvl="0"/>
            <a:r>
              <a:rPr lang="en-US" sz="2000" dirty="0">
                <a:sym typeface="+mn-ea"/>
              </a:rPr>
              <a:t>Multi-band was initially introduced in </a:t>
            </a:r>
            <a:r>
              <a:rPr lang="en-US" dirty="0">
                <a:sym typeface="+mn-ea"/>
              </a:rPr>
              <a:t>IEEE 802.11ad</a:t>
            </a:r>
            <a:r>
              <a:rPr lang="en-US" sz="2000" dirty="0">
                <a:sym typeface="+mn-ea"/>
              </a:rPr>
              <a:t>. A multi-band capable device can manage operation over more than one frequency band/channel. The operation across the different frequency bands/channels can be simultaneous or nonsimultaneous</a:t>
            </a:r>
            <a:r>
              <a:rPr lang="en-US" dirty="0">
                <a:sym typeface="+mn-ea"/>
              </a:rPr>
              <a:t>[1]</a:t>
            </a:r>
            <a:r>
              <a:rPr lang="en-US" sz="2000" dirty="0">
                <a:sym typeface="+mn-ea"/>
              </a:rPr>
              <a:t>.  </a:t>
            </a:r>
            <a:endParaRPr lang="en-US" sz="2000" dirty="0">
              <a:sym typeface="+mn-ea"/>
            </a:endParaRPr>
          </a:p>
          <a:p>
            <a:pPr lvl="1" algn="just"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endParaRPr lang="en-US" sz="2000" b="1" dirty="0" smtClean="0">
              <a:sym typeface="+mn-ea"/>
            </a:endParaRPr>
          </a:p>
          <a:p>
            <a:pPr lvl="0"/>
            <a:r>
              <a:rPr lang="en-US" dirty="0">
                <a:sym typeface="+mn-ea"/>
              </a:rPr>
              <a:t>Fast Session Transfer (FST) is a significant feature for Multi-band operation in IEEE 802.11ad . C</a:t>
            </a:r>
            <a:r>
              <a:rPr lang="en-US" dirty="0"/>
              <a:t>urrent FST feature is reviewed and investigated for EHT application in this presentation.</a:t>
            </a:r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7230" y="332740"/>
            <a:ext cx="1051560" cy="276860"/>
          </a:xfrm>
        </p:spPr>
        <p:txBody>
          <a:bodyPr wrap="square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Jan, 2019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Multi-band Overview 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FST provides a mechanism for transfering sessions from one band/channel to another band/channel seamlessly. eg:</a:t>
            </a:r>
            <a:endParaRPr lang="en-US" sz="2000" dirty="0"/>
          </a:p>
          <a:p>
            <a:pPr lvl="1">
              <a:buFont typeface="Wingdings" panose="05000000000000000000" charset="0"/>
              <a:buChar char="Ø"/>
            </a:pPr>
            <a:r>
              <a:rPr lang="en-US" sz="1800" dirty="0"/>
              <a:t>Streams on 2.4/5GHz could be transferred to 60GHz for high throughput,or load balancing.</a:t>
            </a:r>
            <a:endParaRPr lang="en-US" sz="1800" dirty="0"/>
          </a:p>
          <a:p>
            <a:pPr lvl="1">
              <a:buFont typeface="Wingdings" panose="05000000000000000000" charset="0"/>
              <a:buChar char="Ø"/>
            </a:pPr>
            <a:r>
              <a:rPr lang="en-US" sz="1800" dirty="0"/>
              <a:t>Streams on 60GHz could also be transferred back to 2.4/5GHz for extended range and reliabilty.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Two FST mechanisms are supported :</a:t>
            </a:r>
            <a:endParaRPr lang="en-US" sz="2000" dirty="0"/>
          </a:p>
          <a:p>
            <a:pPr lvl="1">
              <a:buFont typeface="Wingdings" panose="05000000000000000000" charset="0"/>
              <a:buChar char="Ø"/>
            </a:pPr>
            <a:r>
              <a:rPr lang="en-US" sz="1800" dirty="0"/>
              <a:t>Nontransparent FST: different bands are identified by different MAC addresses. It</a:t>
            </a:r>
            <a:r>
              <a:rPr lang="en-US" dirty="0">
                <a:sym typeface="+mn-ea"/>
              </a:rPr>
              <a:t> is a basic mode for multiband devices</a:t>
            </a:r>
            <a:endParaRPr lang="en-US" sz="2250" dirty="0"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dirty="0">
                <a:sym typeface="+mn-ea"/>
              </a:rPr>
              <a:t>Transparent FST: It needs to virtualize a unique MAC address for multiple bands and present to higher layers, which makes the higher layers unaware of the stream transfer between bands compared with nontransparent FST</a:t>
            </a:r>
            <a:endParaRPr lang="en-US" dirty="0" smtClean="0">
              <a:sym typeface="+mn-ea"/>
            </a:endParaRP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endParaRPr lang="en-US" sz="2000" dirty="0" smtClean="0">
              <a:sym typeface="+mn-ea"/>
            </a:endParaRP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7230" y="332740"/>
            <a:ext cx="962660" cy="27686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Jan, 2019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97230" y="332740"/>
            <a:ext cx="989330" cy="276860"/>
          </a:xfrm>
        </p:spPr>
        <p:txBody>
          <a:bodyPr/>
          <a:p>
            <a:pPr>
              <a:defRPr/>
            </a:pPr>
            <a:r>
              <a:rPr lang="en-US" dirty="0" smtClean="0"/>
              <a:t>Jan, 2019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685800" y="854710"/>
            <a:ext cx="7772400" cy="609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/>
              <a:t>Multi-band Overview</a:t>
            </a:r>
            <a:endParaRPr lang="en-US" altLang="zh-CN">
              <a:solidFill>
                <a:schemeClr val="accent2"/>
              </a:solidFill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1645" y="1531620"/>
            <a:ext cx="4659630" cy="227266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685" y="3871595"/>
            <a:ext cx="4781550" cy="2484755"/>
          </a:xfrm>
          <a:prstGeom prst="rect">
            <a:avLst/>
          </a:prstGeom>
        </p:spPr>
      </p:pic>
      <p:sp>
        <p:nvSpPr>
          <p:cNvPr id="3" name="椭圆 2"/>
          <p:cNvSpPr/>
          <p:nvPr/>
        </p:nvSpPr>
        <p:spPr>
          <a:xfrm>
            <a:off x="2438400" y="2133600"/>
            <a:ext cx="685800" cy="228600"/>
          </a:xfrm>
          <a:prstGeom prst="ellipse">
            <a:avLst/>
          </a:prstGeom>
          <a:solidFill>
            <a:schemeClr val="lt1">
              <a:alpha val="6000"/>
            </a:schemeClr>
          </a:solidFill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461645" y="4624705"/>
            <a:ext cx="685800" cy="228600"/>
          </a:xfrm>
          <a:prstGeom prst="ellipse">
            <a:avLst/>
          </a:prstGeom>
          <a:solidFill>
            <a:schemeClr val="lt1">
              <a:alpha val="6000"/>
            </a:schemeClr>
          </a:solidFill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2969260" y="4624705"/>
            <a:ext cx="685800" cy="228600"/>
          </a:xfrm>
          <a:prstGeom prst="ellipse">
            <a:avLst/>
          </a:prstGeom>
          <a:solidFill>
            <a:schemeClr val="lt1">
              <a:alpha val="6000"/>
            </a:schemeClr>
          </a:solidFill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" name="左箭头 10"/>
          <p:cNvSpPr/>
          <p:nvPr/>
        </p:nvSpPr>
        <p:spPr>
          <a:xfrm>
            <a:off x="5182235" y="2362200"/>
            <a:ext cx="715645" cy="228600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" name="左箭头 11"/>
          <p:cNvSpPr/>
          <p:nvPr/>
        </p:nvSpPr>
        <p:spPr>
          <a:xfrm>
            <a:off x="5255895" y="4999990"/>
            <a:ext cx="715645" cy="228600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000750" y="1888490"/>
            <a:ext cx="245681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dirty="0">
                <a:sym typeface="+mn-ea"/>
              </a:rPr>
              <a:t>Transparent FST: </a:t>
            </a:r>
            <a:endParaRPr lang="en-US" dirty="0">
              <a:sym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ym typeface="+mn-ea"/>
              </a:rPr>
              <a:t>One MAC-SAP to highlayer</a:t>
            </a:r>
            <a:endParaRPr lang="en-US" dirty="0">
              <a:sym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ym typeface="+mn-ea"/>
              </a:rPr>
              <a:t>State information(BA agreements, association state, SNs,etc. )are shared between bands</a:t>
            </a:r>
            <a:endParaRPr lang="en-US" dirty="0">
              <a:sym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ym typeface="+mn-ea"/>
              </a:rPr>
              <a:t>A Transparent FST Entity manages MSDUs forwarding to related bands.</a:t>
            </a:r>
            <a:endParaRPr lang="en-US" dirty="0">
              <a:sym typeface="+mn-ea"/>
            </a:endParaRPr>
          </a:p>
          <a:p>
            <a:endParaRPr lang="en-US" altLang="zh-CN"/>
          </a:p>
        </p:txBody>
      </p:sp>
      <p:sp>
        <p:nvSpPr>
          <p:cNvPr id="14" name="文本框 13"/>
          <p:cNvSpPr txBox="1"/>
          <p:nvPr/>
        </p:nvSpPr>
        <p:spPr>
          <a:xfrm>
            <a:off x="6074410" y="4853305"/>
            <a:ext cx="207645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dirty="0">
                <a:sym typeface="+mn-ea"/>
              </a:rPr>
              <a:t>Nontransparent FST: </a:t>
            </a:r>
            <a:endParaRPr lang="en-US" dirty="0">
              <a:sym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ym typeface="+mn-ea"/>
              </a:rPr>
              <a:t>Separate MAC-SAPs to highlayer</a:t>
            </a:r>
            <a:endParaRPr lang="en-US" dirty="0">
              <a:sym typeface="+mn-ea"/>
            </a:endParaRPr>
          </a:p>
          <a:p>
            <a:pPr marL="0" lvl="1" indent="-171450">
              <a:buFont typeface="Arial" panose="020B0604020202020204" pitchFamily="34" charset="0"/>
              <a:buChar char="•"/>
            </a:pPr>
            <a:r>
              <a:rPr lang="en-US" dirty="0">
                <a:sym typeface="+mn-ea"/>
              </a:rPr>
              <a:t>State information are local</a:t>
            </a:r>
            <a:endParaRPr lang="en-US" dirty="0">
              <a:sym typeface="+mn-ea"/>
            </a:endParaRPr>
          </a:p>
          <a:p>
            <a:pPr marL="0" lvl="1" indent="0">
              <a:buFont typeface="Arial" panose="020B0604020202020204" pitchFamily="34" charset="0"/>
              <a:buNone/>
            </a:pPr>
            <a:r>
              <a:rPr lang="en-US" dirty="0">
                <a:sym typeface="+mn-ea"/>
              </a:rPr>
              <a:t>    for each band.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>
              <a:sym typeface="+mn-ea"/>
            </a:endParaRPr>
          </a:p>
          <a:p>
            <a:endParaRPr lang="en-US" altLang="zh-C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97230" y="332740"/>
            <a:ext cx="989330" cy="276860"/>
          </a:xfrm>
        </p:spPr>
        <p:txBody>
          <a:bodyPr/>
          <a:p>
            <a:pPr>
              <a:defRPr/>
            </a:pPr>
            <a:r>
              <a:rPr lang="en-US" dirty="0" smtClean="0"/>
              <a:t>Jan, 2019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685800" y="854710"/>
            <a:ext cx="7772400" cy="609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/>
              <a:t>Multi-band for EHT </a:t>
            </a:r>
            <a:endParaRPr lang="en-US" altLang="zh-CN">
              <a:solidFill>
                <a:schemeClr val="accent2"/>
              </a:solidFill>
            </a:endParaRPr>
          </a:p>
        </p:txBody>
      </p:sp>
      <p:sp>
        <p:nvSpPr>
          <p:cNvPr id="7" name="内容占位符 2"/>
          <p:cNvSpPr>
            <a:spLocks noGrp="1"/>
          </p:cNvSpPr>
          <p:nvPr/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+mn-ea"/>
              </a:rPr>
              <a:t>Dual-band or tri-band APs and terminals have been a trend for Wi-Fi equipments nowadays. Multi-band operation is a </a:t>
            </a:r>
            <a:r>
              <a:rPr lang="en-US" altLang="ja-JP">
                <a:ea typeface="MS PGothic" panose="020B0600070205080204" pitchFamily="34" charset="-128"/>
                <a:sym typeface="+mn-ea"/>
              </a:rPr>
              <a:t>promising technology for EHT, which could achieve high </a:t>
            </a:r>
            <a:r>
              <a:rPr lang="en-US" dirty="0">
                <a:sym typeface="+mn-ea"/>
              </a:rPr>
              <a:t>throughput and flexibility with two or more radios working on different bands.</a:t>
            </a:r>
            <a:endParaRPr lang="en-US" sz="2000" dirty="0">
              <a:sym typeface="+mn-ea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US" altLang="en-US" sz="2000" dirty="0">
              <a:sym typeface="+mn-ea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sym typeface="+mn-ea"/>
              </a:rPr>
              <a:t>Both non-transparent and transparent FST prcedure could be reused for EHT in the following scenarios:</a:t>
            </a:r>
            <a:endParaRPr lang="en-US" sz="1800" dirty="0">
              <a:solidFill>
                <a:schemeClr val="tx1"/>
              </a:solidFill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sym typeface="+mn-ea"/>
              </a:rPr>
              <a:t>Seemless session transfer between bands.This can be supported by the current FST without any change.</a:t>
            </a:r>
            <a:endParaRPr lang="en-US" dirty="0">
              <a:solidFill>
                <a:schemeClr val="tx1"/>
              </a:solidFill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sym typeface="+mn-ea"/>
              </a:rPr>
              <a:t>Steering data on different bands according to the availability/priority of each band. Prior information about the channel state and pre-defined channel priority are needed.</a:t>
            </a:r>
            <a:endParaRPr lang="en-US" dirty="0">
              <a:solidFill>
                <a:schemeClr val="tx1"/>
              </a:solidFill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250" dirty="0" smtClean="0">
              <a:sym typeface="+mn-ea"/>
            </a:endParaRP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endParaRPr lang="en-US" sz="2000" dirty="0" smtClean="0">
              <a:sym typeface="+mn-ea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97230" y="332740"/>
            <a:ext cx="989330" cy="276860"/>
          </a:xfrm>
        </p:spPr>
        <p:txBody>
          <a:bodyPr/>
          <a:p>
            <a:pPr>
              <a:defRPr/>
            </a:pPr>
            <a:r>
              <a:rPr lang="en-US" dirty="0" smtClean="0"/>
              <a:t>Jan, 2019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685800" y="854710"/>
            <a:ext cx="7772400" cy="609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/>
              <a:t>Multi-band for EHT </a:t>
            </a:r>
            <a:endParaRPr lang="en-US" altLang="zh-CN">
              <a:solidFill>
                <a:schemeClr val="accent2"/>
              </a:solidFill>
            </a:endParaRPr>
          </a:p>
        </p:txBody>
      </p:sp>
      <p:sp>
        <p:nvSpPr>
          <p:cNvPr id="7" name="内容占位符 2"/>
          <p:cNvSpPr>
            <a:spLocks noGrp="1"/>
          </p:cNvSpPr>
          <p:nvPr/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endParaRPr lang="en-US" dirty="0">
              <a:sym typeface="+mn-ea"/>
            </a:endParaRPr>
          </a:p>
          <a:p>
            <a:pPr lvl="0"/>
            <a:r>
              <a:rPr lang="en-US" dirty="0">
                <a:solidFill>
                  <a:schemeClr val="tx1"/>
                </a:solidFill>
                <a:sym typeface="+mn-ea"/>
              </a:rPr>
              <a:t>Further enhancements could be considered on multi-band operation for EHT, eg:</a:t>
            </a:r>
            <a:endParaRPr lang="en-US" sz="1775" dirty="0">
              <a:solidFill>
                <a:schemeClr val="tx1"/>
              </a:solidFill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dirty="0">
                <a:solidFill>
                  <a:schemeClr val="tx1"/>
                </a:solidFill>
                <a:sym typeface="+mn-ea"/>
              </a:rPr>
              <a:t>to enable finer traffic steering</a:t>
            </a:r>
            <a:endParaRPr lang="en-US" dirty="0">
              <a:solidFill>
                <a:schemeClr val="tx1"/>
              </a:solidFill>
              <a:sym typeface="+mn-ea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sym typeface="+mn-ea"/>
              </a:rPr>
              <a:t>separating MSDUs based on ACs, TIDs, user groups, etc. for better user experience. </a:t>
            </a:r>
            <a:endParaRPr lang="en-US" dirty="0">
              <a:solidFill>
                <a:schemeClr val="tx1"/>
              </a:solidFill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dirty="0">
                <a:solidFill>
                  <a:schemeClr val="tx1"/>
                </a:solidFill>
                <a:sym typeface="+mn-ea"/>
              </a:rPr>
              <a:t>to provide more efficient management or 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control frame</a:t>
            </a:r>
            <a:r>
              <a:rPr lang="en-US" dirty="0">
                <a:solidFill>
                  <a:schemeClr val="tx1"/>
                </a:solidFill>
                <a:sym typeface="+mn-ea"/>
              </a:rPr>
              <a:t> transmission</a:t>
            </a:r>
            <a:endParaRPr lang="en-US" dirty="0">
              <a:solidFill>
                <a:schemeClr val="tx1"/>
              </a:solidFill>
              <a:sym typeface="+mn-ea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sym typeface="+mn-ea"/>
              </a:rPr>
              <a:t>separating mangement and control frames from data frames on different bands.</a:t>
            </a:r>
            <a:endParaRPr lang="en-US" dirty="0">
              <a:solidFill>
                <a:schemeClr val="tx1"/>
              </a:solidFill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dirty="0">
                <a:solidFill>
                  <a:schemeClr val="tx1"/>
                </a:solidFill>
                <a:sym typeface="+mn-ea"/>
              </a:rPr>
              <a:t>to facilitate more reliable and lower latency transmission </a:t>
            </a:r>
            <a:endParaRPr lang="en-US" dirty="0">
              <a:solidFill>
                <a:schemeClr val="tx1"/>
              </a:solidFill>
              <a:sym typeface="+mn-ea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sym typeface="+mn-ea"/>
              </a:rPr>
              <a:t>dynamic duplication of an MPDU on different bands.</a:t>
            </a:r>
            <a:endParaRPr lang="en-US" dirty="0">
              <a:solidFill>
                <a:schemeClr val="tx1"/>
              </a:solidFill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dirty="0">
                <a:sym typeface="+mn-ea"/>
              </a:rPr>
              <a:t>to provide flexible DL/UL transmission </a:t>
            </a:r>
            <a:endParaRPr lang="en-US" dirty="0">
              <a:sym typeface="+mn-ea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ym typeface="+mn-ea"/>
              </a:rPr>
              <a:t>flexibe DL/UL configuration or scheduling </a:t>
            </a:r>
            <a:endParaRPr lang="en-US" dirty="0">
              <a:sym typeface="+mn-ea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sym typeface="+mn-ea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250" dirty="0" smtClean="0">
              <a:sym typeface="+mn-ea"/>
            </a:endParaRP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endParaRPr lang="en-US" sz="2000" dirty="0" smtClean="0">
              <a:sym typeface="+mn-ea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20" dirty="0">
                <a:sym typeface="+mn-ea"/>
              </a:rPr>
              <a:t>Fast Session Transfer for multiband operation in current IEEE 802.11-2016 and Wi-Fi certification programs is reviewed.</a:t>
            </a:r>
            <a:endParaRPr lang="en-US" sz="2220" dirty="0">
              <a:sym typeface="+mn-ea"/>
            </a:endParaRPr>
          </a:p>
          <a:p>
            <a:endParaRPr lang="en-US" sz="2220" dirty="0">
              <a:sym typeface="+mn-ea"/>
            </a:endParaRPr>
          </a:p>
          <a:p>
            <a:r>
              <a:rPr lang="en-US" sz="2220" dirty="0">
                <a:sym typeface="+mn-ea"/>
              </a:rPr>
              <a:t>Two modes of Fast Session Transfer should be considered in EHT multiband operation to help efficient use of all bands that the APs/STAs support and optimize the performance of Wi-Fi network in many scenarios.</a:t>
            </a:r>
            <a:endParaRPr lang="en-US" sz="2220" dirty="0">
              <a:sym typeface="+mn-ea"/>
            </a:endParaRPr>
          </a:p>
          <a:p>
            <a:endParaRPr lang="en-US" sz="2220" dirty="0">
              <a:sym typeface="+mn-ea"/>
            </a:endParaRPr>
          </a:p>
          <a:p>
            <a:r>
              <a:rPr lang="en-US" sz="2220" dirty="0">
                <a:sym typeface="+mn-ea"/>
              </a:rPr>
              <a:t>Further enhancements could be considered.</a:t>
            </a:r>
            <a:r>
              <a:rPr lang="en-US" sz="2220" dirty="0" smtClean="0">
                <a:solidFill>
                  <a:schemeClr val="tx1"/>
                </a:solidFill>
              </a:rPr>
              <a:t> </a:t>
            </a:r>
            <a:endParaRPr lang="en-US" sz="222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内容占位符 2"/>
          <p:cNvSpPr>
            <a:spLocks noGrp="1"/>
          </p:cNvSpPr>
          <p:nvPr/>
        </p:nvSpPr>
        <p:spPr>
          <a:xfrm>
            <a:off x="812800" y="1727200"/>
            <a:ext cx="7772400" cy="4495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lnSpc>
                <a:spcPct val="110000"/>
              </a:lnSpc>
            </a:pP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7230" y="332740"/>
            <a:ext cx="1051560" cy="276860"/>
          </a:xfrm>
        </p:spPr>
        <p:txBody>
          <a:bodyPr wrap="square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Jan, 2019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ym typeface="+mn-ea"/>
              </a:rPr>
              <a:t>Reference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sym typeface="+mn-ea"/>
              </a:rPr>
              <a:t>[1]IEEE Std 802.11™-2016</a:t>
            </a:r>
            <a:endParaRPr lang="en-US" sz="1600" dirty="0">
              <a:sym typeface="+mn-ea"/>
            </a:endParaRPr>
          </a:p>
          <a:p>
            <a:endParaRPr lang="en-US" dirty="0">
              <a:sym typeface="+mn-ea"/>
            </a:endParaRPr>
          </a:p>
          <a:p>
            <a:endParaRPr lang="en-US" altLang="en-US">
              <a:solidFill>
                <a:prstClr val="black"/>
              </a:solidFill>
              <a:sym typeface="+mn-ea"/>
            </a:endParaRPr>
          </a:p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7230" y="332740"/>
            <a:ext cx="962660" cy="27686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Jan, 2019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3655</Words>
  <Application>WPS 演示</Application>
  <PresentationFormat>全屏显示(4:3)</PresentationFormat>
  <Paragraphs>167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宋体</vt:lpstr>
      <vt:lpstr>Wingdings</vt:lpstr>
      <vt:lpstr>Times New Roman</vt:lpstr>
      <vt:lpstr>Wingdings</vt:lpstr>
      <vt:lpstr>MS PGothic</vt:lpstr>
      <vt:lpstr>微软雅黑</vt:lpstr>
      <vt:lpstr>Arial Unicode MS</vt:lpstr>
      <vt:lpstr>Calibri</vt:lpstr>
      <vt:lpstr>802-11-Submission</vt:lpstr>
      <vt:lpstr>Discussion on Multi-Band for EHT</vt:lpstr>
      <vt:lpstr>Introduction</vt:lpstr>
      <vt:lpstr>Multi-band Overview </vt:lpstr>
      <vt:lpstr>PowerPoint 演示文稿</vt:lpstr>
      <vt:lpstr>PowerPoint 演示文稿</vt:lpstr>
      <vt:lpstr>PowerPoint 演示文稿</vt:lpstr>
      <vt:lpstr>Summary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 Proposal</dc:title>
  <dc:creator>Jianhan Liu</dc:creator>
  <cp:lastModifiedBy>Administrator</cp:lastModifiedBy>
  <cp:revision>344</cp:revision>
  <cp:lastPrinted>1998-02-10T13:28:00Z</cp:lastPrinted>
  <dcterms:created xsi:type="dcterms:W3CDTF">2007-05-21T21:00:00Z</dcterms:created>
  <dcterms:modified xsi:type="dcterms:W3CDTF">2019-01-17T22:36:54Z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KSOProductBuildVer">
    <vt:lpwstr>2052-10.8.2.6613</vt:lpwstr>
  </property>
</Properties>
</file>