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5" r:id="rId4"/>
    <p:sldId id="300" r:id="rId5"/>
    <p:sldId id="302" r:id="rId6"/>
    <p:sldId id="301" r:id="rId7"/>
    <p:sldId id="263" r:id="rId8"/>
    <p:sldId id="269" r:id="rId9"/>
    <p:sldId id="299" r:id="rId10"/>
    <p:sldId id="303"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9860" autoAdjust="0"/>
  </p:normalViewPr>
  <p:slideViewPr>
    <p:cSldViewPr>
      <p:cViewPr>
        <p:scale>
          <a:sx n="125" d="100"/>
          <a:sy n="125" d="100"/>
        </p:scale>
        <p:origin x="-672" y="-6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802.11-19/0083r5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802.11-19/0083r5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2019</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802.11-19/0083r5</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802.11-19/0083r5</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802.11-19/0083r5</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802.11-19/0083r5</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802.11-19/0083r5</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8267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802.11-19/0083r5</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802.11-19/0083r5</a:t>
            </a:r>
            <a:endParaRPr lang="en-US"/>
          </a:p>
        </p:txBody>
      </p:sp>
      <p:sp>
        <p:nvSpPr>
          <p:cNvPr id="5" name="Rectangle 3"/>
          <p:cNvSpPr>
            <a:spLocks noGrp="1" noChangeArrowheads="1"/>
          </p:cNvSpPr>
          <p:nvPr>
            <p:ph type="dt"/>
          </p:nvPr>
        </p:nvSpPr>
        <p:spPr>
          <a:ln/>
        </p:spPr>
        <p:txBody>
          <a:bodyPr/>
          <a:lstStyle/>
          <a:p>
            <a:r>
              <a:rPr lang="en-US" smtClean="0"/>
              <a:t>May 2019</a:t>
            </a:r>
            <a:endParaRPr lang="en-US"/>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61616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802.11-19/0083r5</a:t>
            </a:r>
            <a:endParaRPr lang="en-US"/>
          </a:p>
        </p:txBody>
      </p:sp>
      <p:sp>
        <p:nvSpPr>
          <p:cNvPr id="5" name="Date Placeholder 4"/>
          <p:cNvSpPr>
            <a:spLocks noGrp="1"/>
          </p:cNvSpPr>
          <p:nvPr>
            <p:ph type="dt" idx="11"/>
          </p:nvPr>
        </p:nvSpPr>
        <p:spPr/>
        <p:txBody>
          <a:bodyPr/>
          <a:lstStyle/>
          <a:p>
            <a:r>
              <a:rPr lang="en-US" smtClean="0"/>
              <a:t>May 2019</a:t>
            </a:r>
            <a:endParaRPr lang="en-US"/>
          </a:p>
        </p:txBody>
      </p:sp>
      <p:sp>
        <p:nvSpPr>
          <p:cNvPr id="6" name="Footer Placeholder 5"/>
          <p:cNvSpPr>
            <a:spLocks noGrp="1"/>
          </p:cNvSpPr>
          <p:nvPr>
            <p:ph type="ftr" idx="12"/>
          </p:nvPr>
        </p:nvSpPr>
        <p:spPr/>
        <p:txBody>
          <a:bodyPr/>
          <a:lstStyle/>
          <a:p>
            <a:r>
              <a:rPr lang="en-US" smtClean="0"/>
              <a:t>Fischer - Filippi - Martinez, NXP</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013114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0083r5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Indicating NGV Capabilities in MAC Header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a:t>
            </a:r>
            <a:r>
              <a:rPr lang="en-GB" sz="2000" b="0" dirty="0" smtClean="0"/>
              <a:t>13</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933501233"/>
              </p:ext>
            </p:extLst>
          </p:nvPr>
        </p:nvGraphicFramePr>
        <p:xfrm>
          <a:off x="989013" y="2424113"/>
          <a:ext cx="10217150" cy="3179762"/>
        </p:xfrm>
        <a:graphic>
          <a:graphicData uri="http://schemas.openxmlformats.org/presentationml/2006/ole">
            <mc:AlternateContent xmlns:mc="http://schemas.openxmlformats.org/markup-compatibility/2006">
              <mc:Choice xmlns:v="urn:schemas-microsoft-com:vml" Requires="v">
                <p:oleObj spid="_x0000_s3155" name="Document" r:id="rId4" imgW="10489272" imgH="3262957" progId="Word.Document.8">
                  <p:embed/>
                </p:oleObj>
              </mc:Choice>
              <mc:Fallback>
                <p:oleObj name="Document" r:id="rId4" imgW="10489272" imgH="3262957" progId="Word.Document.8">
                  <p:embed/>
                  <p:pic>
                    <p:nvPicPr>
                      <p:cNvPr id="0" name="Picture 3"/>
                      <p:cNvPicPr>
                        <a:picLocks noChangeAspect="1" noChangeArrowheads="1"/>
                      </p:cNvPicPr>
                      <p:nvPr/>
                    </p:nvPicPr>
                    <p:blipFill>
                      <a:blip r:embed="rId5"/>
                      <a:srcRect/>
                      <a:stretch>
                        <a:fillRect/>
                      </a:stretch>
                    </p:blipFill>
                    <p:spPr bwMode="auto">
                      <a:xfrm>
                        <a:off x="989013" y="2424113"/>
                        <a:ext cx="10217150" cy="317976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Footer Placeholder 1">
            <a:extLst>
              <a:ext uri="{FF2B5EF4-FFF2-40B4-BE49-F238E27FC236}">
                <a16:creationId xmlns:a16="http://schemas.microsoft.com/office/drawing/2014/main" xmlns="" id="{79C4A23F-1014-4F52-8974-35171771AC48}"/>
              </a:ext>
            </a:extLst>
          </p:cNvPr>
          <p:cNvSpPr>
            <a:spLocks noGrp="1"/>
          </p:cNvSpPr>
          <p:nvPr>
            <p:ph type="ftr" idx="11"/>
          </p:nvPr>
        </p:nvSpPr>
        <p:spPr/>
        <p:txBody>
          <a:bodyPr/>
          <a:lstStyle/>
          <a:p>
            <a:r>
              <a:rPr lang="en-GB"/>
              <a:t>Fischer - Filippi - Martinez, NXP</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8CFA20-DDD5-4FBA-90EE-6AD9555B7FFF}"/>
              </a:ext>
            </a:extLst>
          </p:cNvPr>
          <p:cNvSpPr>
            <a:spLocks noGrp="1"/>
          </p:cNvSpPr>
          <p:nvPr>
            <p:ph type="title"/>
          </p:nvPr>
        </p:nvSpPr>
        <p:spPr/>
        <p:txBody>
          <a:bodyPr/>
          <a:lstStyle/>
          <a:p>
            <a:r>
              <a:rPr lang="en-US" dirty="0"/>
              <a:t>Straw </a:t>
            </a:r>
            <a:r>
              <a:rPr lang="en-US" dirty="0" smtClean="0"/>
              <a:t>Poll #</a:t>
            </a:r>
            <a:r>
              <a:rPr lang="en-US" dirty="0" smtClean="0"/>
              <a:t>2</a:t>
            </a:r>
            <a:endParaRPr lang="en-US" dirty="0"/>
          </a:p>
        </p:txBody>
      </p:sp>
      <p:sp>
        <p:nvSpPr>
          <p:cNvPr id="3" name="Content Placeholder 2">
            <a:extLst>
              <a:ext uri="{FF2B5EF4-FFF2-40B4-BE49-F238E27FC236}">
                <a16:creationId xmlns:a16="http://schemas.microsoft.com/office/drawing/2014/main" xmlns="" id="{230E32BB-F51F-4707-ADAF-FEADCABF8BB0}"/>
              </a:ext>
            </a:extLst>
          </p:cNvPr>
          <p:cNvSpPr>
            <a:spLocks noGrp="1"/>
          </p:cNvSpPr>
          <p:nvPr>
            <p:ph idx="1"/>
          </p:nvPr>
        </p:nvSpPr>
        <p:spPr/>
        <p:txBody>
          <a:bodyPr/>
          <a:lstStyle/>
          <a:p>
            <a:pPr marL="0" indent="0"/>
            <a:r>
              <a:rPr lang="en-US" dirty="0"/>
              <a:t>Do you agree to add the following text into Section 3.4 of SFD?</a:t>
            </a:r>
          </a:p>
          <a:p>
            <a:pPr marL="457200" lvl="1" indent="0"/>
            <a:r>
              <a:rPr lang="en-US" dirty="0"/>
              <a:t>“NGV (and subsequent) capabilities shall be indicated </a:t>
            </a:r>
            <a:r>
              <a:rPr lang="en-US" dirty="0" smtClean="0"/>
              <a:t>by adding a Capability Indication Increment value to the calculated duration value for use in the duration fields of frames </a:t>
            </a:r>
            <a:r>
              <a:rPr lang="en-US" dirty="0" smtClean="0"/>
              <a:t>carried within 802.11p PPDUs.  </a:t>
            </a:r>
            <a:r>
              <a:rPr lang="en-US" dirty="0" smtClean="0"/>
              <a:t>The initial CII value assignments shall be as shown on slide 7 of 11-19/</a:t>
            </a:r>
            <a:r>
              <a:rPr lang="en-US" dirty="0" smtClean="0"/>
              <a:t>0083r4.  </a:t>
            </a:r>
            <a:r>
              <a:rPr lang="en-US" dirty="0" smtClean="0"/>
              <a:t>The CII usage and interpretation rules shall be based on the material shown on slides 4 and 5 of 11-19/</a:t>
            </a:r>
            <a:r>
              <a:rPr lang="en-US" dirty="0" smtClean="0"/>
              <a:t>0083r4.</a:t>
            </a:r>
            <a:r>
              <a:rPr lang="en-US" dirty="0" smtClean="0">
                <a:solidFill>
                  <a:schemeClr val="tx1"/>
                </a:solidFill>
              </a:rPr>
              <a:t>”</a:t>
            </a:r>
            <a:endParaRPr lang="en-US" dirty="0"/>
          </a:p>
          <a:p>
            <a:r>
              <a:rPr lang="en-US" dirty="0"/>
              <a:t>Y: </a:t>
            </a:r>
            <a:r>
              <a:rPr lang="en-US" dirty="0" smtClean="0"/>
              <a:t>6</a:t>
            </a:r>
            <a:endParaRPr lang="en-US" dirty="0"/>
          </a:p>
          <a:p>
            <a:r>
              <a:rPr lang="en-US" dirty="0"/>
              <a:t>N: </a:t>
            </a:r>
            <a:r>
              <a:rPr lang="en-US" dirty="0" smtClean="0"/>
              <a:t>9</a:t>
            </a:r>
            <a:endParaRPr lang="en-US" dirty="0"/>
          </a:p>
          <a:p>
            <a:r>
              <a:rPr lang="en-US" dirty="0"/>
              <a:t>A: </a:t>
            </a:r>
            <a:r>
              <a:rPr lang="en-US" dirty="0" smtClean="0"/>
              <a:t>14</a:t>
            </a:r>
            <a:endParaRPr lang="en-US" dirty="0"/>
          </a:p>
          <a:p>
            <a:endParaRPr lang="en-US" dirty="0"/>
          </a:p>
        </p:txBody>
      </p:sp>
      <p:sp>
        <p:nvSpPr>
          <p:cNvPr id="4" name="Slide Number Placeholder 3">
            <a:extLst>
              <a:ext uri="{FF2B5EF4-FFF2-40B4-BE49-F238E27FC236}">
                <a16:creationId xmlns:a16="http://schemas.microsoft.com/office/drawing/2014/main" xmlns=""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95AB55B8-AC3B-49F5-9CE1-9E84C3BE9C2A}"/>
              </a:ext>
            </a:extLst>
          </p:cNvPr>
          <p:cNvSpPr>
            <a:spLocks noGrp="1"/>
          </p:cNvSpPr>
          <p:nvPr>
            <p:ph type="ftr" idx="14"/>
          </p:nvPr>
        </p:nvSpPr>
        <p:spPr/>
        <p:txBody>
          <a:bodyPr/>
          <a:lstStyle/>
          <a:p>
            <a:r>
              <a:rPr lang="en-GB" smtClean="0"/>
              <a:t>Fischer - Filippi - Martinez, NXP</a:t>
            </a:r>
            <a:endParaRPr lang="en-GB" dirty="0"/>
          </a:p>
        </p:txBody>
      </p:sp>
      <p:sp>
        <p:nvSpPr>
          <p:cNvPr id="6" name="Date Placeholder 5">
            <a:extLst>
              <a:ext uri="{FF2B5EF4-FFF2-40B4-BE49-F238E27FC236}">
                <a16:creationId xmlns:a16="http://schemas.microsoft.com/office/drawing/2014/main" xmlns="" id="{DF77A6DE-DF50-495F-B710-036F11C26975}"/>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2904028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981201"/>
            <a:ext cx="10361084" cy="4495799"/>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NGV stations must have a means to detect each other</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for this indication of NGV capability be included in legacy 802.11p frames sent by NGV stations so that NGV stations can detect each other while sending frames that are already required for legacy communication</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Any such indication must be encoded in a manner that does not affect interoperability, coexistence, backward compatibility, or fairness with legacy 802.11p stations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It is highly desirable that this means be extensible to multiple capabilities</a:t>
            </a:r>
          </a:p>
          <a:p>
            <a:pPr marL="85725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If NGV is successful, there will eventually be other generations of V2X enhancements</a:t>
            </a:r>
          </a:p>
          <a:p>
            <a:pPr marL="4000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Duration/ID field of the MAC header can be used for this purpose</a:t>
            </a:r>
          </a:p>
          <a:p>
            <a:pPr marL="800100" lvl="1" indent="-342900">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When this </a:t>
            </a:r>
            <a:r>
              <a:rPr lang="en-GB" dirty="0"/>
              <a:t>indication is included in 802.11p broadcast </a:t>
            </a:r>
            <a:r>
              <a:rPr lang="en-GB" dirty="0" smtClean="0"/>
              <a:t>MPDUs sent </a:t>
            </a:r>
            <a:r>
              <a:rPr lang="en-GB" dirty="0"/>
              <a:t>in a 10MHz channel, up to </a:t>
            </a:r>
            <a:r>
              <a:rPr lang="en-GB" b="1" dirty="0" smtClean="0"/>
              <a:t>31</a:t>
            </a:r>
            <a:r>
              <a:rPr lang="en-GB" dirty="0" smtClean="0"/>
              <a:t> capability values are available, with </a:t>
            </a:r>
            <a:r>
              <a:rPr lang="en-GB" b="1" dirty="0" smtClean="0"/>
              <a:t>15</a:t>
            </a:r>
            <a:r>
              <a:rPr lang="en-GB" dirty="0" smtClean="0"/>
              <a:t> of these values also available for use in 802.11p unicast MPDUs and control frames in unicast frame exchange sequences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smtClean="0"/>
              <a:t>May 2019</a:t>
            </a:r>
            <a:endParaRPr lang="en-GB" dirty="0"/>
          </a:p>
        </p:txBody>
      </p:sp>
      <p:sp>
        <p:nvSpPr>
          <p:cNvPr id="2" name="Footer Placeholder 1">
            <a:extLst>
              <a:ext uri="{FF2B5EF4-FFF2-40B4-BE49-F238E27FC236}">
                <a16:creationId xmlns:a16="http://schemas.microsoft.com/office/drawing/2014/main" xmlns="" id="{202692E5-6931-4668-8FE2-64C091DC18D2}"/>
              </a:ext>
            </a:extLst>
          </p:cNvPr>
          <p:cNvSpPr>
            <a:spLocks noGrp="1"/>
          </p:cNvSpPr>
          <p:nvPr>
            <p:ph type="ftr" idx="14"/>
          </p:nvPr>
        </p:nvSpPr>
        <p:spPr/>
        <p:txBody>
          <a:bodyPr/>
          <a:lstStyle/>
          <a:p>
            <a:r>
              <a:rPr lang="en-GB"/>
              <a:t>Fischer - Filippi - Martinez, NXP</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Using the duration value to indicate NGV </a:t>
            </a:r>
            <a:r>
              <a:rPr lang="en-GB" dirty="0" smtClean="0"/>
              <a:t>capabilities</a:t>
            </a:r>
            <a:endParaRPr lang="en-GB" dirty="0"/>
          </a:p>
        </p:txBody>
      </p:sp>
      <p:sp>
        <p:nvSpPr>
          <p:cNvPr id="3" name="Content Placeholder 2"/>
          <p:cNvSpPr>
            <a:spLocks noGrp="1"/>
          </p:cNvSpPr>
          <p:nvPr>
            <p:ph idx="1"/>
          </p:nvPr>
        </p:nvSpPr>
        <p:spPr>
          <a:xfrm>
            <a:off x="914400" y="1981201"/>
            <a:ext cx="10515599" cy="4494213"/>
          </a:xfrm>
        </p:spPr>
        <p:txBody>
          <a:bodyPr/>
          <a:lstStyle/>
          <a:p>
            <a:pPr>
              <a:buFont typeface="Arial" panose="020B0604020202020204" pitchFamily="34" charset="0"/>
              <a:buChar char="•"/>
            </a:pPr>
            <a:r>
              <a:rPr lang="en-GB" b="0" dirty="0" smtClean="0"/>
              <a:t>In 802.11 OCB mode the duration value is the number of microseconds from the end of the current PPDU until the end of the current frame exchange sequence</a:t>
            </a:r>
          </a:p>
          <a:p>
            <a:pPr marL="800100" lvl="1" indent="-342900">
              <a:buFont typeface="Wingdings" panose="05000000000000000000" pitchFamily="2" charset="2"/>
              <a:buChar char="Ø"/>
            </a:pPr>
            <a:r>
              <a:rPr lang="en-GB" dirty="0" smtClean="0"/>
              <a:t>MPDUs with group addresses always have duration zero</a:t>
            </a:r>
            <a:endParaRPr lang="en-GB" dirty="0"/>
          </a:p>
          <a:p>
            <a:pPr marL="800100" lvl="1" indent="-342900">
              <a:buFont typeface="Wingdings" panose="05000000000000000000" pitchFamily="2" charset="2"/>
              <a:buChar char="Ø"/>
            </a:pPr>
            <a:r>
              <a:rPr lang="en-GB" dirty="0" smtClean="0"/>
              <a:t>MPDUs with individual addresses have duration of </a:t>
            </a:r>
            <a:r>
              <a:rPr lang="en-GB" dirty="0" err="1" smtClean="0"/>
              <a:t>aSIFSTime</a:t>
            </a:r>
            <a:r>
              <a:rPr lang="en-GB" dirty="0" smtClean="0"/>
              <a:t> plus time to send the ACK</a:t>
            </a:r>
          </a:p>
          <a:p>
            <a:pPr marL="400050">
              <a:buFont typeface="Arial" panose="020B0604020202020204" pitchFamily="34" charset="0"/>
              <a:buChar char="•"/>
            </a:pPr>
            <a:r>
              <a:rPr lang="en-GB" b="0" dirty="0"/>
              <a:t>NGV-capable stations can </a:t>
            </a:r>
            <a:r>
              <a:rPr lang="en-GB" b="0" dirty="0" smtClean="0"/>
              <a:t>add a </a:t>
            </a:r>
            <a:r>
              <a:rPr lang="en-GB" i="1" dirty="0"/>
              <a:t>C</a:t>
            </a:r>
            <a:r>
              <a:rPr lang="en-GB" i="1" dirty="0" smtClean="0"/>
              <a:t>apability Indication Increment (CII)</a:t>
            </a:r>
            <a:r>
              <a:rPr lang="en-GB" b="0" dirty="0" smtClean="0"/>
              <a:t> to the duration that would otherwise appear in an 802.11 OCB mode transmission,  while </a:t>
            </a:r>
            <a:r>
              <a:rPr lang="en-GB" b="0" dirty="0"/>
              <a:t>retaining full interoperability and backward compatibility with 802.11p</a:t>
            </a:r>
          </a:p>
          <a:p>
            <a:pPr marL="800100" lvl="1" indent="-342900">
              <a:buFont typeface="Wingdings" panose="05000000000000000000" pitchFamily="2" charset="2"/>
              <a:buChar char="Ø"/>
            </a:pPr>
            <a:r>
              <a:rPr lang="en-GB" b="0" dirty="0" smtClean="0"/>
              <a:t>Duration increments less </a:t>
            </a:r>
            <a:r>
              <a:rPr lang="en-GB" b="0" dirty="0"/>
              <a:t>than </a:t>
            </a:r>
            <a:r>
              <a:rPr lang="en-GB" b="0" dirty="0" err="1"/>
              <a:t>aSIFSTime</a:t>
            </a:r>
            <a:r>
              <a:rPr lang="en-GB" b="0" dirty="0"/>
              <a:t> cannot affect channel access, because, even if such a value were used to update </a:t>
            </a:r>
            <a:r>
              <a:rPr lang="en-GB" dirty="0" smtClean="0"/>
              <a:t>a station’s </a:t>
            </a:r>
            <a:r>
              <a:rPr lang="en-GB" b="0" dirty="0" smtClean="0"/>
              <a:t>NAV, </a:t>
            </a:r>
            <a:r>
              <a:rPr lang="en-GB" b="0" dirty="0"/>
              <a:t>the resulting NAV </a:t>
            </a:r>
            <a:r>
              <a:rPr lang="en-GB" dirty="0" smtClean="0"/>
              <a:t>setting </a:t>
            </a:r>
            <a:r>
              <a:rPr lang="en-GB" b="0" dirty="0" smtClean="0"/>
              <a:t>will </a:t>
            </a:r>
            <a:r>
              <a:rPr lang="en-GB" b="0" dirty="0"/>
              <a:t>expire before the earliest time that </a:t>
            </a:r>
            <a:r>
              <a:rPr lang="en-GB" b="0" dirty="0" smtClean="0"/>
              <a:t>the NAV is used by any coordination function</a:t>
            </a:r>
            <a:endParaRPr lang="en-GB" b="0" dirty="0"/>
          </a:p>
          <a:p>
            <a:pPr marL="800100" lvl="1" indent="-342900">
              <a:buFont typeface="Wingdings" panose="05000000000000000000" pitchFamily="2" charset="2"/>
              <a:buChar char="Ø"/>
            </a:pPr>
            <a:r>
              <a:rPr lang="en-GB" dirty="0"/>
              <a:t>For </a:t>
            </a:r>
            <a:r>
              <a:rPr lang="en-GB" dirty="0" smtClean="0"/>
              <a:t>802.11p </a:t>
            </a:r>
            <a:r>
              <a:rPr lang="en-GB" dirty="0"/>
              <a:t>operating in a 10MHz channel, </a:t>
            </a:r>
            <a:r>
              <a:rPr lang="en-GB" dirty="0" smtClean="0"/>
              <a:t>duration increments </a:t>
            </a:r>
            <a:r>
              <a:rPr lang="en-GB" dirty="0"/>
              <a:t>in the range [0:31] are </a:t>
            </a:r>
            <a:r>
              <a:rPr lang="en-GB" dirty="0" smtClean="0"/>
              <a:t>safe to use, because </a:t>
            </a:r>
            <a:r>
              <a:rPr lang="en-GB" dirty="0" err="1"/>
              <a:t>aSIFSTime</a:t>
            </a:r>
            <a:r>
              <a:rPr lang="en-GB" dirty="0"/>
              <a:t> is 32 </a:t>
            </a:r>
            <a:r>
              <a:rPr lang="en-GB" dirty="0" smtClean="0"/>
              <a:t>microseconds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dirty="0"/>
              <a:t>Fischer - </a:t>
            </a:r>
            <a:r>
              <a:rPr lang="en-GB" dirty="0" err="1"/>
              <a:t>Filippi</a:t>
            </a:r>
            <a:r>
              <a:rPr lang="en-GB" dirty="0"/>
              <a:t> - Martinez, NXP</a:t>
            </a:r>
          </a:p>
        </p:txBody>
      </p:sp>
    </p:spTree>
    <p:extLst>
      <p:ext uri="{BB962C8B-B14F-4D97-AF65-F5344CB8AC3E}">
        <p14:creationId xmlns:p14="http://schemas.microsoft.com/office/powerpoint/2010/main" val="1476794870"/>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Generating the Duration Field Value for Transmission</a:t>
            </a:r>
            <a:endParaRPr lang="en-GB" dirty="0"/>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GB" b="0" dirty="0" smtClean="0"/>
              <a:t>Legacy stations operating in OCB mode generate duration field values as specified in 802.11-2016</a:t>
            </a:r>
            <a:endParaRPr lang="en-GB" dirty="0"/>
          </a:p>
          <a:p>
            <a:pPr marL="400050">
              <a:buFont typeface="Arial" panose="020B0604020202020204" pitchFamily="34" charset="0"/>
              <a:buChar char="•"/>
            </a:pPr>
            <a:r>
              <a:rPr lang="en-GB" b="0" dirty="0" smtClean="0"/>
              <a:t>CII values in the range [1:15] shall be assigned (by the ANA) to indicate NGV, and post-NGV, capabilities</a:t>
            </a:r>
          </a:p>
          <a:p>
            <a:pPr marL="400050">
              <a:buFont typeface="Arial" panose="020B0604020202020204" pitchFamily="34" charset="0"/>
              <a:buChar char="•"/>
            </a:pPr>
            <a:r>
              <a:rPr lang="en-GB" b="0" dirty="0" smtClean="0"/>
              <a:t>An NGV-capable station shall calculate the duration as currently specified, then generate the duration field value from the calculated duration as follows:</a:t>
            </a:r>
          </a:p>
          <a:p>
            <a:pPr marL="857250" lvl="1" indent="-342900">
              <a:buFont typeface="Wingdings" charset="2"/>
              <a:buChar char="Ø"/>
            </a:pPr>
            <a:r>
              <a:rPr lang="en-GB" dirty="0" smtClean="0"/>
              <a:t>For data and management frames, add the station’s assigned CII to the calculated duration</a:t>
            </a:r>
          </a:p>
          <a:p>
            <a:pPr marL="857250" lvl="1" indent="-342900">
              <a:buFont typeface="Wingdings" charset="2"/>
              <a:buChar char="Ø"/>
            </a:pPr>
            <a:r>
              <a:rPr lang="en-GB" b="0" dirty="0" smtClean="0"/>
              <a:t>For control frames, add the station’s assigned CII, plus 16, to the calculated duration</a:t>
            </a:r>
          </a:p>
          <a:p>
            <a:pPr marL="1257300" lvl="2" indent="-342900">
              <a:buFont typeface="Wingdings" charset="2"/>
              <a:buChar char="§"/>
            </a:pPr>
            <a:r>
              <a:rPr lang="en-GB" dirty="0" smtClean="0"/>
              <a:t>The plus 16 is necessary to distinguish non-zero ACK frame durations which indicate NGV capabilities from ACK frame durations generated according to clause 9.2.5.7 of 802.11-2016</a:t>
            </a:r>
            <a:endParaRPr lang="en-GB" b="0" dirty="0" smtClean="0"/>
          </a:p>
          <a:p>
            <a:pPr marL="857250" lvl="1" indent="-342900">
              <a:buFont typeface="Wingdings" charset="2"/>
              <a:buChar char="Ø"/>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246885326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Interpreting the Duration Field Value After Reception</a:t>
            </a:r>
            <a:endParaRPr lang="en-GB" dirty="0"/>
          </a:p>
        </p:txBody>
      </p:sp>
      <p:sp>
        <p:nvSpPr>
          <p:cNvPr id="3" name="Content Placeholder 2"/>
          <p:cNvSpPr>
            <a:spLocks noGrp="1"/>
          </p:cNvSpPr>
          <p:nvPr>
            <p:ph idx="1"/>
          </p:nvPr>
        </p:nvSpPr>
        <p:spPr>
          <a:xfrm>
            <a:off x="914401" y="1981201"/>
            <a:ext cx="10361084" cy="4494213"/>
          </a:xfrm>
        </p:spPr>
        <p:txBody>
          <a:bodyPr/>
          <a:lstStyle/>
          <a:p>
            <a:pPr marL="400050">
              <a:buFont typeface="Arial" panose="020B0604020202020204" pitchFamily="34" charset="0"/>
              <a:buChar char="•"/>
            </a:pPr>
            <a:r>
              <a:rPr lang="en-GB" b="0" dirty="0" smtClean="0"/>
              <a:t>A duration field value of zero indicates the frame was transmitted by a legacy (802.11p) capabilities </a:t>
            </a:r>
          </a:p>
          <a:p>
            <a:pPr marL="400050">
              <a:buFont typeface="Arial" panose="020B0604020202020204" pitchFamily="34" charset="0"/>
              <a:buChar char="•"/>
            </a:pPr>
            <a:r>
              <a:rPr lang="en-GB" b="0" dirty="0" smtClean="0"/>
              <a:t>An NGV-capable station receiving a frame with a non-zero duration field value subtracts the duration that is expected for that type of frame under 802.11-2016, then interprets the difference according to the frame type of the reception:</a:t>
            </a:r>
          </a:p>
          <a:p>
            <a:pPr marL="857250" lvl="1" indent="-342900">
              <a:buFont typeface="Wingdings" charset="2"/>
              <a:buChar char="Ø"/>
            </a:pPr>
            <a:r>
              <a:rPr lang="en-GB" dirty="0" smtClean="0"/>
              <a:t>For data or management frames, the difference is the CII indicating capabilities of the station transmitting the frame</a:t>
            </a:r>
          </a:p>
          <a:p>
            <a:pPr marL="857250" lvl="1" indent="-342900">
              <a:buFont typeface="Wingdings" charset="2"/>
              <a:buChar char="Ø"/>
            </a:pPr>
            <a:r>
              <a:rPr lang="en-GB" b="0" dirty="0" smtClean="0"/>
              <a:t>For control frames, 16 is subtracted from the difference, after which:</a:t>
            </a:r>
          </a:p>
          <a:p>
            <a:pPr marL="1257300" lvl="2" indent="-342900">
              <a:buFont typeface="Wingdings" charset="2"/>
              <a:buChar char="§"/>
            </a:pPr>
            <a:r>
              <a:rPr lang="en-GB" dirty="0"/>
              <a:t>N</a:t>
            </a:r>
            <a:r>
              <a:rPr lang="en-GB" b="0" dirty="0" smtClean="0"/>
              <a:t>egative results indicate the station transmitting the frame </a:t>
            </a:r>
            <a:r>
              <a:rPr lang="en-GB" dirty="0" smtClean="0"/>
              <a:t>has legacy (802.11p) capabilities</a:t>
            </a:r>
            <a:endParaRPr lang="en-GB" dirty="0"/>
          </a:p>
          <a:p>
            <a:pPr marL="1257300" lvl="2" indent="-342900">
              <a:buFont typeface="Wingdings" charset="2"/>
              <a:buChar char="§"/>
            </a:pPr>
            <a:r>
              <a:rPr lang="en-GB" dirty="0"/>
              <a:t>P</a:t>
            </a:r>
            <a:r>
              <a:rPr lang="en-GB" b="0" dirty="0" smtClean="0"/>
              <a:t>ositive results are the CII indicating capabilities of the station transmitting the frame</a:t>
            </a: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901E5F8D-C4EA-4424-BEDC-D4F935E77946}"/>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268094048"/>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6" name="Straight Connector 185">
            <a:extLst>
              <a:ext uri="{FF2B5EF4-FFF2-40B4-BE49-F238E27FC236}">
                <a16:creationId xmlns:a16="http://schemas.microsoft.com/office/drawing/2014/main" xmlns="" id="{8024EA9D-43ED-4088-BAFB-3460EDA49BC9}"/>
              </a:ext>
            </a:extLst>
          </p:cNvPr>
          <p:cNvCxnSpPr>
            <a:cxnSpLocks/>
          </p:cNvCxnSpPr>
          <p:nvPr/>
        </p:nvCxnSpPr>
        <p:spPr>
          <a:xfrm>
            <a:off x="11036177" y="4038600"/>
            <a:ext cx="0" cy="1066800"/>
          </a:xfrm>
          <a:prstGeom prst="line">
            <a:avLst/>
          </a:prstGeom>
          <a:noFill/>
          <a:ln w="6350" cap="flat" cmpd="sng" algn="ctr">
            <a:solidFill>
              <a:srgbClr val="000000"/>
            </a:solidFill>
            <a:prstDash val="dash"/>
          </a:ln>
          <a:effectLst/>
        </p:spPr>
      </p:cxnSp>
      <p:cxnSp>
        <p:nvCxnSpPr>
          <p:cNvPr id="182" name="Straight Connector 181">
            <a:extLst>
              <a:ext uri="{FF2B5EF4-FFF2-40B4-BE49-F238E27FC236}">
                <a16:creationId xmlns:a16="http://schemas.microsoft.com/office/drawing/2014/main" xmlns="" id="{8024EA9D-43ED-4088-BAFB-3460EDA49BC9}"/>
              </a:ext>
            </a:extLst>
          </p:cNvPr>
          <p:cNvCxnSpPr>
            <a:cxnSpLocks/>
          </p:cNvCxnSpPr>
          <p:nvPr/>
        </p:nvCxnSpPr>
        <p:spPr>
          <a:xfrm>
            <a:off x="10807577" y="4038600"/>
            <a:ext cx="0" cy="1066800"/>
          </a:xfrm>
          <a:prstGeom prst="line">
            <a:avLst/>
          </a:prstGeom>
          <a:noFill/>
          <a:ln w="6350" cap="flat" cmpd="sng" algn="ctr">
            <a:solidFill>
              <a:srgbClr val="000000"/>
            </a:solidFill>
            <a:prstDash val="dash"/>
          </a:ln>
          <a:effectLst/>
        </p:spPr>
      </p:cxnSp>
      <p:cxnSp>
        <p:nvCxnSpPr>
          <p:cNvPr id="179" name="Straight Connector 178">
            <a:extLst>
              <a:ext uri="{FF2B5EF4-FFF2-40B4-BE49-F238E27FC236}">
                <a16:creationId xmlns:a16="http://schemas.microsoft.com/office/drawing/2014/main" xmlns="" id="{8024EA9D-43ED-4088-BAFB-3460EDA49BC9}"/>
              </a:ext>
            </a:extLst>
          </p:cNvPr>
          <p:cNvCxnSpPr>
            <a:cxnSpLocks/>
          </p:cNvCxnSpPr>
          <p:nvPr/>
        </p:nvCxnSpPr>
        <p:spPr>
          <a:xfrm>
            <a:off x="10426577" y="3505200"/>
            <a:ext cx="0" cy="1600200"/>
          </a:xfrm>
          <a:prstGeom prst="line">
            <a:avLst/>
          </a:prstGeom>
          <a:noFill/>
          <a:ln w="6350" cap="flat" cmpd="sng" algn="ctr">
            <a:solidFill>
              <a:srgbClr val="000000"/>
            </a:solidFill>
            <a:prstDash val="dash"/>
          </a:ln>
          <a:effectLst/>
        </p:spPr>
      </p:cxnSp>
      <p:cxnSp>
        <p:nvCxnSpPr>
          <p:cNvPr id="181" name="Straight Connector 180">
            <a:extLst>
              <a:ext uri="{FF2B5EF4-FFF2-40B4-BE49-F238E27FC236}">
                <a16:creationId xmlns:a16="http://schemas.microsoft.com/office/drawing/2014/main" xmlns="" id="{8024EA9D-43ED-4088-BAFB-3460EDA49BC9}"/>
              </a:ext>
            </a:extLst>
          </p:cNvPr>
          <p:cNvCxnSpPr>
            <a:cxnSpLocks/>
          </p:cNvCxnSpPr>
          <p:nvPr/>
        </p:nvCxnSpPr>
        <p:spPr>
          <a:xfrm>
            <a:off x="9982200" y="3352800"/>
            <a:ext cx="0" cy="990600"/>
          </a:xfrm>
          <a:prstGeom prst="line">
            <a:avLst/>
          </a:prstGeom>
          <a:noFill/>
          <a:ln w="6350" cap="flat" cmpd="sng" algn="ctr">
            <a:solidFill>
              <a:srgbClr val="000000"/>
            </a:solidFill>
            <a:prstDash val="dash"/>
          </a:ln>
          <a:effectLst/>
        </p:spPr>
      </p:cxnSp>
      <p:cxnSp>
        <p:nvCxnSpPr>
          <p:cNvPr id="174" name="Straight Connector 173">
            <a:extLst>
              <a:ext uri="{FF2B5EF4-FFF2-40B4-BE49-F238E27FC236}">
                <a16:creationId xmlns:a16="http://schemas.microsoft.com/office/drawing/2014/main" xmlns="" id="{8024EA9D-43ED-4088-BAFB-3460EDA49BC9}"/>
              </a:ext>
            </a:extLst>
          </p:cNvPr>
          <p:cNvCxnSpPr>
            <a:cxnSpLocks/>
          </p:cNvCxnSpPr>
          <p:nvPr/>
        </p:nvCxnSpPr>
        <p:spPr>
          <a:xfrm>
            <a:off x="8445378" y="4038600"/>
            <a:ext cx="0" cy="1066800"/>
          </a:xfrm>
          <a:prstGeom prst="line">
            <a:avLst/>
          </a:prstGeom>
          <a:noFill/>
          <a:ln w="6350" cap="flat" cmpd="sng" algn="ctr">
            <a:solidFill>
              <a:srgbClr val="000000"/>
            </a:solidFill>
            <a:prstDash val="dash"/>
          </a:ln>
          <a:effectLst/>
        </p:spPr>
      </p:cxnSp>
      <p:cxnSp>
        <p:nvCxnSpPr>
          <p:cNvPr id="173" name="Straight Connector 172">
            <a:extLst>
              <a:ext uri="{FF2B5EF4-FFF2-40B4-BE49-F238E27FC236}">
                <a16:creationId xmlns:a16="http://schemas.microsoft.com/office/drawing/2014/main" xmlns="" id="{8024EA9D-43ED-4088-BAFB-3460EDA49BC9}"/>
              </a:ext>
            </a:extLst>
          </p:cNvPr>
          <p:cNvCxnSpPr>
            <a:cxnSpLocks/>
          </p:cNvCxnSpPr>
          <p:nvPr/>
        </p:nvCxnSpPr>
        <p:spPr>
          <a:xfrm>
            <a:off x="8216778" y="4038600"/>
            <a:ext cx="0" cy="1066800"/>
          </a:xfrm>
          <a:prstGeom prst="line">
            <a:avLst/>
          </a:prstGeom>
          <a:noFill/>
          <a:ln w="6350" cap="flat" cmpd="sng" algn="ctr">
            <a:solidFill>
              <a:srgbClr val="000000"/>
            </a:solidFill>
            <a:prstDash val="dash"/>
          </a:ln>
          <a:effectLst/>
        </p:spPr>
      </p:cxnSp>
      <p:cxnSp>
        <p:nvCxnSpPr>
          <p:cNvPr id="48" name="Straight Connector 47">
            <a:extLst>
              <a:ext uri="{FF2B5EF4-FFF2-40B4-BE49-F238E27FC236}">
                <a16:creationId xmlns:a16="http://schemas.microsoft.com/office/drawing/2014/main" xmlns="" id="{8024EA9D-43ED-4088-BAFB-3460EDA49BC9}"/>
              </a:ext>
            </a:extLst>
          </p:cNvPr>
          <p:cNvCxnSpPr>
            <a:cxnSpLocks/>
          </p:cNvCxnSpPr>
          <p:nvPr/>
        </p:nvCxnSpPr>
        <p:spPr>
          <a:xfrm>
            <a:off x="7835778" y="3505200"/>
            <a:ext cx="0" cy="1600200"/>
          </a:xfrm>
          <a:prstGeom prst="line">
            <a:avLst/>
          </a:prstGeom>
          <a:noFill/>
          <a:ln w="6350" cap="flat" cmpd="sng" algn="ctr">
            <a:solidFill>
              <a:srgbClr val="000000"/>
            </a:solidFill>
            <a:prstDash val="dash"/>
          </a:ln>
          <a:effectLst/>
        </p:spPr>
      </p:cxnSp>
      <p:cxnSp>
        <p:nvCxnSpPr>
          <p:cNvPr id="172" name="Straight Connector 171">
            <a:extLst>
              <a:ext uri="{FF2B5EF4-FFF2-40B4-BE49-F238E27FC236}">
                <a16:creationId xmlns:a16="http://schemas.microsoft.com/office/drawing/2014/main" xmlns="" id="{8024EA9D-43ED-4088-BAFB-3460EDA49BC9}"/>
              </a:ext>
            </a:extLst>
          </p:cNvPr>
          <p:cNvCxnSpPr>
            <a:cxnSpLocks/>
          </p:cNvCxnSpPr>
          <p:nvPr/>
        </p:nvCxnSpPr>
        <p:spPr>
          <a:xfrm>
            <a:off x="7391401" y="3352800"/>
            <a:ext cx="0" cy="990600"/>
          </a:xfrm>
          <a:prstGeom prst="line">
            <a:avLst/>
          </a:prstGeom>
          <a:noFill/>
          <a:ln w="6350" cap="flat" cmpd="sng" algn="ctr">
            <a:solidFill>
              <a:srgbClr val="000000"/>
            </a:solidFill>
            <a:prstDash val="dash"/>
          </a:ln>
          <a:effectLst/>
        </p:spPr>
      </p:cxnSp>
      <p:sp>
        <p:nvSpPr>
          <p:cNvPr id="2" name="Title 1">
            <a:extLst>
              <a:ext uri="{FF2B5EF4-FFF2-40B4-BE49-F238E27FC236}">
                <a16:creationId xmlns:a16="http://schemas.microsoft.com/office/drawing/2014/main" xmlns="" id="{7FB1D5F2-FB2F-43B7-A60E-8E1B53C18387}"/>
              </a:ext>
            </a:extLst>
          </p:cNvPr>
          <p:cNvSpPr>
            <a:spLocks noGrp="1"/>
          </p:cNvSpPr>
          <p:nvPr>
            <p:ph type="title"/>
          </p:nvPr>
        </p:nvSpPr>
        <p:spPr/>
        <p:txBody>
          <a:bodyPr/>
          <a:lstStyle/>
          <a:p>
            <a:r>
              <a:rPr lang="en-US" dirty="0" smtClean="0"/>
              <a:t>Various Combinations of Station Capabilities</a:t>
            </a:r>
            <a:endParaRPr lang="en-US" dirty="0"/>
          </a:p>
        </p:txBody>
      </p:sp>
      <p:sp>
        <p:nvSpPr>
          <p:cNvPr id="3" name="Content Placeholder 2">
            <a:extLst>
              <a:ext uri="{FF2B5EF4-FFF2-40B4-BE49-F238E27FC236}">
                <a16:creationId xmlns:a16="http://schemas.microsoft.com/office/drawing/2014/main" xmlns="" id="{E8BE2885-1708-4AC3-A6A0-BE3E5D0650D2}"/>
              </a:ext>
            </a:extLst>
          </p:cNvPr>
          <p:cNvSpPr>
            <a:spLocks noGrp="1"/>
          </p:cNvSpPr>
          <p:nvPr>
            <p:ph idx="1"/>
          </p:nvPr>
        </p:nvSpPr>
        <p:spPr>
          <a:xfrm>
            <a:off x="914401" y="1676401"/>
            <a:ext cx="10361084" cy="762000"/>
          </a:xfrm>
        </p:spPr>
        <p:txBody>
          <a:bodyPr/>
          <a:lstStyle/>
          <a:p>
            <a:pPr marL="0" indent="0"/>
            <a:r>
              <a:rPr lang="en-US" sz="2000" dirty="0" smtClean="0">
                <a:solidFill>
                  <a:srgbClr val="FF0000"/>
                </a:solidFill>
                <a:latin typeface="Arial"/>
                <a:cs typeface="Arial"/>
              </a:rPr>
              <a:t>Red</a:t>
            </a:r>
            <a:r>
              <a:rPr lang="en-US" sz="2000" b="0" dirty="0" smtClean="0">
                <a:latin typeface="Arial"/>
                <a:cs typeface="Arial"/>
              </a:rPr>
              <a:t> arrows show durations that indicate NGV capability, circles show CII portion</a:t>
            </a:r>
            <a:br>
              <a:rPr lang="en-US" sz="2000" b="0" dirty="0" smtClean="0">
                <a:latin typeface="Arial"/>
                <a:cs typeface="Arial"/>
              </a:rPr>
            </a:br>
            <a:r>
              <a:rPr lang="en-US" sz="2000" dirty="0" smtClean="0">
                <a:solidFill>
                  <a:srgbClr val="008000"/>
                </a:solidFill>
                <a:latin typeface="Arial"/>
                <a:cs typeface="Arial"/>
              </a:rPr>
              <a:t>Green</a:t>
            </a:r>
            <a:r>
              <a:rPr lang="en-US" sz="2000" b="0" dirty="0" smtClean="0">
                <a:latin typeface="Arial"/>
                <a:cs typeface="Arial"/>
              </a:rPr>
              <a:t> arrows show durations that indicate legacy-only capability</a:t>
            </a:r>
            <a:endParaRPr lang="en-US" sz="2000" b="0" dirty="0">
              <a:latin typeface="Arial"/>
              <a:cs typeface="Arial"/>
            </a:endParaRPr>
          </a:p>
        </p:txBody>
      </p:sp>
      <p:sp>
        <p:nvSpPr>
          <p:cNvPr id="4" name="Slide Number Placeholder 3">
            <a:extLst>
              <a:ext uri="{FF2B5EF4-FFF2-40B4-BE49-F238E27FC236}">
                <a16:creationId xmlns:a16="http://schemas.microsoft.com/office/drawing/2014/main" xmlns="" id="{FC7DAC83-5D58-4C23-940F-638389CD5EA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xmlns="" id="{02D6A65D-C780-4670-8F4F-41A0449476FF}"/>
              </a:ext>
            </a:extLst>
          </p:cNvPr>
          <p:cNvSpPr>
            <a:spLocks noGrp="1"/>
          </p:cNvSpPr>
          <p:nvPr>
            <p:ph type="dt" idx="15"/>
          </p:nvPr>
        </p:nvSpPr>
        <p:spPr/>
        <p:txBody>
          <a:bodyPr/>
          <a:lstStyle/>
          <a:p>
            <a:r>
              <a:rPr lang="en-US" smtClean="0"/>
              <a:t>May 2019</a:t>
            </a:r>
            <a:endParaRPr lang="en-GB" dirty="0"/>
          </a:p>
        </p:txBody>
      </p:sp>
      <p:sp>
        <p:nvSpPr>
          <p:cNvPr id="19" name="TextBox 18">
            <a:extLst>
              <a:ext uri="{FF2B5EF4-FFF2-40B4-BE49-F238E27FC236}">
                <a16:creationId xmlns:a16="http://schemas.microsoft.com/office/drawing/2014/main" xmlns="" id="{165397C8-7796-4457-A88E-838C2B4B0891}"/>
              </a:ext>
            </a:extLst>
          </p:cNvPr>
          <p:cNvSpPr txBox="1"/>
          <p:nvPr/>
        </p:nvSpPr>
        <p:spPr>
          <a:xfrm>
            <a:off x="929217" y="6186352"/>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sp>
        <p:nvSpPr>
          <p:cNvPr id="39" name="Rectangle 38">
            <a:extLst>
              <a:ext uri="{FF2B5EF4-FFF2-40B4-BE49-F238E27FC236}">
                <a16:creationId xmlns:a16="http://schemas.microsoft.com/office/drawing/2014/main" xmlns="" id="{FCBFF875-7070-4858-9A03-A330688E1482}"/>
              </a:ext>
            </a:extLst>
          </p:cNvPr>
          <p:cNvSpPr/>
          <p:nvPr/>
        </p:nvSpPr>
        <p:spPr>
          <a:xfrm>
            <a:off x="7378578"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12" name="Rectangle 11">
            <a:extLst>
              <a:ext uri="{FF2B5EF4-FFF2-40B4-BE49-F238E27FC236}">
                <a16:creationId xmlns:a16="http://schemas.microsoft.com/office/drawing/2014/main" xmlns="" id="{5839E883-1B1B-40E7-861D-EF9C8DF4F1B2}"/>
              </a:ext>
            </a:extLst>
          </p:cNvPr>
          <p:cNvSpPr/>
          <p:nvPr/>
        </p:nvSpPr>
        <p:spPr>
          <a:xfrm>
            <a:off x="6400800"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38" name="Rectangle 37">
            <a:extLst>
              <a:ext uri="{FF2B5EF4-FFF2-40B4-BE49-F238E27FC236}">
                <a16:creationId xmlns:a16="http://schemas.microsoft.com/office/drawing/2014/main" xmlns="" id="{F7325EAC-82A2-444A-9DA0-B7C6526BE483}"/>
              </a:ext>
            </a:extLst>
          </p:cNvPr>
          <p:cNvSpPr/>
          <p:nvPr/>
        </p:nvSpPr>
        <p:spPr>
          <a:xfrm>
            <a:off x="7835778"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cxnSp>
        <p:nvCxnSpPr>
          <p:cNvPr id="18" name="Straight Arrow Connector 17">
            <a:extLst>
              <a:ext uri="{FF2B5EF4-FFF2-40B4-BE49-F238E27FC236}">
                <a16:creationId xmlns:a16="http://schemas.microsoft.com/office/drawing/2014/main" xmlns="" id="{4DC8B32F-1C3C-4587-80CD-F7EFFEDF9DB2}"/>
              </a:ext>
            </a:extLst>
          </p:cNvPr>
          <p:cNvCxnSpPr>
            <a:cxnSpLocks/>
          </p:cNvCxnSpPr>
          <p:nvPr/>
        </p:nvCxnSpPr>
        <p:spPr>
          <a:xfrm>
            <a:off x="929217" y="6172200"/>
            <a:ext cx="10500783" cy="0"/>
          </a:xfrm>
          <a:prstGeom prst="straightConnector1">
            <a:avLst/>
          </a:prstGeom>
          <a:noFill/>
          <a:ln w="9525" cap="flat" cmpd="sng" algn="ctr">
            <a:solidFill>
              <a:srgbClr val="000000"/>
            </a:solidFill>
            <a:prstDash val="solid"/>
            <a:tailEnd type="triangle"/>
          </a:ln>
          <a:effectLst/>
        </p:spPr>
      </p:cxnSp>
      <p:sp>
        <p:nvSpPr>
          <p:cNvPr id="108" name="TextBox 107">
            <a:extLst>
              <a:ext uri="{FF2B5EF4-FFF2-40B4-BE49-F238E27FC236}">
                <a16:creationId xmlns:a16="http://schemas.microsoft.com/office/drawing/2014/main" xmlns="" id="{D7D4CB0A-25C6-47FE-8999-AF1F46631063}"/>
              </a:ext>
            </a:extLst>
          </p:cNvPr>
          <p:cNvSpPr txBox="1"/>
          <p:nvPr/>
        </p:nvSpPr>
        <p:spPr>
          <a:xfrm>
            <a:off x="6324600" y="2743200"/>
            <a:ext cx="18288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FF0000"/>
                </a:solidFill>
                <a:latin typeface="Arial" charset="0"/>
                <a:ea typeface="+mn-ea"/>
              </a:rPr>
              <a:t>NGV</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FF0000"/>
                </a:solidFill>
                <a:effectLst/>
                <a:uLnTx/>
                <a:uFillTx/>
                <a:latin typeface="Arial" charset="0"/>
                <a:ea typeface="+mn-ea"/>
              </a:rPr>
              <a:t>NGV</a:t>
            </a:r>
            <a:endParaRPr kumimoji="0" lang="en-US" sz="1600" b="0" i="0" u="none" strike="noStrike" kern="0" cap="none" spc="0" normalizeH="0" baseline="0" dirty="0">
              <a:ln>
                <a:noFill/>
              </a:ln>
              <a:solidFill>
                <a:srgbClr val="FF0000"/>
              </a:solidFill>
              <a:effectLst/>
              <a:uLnTx/>
              <a:uFillTx/>
              <a:latin typeface="Arial" charset="0"/>
              <a:ea typeface="+mn-ea"/>
            </a:endParaRPr>
          </a:p>
        </p:txBody>
      </p:sp>
      <p:sp>
        <p:nvSpPr>
          <p:cNvPr id="128" name="TextBox 127">
            <a:extLst>
              <a:ext uri="{FF2B5EF4-FFF2-40B4-BE49-F238E27FC236}">
                <a16:creationId xmlns:a16="http://schemas.microsoft.com/office/drawing/2014/main" xmlns="" id="{165397C8-7796-4457-A88E-838C2B4B0891}"/>
              </a:ext>
            </a:extLst>
          </p:cNvPr>
          <p:cNvSpPr txBox="1"/>
          <p:nvPr/>
        </p:nvSpPr>
        <p:spPr>
          <a:xfrm>
            <a:off x="929217" y="3900352"/>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cxnSp>
        <p:nvCxnSpPr>
          <p:cNvPr id="153" name="Straight Arrow Connector 152">
            <a:extLst>
              <a:ext uri="{FF2B5EF4-FFF2-40B4-BE49-F238E27FC236}">
                <a16:creationId xmlns:a16="http://schemas.microsoft.com/office/drawing/2014/main" xmlns="" id="{4DC8B32F-1C3C-4587-80CD-F7EFFEDF9DB2}"/>
              </a:ext>
            </a:extLst>
          </p:cNvPr>
          <p:cNvCxnSpPr>
            <a:cxnSpLocks/>
          </p:cNvCxnSpPr>
          <p:nvPr/>
        </p:nvCxnSpPr>
        <p:spPr>
          <a:xfrm>
            <a:off x="929217" y="3886200"/>
            <a:ext cx="10500783" cy="0"/>
          </a:xfrm>
          <a:prstGeom prst="straightConnector1">
            <a:avLst/>
          </a:prstGeom>
          <a:noFill/>
          <a:ln w="9525" cap="flat" cmpd="sng" algn="ctr">
            <a:solidFill>
              <a:srgbClr val="000000"/>
            </a:solidFill>
            <a:prstDash val="solid"/>
            <a:tailEnd type="triangle"/>
          </a:ln>
          <a:effectLst/>
        </p:spPr>
      </p:cxnSp>
      <p:cxnSp>
        <p:nvCxnSpPr>
          <p:cNvPr id="169" name="Straight Connector 168">
            <a:extLst>
              <a:ext uri="{FF2B5EF4-FFF2-40B4-BE49-F238E27FC236}">
                <a16:creationId xmlns:a16="http://schemas.microsoft.com/office/drawing/2014/main" xmlns="" id="{A7112F3A-3F87-44E9-A976-6A690A7B8E4C}"/>
              </a:ext>
            </a:extLst>
          </p:cNvPr>
          <p:cNvCxnSpPr>
            <a:cxnSpLocks/>
          </p:cNvCxnSpPr>
          <p:nvPr/>
        </p:nvCxnSpPr>
        <p:spPr>
          <a:xfrm flipH="1">
            <a:off x="990600" y="5334000"/>
            <a:ext cx="10287000" cy="0"/>
          </a:xfrm>
          <a:prstGeom prst="line">
            <a:avLst/>
          </a:prstGeom>
          <a:noFill/>
          <a:ln w="38100" cap="flat" cmpd="sng" algn="ctr">
            <a:solidFill>
              <a:srgbClr val="000000"/>
            </a:solidFill>
            <a:prstDash val="lgDash"/>
          </a:ln>
          <a:effectLst/>
        </p:spPr>
      </p:cxnSp>
      <p:sp>
        <p:nvSpPr>
          <p:cNvPr id="170" name="TextBox 169">
            <a:extLst>
              <a:ext uri="{FF2B5EF4-FFF2-40B4-BE49-F238E27FC236}">
                <a16:creationId xmlns:a16="http://schemas.microsoft.com/office/drawing/2014/main" xmlns="" id="{165397C8-7796-4457-A88E-838C2B4B0891}"/>
              </a:ext>
            </a:extLst>
          </p:cNvPr>
          <p:cNvSpPr txBox="1"/>
          <p:nvPr/>
        </p:nvSpPr>
        <p:spPr>
          <a:xfrm>
            <a:off x="929217" y="4861363"/>
            <a:ext cx="683120" cy="167837"/>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dirty="0">
                <a:ln>
                  <a:noFill/>
                </a:ln>
                <a:solidFill>
                  <a:srgbClr val="000000"/>
                </a:solidFill>
                <a:effectLst/>
                <a:uLnTx/>
                <a:uFillTx/>
                <a:latin typeface="Arial" charset="0"/>
                <a:ea typeface="+mn-ea"/>
              </a:rPr>
              <a:t>time</a:t>
            </a:r>
          </a:p>
        </p:txBody>
      </p:sp>
      <p:cxnSp>
        <p:nvCxnSpPr>
          <p:cNvPr id="171" name="Straight Arrow Connector 170">
            <a:extLst>
              <a:ext uri="{FF2B5EF4-FFF2-40B4-BE49-F238E27FC236}">
                <a16:creationId xmlns:a16="http://schemas.microsoft.com/office/drawing/2014/main" xmlns="" id="{4DC8B32F-1C3C-4587-80CD-F7EFFEDF9DB2}"/>
              </a:ext>
            </a:extLst>
          </p:cNvPr>
          <p:cNvCxnSpPr>
            <a:cxnSpLocks/>
          </p:cNvCxnSpPr>
          <p:nvPr/>
        </p:nvCxnSpPr>
        <p:spPr>
          <a:xfrm>
            <a:off x="914400" y="4876800"/>
            <a:ext cx="10500783" cy="0"/>
          </a:xfrm>
          <a:prstGeom prst="straightConnector1">
            <a:avLst/>
          </a:prstGeom>
          <a:noFill/>
          <a:ln w="9525" cap="flat" cmpd="sng" algn="ctr">
            <a:solidFill>
              <a:srgbClr val="000000"/>
            </a:solidFill>
            <a:prstDash val="solid"/>
            <a:tailEnd type="triangle"/>
          </a:ln>
          <a:effectLst/>
        </p:spPr>
      </p:cxnSp>
      <p:sp>
        <p:nvSpPr>
          <p:cNvPr id="45" name="Rectangle 44">
            <a:extLst>
              <a:ext uri="{FF2B5EF4-FFF2-40B4-BE49-F238E27FC236}">
                <a16:creationId xmlns:a16="http://schemas.microsoft.com/office/drawing/2014/main" xmlns="" id="{2238422F-68BE-4F34-A4F2-40926810F624}"/>
              </a:ext>
            </a:extLst>
          </p:cNvPr>
          <p:cNvSpPr/>
          <p:nvPr/>
        </p:nvSpPr>
        <p:spPr>
          <a:xfrm>
            <a:off x="8216778"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47" name="Straight Arrow Connector 46">
            <a:extLst>
              <a:ext uri="{FF2B5EF4-FFF2-40B4-BE49-F238E27FC236}">
                <a16:creationId xmlns:a16="http://schemas.microsoft.com/office/drawing/2014/main" xmlns="" id="{5FED5C7E-C998-4EDF-8B10-625EC296A1FE}"/>
              </a:ext>
            </a:extLst>
          </p:cNvPr>
          <p:cNvCxnSpPr>
            <a:cxnSpLocks/>
          </p:cNvCxnSpPr>
          <p:nvPr/>
        </p:nvCxnSpPr>
        <p:spPr bwMode="auto">
          <a:xfrm>
            <a:off x="7378578" y="4114800"/>
            <a:ext cx="9906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175" name="Straight Arrow Connector 174">
            <a:extLst>
              <a:ext uri="{FF2B5EF4-FFF2-40B4-BE49-F238E27FC236}">
                <a16:creationId xmlns:a16="http://schemas.microsoft.com/office/drawing/2014/main" xmlns="" id="{5FED5C7E-C998-4EDF-8B10-625EC296A1FE}"/>
              </a:ext>
            </a:extLst>
          </p:cNvPr>
          <p:cNvCxnSpPr>
            <a:cxnSpLocks/>
          </p:cNvCxnSpPr>
          <p:nvPr/>
        </p:nvCxnSpPr>
        <p:spPr bwMode="auto">
          <a:xfrm>
            <a:off x="8216778" y="4343400"/>
            <a:ext cx="3810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176" name="Rectangle 175">
            <a:extLst>
              <a:ext uri="{FF2B5EF4-FFF2-40B4-BE49-F238E27FC236}">
                <a16:creationId xmlns:a16="http://schemas.microsoft.com/office/drawing/2014/main" xmlns="" id="{FCBFF875-7070-4858-9A03-A330688E1482}"/>
              </a:ext>
            </a:extLst>
          </p:cNvPr>
          <p:cNvSpPr/>
          <p:nvPr/>
        </p:nvSpPr>
        <p:spPr>
          <a:xfrm>
            <a:off x="9969377"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177" name="Rectangle 176">
            <a:extLst>
              <a:ext uri="{FF2B5EF4-FFF2-40B4-BE49-F238E27FC236}">
                <a16:creationId xmlns:a16="http://schemas.microsoft.com/office/drawing/2014/main" xmlns="" id="{5839E883-1B1B-40E7-861D-EF9C8DF4F1B2}"/>
              </a:ext>
            </a:extLst>
          </p:cNvPr>
          <p:cNvSpPr/>
          <p:nvPr/>
        </p:nvSpPr>
        <p:spPr>
          <a:xfrm>
            <a:off x="8991601" y="3483522"/>
            <a:ext cx="977776"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178" name="Rectangle 177">
            <a:extLst>
              <a:ext uri="{FF2B5EF4-FFF2-40B4-BE49-F238E27FC236}">
                <a16:creationId xmlns:a16="http://schemas.microsoft.com/office/drawing/2014/main" xmlns="" id="{F7325EAC-82A2-444A-9DA0-B7C6526BE483}"/>
              </a:ext>
            </a:extLst>
          </p:cNvPr>
          <p:cNvSpPr/>
          <p:nvPr/>
        </p:nvSpPr>
        <p:spPr>
          <a:xfrm>
            <a:off x="10426577"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180" name="TextBox 179">
            <a:extLst>
              <a:ext uri="{FF2B5EF4-FFF2-40B4-BE49-F238E27FC236}">
                <a16:creationId xmlns:a16="http://schemas.microsoft.com/office/drawing/2014/main" xmlns="" id="{D7D4CB0A-25C6-47FE-8999-AF1F46631063}"/>
              </a:ext>
            </a:extLst>
          </p:cNvPr>
          <p:cNvSpPr txBox="1"/>
          <p:nvPr/>
        </p:nvSpPr>
        <p:spPr>
          <a:xfrm>
            <a:off x="8915400"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FF0000"/>
                </a:solidFill>
                <a:latin typeface="Arial" charset="0"/>
                <a:ea typeface="+mn-ea"/>
              </a:rPr>
              <a:t>NGV</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008000"/>
                </a:solidFill>
                <a:effectLst/>
                <a:uLnTx/>
                <a:uFillTx/>
                <a:latin typeface="Arial" charset="0"/>
                <a:ea typeface="+mn-ea"/>
              </a:rPr>
              <a:t>Legacy</a:t>
            </a:r>
            <a:endParaRPr kumimoji="0" lang="en-US" sz="1600" b="0" i="0" u="none" strike="noStrike" kern="0" cap="none" spc="0" normalizeH="0" baseline="0" dirty="0">
              <a:ln>
                <a:noFill/>
              </a:ln>
              <a:solidFill>
                <a:srgbClr val="008000"/>
              </a:solidFill>
              <a:effectLst/>
              <a:uLnTx/>
              <a:uFillTx/>
              <a:latin typeface="Arial" charset="0"/>
              <a:ea typeface="+mn-ea"/>
            </a:endParaRPr>
          </a:p>
        </p:txBody>
      </p:sp>
      <p:sp>
        <p:nvSpPr>
          <p:cNvPr id="183" name="Rectangle 182">
            <a:extLst>
              <a:ext uri="{FF2B5EF4-FFF2-40B4-BE49-F238E27FC236}">
                <a16:creationId xmlns:a16="http://schemas.microsoft.com/office/drawing/2014/main" xmlns="" id="{2238422F-68BE-4F34-A4F2-40926810F624}"/>
              </a:ext>
            </a:extLst>
          </p:cNvPr>
          <p:cNvSpPr/>
          <p:nvPr/>
        </p:nvSpPr>
        <p:spPr>
          <a:xfrm>
            <a:off x="10807577"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10" name="Straight Arrow Connector 209">
            <a:extLst>
              <a:ext uri="{FF2B5EF4-FFF2-40B4-BE49-F238E27FC236}">
                <a16:creationId xmlns:a16="http://schemas.microsoft.com/office/drawing/2014/main" xmlns="" id="{5FED5C7E-C998-4EDF-8B10-625EC296A1FE}"/>
              </a:ext>
            </a:extLst>
          </p:cNvPr>
          <p:cNvCxnSpPr>
            <a:cxnSpLocks/>
          </p:cNvCxnSpPr>
          <p:nvPr/>
        </p:nvCxnSpPr>
        <p:spPr bwMode="auto">
          <a:xfrm>
            <a:off x="9982200" y="4114800"/>
            <a:ext cx="9906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cxnSp>
        <p:nvCxnSpPr>
          <p:cNvPr id="211" name="Straight Arrow Connector 210">
            <a:extLst>
              <a:ext uri="{FF2B5EF4-FFF2-40B4-BE49-F238E27FC236}">
                <a16:creationId xmlns:a16="http://schemas.microsoft.com/office/drawing/2014/main" xmlns="" id="{44F25386-AE1E-4630-92C2-688FF1107DAF}"/>
              </a:ext>
            </a:extLst>
          </p:cNvPr>
          <p:cNvCxnSpPr>
            <a:cxnSpLocks/>
          </p:cNvCxnSpPr>
          <p:nvPr/>
        </p:nvCxnSpPr>
        <p:spPr bwMode="auto">
          <a:xfrm>
            <a:off x="10820400" y="4343400"/>
            <a:ext cx="1524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cxnSp>
        <p:nvCxnSpPr>
          <p:cNvPr id="217" name="Straight Connector 216">
            <a:extLst>
              <a:ext uri="{FF2B5EF4-FFF2-40B4-BE49-F238E27FC236}">
                <a16:creationId xmlns:a16="http://schemas.microsoft.com/office/drawing/2014/main" xmlns="" id="{A7112F3A-3F87-44E9-A976-6A690A7B8E4C}"/>
              </a:ext>
            </a:extLst>
          </p:cNvPr>
          <p:cNvCxnSpPr>
            <a:cxnSpLocks/>
          </p:cNvCxnSpPr>
          <p:nvPr/>
        </p:nvCxnSpPr>
        <p:spPr>
          <a:xfrm>
            <a:off x="2972312" y="5549937"/>
            <a:ext cx="0" cy="850863"/>
          </a:xfrm>
          <a:prstGeom prst="line">
            <a:avLst/>
          </a:prstGeom>
          <a:noFill/>
          <a:ln w="6350" cap="flat" cmpd="sng" algn="ctr">
            <a:solidFill>
              <a:srgbClr val="000000"/>
            </a:solidFill>
            <a:prstDash val="dash"/>
          </a:ln>
          <a:effectLst/>
        </p:spPr>
      </p:cxnSp>
      <p:cxnSp>
        <p:nvCxnSpPr>
          <p:cNvPr id="218" name="Straight Connector 217">
            <a:extLst>
              <a:ext uri="{FF2B5EF4-FFF2-40B4-BE49-F238E27FC236}">
                <a16:creationId xmlns:a16="http://schemas.microsoft.com/office/drawing/2014/main" xmlns="" id="{A7112F3A-3F87-44E9-A976-6A690A7B8E4C}"/>
              </a:ext>
            </a:extLst>
          </p:cNvPr>
          <p:cNvCxnSpPr>
            <a:cxnSpLocks/>
          </p:cNvCxnSpPr>
          <p:nvPr/>
        </p:nvCxnSpPr>
        <p:spPr>
          <a:xfrm>
            <a:off x="2743712" y="5549937"/>
            <a:ext cx="0" cy="850863"/>
          </a:xfrm>
          <a:prstGeom prst="line">
            <a:avLst/>
          </a:prstGeom>
          <a:noFill/>
          <a:ln w="6350" cap="flat" cmpd="sng" algn="ctr">
            <a:solidFill>
              <a:srgbClr val="000000"/>
            </a:solidFill>
            <a:prstDash val="dash"/>
          </a:ln>
          <a:effectLst/>
        </p:spPr>
      </p:cxnSp>
      <p:sp>
        <p:nvSpPr>
          <p:cNvPr id="219" name="Rectangle 218">
            <a:extLst>
              <a:ext uri="{FF2B5EF4-FFF2-40B4-BE49-F238E27FC236}">
                <a16:creationId xmlns:a16="http://schemas.microsoft.com/office/drawing/2014/main" xmlns="" id="{1C2327F7-AC68-45B8-98F6-9A8042E1181E}"/>
              </a:ext>
            </a:extLst>
          </p:cNvPr>
          <p:cNvSpPr/>
          <p:nvPr/>
        </p:nvSpPr>
        <p:spPr>
          <a:xfrm>
            <a:off x="1600200" y="5761962"/>
            <a:ext cx="1143512"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a:solidFill>
                  <a:srgbClr val="000000"/>
                </a:solidFill>
                <a:latin typeface="Arial"/>
                <a:ea typeface="+mn-ea"/>
              </a:rPr>
              <a:t>Multicast Data</a:t>
            </a:r>
            <a:endParaRPr kumimoji="0" lang="en-US" sz="1200" b="0" i="0" u="none" strike="noStrike" kern="0" cap="none" spc="0" normalizeH="0" baseline="0" dirty="0">
              <a:ln>
                <a:noFill/>
              </a:ln>
              <a:solidFill>
                <a:srgbClr val="000000"/>
              </a:solidFill>
              <a:effectLst/>
              <a:uLnTx/>
              <a:uFillTx/>
              <a:latin typeface="Arial"/>
              <a:ea typeface="+mn-ea"/>
              <a:cs typeface="+mn-cs"/>
            </a:endParaRPr>
          </a:p>
        </p:txBody>
      </p:sp>
      <p:sp>
        <p:nvSpPr>
          <p:cNvPr id="221" name="Rectangle 220">
            <a:extLst>
              <a:ext uri="{FF2B5EF4-FFF2-40B4-BE49-F238E27FC236}">
                <a16:creationId xmlns:a16="http://schemas.microsoft.com/office/drawing/2014/main" xmlns="" id="{2238422F-68BE-4F34-A4F2-40926810F624}"/>
              </a:ext>
            </a:extLst>
          </p:cNvPr>
          <p:cNvSpPr/>
          <p:nvPr/>
        </p:nvSpPr>
        <p:spPr>
          <a:xfrm>
            <a:off x="2743712" y="5936931"/>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22" name="TextBox 221">
            <a:extLst>
              <a:ext uri="{FF2B5EF4-FFF2-40B4-BE49-F238E27FC236}">
                <a16:creationId xmlns:a16="http://schemas.microsoft.com/office/drawing/2014/main" xmlns="" id="{84C99476-976A-41E1-85C5-AD78FD68E3DC}"/>
              </a:ext>
            </a:extLst>
          </p:cNvPr>
          <p:cNvSpPr txBox="1"/>
          <p:nvPr/>
        </p:nvSpPr>
        <p:spPr>
          <a:xfrm>
            <a:off x="2680335" y="5562600"/>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dirty="0" smtClean="0">
                <a:ln>
                  <a:noFill/>
                </a:ln>
                <a:solidFill>
                  <a:srgbClr val="00B050"/>
                </a:solidFill>
                <a:effectLst/>
                <a:uLnTx/>
                <a:uFillTx/>
                <a:latin typeface="Arial" charset="0"/>
                <a:ea typeface="+mn-ea"/>
              </a:rPr>
              <a:t>(Legacy</a:t>
            </a:r>
            <a:r>
              <a:rPr kumimoji="0" lang="en-US" sz="1100" b="0" u="none" strike="noStrike" kern="0" cap="none" spc="0" normalizeH="0" baseline="0" dirty="0">
                <a:ln>
                  <a:noFill/>
                </a:ln>
                <a:solidFill>
                  <a:srgbClr val="00B050"/>
                </a:solidFill>
                <a:effectLst/>
                <a:uLnTx/>
                <a:uFillTx/>
                <a:latin typeface="Arial" charset="0"/>
                <a:ea typeface="+mn-ea"/>
              </a:rPr>
              <a:t>=</a:t>
            </a:r>
            <a:r>
              <a:rPr kumimoji="0" lang="en-US" sz="1100" b="0" u="none" strike="noStrike" kern="0" cap="none" spc="0" normalizeH="0" baseline="0" dirty="0" smtClean="0">
                <a:ln>
                  <a:noFill/>
                </a:ln>
                <a:solidFill>
                  <a:srgbClr val="00B050"/>
                </a:solidFill>
                <a:effectLst/>
                <a:uLnTx/>
                <a:uFillTx/>
                <a:latin typeface="Arial" charset="0"/>
                <a:ea typeface="+mn-ea"/>
              </a:rPr>
              <a:t>0)</a:t>
            </a:r>
            <a:endParaRPr kumimoji="0" lang="en-US" sz="1100" b="0" u="none" strike="noStrike" kern="0" cap="none" spc="0" normalizeH="0" baseline="0" dirty="0">
              <a:ln>
                <a:noFill/>
              </a:ln>
              <a:solidFill>
                <a:srgbClr val="00B050"/>
              </a:solidFill>
              <a:effectLst/>
              <a:uLnTx/>
              <a:uFillTx/>
              <a:latin typeface="Arial" charset="0"/>
              <a:ea typeface="+mn-ea"/>
            </a:endParaRPr>
          </a:p>
        </p:txBody>
      </p:sp>
      <p:sp>
        <p:nvSpPr>
          <p:cNvPr id="225" name="Oval 224"/>
          <p:cNvSpPr/>
          <p:nvPr/>
        </p:nvSpPr>
        <p:spPr bwMode="auto">
          <a:xfrm>
            <a:off x="8153400" y="3962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6" name="Oval 225"/>
          <p:cNvSpPr/>
          <p:nvPr/>
        </p:nvSpPr>
        <p:spPr bwMode="auto">
          <a:xfrm>
            <a:off x="8382000" y="4191000"/>
            <a:ext cx="304800" cy="3048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7" name="Oval 226"/>
          <p:cNvSpPr/>
          <p:nvPr/>
        </p:nvSpPr>
        <p:spPr bwMode="auto">
          <a:xfrm>
            <a:off x="10744200" y="3962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40" name="Straight Connector 239">
            <a:extLst>
              <a:ext uri="{FF2B5EF4-FFF2-40B4-BE49-F238E27FC236}">
                <a16:creationId xmlns:a16="http://schemas.microsoft.com/office/drawing/2014/main" xmlns="" id="{8024EA9D-43ED-4088-BAFB-3460EDA49BC9}"/>
              </a:ext>
            </a:extLst>
          </p:cNvPr>
          <p:cNvCxnSpPr>
            <a:cxnSpLocks/>
          </p:cNvCxnSpPr>
          <p:nvPr/>
        </p:nvCxnSpPr>
        <p:spPr>
          <a:xfrm>
            <a:off x="5930777" y="4038600"/>
            <a:ext cx="0" cy="1066800"/>
          </a:xfrm>
          <a:prstGeom prst="line">
            <a:avLst/>
          </a:prstGeom>
          <a:noFill/>
          <a:ln w="6350" cap="flat" cmpd="sng" algn="ctr">
            <a:solidFill>
              <a:srgbClr val="000000"/>
            </a:solidFill>
            <a:prstDash val="dash"/>
          </a:ln>
          <a:effectLst/>
        </p:spPr>
      </p:cxnSp>
      <p:cxnSp>
        <p:nvCxnSpPr>
          <p:cNvPr id="241" name="Straight Connector 240">
            <a:extLst>
              <a:ext uri="{FF2B5EF4-FFF2-40B4-BE49-F238E27FC236}">
                <a16:creationId xmlns:a16="http://schemas.microsoft.com/office/drawing/2014/main" xmlns="" id="{8024EA9D-43ED-4088-BAFB-3460EDA49BC9}"/>
              </a:ext>
            </a:extLst>
          </p:cNvPr>
          <p:cNvCxnSpPr>
            <a:cxnSpLocks/>
          </p:cNvCxnSpPr>
          <p:nvPr/>
        </p:nvCxnSpPr>
        <p:spPr>
          <a:xfrm>
            <a:off x="5702177" y="4038600"/>
            <a:ext cx="0" cy="1066800"/>
          </a:xfrm>
          <a:prstGeom prst="line">
            <a:avLst/>
          </a:prstGeom>
          <a:noFill/>
          <a:ln w="6350" cap="flat" cmpd="sng" algn="ctr">
            <a:solidFill>
              <a:srgbClr val="000000"/>
            </a:solidFill>
            <a:prstDash val="dash"/>
          </a:ln>
          <a:effectLst/>
        </p:spPr>
      </p:cxnSp>
      <p:cxnSp>
        <p:nvCxnSpPr>
          <p:cNvPr id="242" name="Straight Connector 241">
            <a:extLst>
              <a:ext uri="{FF2B5EF4-FFF2-40B4-BE49-F238E27FC236}">
                <a16:creationId xmlns:a16="http://schemas.microsoft.com/office/drawing/2014/main" xmlns="" id="{8024EA9D-43ED-4088-BAFB-3460EDA49BC9}"/>
              </a:ext>
            </a:extLst>
          </p:cNvPr>
          <p:cNvCxnSpPr>
            <a:cxnSpLocks/>
          </p:cNvCxnSpPr>
          <p:nvPr/>
        </p:nvCxnSpPr>
        <p:spPr>
          <a:xfrm>
            <a:off x="5321177" y="3505200"/>
            <a:ext cx="0" cy="1600200"/>
          </a:xfrm>
          <a:prstGeom prst="line">
            <a:avLst/>
          </a:prstGeom>
          <a:noFill/>
          <a:ln w="6350" cap="flat" cmpd="sng" algn="ctr">
            <a:solidFill>
              <a:srgbClr val="000000"/>
            </a:solidFill>
            <a:prstDash val="dash"/>
          </a:ln>
          <a:effectLst/>
        </p:spPr>
      </p:cxnSp>
      <p:cxnSp>
        <p:nvCxnSpPr>
          <p:cNvPr id="243" name="Straight Connector 242">
            <a:extLst>
              <a:ext uri="{FF2B5EF4-FFF2-40B4-BE49-F238E27FC236}">
                <a16:creationId xmlns:a16="http://schemas.microsoft.com/office/drawing/2014/main" xmlns="" id="{8024EA9D-43ED-4088-BAFB-3460EDA49BC9}"/>
              </a:ext>
            </a:extLst>
          </p:cNvPr>
          <p:cNvCxnSpPr>
            <a:cxnSpLocks/>
          </p:cNvCxnSpPr>
          <p:nvPr/>
        </p:nvCxnSpPr>
        <p:spPr>
          <a:xfrm>
            <a:off x="4876800" y="3352800"/>
            <a:ext cx="0" cy="990600"/>
          </a:xfrm>
          <a:prstGeom prst="line">
            <a:avLst/>
          </a:prstGeom>
          <a:noFill/>
          <a:ln w="6350" cap="flat" cmpd="sng" algn="ctr">
            <a:solidFill>
              <a:srgbClr val="000000"/>
            </a:solidFill>
            <a:prstDash val="dash"/>
          </a:ln>
          <a:effectLst/>
        </p:spPr>
      </p:cxnSp>
      <p:sp>
        <p:nvSpPr>
          <p:cNvPr id="244" name="Rectangle 243">
            <a:extLst>
              <a:ext uri="{FF2B5EF4-FFF2-40B4-BE49-F238E27FC236}">
                <a16:creationId xmlns:a16="http://schemas.microsoft.com/office/drawing/2014/main" xmlns="" id="{FCBFF875-7070-4858-9A03-A330688E1482}"/>
              </a:ext>
            </a:extLst>
          </p:cNvPr>
          <p:cNvSpPr/>
          <p:nvPr/>
        </p:nvSpPr>
        <p:spPr>
          <a:xfrm>
            <a:off x="4863977"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45" name="Rectangle 244">
            <a:extLst>
              <a:ext uri="{FF2B5EF4-FFF2-40B4-BE49-F238E27FC236}">
                <a16:creationId xmlns:a16="http://schemas.microsoft.com/office/drawing/2014/main" xmlns="" id="{5839E883-1B1B-40E7-861D-EF9C8DF4F1B2}"/>
              </a:ext>
            </a:extLst>
          </p:cNvPr>
          <p:cNvSpPr/>
          <p:nvPr/>
        </p:nvSpPr>
        <p:spPr>
          <a:xfrm>
            <a:off x="3886199"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246" name="Rectangle 245">
            <a:extLst>
              <a:ext uri="{FF2B5EF4-FFF2-40B4-BE49-F238E27FC236}">
                <a16:creationId xmlns:a16="http://schemas.microsoft.com/office/drawing/2014/main" xmlns="" id="{F7325EAC-82A2-444A-9DA0-B7C6526BE483}"/>
              </a:ext>
            </a:extLst>
          </p:cNvPr>
          <p:cNvSpPr/>
          <p:nvPr/>
        </p:nvSpPr>
        <p:spPr>
          <a:xfrm>
            <a:off x="5321177"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247" name="TextBox 246">
            <a:extLst>
              <a:ext uri="{FF2B5EF4-FFF2-40B4-BE49-F238E27FC236}">
                <a16:creationId xmlns:a16="http://schemas.microsoft.com/office/drawing/2014/main" xmlns="" id="{D7D4CB0A-25C6-47FE-8999-AF1F46631063}"/>
              </a:ext>
            </a:extLst>
          </p:cNvPr>
          <p:cNvSpPr txBox="1"/>
          <p:nvPr/>
        </p:nvSpPr>
        <p:spPr>
          <a:xfrm>
            <a:off x="3733799"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008000"/>
                </a:solidFill>
                <a:latin typeface="Arial" charset="0"/>
                <a:ea typeface="+mn-ea"/>
              </a:rPr>
              <a:t>Legacy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FF0000"/>
                </a:solidFill>
                <a:effectLst/>
                <a:uLnTx/>
                <a:uFillTx/>
                <a:latin typeface="Arial" charset="0"/>
                <a:ea typeface="+mn-ea"/>
              </a:rPr>
              <a:t>NGV</a:t>
            </a:r>
            <a:endParaRPr kumimoji="0" lang="en-US" sz="1600" b="0" i="0" u="none" strike="noStrike" kern="0" cap="none" spc="0" normalizeH="0" baseline="0" dirty="0">
              <a:ln>
                <a:noFill/>
              </a:ln>
              <a:solidFill>
                <a:srgbClr val="FF0000"/>
              </a:solidFill>
              <a:effectLst/>
              <a:uLnTx/>
              <a:uFillTx/>
              <a:latin typeface="Arial" charset="0"/>
              <a:ea typeface="+mn-ea"/>
            </a:endParaRPr>
          </a:p>
        </p:txBody>
      </p:sp>
      <p:sp>
        <p:nvSpPr>
          <p:cNvPr id="248" name="Rectangle 247">
            <a:extLst>
              <a:ext uri="{FF2B5EF4-FFF2-40B4-BE49-F238E27FC236}">
                <a16:creationId xmlns:a16="http://schemas.microsoft.com/office/drawing/2014/main" xmlns="" id="{2238422F-68BE-4F34-A4F2-40926810F624}"/>
              </a:ext>
            </a:extLst>
          </p:cNvPr>
          <p:cNvSpPr/>
          <p:nvPr/>
        </p:nvSpPr>
        <p:spPr>
          <a:xfrm>
            <a:off x="5702177"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49" name="Straight Arrow Connector 248">
            <a:extLst>
              <a:ext uri="{FF2B5EF4-FFF2-40B4-BE49-F238E27FC236}">
                <a16:creationId xmlns:a16="http://schemas.microsoft.com/office/drawing/2014/main" xmlns="" id="{44F25386-AE1E-4630-92C2-688FF1107DAF}"/>
              </a:ext>
            </a:extLst>
          </p:cNvPr>
          <p:cNvCxnSpPr>
            <a:cxnSpLocks/>
          </p:cNvCxnSpPr>
          <p:nvPr/>
        </p:nvCxnSpPr>
        <p:spPr bwMode="auto">
          <a:xfrm>
            <a:off x="4863977" y="4114800"/>
            <a:ext cx="8382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cxnSp>
        <p:nvCxnSpPr>
          <p:cNvPr id="250" name="Straight Arrow Connector 249">
            <a:extLst>
              <a:ext uri="{FF2B5EF4-FFF2-40B4-BE49-F238E27FC236}">
                <a16:creationId xmlns:a16="http://schemas.microsoft.com/office/drawing/2014/main" xmlns="" id="{5FED5C7E-C998-4EDF-8B10-625EC296A1FE}"/>
              </a:ext>
            </a:extLst>
          </p:cNvPr>
          <p:cNvCxnSpPr>
            <a:cxnSpLocks/>
          </p:cNvCxnSpPr>
          <p:nvPr/>
        </p:nvCxnSpPr>
        <p:spPr bwMode="auto">
          <a:xfrm>
            <a:off x="5714999" y="4343400"/>
            <a:ext cx="3810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51" name="Oval 250"/>
          <p:cNvSpPr/>
          <p:nvPr/>
        </p:nvSpPr>
        <p:spPr bwMode="auto">
          <a:xfrm>
            <a:off x="5867399" y="4191000"/>
            <a:ext cx="304800" cy="3048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252" name="Straight Connector 251">
            <a:extLst>
              <a:ext uri="{FF2B5EF4-FFF2-40B4-BE49-F238E27FC236}">
                <a16:creationId xmlns:a16="http://schemas.microsoft.com/office/drawing/2014/main" xmlns="" id="{8024EA9D-43ED-4088-BAFB-3460EDA49BC9}"/>
              </a:ext>
            </a:extLst>
          </p:cNvPr>
          <p:cNvCxnSpPr>
            <a:cxnSpLocks/>
          </p:cNvCxnSpPr>
          <p:nvPr/>
        </p:nvCxnSpPr>
        <p:spPr>
          <a:xfrm>
            <a:off x="3118209" y="4038600"/>
            <a:ext cx="0" cy="1066800"/>
          </a:xfrm>
          <a:prstGeom prst="line">
            <a:avLst/>
          </a:prstGeom>
          <a:noFill/>
          <a:ln w="6350" cap="flat" cmpd="sng" algn="ctr">
            <a:solidFill>
              <a:srgbClr val="000000"/>
            </a:solidFill>
            <a:prstDash val="dash"/>
          </a:ln>
          <a:effectLst/>
        </p:spPr>
      </p:cxnSp>
      <p:cxnSp>
        <p:nvCxnSpPr>
          <p:cNvPr id="253" name="Straight Connector 252">
            <a:extLst>
              <a:ext uri="{FF2B5EF4-FFF2-40B4-BE49-F238E27FC236}">
                <a16:creationId xmlns:a16="http://schemas.microsoft.com/office/drawing/2014/main" xmlns="" id="{8024EA9D-43ED-4088-BAFB-3460EDA49BC9}"/>
              </a:ext>
            </a:extLst>
          </p:cNvPr>
          <p:cNvCxnSpPr>
            <a:cxnSpLocks/>
          </p:cNvCxnSpPr>
          <p:nvPr/>
        </p:nvCxnSpPr>
        <p:spPr>
          <a:xfrm>
            <a:off x="2889609" y="4038600"/>
            <a:ext cx="0" cy="1066800"/>
          </a:xfrm>
          <a:prstGeom prst="line">
            <a:avLst/>
          </a:prstGeom>
          <a:noFill/>
          <a:ln w="6350" cap="flat" cmpd="sng" algn="ctr">
            <a:solidFill>
              <a:srgbClr val="000000"/>
            </a:solidFill>
            <a:prstDash val="dash"/>
          </a:ln>
          <a:effectLst/>
        </p:spPr>
      </p:cxnSp>
      <p:cxnSp>
        <p:nvCxnSpPr>
          <p:cNvPr id="254" name="Straight Connector 253">
            <a:extLst>
              <a:ext uri="{FF2B5EF4-FFF2-40B4-BE49-F238E27FC236}">
                <a16:creationId xmlns:a16="http://schemas.microsoft.com/office/drawing/2014/main" xmlns="" id="{8024EA9D-43ED-4088-BAFB-3460EDA49BC9}"/>
              </a:ext>
            </a:extLst>
          </p:cNvPr>
          <p:cNvCxnSpPr>
            <a:cxnSpLocks/>
          </p:cNvCxnSpPr>
          <p:nvPr/>
        </p:nvCxnSpPr>
        <p:spPr>
          <a:xfrm>
            <a:off x="2508609" y="3505200"/>
            <a:ext cx="0" cy="1600200"/>
          </a:xfrm>
          <a:prstGeom prst="line">
            <a:avLst/>
          </a:prstGeom>
          <a:noFill/>
          <a:ln w="6350" cap="flat" cmpd="sng" algn="ctr">
            <a:solidFill>
              <a:srgbClr val="000000"/>
            </a:solidFill>
            <a:prstDash val="dash"/>
          </a:ln>
          <a:effectLst/>
        </p:spPr>
      </p:cxnSp>
      <p:cxnSp>
        <p:nvCxnSpPr>
          <p:cNvPr id="255" name="Straight Connector 254">
            <a:extLst>
              <a:ext uri="{FF2B5EF4-FFF2-40B4-BE49-F238E27FC236}">
                <a16:creationId xmlns:a16="http://schemas.microsoft.com/office/drawing/2014/main" xmlns="" id="{8024EA9D-43ED-4088-BAFB-3460EDA49BC9}"/>
              </a:ext>
            </a:extLst>
          </p:cNvPr>
          <p:cNvCxnSpPr>
            <a:cxnSpLocks/>
          </p:cNvCxnSpPr>
          <p:nvPr/>
        </p:nvCxnSpPr>
        <p:spPr>
          <a:xfrm>
            <a:off x="2064232" y="3352800"/>
            <a:ext cx="0" cy="990600"/>
          </a:xfrm>
          <a:prstGeom prst="line">
            <a:avLst/>
          </a:prstGeom>
          <a:noFill/>
          <a:ln w="6350" cap="flat" cmpd="sng" algn="ctr">
            <a:solidFill>
              <a:srgbClr val="000000"/>
            </a:solidFill>
            <a:prstDash val="dash"/>
          </a:ln>
          <a:effectLst/>
        </p:spPr>
      </p:cxnSp>
      <p:sp>
        <p:nvSpPr>
          <p:cNvPr id="256" name="TextBox 255">
            <a:extLst>
              <a:ext uri="{FF2B5EF4-FFF2-40B4-BE49-F238E27FC236}">
                <a16:creationId xmlns:a16="http://schemas.microsoft.com/office/drawing/2014/main" xmlns="" id="{84C99476-976A-41E1-85C5-AD78FD68E3DC}"/>
              </a:ext>
            </a:extLst>
          </p:cNvPr>
          <p:cNvSpPr txBox="1"/>
          <p:nvPr/>
        </p:nvSpPr>
        <p:spPr>
          <a:xfrm>
            <a:off x="2826232" y="4191000"/>
            <a:ext cx="907568" cy="221538"/>
          </a:xfrm>
          <a:prstGeom prst="rect">
            <a:avLst/>
          </a:prstGeom>
          <a:noFill/>
          <a:ln w="28575">
            <a:noFill/>
          </a:ln>
        </p:spPr>
        <p:txBody>
          <a:bodyPr wrap="square" lIns="91440" tIns="45720" rIns="91440" rtlCol="0" anchor="t">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u="none" strike="noStrike" kern="0" cap="none" spc="0" normalizeH="0" baseline="0" dirty="0" smtClean="0">
                <a:ln>
                  <a:noFill/>
                </a:ln>
                <a:solidFill>
                  <a:srgbClr val="00B050"/>
                </a:solidFill>
                <a:effectLst/>
                <a:uLnTx/>
                <a:uFillTx/>
                <a:latin typeface="Arial" charset="0"/>
                <a:ea typeface="+mn-ea"/>
              </a:rPr>
              <a:t>(Legacy</a:t>
            </a:r>
            <a:r>
              <a:rPr kumimoji="0" lang="en-US" sz="1100" b="0" u="none" strike="noStrike" kern="0" cap="none" spc="0" normalizeH="0" baseline="0" dirty="0">
                <a:ln>
                  <a:noFill/>
                </a:ln>
                <a:solidFill>
                  <a:srgbClr val="00B050"/>
                </a:solidFill>
                <a:effectLst/>
                <a:uLnTx/>
                <a:uFillTx/>
                <a:latin typeface="Arial" charset="0"/>
                <a:ea typeface="+mn-ea"/>
              </a:rPr>
              <a:t>=</a:t>
            </a:r>
            <a:r>
              <a:rPr kumimoji="0" lang="en-US" sz="1100" b="0" u="none" strike="noStrike" kern="0" cap="none" spc="0" normalizeH="0" baseline="0" dirty="0" smtClean="0">
                <a:ln>
                  <a:noFill/>
                </a:ln>
                <a:solidFill>
                  <a:srgbClr val="00B050"/>
                </a:solidFill>
                <a:effectLst/>
                <a:uLnTx/>
                <a:uFillTx/>
                <a:latin typeface="Arial" charset="0"/>
                <a:ea typeface="+mn-ea"/>
              </a:rPr>
              <a:t>0)</a:t>
            </a:r>
            <a:endParaRPr kumimoji="0" lang="en-US" sz="1100" b="0" u="none" strike="noStrike" kern="0" cap="none" spc="0" normalizeH="0" baseline="0" dirty="0">
              <a:ln>
                <a:noFill/>
              </a:ln>
              <a:solidFill>
                <a:srgbClr val="00B050"/>
              </a:solidFill>
              <a:effectLst/>
              <a:uLnTx/>
              <a:uFillTx/>
              <a:latin typeface="Arial" charset="0"/>
              <a:ea typeface="+mn-ea"/>
            </a:endParaRPr>
          </a:p>
        </p:txBody>
      </p:sp>
      <p:sp>
        <p:nvSpPr>
          <p:cNvPr id="257" name="Rectangle 256">
            <a:extLst>
              <a:ext uri="{FF2B5EF4-FFF2-40B4-BE49-F238E27FC236}">
                <a16:creationId xmlns:a16="http://schemas.microsoft.com/office/drawing/2014/main" xmlns="" id="{FCBFF875-7070-4858-9A03-A330688E1482}"/>
              </a:ext>
            </a:extLst>
          </p:cNvPr>
          <p:cNvSpPr/>
          <p:nvPr/>
        </p:nvSpPr>
        <p:spPr>
          <a:xfrm>
            <a:off x="2051409" y="3663594"/>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58" name="Rectangle 257">
            <a:extLst>
              <a:ext uri="{FF2B5EF4-FFF2-40B4-BE49-F238E27FC236}">
                <a16:creationId xmlns:a16="http://schemas.microsoft.com/office/drawing/2014/main" xmlns="" id="{5839E883-1B1B-40E7-861D-EF9C8DF4F1B2}"/>
              </a:ext>
            </a:extLst>
          </p:cNvPr>
          <p:cNvSpPr/>
          <p:nvPr/>
        </p:nvSpPr>
        <p:spPr>
          <a:xfrm>
            <a:off x="1073631" y="3483522"/>
            <a:ext cx="977777"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smtClean="0">
                <a:ln>
                  <a:noFill/>
                </a:ln>
                <a:solidFill>
                  <a:prstClr val="white"/>
                </a:solidFill>
                <a:effectLst/>
                <a:uLnTx/>
                <a:uFillTx/>
                <a:latin typeface="Arial"/>
                <a:ea typeface="+mn-ea"/>
                <a:cs typeface="+mn-cs"/>
              </a:rPr>
              <a:t>Unicast </a:t>
            </a:r>
            <a:r>
              <a:rPr kumimoji="0" lang="en-US" sz="1200" b="0" i="0" u="none" strike="noStrike" kern="0" cap="none" spc="0" normalizeH="0" baseline="0" dirty="0">
                <a:ln>
                  <a:noFill/>
                </a:ln>
                <a:solidFill>
                  <a:prstClr val="white"/>
                </a:solidFill>
                <a:effectLst/>
                <a:uLnTx/>
                <a:uFillTx/>
                <a:latin typeface="Arial"/>
                <a:ea typeface="+mn-ea"/>
                <a:cs typeface="+mn-cs"/>
              </a:rPr>
              <a:t>Data</a:t>
            </a:r>
          </a:p>
        </p:txBody>
      </p:sp>
      <p:sp>
        <p:nvSpPr>
          <p:cNvPr id="259" name="Rectangle 258">
            <a:extLst>
              <a:ext uri="{FF2B5EF4-FFF2-40B4-BE49-F238E27FC236}">
                <a16:creationId xmlns:a16="http://schemas.microsoft.com/office/drawing/2014/main" xmlns="" id="{F7325EAC-82A2-444A-9DA0-B7C6526BE483}"/>
              </a:ext>
            </a:extLst>
          </p:cNvPr>
          <p:cNvSpPr/>
          <p:nvPr/>
        </p:nvSpPr>
        <p:spPr>
          <a:xfrm>
            <a:off x="2508609" y="4474122"/>
            <a:ext cx="381000" cy="402678"/>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ACK</a:t>
            </a:r>
          </a:p>
        </p:txBody>
      </p:sp>
      <p:sp>
        <p:nvSpPr>
          <p:cNvPr id="260" name="TextBox 259">
            <a:extLst>
              <a:ext uri="{FF2B5EF4-FFF2-40B4-BE49-F238E27FC236}">
                <a16:creationId xmlns:a16="http://schemas.microsoft.com/office/drawing/2014/main" xmlns="" id="{D7D4CB0A-25C6-47FE-8999-AF1F46631063}"/>
              </a:ext>
            </a:extLst>
          </p:cNvPr>
          <p:cNvSpPr txBox="1"/>
          <p:nvPr/>
        </p:nvSpPr>
        <p:spPr>
          <a:xfrm>
            <a:off x="921232" y="2743200"/>
            <a:ext cx="2057400" cy="60960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000000"/>
                </a:solidFill>
                <a:latin typeface="Arial" charset="0"/>
                <a:ea typeface="+mn-ea"/>
              </a:rPr>
              <a:t>Initiator:  </a:t>
            </a:r>
            <a:r>
              <a:rPr lang="en-US" sz="1600" kern="0" dirty="0" smtClean="0">
                <a:solidFill>
                  <a:srgbClr val="008000"/>
                </a:solidFill>
                <a:latin typeface="Arial" charset="0"/>
                <a:ea typeface="+mn-ea"/>
              </a:rPr>
              <a:t>Legacy</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dirty="0" smtClean="0">
                <a:ln>
                  <a:noFill/>
                </a:ln>
                <a:solidFill>
                  <a:srgbClr val="000000"/>
                </a:solidFill>
                <a:effectLst/>
                <a:uLnTx/>
                <a:uFillTx/>
                <a:latin typeface="Arial" charset="0"/>
                <a:ea typeface="+mn-ea"/>
              </a:rPr>
              <a:t>Responder:  </a:t>
            </a:r>
            <a:r>
              <a:rPr kumimoji="0" lang="en-US" sz="1600" b="0" i="0" u="none" strike="noStrike" kern="0" cap="none" spc="0" normalizeH="0" baseline="0" dirty="0" smtClean="0">
                <a:ln>
                  <a:noFill/>
                </a:ln>
                <a:solidFill>
                  <a:srgbClr val="008000"/>
                </a:solidFill>
                <a:effectLst/>
                <a:uLnTx/>
                <a:uFillTx/>
                <a:latin typeface="Arial" charset="0"/>
                <a:ea typeface="+mn-ea"/>
              </a:rPr>
              <a:t>Legacy</a:t>
            </a:r>
            <a:endParaRPr kumimoji="0" lang="en-US" sz="1600" b="0" i="0" u="none" strike="noStrike" kern="0" cap="none" spc="0" normalizeH="0" baseline="0" dirty="0">
              <a:ln>
                <a:noFill/>
              </a:ln>
              <a:solidFill>
                <a:srgbClr val="008000"/>
              </a:solidFill>
              <a:effectLst/>
              <a:uLnTx/>
              <a:uFillTx/>
              <a:latin typeface="Arial" charset="0"/>
              <a:ea typeface="+mn-ea"/>
            </a:endParaRPr>
          </a:p>
        </p:txBody>
      </p:sp>
      <p:sp>
        <p:nvSpPr>
          <p:cNvPr id="261" name="Rectangle 260">
            <a:extLst>
              <a:ext uri="{FF2B5EF4-FFF2-40B4-BE49-F238E27FC236}">
                <a16:creationId xmlns:a16="http://schemas.microsoft.com/office/drawing/2014/main" xmlns="" id="{2238422F-68BE-4F34-A4F2-40926810F624}"/>
              </a:ext>
            </a:extLst>
          </p:cNvPr>
          <p:cNvSpPr/>
          <p:nvPr/>
        </p:nvSpPr>
        <p:spPr>
          <a:xfrm>
            <a:off x="2889609" y="4648200"/>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cxnSp>
        <p:nvCxnSpPr>
          <p:cNvPr id="262" name="Straight Arrow Connector 261">
            <a:extLst>
              <a:ext uri="{FF2B5EF4-FFF2-40B4-BE49-F238E27FC236}">
                <a16:creationId xmlns:a16="http://schemas.microsoft.com/office/drawing/2014/main" xmlns="" id="{44F25386-AE1E-4630-92C2-688FF1107DAF}"/>
              </a:ext>
            </a:extLst>
          </p:cNvPr>
          <p:cNvCxnSpPr>
            <a:cxnSpLocks/>
          </p:cNvCxnSpPr>
          <p:nvPr/>
        </p:nvCxnSpPr>
        <p:spPr bwMode="auto">
          <a:xfrm>
            <a:off x="2051409" y="4114800"/>
            <a:ext cx="838200" cy="0"/>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sp>
        <p:nvSpPr>
          <p:cNvPr id="49" name="Footer Placeholder 48"/>
          <p:cNvSpPr>
            <a:spLocks noGrp="1"/>
          </p:cNvSpPr>
          <p:nvPr>
            <p:ph type="ftr" idx="14"/>
          </p:nvPr>
        </p:nvSpPr>
        <p:spPr/>
        <p:txBody>
          <a:bodyPr/>
          <a:lstStyle/>
          <a:p>
            <a:r>
              <a:rPr lang="en-GB" smtClean="0"/>
              <a:t>Fischer - Filippi - Martinez, NXP</a:t>
            </a:r>
            <a:endParaRPr lang="en-GB" dirty="0"/>
          </a:p>
        </p:txBody>
      </p:sp>
      <p:cxnSp>
        <p:nvCxnSpPr>
          <p:cNvPr id="263" name="Straight Connector 262">
            <a:extLst>
              <a:ext uri="{FF2B5EF4-FFF2-40B4-BE49-F238E27FC236}">
                <a16:creationId xmlns:a16="http://schemas.microsoft.com/office/drawing/2014/main" xmlns="" id="{A7112F3A-3F87-44E9-A976-6A690A7B8E4C}"/>
              </a:ext>
            </a:extLst>
          </p:cNvPr>
          <p:cNvCxnSpPr>
            <a:cxnSpLocks/>
          </p:cNvCxnSpPr>
          <p:nvPr/>
        </p:nvCxnSpPr>
        <p:spPr>
          <a:xfrm>
            <a:off x="8458712" y="5549937"/>
            <a:ext cx="0" cy="850863"/>
          </a:xfrm>
          <a:prstGeom prst="line">
            <a:avLst/>
          </a:prstGeom>
          <a:noFill/>
          <a:ln w="6350" cap="flat" cmpd="sng" algn="ctr">
            <a:solidFill>
              <a:srgbClr val="000000"/>
            </a:solidFill>
            <a:prstDash val="dash"/>
          </a:ln>
          <a:effectLst/>
        </p:spPr>
      </p:cxnSp>
      <p:cxnSp>
        <p:nvCxnSpPr>
          <p:cNvPr id="264" name="Straight Connector 263">
            <a:extLst>
              <a:ext uri="{FF2B5EF4-FFF2-40B4-BE49-F238E27FC236}">
                <a16:creationId xmlns:a16="http://schemas.microsoft.com/office/drawing/2014/main" xmlns="" id="{A7112F3A-3F87-44E9-A976-6A690A7B8E4C}"/>
              </a:ext>
            </a:extLst>
          </p:cNvPr>
          <p:cNvCxnSpPr>
            <a:cxnSpLocks/>
          </p:cNvCxnSpPr>
          <p:nvPr/>
        </p:nvCxnSpPr>
        <p:spPr>
          <a:xfrm>
            <a:off x="8230112" y="5549937"/>
            <a:ext cx="0" cy="850863"/>
          </a:xfrm>
          <a:prstGeom prst="line">
            <a:avLst/>
          </a:prstGeom>
          <a:noFill/>
          <a:ln w="6350" cap="flat" cmpd="sng" algn="ctr">
            <a:solidFill>
              <a:srgbClr val="000000"/>
            </a:solidFill>
            <a:prstDash val="dash"/>
          </a:ln>
          <a:effectLst/>
        </p:spPr>
      </p:cxnSp>
      <p:sp>
        <p:nvSpPr>
          <p:cNvPr id="265" name="Rectangle 264">
            <a:extLst>
              <a:ext uri="{FF2B5EF4-FFF2-40B4-BE49-F238E27FC236}">
                <a16:creationId xmlns:a16="http://schemas.microsoft.com/office/drawing/2014/main" xmlns="" id="{1C2327F7-AC68-45B8-98F6-9A8042E1181E}"/>
              </a:ext>
            </a:extLst>
          </p:cNvPr>
          <p:cNvSpPr/>
          <p:nvPr/>
        </p:nvSpPr>
        <p:spPr>
          <a:xfrm>
            <a:off x="7086600" y="5761962"/>
            <a:ext cx="1143512" cy="400829"/>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200" kern="0" dirty="0">
                <a:solidFill>
                  <a:srgbClr val="000000"/>
                </a:solidFill>
                <a:latin typeface="Arial"/>
                <a:ea typeface="+mn-ea"/>
              </a:rPr>
              <a:t>Multicast Data</a:t>
            </a:r>
            <a:endParaRPr kumimoji="0" lang="en-US" sz="1200" b="0" i="0" u="none" strike="noStrike" kern="0" cap="none" spc="0" normalizeH="0" baseline="0" dirty="0">
              <a:ln>
                <a:noFill/>
              </a:ln>
              <a:solidFill>
                <a:srgbClr val="000000"/>
              </a:solidFill>
              <a:effectLst/>
              <a:uLnTx/>
              <a:uFillTx/>
              <a:latin typeface="Arial"/>
              <a:ea typeface="+mn-ea"/>
              <a:cs typeface="+mn-cs"/>
            </a:endParaRPr>
          </a:p>
        </p:txBody>
      </p:sp>
      <p:cxnSp>
        <p:nvCxnSpPr>
          <p:cNvPr id="266" name="Straight Arrow Connector 265">
            <a:extLst>
              <a:ext uri="{FF2B5EF4-FFF2-40B4-BE49-F238E27FC236}">
                <a16:creationId xmlns:a16="http://schemas.microsoft.com/office/drawing/2014/main" xmlns="" id="{65A9FDE1-A550-4004-86E6-9CE7B3225F1E}"/>
              </a:ext>
            </a:extLst>
          </p:cNvPr>
          <p:cNvCxnSpPr>
            <a:cxnSpLocks/>
          </p:cNvCxnSpPr>
          <p:nvPr/>
        </p:nvCxnSpPr>
        <p:spPr bwMode="auto">
          <a:xfrm>
            <a:off x="8230112" y="5626137"/>
            <a:ext cx="152400" cy="0"/>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67" name="Rectangle 266">
            <a:extLst>
              <a:ext uri="{FF2B5EF4-FFF2-40B4-BE49-F238E27FC236}">
                <a16:creationId xmlns:a16="http://schemas.microsoft.com/office/drawing/2014/main" xmlns="" id="{2238422F-68BE-4F34-A4F2-40926810F624}"/>
              </a:ext>
            </a:extLst>
          </p:cNvPr>
          <p:cNvSpPr/>
          <p:nvPr/>
        </p:nvSpPr>
        <p:spPr>
          <a:xfrm>
            <a:off x="8230112" y="5936931"/>
            <a:ext cx="470023" cy="222606"/>
          </a:xfrm>
          <a:prstGeom prst="rect">
            <a:avLst/>
          </a:prstGeom>
          <a:solidFill>
            <a:schemeClr val="bg1">
              <a:lumMod val="75000"/>
            </a:schemeClr>
          </a:solidFill>
          <a:ln w="6350" cap="flat" cmpd="sng" algn="ctr">
            <a:no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dirty="0">
                <a:ln>
                  <a:noFill/>
                </a:ln>
                <a:solidFill>
                  <a:prstClr val="white"/>
                </a:solidFill>
                <a:effectLst/>
                <a:uLnTx/>
                <a:uFillTx/>
                <a:latin typeface="Arial"/>
                <a:ea typeface="+mn-ea"/>
                <a:cs typeface="+mn-cs"/>
              </a:rPr>
              <a:t>SIFS</a:t>
            </a:r>
          </a:p>
        </p:txBody>
      </p:sp>
      <p:sp>
        <p:nvSpPr>
          <p:cNvPr id="268" name="Oval 267"/>
          <p:cNvSpPr/>
          <p:nvPr/>
        </p:nvSpPr>
        <p:spPr bwMode="auto">
          <a:xfrm>
            <a:off x="8166735" y="5486400"/>
            <a:ext cx="228600" cy="2286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1991116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Proposed CII Value Assignments</a:t>
            </a:r>
            <a:endParaRPr lang="en-GB" dirty="0"/>
          </a:p>
        </p:txBody>
      </p:sp>
      <p:sp>
        <p:nvSpPr>
          <p:cNvPr id="3" name="Content Placeholder 2"/>
          <p:cNvSpPr>
            <a:spLocks noGrp="1"/>
          </p:cNvSpPr>
          <p:nvPr>
            <p:ph idx="1"/>
          </p:nvPr>
        </p:nvSpPr>
        <p:spPr>
          <a:xfrm>
            <a:off x="741093" y="1981201"/>
            <a:ext cx="10688907" cy="1371599"/>
          </a:xfrm>
        </p:spPr>
        <p:txBody>
          <a:bodyPr/>
          <a:lstStyle/>
          <a:p>
            <a:pPr marL="0" indent="0"/>
            <a:r>
              <a:rPr lang="en-GB" b="0" dirty="0" smtClean="0"/>
              <a:t>The table below shows the initial set of proposed CII value assignments.  </a:t>
            </a:r>
            <a:br>
              <a:rPr lang="en-GB" b="0" dirty="0" smtClean="0"/>
            </a:br>
            <a:r>
              <a:rPr lang="en-GB" b="0" dirty="0" smtClean="0"/>
              <a:t>CII 15 and 31 are escape values, reserved to invoke an extended capability indication mechanism (to be defined by a future Task Group that has run out of CII values). </a:t>
            </a: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10" name="Footer Placeholder 9">
            <a:extLst>
              <a:ext uri="{FF2B5EF4-FFF2-40B4-BE49-F238E27FC236}">
                <a16:creationId xmlns:a16="http://schemas.microsoft.com/office/drawing/2014/main" xmlns="" id="{3F996024-A364-42A9-87B4-6D56F3F878C8}"/>
              </a:ext>
            </a:extLst>
          </p:cNvPr>
          <p:cNvSpPr>
            <a:spLocks noGrp="1"/>
          </p:cNvSpPr>
          <p:nvPr>
            <p:ph type="ftr" idx="14"/>
          </p:nvPr>
        </p:nvSpPr>
        <p:spPr/>
        <p:txBody>
          <a:bodyPr/>
          <a:lstStyle/>
          <a:p>
            <a:r>
              <a:rPr lang="en-GB"/>
              <a:t>Fischer - Filippi - Martinez, NXP</a:t>
            </a:r>
            <a:endParaRPr lang="en-GB" dirty="0"/>
          </a:p>
        </p:txBody>
      </p:sp>
      <p:graphicFrame>
        <p:nvGraphicFramePr>
          <p:cNvPr id="13" name="Table 12"/>
          <p:cNvGraphicFramePr>
            <a:graphicFrameLocks noGrp="1"/>
          </p:cNvGraphicFramePr>
          <p:nvPr>
            <p:extLst>
              <p:ext uri="{D42A27DB-BD31-4B8C-83A1-F6EECF244321}">
                <p14:modId xmlns:p14="http://schemas.microsoft.com/office/powerpoint/2010/main" val="1705436213"/>
              </p:ext>
            </p:extLst>
          </p:nvPr>
        </p:nvGraphicFramePr>
        <p:xfrm>
          <a:off x="685800" y="3733800"/>
          <a:ext cx="10789191" cy="1854200"/>
        </p:xfrm>
        <a:graphic>
          <a:graphicData uri="http://schemas.openxmlformats.org/drawingml/2006/table">
            <a:tbl>
              <a:tblPr firstRow="1" bandRow="1">
                <a:tableStyleId>{21E4AEA4-8DFA-4A89-87EB-49C32662AFE0}</a:tableStyleId>
              </a:tblPr>
              <a:tblGrid>
                <a:gridCol w="3886200"/>
                <a:gridCol w="3581400"/>
                <a:gridCol w="3321591"/>
              </a:tblGrid>
              <a:tr h="370840">
                <a:tc>
                  <a:txBody>
                    <a:bodyPr/>
                    <a:lstStyle/>
                    <a:p>
                      <a:pPr algn="ctr"/>
                      <a:r>
                        <a:rPr lang="en-US" dirty="0" smtClean="0">
                          <a:latin typeface="Arial"/>
                          <a:cs typeface="Arial"/>
                        </a:rPr>
                        <a:t>Capability</a:t>
                      </a:r>
                      <a:r>
                        <a:rPr lang="en-US" baseline="0" dirty="0" smtClean="0">
                          <a:latin typeface="Arial"/>
                          <a:cs typeface="Arial"/>
                        </a:rPr>
                        <a:t> of Sending Station</a:t>
                      </a:r>
                      <a:endParaRPr lang="en-US" dirty="0">
                        <a:latin typeface="Arial"/>
                        <a:cs typeface="Arial"/>
                      </a:endParaRPr>
                    </a:p>
                  </a:txBody>
                  <a:tcPr/>
                </a:tc>
                <a:tc>
                  <a:txBody>
                    <a:bodyPr/>
                    <a:lstStyle/>
                    <a:p>
                      <a:pPr algn="ctr"/>
                      <a:r>
                        <a:rPr lang="en-US" dirty="0" smtClean="0">
                          <a:latin typeface="Arial"/>
                          <a:cs typeface="Arial"/>
                        </a:rPr>
                        <a:t>CII Value in Data/</a:t>
                      </a:r>
                      <a:r>
                        <a:rPr lang="en-US" dirty="0" err="1" smtClean="0">
                          <a:latin typeface="Arial"/>
                          <a:cs typeface="Arial"/>
                        </a:rPr>
                        <a:t>Mgmt</a:t>
                      </a:r>
                      <a:r>
                        <a:rPr lang="en-US" dirty="0" smtClean="0">
                          <a:latin typeface="Arial"/>
                          <a:cs typeface="Arial"/>
                        </a:rPr>
                        <a:t> Frames</a:t>
                      </a:r>
                      <a:endParaRPr lang="en-US" dirty="0">
                        <a:latin typeface="Arial"/>
                        <a:cs typeface="Arial"/>
                      </a:endParaRPr>
                    </a:p>
                  </a:txBody>
                  <a:tcPr/>
                </a:tc>
                <a:tc>
                  <a:txBody>
                    <a:bodyPr/>
                    <a:lstStyle/>
                    <a:p>
                      <a:pPr algn="ctr"/>
                      <a:r>
                        <a:rPr lang="en-US" dirty="0" smtClean="0">
                          <a:latin typeface="Arial"/>
                          <a:cs typeface="Arial"/>
                        </a:rPr>
                        <a:t>CII Value in Control Frames</a:t>
                      </a:r>
                      <a:endParaRPr lang="en-US" dirty="0">
                        <a:latin typeface="Arial"/>
                        <a:cs typeface="Arial"/>
                      </a:endParaRPr>
                    </a:p>
                  </a:txBody>
                  <a:tcPr/>
                </a:tc>
              </a:tr>
              <a:tr h="370840">
                <a:tc>
                  <a:txBody>
                    <a:bodyPr/>
                    <a:lstStyle/>
                    <a:p>
                      <a:r>
                        <a:rPr lang="en-US" dirty="0" smtClean="0">
                          <a:latin typeface="Arial"/>
                          <a:cs typeface="Arial"/>
                        </a:rPr>
                        <a:t>Legacy</a:t>
                      </a:r>
                      <a:r>
                        <a:rPr lang="en-US" baseline="0" dirty="0" smtClean="0">
                          <a:latin typeface="Arial"/>
                          <a:cs typeface="Arial"/>
                        </a:rPr>
                        <a:t> (802.11p) Only</a:t>
                      </a:r>
                      <a:endParaRPr lang="en-US" dirty="0">
                        <a:latin typeface="Arial"/>
                        <a:cs typeface="Arial"/>
                      </a:endParaRPr>
                    </a:p>
                  </a:txBody>
                  <a:tcPr/>
                </a:tc>
                <a:tc>
                  <a:txBody>
                    <a:bodyPr/>
                    <a:lstStyle/>
                    <a:p>
                      <a:pPr algn="ctr"/>
                      <a:r>
                        <a:rPr lang="en-US" dirty="0" smtClean="0">
                          <a:latin typeface="Arial"/>
                          <a:cs typeface="Arial"/>
                        </a:rPr>
                        <a:t>0</a:t>
                      </a:r>
                      <a:endParaRPr lang="en-US" dirty="0">
                        <a:latin typeface="Arial"/>
                        <a:cs typeface="Arial"/>
                      </a:endParaRPr>
                    </a:p>
                  </a:txBody>
                  <a:tcPr/>
                </a:tc>
                <a:tc>
                  <a:txBody>
                    <a:bodyPr/>
                    <a:lstStyle/>
                    <a:p>
                      <a:pPr algn="ctr"/>
                      <a:endParaRPr lang="en-US" dirty="0">
                        <a:latin typeface="Arial"/>
                        <a:cs typeface="Arial"/>
                      </a:endParaRPr>
                    </a:p>
                  </a:txBody>
                  <a:tcPr/>
                </a:tc>
              </a:tr>
              <a:tr h="370840">
                <a:tc>
                  <a:txBody>
                    <a:bodyPr/>
                    <a:lstStyle/>
                    <a:p>
                      <a:r>
                        <a:rPr lang="en-US" dirty="0" smtClean="0">
                          <a:latin typeface="Arial"/>
                          <a:cs typeface="Arial"/>
                        </a:rPr>
                        <a:t>NGV (802.11bd)</a:t>
                      </a:r>
                      <a:endParaRPr lang="en-US" dirty="0">
                        <a:latin typeface="Arial"/>
                        <a:cs typeface="Arial"/>
                      </a:endParaRPr>
                    </a:p>
                  </a:txBody>
                  <a:tcPr/>
                </a:tc>
                <a:tc>
                  <a:txBody>
                    <a:bodyPr/>
                    <a:lstStyle/>
                    <a:p>
                      <a:pPr algn="ctr"/>
                      <a:r>
                        <a:rPr lang="en-US" dirty="0" smtClean="0">
                          <a:latin typeface="Arial"/>
                          <a:cs typeface="Arial"/>
                        </a:rPr>
                        <a:t>1</a:t>
                      </a:r>
                      <a:endParaRPr lang="en-US" dirty="0">
                        <a:latin typeface="Arial"/>
                        <a:cs typeface="Arial"/>
                      </a:endParaRPr>
                    </a:p>
                  </a:txBody>
                  <a:tcPr/>
                </a:tc>
                <a:tc>
                  <a:txBody>
                    <a:bodyPr/>
                    <a:lstStyle/>
                    <a:p>
                      <a:pPr algn="ctr"/>
                      <a:r>
                        <a:rPr lang="en-US" dirty="0" smtClean="0">
                          <a:latin typeface="Arial"/>
                          <a:cs typeface="Arial"/>
                        </a:rPr>
                        <a:t>17</a:t>
                      </a:r>
                      <a:endParaRPr lang="en-US" dirty="0">
                        <a:latin typeface="Arial"/>
                        <a:cs typeface="Arial"/>
                      </a:endParaRPr>
                    </a:p>
                  </a:txBody>
                  <a:tcPr/>
                </a:tc>
              </a:tr>
              <a:tr h="370840">
                <a:tc>
                  <a:txBody>
                    <a:bodyPr/>
                    <a:lstStyle/>
                    <a:p>
                      <a:pPr algn="ctr"/>
                      <a:r>
                        <a:rPr lang="en-US" i="1" dirty="0" smtClean="0">
                          <a:latin typeface="Arial"/>
                          <a:cs typeface="Arial"/>
                        </a:rPr>
                        <a:t>reserved for future enhancements</a:t>
                      </a:r>
                      <a:endParaRPr lang="en-US" i="1" dirty="0">
                        <a:latin typeface="Arial"/>
                        <a:cs typeface="Arial"/>
                      </a:endParaRPr>
                    </a:p>
                  </a:txBody>
                  <a:tcPr/>
                </a:tc>
                <a:tc>
                  <a:txBody>
                    <a:bodyPr/>
                    <a:lstStyle/>
                    <a:p>
                      <a:pPr algn="ctr"/>
                      <a:r>
                        <a:rPr lang="en-US" dirty="0" smtClean="0">
                          <a:latin typeface="Arial"/>
                          <a:cs typeface="Arial"/>
                        </a:rPr>
                        <a:t>2 – </a:t>
                      </a:r>
                      <a:r>
                        <a:rPr lang="en-US" dirty="0" smtClean="0">
                          <a:latin typeface="Arial"/>
                          <a:cs typeface="Arial"/>
                        </a:rPr>
                        <a:t>14</a:t>
                      </a:r>
                      <a:endParaRPr lang="en-US" dirty="0">
                        <a:latin typeface="Arial"/>
                        <a:cs typeface="Arial"/>
                      </a:endParaRPr>
                    </a:p>
                  </a:txBody>
                  <a:tcPr/>
                </a:tc>
                <a:tc>
                  <a:txBody>
                    <a:bodyPr/>
                    <a:lstStyle/>
                    <a:p>
                      <a:pPr algn="ctr"/>
                      <a:r>
                        <a:rPr lang="en-US" dirty="0" smtClean="0">
                          <a:latin typeface="Arial"/>
                          <a:cs typeface="Arial"/>
                        </a:rPr>
                        <a:t>18 </a:t>
                      </a:r>
                      <a:r>
                        <a:rPr lang="en-US" dirty="0" smtClean="0">
                          <a:latin typeface="Arial"/>
                          <a:cs typeface="Arial"/>
                        </a:rPr>
                        <a:t>- 30</a:t>
                      </a:r>
                      <a:endParaRPr lang="en-US" dirty="0">
                        <a:latin typeface="Arial"/>
                        <a:cs typeface="Arial"/>
                      </a:endParaRPr>
                    </a:p>
                  </a:txBody>
                  <a:tcPr/>
                </a:tc>
              </a:tr>
              <a:tr h="370840">
                <a:tc>
                  <a:txBody>
                    <a:bodyPr/>
                    <a:lstStyle/>
                    <a:p>
                      <a:r>
                        <a:rPr lang="en-US" dirty="0" smtClean="0">
                          <a:latin typeface="Arial"/>
                          <a:cs typeface="Arial"/>
                        </a:rPr>
                        <a:t>Using</a:t>
                      </a:r>
                      <a:r>
                        <a:rPr lang="en-US" baseline="0" dirty="0" smtClean="0">
                          <a:latin typeface="Arial"/>
                          <a:cs typeface="Arial"/>
                        </a:rPr>
                        <a:t> e</a:t>
                      </a:r>
                      <a:r>
                        <a:rPr lang="en-US" dirty="0" smtClean="0">
                          <a:latin typeface="Arial"/>
                          <a:cs typeface="Arial"/>
                        </a:rPr>
                        <a:t>xtended</a:t>
                      </a:r>
                      <a:r>
                        <a:rPr lang="en-US" baseline="0" dirty="0" smtClean="0">
                          <a:latin typeface="Arial"/>
                          <a:cs typeface="Arial"/>
                        </a:rPr>
                        <a:t> capability indication</a:t>
                      </a:r>
                      <a:endParaRPr lang="en-US" dirty="0">
                        <a:latin typeface="Arial"/>
                        <a:cs typeface="Arial"/>
                      </a:endParaRPr>
                    </a:p>
                  </a:txBody>
                  <a:tcPr/>
                </a:tc>
                <a:tc>
                  <a:txBody>
                    <a:bodyPr/>
                    <a:lstStyle/>
                    <a:p>
                      <a:pPr algn="ctr"/>
                      <a:r>
                        <a:rPr lang="en-US" dirty="0" smtClean="0">
                          <a:latin typeface="Arial"/>
                          <a:cs typeface="Arial"/>
                        </a:rPr>
                        <a:t>15</a:t>
                      </a:r>
                      <a:endParaRPr lang="en-US" dirty="0">
                        <a:latin typeface="Arial"/>
                        <a:cs typeface="Arial"/>
                      </a:endParaRPr>
                    </a:p>
                  </a:txBody>
                  <a:tcPr/>
                </a:tc>
                <a:tc>
                  <a:txBody>
                    <a:bodyPr/>
                    <a:lstStyle/>
                    <a:p>
                      <a:pPr algn="ctr"/>
                      <a:r>
                        <a:rPr lang="en-US" dirty="0" smtClean="0">
                          <a:latin typeface="Arial"/>
                          <a:cs typeface="Arial"/>
                        </a:rPr>
                        <a:t>31</a:t>
                      </a:r>
                      <a:endParaRPr lang="en-US" dirty="0">
                        <a:latin typeface="Arial"/>
                        <a:cs typeface="Arial"/>
                      </a:endParaRPr>
                    </a:p>
                  </a:txBody>
                  <a:tcPr/>
                </a:tc>
              </a:tr>
            </a:tbl>
          </a:graphicData>
        </a:graphic>
      </p:graphicFrame>
      <p:sp>
        <p:nvSpPr>
          <p:cNvPr id="14" name="TextBox 13"/>
          <p:cNvSpPr txBox="1"/>
          <p:nvPr/>
        </p:nvSpPr>
        <p:spPr>
          <a:xfrm>
            <a:off x="762000" y="6062246"/>
            <a:ext cx="9925476" cy="307777"/>
          </a:xfrm>
          <a:prstGeom prst="rect">
            <a:avLst/>
          </a:prstGeom>
          <a:noFill/>
        </p:spPr>
        <p:txBody>
          <a:bodyPr wrap="none" rtlCol="0">
            <a:spAutoFit/>
          </a:bodyPr>
          <a:lstStyle/>
          <a:p>
            <a:r>
              <a:rPr lang="en-US" sz="1400" dirty="0" smtClean="0">
                <a:solidFill>
                  <a:schemeClr val="tx1"/>
                </a:solidFill>
                <a:latin typeface="Arial"/>
                <a:cs typeface="Arial"/>
              </a:rPr>
              <a:t>Note:  CII values [16:31] could be used in group-addressed Data and Management frames to indicate additional capabilities</a:t>
            </a:r>
            <a:endParaRPr lang="en-US" sz="1400" dirty="0">
              <a:solidFill>
                <a:schemeClr val="tx1"/>
              </a:solidFill>
              <a:latin typeface="Arial"/>
              <a:cs typeface="Aria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3" name="Content Placeholder 2"/>
          <p:cNvSpPr>
            <a:spLocks noGrp="1"/>
          </p:cNvSpPr>
          <p:nvPr>
            <p:ph idx="1"/>
          </p:nvPr>
        </p:nvSpPr>
        <p:spPr>
          <a:xfrm>
            <a:off x="914401" y="1981201"/>
            <a:ext cx="10361084" cy="4494213"/>
          </a:xfrm>
        </p:spPr>
        <p:txBody>
          <a:bodyPr/>
          <a:lstStyle/>
          <a:p>
            <a:pPr marL="457200" indent="-457200">
              <a:buFont typeface="Arial" panose="020B0604020202020204" pitchFamily="34" charset="0"/>
              <a:buChar char="•"/>
            </a:pPr>
            <a:r>
              <a:rPr lang="en-GB" b="0" dirty="0"/>
              <a:t>We propose to encode capabilities to support NGV, and subsequent </a:t>
            </a:r>
            <a:r>
              <a:rPr lang="en-GB" b="0" dirty="0" smtClean="0"/>
              <a:t>V2X amendments</a:t>
            </a:r>
            <a:r>
              <a:rPr lang="en-GB" b="0" dirty="0"/>
              <a:t>, using </a:t>
            </a:r>
            <a:r>
              <a:rPr lang="en-GB" b="0" dirty="0" smtClean="0"/>
              <a:t>assigned duration increment values that </a:t>
            </a:r>
            <a:r>
              <a:rPr lang="en-GB" b="0" dirty="0"/>
              <a:t>are </a:t>
            </a:r>
            <a:r>
              <a:rPr lang="en-GB" b="0" dirty="0" smtClean="0"/>
              <a:t>distinguishable from the </a:t>
            </a:r>
            <a:r>
              <a:rPr lang="en-GB" b="0" dirty="0"/>
              <a:t>legacy </a:t>
            </a:r>
            <a:r>
              <a:rPr lang="en-GB" b="0" dirty="0" smtClean="0"/>
              <a:t>duration field values (for </a:t>
            </a:r>
            <a:r>
              <a:rPr lang="en-GB" b="0" dirty="0"/>
              <a:t>the same </a:t>
            </a:r>
            <a:r>
              <a:rPr lang="en-GB" b="0" dirty="0" smtClean="0"/>
              <a:t>frames), </a:t>
            </a:r>
            <a:r>
              <a:rPr lang="en-GB" b="0" dirty="0"/>
              <a:t>but </a:t>
            </a:r>
            <a:r>
              <a:rPr lang="en-GB" b="0" dirty="0" smtClean="0"/>
              <a:t>are fully interoperable because the increment values are less than </a:t>
            </a:r>
            <a:r>
              <a:rPr lang="en-GB" b="0" dirty="0" err="1" smtClean="0"/>
              <a:t>aSIFSTime</a:t>
            </a:r>
            <a:endParaRPr lang="en-GB" b="0" dirty="0"/>
          </a:p>
          <a:p>
            <a:pPr marL="457200" indent="-457200">
              <a:buFont typeface="Arial" panose="020B0604020202020204" pitchFamily="34" charset="0"/>
              <a:buChar char="•"/>
            </a:pPr>
            <a:r>
              <a:rPr lang="en-GB" b="0" dirty="0"/>
              <a:t>At least </a:t>
            </a:r>
            <a:r>
              <a:rPr lang="en-GB" b="0" dirty="0" smtClean="0"/>
              <a:t>fifteen enhanced capability values </a:t>
            </a:r>
            <a:r>
              <a:rPr lang="en-GB" b="0" dirty="0"/>
              <a:t>can be represented </a:t>
            </a:r>
            <a:r>
              <a:rPr lang="en-GB" b="0" dirty="0" smtClean="0"/>
              <a:t>in the duration fields of frames transmitted in a </a:t>
            </a:r>
            <a:r>
              <a:rPr lang="en-GB" b="0" dirty="0"/>
              <a:t>10MHz </a:t>
            </a:r>
            <a:r>
              <a:rPr lang="en-GB" b="0" dirty="0" smtClean="0"/>
              <a:t>channel, </a:t>
            </a:r>
            <a:r>
              <a:rPr lang="en-GB" b="0" dirty="0"/>
              <a:t>which leaves </a:t>
            </a:r>
            <a:r>
              <a:rPr lang="en-GB" b="0" dirty="0" smtClean="0"/>
              <a:t>codes to indicate capabilities of </a:t>
            </a:r>
            <a:r>
              <a:rPr lang="en-GB" b="0" dirty="0"/>
              <a:t>future </a:t>
            </a:r>
            <a:r>
              <a:rPr lang="en-GB" b="0" dirty="0" smtClean="0"/>
              <a:t>revisions </a:t>
            </a:r>
            <a:r>
              <a:rPr lang="en-GB" b="0" dirty="0"/>
              <a:t>beyond </a:t>
            </a:r>
            <a:r>
              <a:rPr lang="en-GB" b="0" dirty="0" smtClean="0"/>
              <a:t>802.11bd</a:t>
            </a:r>
            <a:endParaRPr lang="en-GB" b="0" dirty="0"/>
          </a:p>
          <a:p>
            <a:pPr marL="457200" indent="-457200">
              <a:buFont typeface="Arial" panose="020B0604020202020204" pitchFamily="34" charset="0"/>
              <a:buChar char="•"/>
            </a:pPr>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4" name="Date Placeholder 3"/>
          <p:cNvSpPr>
            <a:spLocks noGrp="1"/>
          </p:cNvSpPr>
          <p:nvPr>
            <p:ph type="dt" idx="15"/>
          </p:nvPr>
        </p:nvSpPr>
        <p:spPr/>
        <p:txBody>
          <a:bodyPr/>
          <a:lstStyle/>
          <a:p>
            <a:r>
              <a:rPr lang="en-US" smtClean="0"/>
              <a:t>May 2019</a:t>
            </a:r>
            <a:endParaRPr lang="en-GB"/>
          </a:p>
        </p:txBody>
      </p:sp>
      <p:sp>
        <p:nvSpPr>
          <p:cNvPr id="7" name="Footer Placeholder 6">
            <a:extLst>
              <a:ext uri="{FF2B5EF4-FFF2-40B4-BE49-F238E27FC236}">
                <a16:creationId xmlns:a16="http://schemas.microsoft.com/office/drawing/2014/main" xmlns="" id="{1F97F75C-1A65-4455-B412-5A6C51067135}"/>
              </a:ext>
            </a:extLst>
          </p:cNvPr>
          <p:cNvSpPr>
            <a:spLocks noGrp="1"/>
          </p:cNvSpPr>
          <p:nvPr>
            <p:ph type="ftr" idx="14"/>
          </p:nvPr>
        </p:nvSpPr>
        <p:spPr/>
        <p:txBody>
          <a:bodyPr/>
          <a:lstStyle/>
          <a:p>
            <a:r>
              <a:rPr lang="en-GB"/>
              <a:t>Fischer - Filippi - Martinez, NXP</a:t>
            </a:r>
            <a:endParaRPr lang="en-GB" dirty="0"/>
          </a:p>
        </p:txBody>
      </p:sp>
    </p:spTree>
    <p:extLst>
      <p:ext uri="{BB962C8B-B14F-4D97-AF65-F5344CB8AC3E}">
        <p14:creationId xmlns:p14="http://schemas.microsoft.com/office/powerpoint/2010/main" val="180156967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8CFA20-DDD5-4FBA-90EE-6AD9555B7FFF}"/>
              </a:ext>
            </a:extLst>
          </p:cNvPr>
          <p:cNvSpPr>
            <a:spLocks noGrp="1"/>
          </p:cNvSpPr>
          <p:nvPr>
            <p:ph type="title"/>
          </p:nvPr>
        </p:nvSpPr>
        <p:spPr/>
        <p:txBody>
          <a:bodyPr/>
          <a:lstStyle/>
          <a:p>
            <a:r>
              <a:rPr lang="en-US" dirty="0"/>
              <a:t>Straw </a:t>
            </a:r>
            <a:r>
              <a:rPr lang="en-US" dirty="0" smtClean="0"/>
              <a:t>Poll #1</a:t>
            </a:r>
            <a:endParaRPr lang="en-US" dirty="0"/>
          </a:p>
        </p:txBody>
      </p:sp>
      <p:sp>
        <p:nvSpPr>
          <p:cNvPr id="3" name="Content Placeholder 2">
            <a:extLst>
              <a:ext uri="{FF2B5EF4-FFF2-40B4-BE49-F238E27FC236}">
                <a16:creationId xmlns:a16="http://schemas.microsoft.com/office/drawing/2014/main" xmlns="" id="{230E32BB-F51F-4707-ADAF-FEADCABF8BB0}"/>
              </a:ext>
            </a:extLst>
          </p:cNvPr>
          <p:cNvSpPr>
            <a:spLocks noGrp="1"/>
          </p:cNvSpPr>
          <p:nvPr>
            <p:ph idx="1"/>
          </p:nvPr>
        </p:nvSpPr>
        <p:spPr/>
        <p:txBody>
          <a:bodyPr/>
          <a:lstStyle/>
          <a:p>
            <a:pPr marL="0" indent="0"/>
            <a:r>
              <a:rPr lang="en-US" dirty="0"/>
              <a:t>Do you agree </a:t>
            </a:r>
            <a:r>
              <a:rPr lang="en-US" dirty="0" smtClean="0"/>
              <a:t>with the following?</a:t>
            </a:r>
            <a:endParaRPr lang="en-US" dirty="0"/>
          </a:p>
          <a:p>
            <a:pPr marL="457200" lvl="1" indent="0"/>
            <a:r>
              <a:rPr lang="en-US" dirty="0" smtClean="0"/>
              <a:t>NGV stations should indicate capabilities </a:t>
            </a:r>
            <a:r>
              <a:rPr lang="en-US" dirty="0" smtClean="0"/>
              <a:t>in frames carried in 802.11p PPDUs </a:t>
            </a:r>
            <a:r>
              <a:rPr lang="en-US" dirty="0" smtClean="0"/>
              <a:t>using assigned capability indication increment values, added to the duration values that legacy-only stations would use in the equivalent frames?</a:t>
            </a:r>
            <a:endParaRPr lang="en-US" dirty="0"/>
          </a:p>
          <a:p>
            <a:r>
              <a:rPr lang="en-US" dirty="0"/>
              <a:t>Y: </a:t>
            </a:r>
            <a:r>
              <a:rPr lang="en-US" dirty="0" smtClean="0"/>
              <a:t>12</a:t>
            </a:r>
            <a:endParaRPr lang="en-US" dirty="0"/>
          </a:p>
          <a:p>
            <a:r>
              <a:rPr lang="en-US" dirty="0"/>
              <a:t>N: </a:t>
            </a:r>
            <a:r>
              <a:rPr lang="en-US" dirty="0" smtClean="0"/>
              <a:t>0</a:t>
            </a:r>
            <a:endParaRPr lang="en-US" dirty="0"/>
          </a:p>
          <a:p>
            <a:r>
              <a:rPr lang="en-US" dirty="0"/>
              <a:t>A: </a:t>
            </a:r>
            <a:r>
              <a:rPr lang="en-US" dirty="0" smtClean="0"/>
              <a:t>20</a:t>
            </a:r>
            <a:endParaRPr lang="en-US" dirty="0"/>
          </a:p>
          <a:p>
            <a:endParaRPr lang="en-US" dirty="0"/>
          </a:p>
        </p:txBody>
      </p:sp>
      <p:sp>
        <p:nvSpPr>
          <p:cNvPr id="4" name="Slide Number Placeholder 3">
            <a:extLst>
              <a:ext uri="{FF2B5EF4-FFF2-40B4-BE49-F238E27FC236}">
                <a16:creationId xmlns:a16="http://schemas.microsoft.com/office/drawing/2014/main" xmlns="" id="{584D2202-F9FE-4DFA-9B43-0B8BA02EB54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95AB55B8-AC3B-49F5-9CE1-9E84C3BE9C2A}"/>
              </a:ext>
            </a:extLst>
          </p:cNvPr>
          <p:cNvSpPr>
            <a:spLocks noGrp="1"/>
          </p:cNvSpPr>
          <p:nvPr>
            <p:ph type="ftr" idx="14"/>
          </p:nvPr>
        </p:nvSpPr>
        <p:spPr/>
        <p:txBody>
          <a:bodyPr/>
          <a:lstStyle/>
          <a:p>
            <a:r>
              <a:rPr lang="en-GB" smtClean="0"/>
              <a:t>Fischer - Filippi - Martinez, NXP</a:t>
            </a:r>
            <a:endParaRPr lang="en-GB" dirty="0"/>
          </a:p>
        </p:txBody>
      </p:sp>
      <p:sp>
        <p:nvSpPr>
          <p:cNvPr id="6" name="Date Placeholder 5">
            <a:extLst>
              <a:ext uri="{FF2B5EF4-FFF2-40B4-BE49-F238E27FC236}">
                <a16:creationId xmlns:a16="http://schemas.microsoft.com/office/drawing/2014/main" xmlns="" id="{DF77A6DE-DF50-495F-B710-036F11C26975}"/>
              </a:ext>
            </a:extLst>
          </p:cNvPr>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3239374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663</TotalTime>
  <Words>1288</Words>
  <Application>Microsoft Macintosh PowerPoint</Application>
  <PresentationFormat>Custom</PresentationFormat>
  <Paragraphs>161</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Document</vt:lpstr>
      <vt:lpstr>Indicating NGV Capabilities in MAC Header</vt:lpstr>
      <vt:lpstr>Abstract</vt:lpstr>
      <vt:lpstr>Using the duration value to indicate NGV capabilities</vt:lpstr>
      <vt:lpstr>Generating the Duration Field Value for Transmission</vt:lpstr>
      <vt:lpstr>Interpreting the Duration Field Value After Reception</vt:lpstr>
      <vt:lpstr>Various Combinations of Station Capabilities</vt:lpstr>
      <vt:lpstr>Proposed CII Value Assignments</vt:lpstr>
      <vt:lpstr>Summary</vt:lpstr>
      <vt:lpstr>Straw Poll #1</vt:lpstr>
      <vt:lpstr>Straw Poll #2</vt:lpstr>
    </vt:vector>
  </TitlesOfParts>
  <Company>NXP Semiconductors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Indicating NGV Capabilities in MAC Header</dc:title>
  <dc:creator>Michael Fischer</dc:creator>
  <cp:keywords>Submission</cp:keywords>
  <cp:lastModifiedBy>Michael Fischer</cp:lastModifiedBy>
  <cp:revision>74</cp:revision>
  <cp:lastPrinted>1601-01-01T00:00:00Z</cp:lastPrinted>
  <dcterms:created xsi:type="dcterms:W3CDTF">2019-01-12T23:00:30Z</dcterms:created>
  <dcterms:modified xsi:type="dcterms:W3CDTF">2019-05-16T16:08:53Z</dcterms:modified>
</cp:coreProperties>
</file>