
<file path=[Content_Types].xml><?xml version="1.0" encoding="utf-8"?>
<Types xmlns="http://schemas.openxmlformats.org/package/2006/content-types">
  <Default Extension="bin" ContentType="application/vnd.openxmlformats-officedocument.oleObject"/>
  <Default Extension="emf" ContentType="image/x-emf"/>
  <Default Extension="B5B8DDA0"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265" r:id="rId5"/>
    <p:sldId id="263" r:id="rId6"/>
    <p:sldId id="270" r:id="rId7"/>
    <p:sldId id="271" r:id="rId8"/>
    <p:sldId id="266" r:id="rId9"/>
    <p:sldId id="268" r:id="rId10"/>
    <p:sldId id="269" r:id="rId11"/>
    <p:sldId id="299"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p:cViewPr varScale="1">
        <p:scale>
          <a:sx n="80" d="100"/>
          <a:sy n="80" d="100"/>
        </p:scale>
        <p:origin x="264"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802.11-19/0083r1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802.11-19/0083r1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802.11-19/0083r1</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802.11-19/0083r1</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802.11-19/0083r1</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802.11-19/0083r1</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802.11-19/0083r1</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802.11-19/0083r1</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60949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802.11-19/0083r1</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2421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802.11-19/0083r1</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2766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802.11-19/0083r1</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1616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802.11-19/0083r1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B5B8DDA0"/><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B5B8DDA0"/></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Indicating NGV Capabilities in MAC Header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2019-05-12</a:t>
            </a:r>
          </a:p>
        </p:txBody>
      </p:sp>
      <p:sp>
        <p:nvSpPr>
          <p:cNvPr id="6" name="Date Placeholder 3"/>
          <p:cNvSpPr>
            <a:spLocks noGrp="1"/>
          </p:cNvSpPr>
          <p:nvPr>
            <p:ph type="dt" idx="10"/>
          </p:nvPr>
        </p:nvSpPr>
        <p:spPr/>
        <p:txBody>
          <a:bodyPr/>
          <a:lstStyle/>
          <a:p>
            <a:r>
              <a:rPr lang="en-US"/>
              <a:t>May 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33501233"/>
              </p:ext>
            </p:extLst>
          </p:nvPr>
        </p:nvGraphicFramePr>
        <p:xfrm>
          <a:off x="989013" y="2424113"/>
          <a:ext cx="10217150" cy="3179762"/>
        </p:xfrm>
        <a:graphic>
          <a:graphicData uri="http://schemas.openxmlformats.org/presentationml/2006/ole">
            <mc:AlternateContent xmlns:mc="http://schemas.openxmlformats.org/markup-compatibility/2006">
              <mc:Choice xmlns:v="urn:schemas-microsoft-com:vml" Requires="v">
                <p:oleObj spid="_x0000_s3117" name="Document" r:id="rId4" imgW="10489272" imgH="3262957" progId="Word.Document.8">
                  <p:embed/>
                </p:oleObj>
              </mc:Choice>
              <mc:Fallback>
                <p:oleObj name="Document" r:id="rId4" imgW="10489272" imgH="3262957" progId="Word.Document.8">
                  <p:embed/>
                  <p:pic>
                    <p:nvPicPr>
                      <p:cNvPr id="0" name="Picture 3"/>
                      <p:cNvPicPr>
                        <a:picLocks noChangeAspect="1" noChangeArrowheads="1"/>
                      </p:cNvPicPr>
                      <p:nvPr/>
                    </p:nvPicPr>
                    <p:blipFill>
                      <a:blip r:embed="rId5"/>
                      <a:srcRect/>
                      <a:stretch>
                        <a:fillRect/>
                      </a:stretch>
                    </p:blipFill>
                    <p:spPr bwMode="auto">
                      <a:xfrm>
                        <a:off x="989013" y="2424113"/>
                        <a:ext cx="10217150" cy="31797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79C4A23F-1014-4F52-8974-35171771AC48}"/>
              </a:ext>
            </a:extLst>
          </p:cNvPr>
          <p:cNvSpPr>
            <a:spLocks noGrp="1"/>
          </p:cNvSpPr>
          <p:nvPr>
            <p:ph type="ftr" idx="11"/>
          </p:nvPr>
        </p:nvSpPr>
        <p:spPr/>
        <p:txBody>
          <a:bodyPr/>
          <a:lstStyle/>
          <a:p>
            <a:r>
              <a:rPr lang="en-GB"/>
              <a:t>Fischer - Filippi - Martinez, NXP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a:xfrm>
            <a:off x="914401" y="1981201"/>
            <a:ext cx="10361084" cy="4494213"/>
          </a:xfrm>
        </p:spPr>
        <p:txBody>
          <a:bodyPr/>
          <a:lstStyle/>
          <a:p>
            <a:pPr marL="457200" indent="-457200">
              <a:buFont typeface="Arial" panose="020B0604020202020204" pitchFamily="34" charset="0"/>
              <a:buChar char="•"/>
            </a:pPr>
            <a:r>
              <a:rPr lang="en-GB" b="0" dirty="0"/>
              <a:t>We propose to encode capabilities to support NGV, and subsequent vehicular amendments, using duration values that are longer than the legacy values for the same frames, but do not extend beyond </a:t>
            </a:r>
            <a:r>
              <a:rPr lang="en-GB" b="0" dirty="0" err="1"/>
              <a:t>aSIFSTime</a:t>
            </a:r>
            <a:r>
              <a:rPr lang="en-GB" b="0" dirty="0"/>
              <a:t> </a:t>
            </a:r>
          </a:p>
          <a:p>
            <a:pPr marL="457200" indent="-457200">
              <a:buFont typeface="Arial" panose="020B0604020202020204" pitchFamily="34" charset="0"/>
              <a:buChar char="•"/>
            </a:pPr>
            <a:r>
              <a:rPr lang="en-GB" b="0" dirty="0"/>
              <a:t>At least five capability bits can be represented in a fully interoperable and backward-compatible manner (in a 10MHz channel), which leaves space to indicate additional, future capabilities for revisions beyond 802.11bd</a:t>
            </a:r>
          </a:p>
          <a:p>
            <a:pPr marL="457200" indent="-457200">
              <a:buFont typeface="Arial" panose="020B0604020202020204" pitchFamily="34" charset="0"/>
              <a:buChar char="•"/>
            </a:pPr>
            <a:r>
              <a:rPr lang="en-GB" b="0" dirty="0"/>
              <a:t>Placing this capability indication in the MAC header rather than in a PHY field is more efficient, because no symbols are added, and more reliable, because the MAC header is CRC-protected</a:t>
            </a:r>
          </a:p>
          <a:p>
            <a:pPr marL="457200" indent="-457200">
              <a:buFont typeface="Arial" panose="020B0604020202020204" pitchFamily="34" charset="0"/>
              <a:buChar char="•"/>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4" name="Date Placeholder 3"/>
          <p:cNvSpPr>
            <a:spLocks noGrp="1"/>
          </p:cNvSpPr>
          <p:nvPr>
            <p:ph type="dt" idx="15"/>
          </p:nvPr>
        </p:nvSpPr>
        <p:spPr/>
        <p:txBody>
          <a:bodyPr/>
          <a:lstStyle/>
          <a:p>
            <a:r>
              <a:rPr lang="en-US"/>
              <a:t>May 2019</a:t>
            </a:r>
            <a:endParaRPr lang="en-GB"/>
          </a:p>
        </p:txBody>
      </p:sp>
      <p:sp>
        <p:nvSpPr>
          <p:cNvPr id="7" name="Footer Placeholder 6">
            <a:extLst>
              <a:ext uri="{FF2B5EF4-FFF2-40B4-BE49-F238E27FC236}">
                <a16:creationId xmlns:a16="http://schemas.microsoft.com/office/drawing/2014/main" id="{1F97F75C-1A65-4455-B412-5A6C51067135}"/>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18015696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CFA20-DDD5-4FBA-90EE-6AD9555B7FFF}"/>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230E32BB-F51F-4707-ADAF-FEADCABF8BB0}"/>
              </a:ext>
            </a:extLst>
          </p:cNvPr>
          <p:cNvSpPr>
            <a:spLocks noGrp="1"/>
          </p:cNvSpPr>
          <p:nvPr>
            <p:ph idx="1"/>
          </p:nvPr>
        </p:nvSpPr>
        <p:spPr/>
        <p:txBody>
          <a:bodyPr/>
          <a:lstStyle/>
          <a:p>
            <a:pPr marL="0" indent="0"/>
            <a:r>
              <a:rPr lang="en-US" dirty="0"/>
              <a:t>Do you agree to add the following text into Section 3.4 of SFD?</a:t>
            </a:r>
          </a:p>
          <a:p>
            <a:pPr marL="457200" lvl="1" indent="0"/>
            <a:r>
              <a:rPr lang="en-US" dirty="0"/>
              <a:t>“NGV (and subsequent) capabilities shall be indicated using the Duration value in legacy-compatible MAC data frame exchange sequences transmitted by NGV (and subsequent) stations.  The duration value transmitted shall be longer than the duration that would have been transmitted in the same MSDU by a legacy station by an amount that indicates the enhanced capabilities available at the transmitting station.  In a 10MHz channel, the increased duration shall be in the range 1-31, providing five capability bits, with a value of 1 used to indicate basic 802.11bd capability.</a:t>
            </a:r>
            <a:r>
              <a:rPr lang="en-US" dirty="0">
                <a:solidFill>
                  <a:schemeClr val="tx1"/>
                </a:solidFill>
              </a:rPr>
              <a:t>”</a:t>
            </a:r>
            <a:endParaRPr lang="en-US" dirty="0"/>
          </a:p>
          <a:p>
            <a:r>
              <a:rPr lang="en-US" dirty="0"/>
              <a:t>Y: </a:t>
            </a:r>
          </a:p>
          <a:p>
            <a:r>
              <a:rPr lang="en-US" dirty="0"/>
              <a:t>N: </a:t>
            </a:r>
          </a:p>
          <a:p>
            <a:r>
              <a:rPr lang="en-US" dirty="0"/>
              <a:t>A: </a:t>
            </a:r>
          </a:p>
          <a:p>
            <a:endParaRPr lang="en-US" dirty="0"/>
          </a:p>
        </p:txBody>
      </p:sp>
      <p:sp>
        <p:nvSpPr>
          <p:cNvPr id="4" name="Slide Number Placeholder 3">
            <a:extLst>
              <a:ext uri="{FF2B5EF4-FFF2-40B4-BE49-F238E27FC236}">
                <a16:creationId xmlns:a16="http://schemas.microsoft.com/office/drawing/2014/main" id="{584D2202-F9FE-4DFA-9B43-0B8BA02EB54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5AB55B8-AC3B-49F5-9CE1-9E84C3BE9C2A}"/>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id="{DF77A6DE-DF50-495F-B710-036F11C2697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23937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NGV stations must have a means to detect each other</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 is highly desirable for this indication of NGV capability be included in legacy 802.11p frames sent by NGV stations so that NGV stations can detect each other while sending frames that are already required for legacy communication</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Any such indication must be encoded in a manner that does not affect interoperability, coexistence, backward compatibility, or fairness with legacy 802.11p stations</a:t>
            </a:r>
          </a:p>
          <a:p>
            <a:pPr marL="4000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 is highly desirable that this means be extensible to multiple capabilities</a:t>
            </a:r>
          </a:p>
          <a:p>
            <a:pPr marL="85725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If NGV is successful, there will eventually be other generations of V2X enhancements</a:t>
            </a:r>
          </a:p>
          <a:p>
            <a:pPr marL="4000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Duration/ID field of the MAC header can be used for this purpose</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If this indication is included in 802.11p broadcast PPDUs sent in a 10MHz channel, up to </a:t>
            </a:r>
            <a:r>
              <a:rPr lang="en-GB" b="1" dirty="0"/>
              <a:t>five</a:t>
            </a:r>
            <a:r>
              <a:rPr lang="en-GB" dirty="0"/>
              <a:t> capability bits are available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May 2019</a:t>
            </a:r>
            <a:endParaRPr lang="en-GB" dirty="0"/>
          </a:p>
        </p:txBody>
      </p:sp>
      <p:sp>
        <p:nvSpPr>
          <p:cNvPr id="2" name="Footer Placeholder 1">
            <a:extLst>
              <a:ext uri="{FF2B5EF4-FFF2-40B4-BE49-F238E27FC236}">
                <a16:creationId xmlns:a16="http://schemas.microsoft.com/office/drawing/2014/main" id="{202692E5-6931-4668-8FE2-64C091DC18D2}"/>
              </a:ext>
            </a:extLst>
          </p:cNvPr>
          <p:cNvSpPr>
            <a:spLocks noGrp="1"/>
          </p:cNvSpPr>
          <p:nvPr>
            <p:ph type="ftr" idx="14"/>
          </p:nvPr>
        </p:nvSpPr>
        <p:spPr/>
        <p:txBody>
          <a:bodyPr/>
          <a:lstStyle/>
          <a:p>
            <a:r>
              <a:rPr lang="en-GB"/>
              <a:t>Fischer - Filippi - Martinez, NXP</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 – format of the Duration/ID field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4" name="Date Placeholder 3"/>
          <p:cNvSpPr>
            <a:spLocks noGrp="1"/>
          </p:cNvSpPr>
          <p:nvPr>
            <p:ph type="dt" idx="15"/>
          </p:nvPr>
        </p:nvSpPr>
        <p:spPr/>
        <p:txBody>
          <a:bodyPr/>
          <a:lstStyle/>
          <a:p>
            <a:r>
              <a:rPr lang="en-US"/>
              <a:t>May 2019</a:t>
            </a:r>
            <a:endParaRPr lang="en-GB"/>
          </a:p>
        </p:txBody>
      </p:sp>
      <p:sp>
        <p:nvSpPr>
          <p:cNvPr id="17" name="Rectangle 16">
            <a:extLst>
              <a:ext uri="{FF2B5EF4-FFF2-40B4-BE49-F238E27FC236}">
                <a16:creationId xmlns:a16="http://schemas.microsoft.com/office/drawing/2014/main" id="{0AE3DCFA-5635-419C-B347-5601395D8729}"/>
              </a:ext>
            </a:extLst>
          </p:cNvPr>
          <p:cNvSpPr/>
          <p:nvPr/>
        </p:nvSpPr>
        <p:spPr>
          <a:xfrm>
            <a:off x="853190" y="1524000"/>
            <a:ext cx="10653010" cy="400110"/>
          </a:xfrm>
          <a:prstGeom prst="rect">
            <a:avLst/>
          </a:prstGeom>
        </p:spPr>
        <p:txBody>
          <a:bodyPr wrap="square">
            <a:spAutoFit/>
          </a:bodyPr>
          <a:lstStyle/>
          <a:p>
            <a:pPr marL="0" marR="0">
              <a:spcBef>
                <a:spcPts val="0"/>
              </a:spcBef>
              <a:spcAft>
                <a:spcPts val="0"/>
              </a:spcAft>
            </a:pPr>
            <a:r>
              <a:rPr lang="en-US" sz="2000" dirty="0">
                <a:solidFill>
                  <a:schemeClr val="tx1"/>
                </a:solidFill>
                <a:latin typeface="+mn-lt"/>
                <a:ea typeface="DengXian" panose="02010600030101010101" pitchFamily="2" charset="-122"/>
              </a:rPr>
              <a:t>Duration/ID field is 16 bits long and directly follows the Frame Control field in the MAC header</a:t>
            </a:r>
            <a:endParaRPr lang="en-US" sz="2000" dirty="0">
              <a:solidFill>
                <a:schemeClr val="tx1"/>
              </a:solidFill>
              <a:effectLst/>
              <a:latin typeface="+mn-lt"/>
              <a:ea typeface="DengXian" panose="02010600030101010101" pitchFamily="2" charset="-122"/>
            </a:endParaRPr>
          </a:p>
        </p:txBody>
      </p:sp>
      <p:pic>
        <p:nvPicPr>
          <p:cNvPr id="18" name="Picture 17" descr="cid:image002.png@01D4920B.1CB449E0">
            <a:extLst>
              <a:ext uri="{FF2B5EF4-FFF2-40B4-BE49-F238E27FC236}">
                <a16:creationId xmlns:a16="http://schemas.microsoft.com/office/drawing/2014/main" id="{857F3437-80E7-4DF1-A51A-140FFA00B7E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02639" y="2019765"/>
            <a:ext cx="6497955" cy="1122998"/>
          </a:xfrm>
          <a:prstGeom prst="rect">
            <a:avLst/>
          </a:prstGeom>
          <a:noFill/>
          <a:ln>
            <a:noFill/>
          </a:ln>
        </p:spPr>
      </p:pic>
      <p:sp>
        <p:nvSpPr>
          <p:cNvPr id="19" name="Rectangle 18">
            <a:extLst>
              <a:ext uri="{FF2B5EF4-FFF2-40B4-BE49-F238E27FC236}">
                <a16:creationId xmlns:a16="http://schemas.microsoft.com/office/drawing/2014/main" id="{DCFFB0B6-4521-4488-9DF2-B30BD2B0EC99}"/>
              </a:ext>
            </a:extLst>
          </p:cNvPr>
          <p:cNvSpPr/>
          <p:nvPr/>
        </p:nvSpPr>
        <p:spPr>
          <a:xfrm>
            <a:off x="853190" y="3176863"/>
            <a:ext cx="10331557" cy="707886"/>
          </a:xfrm>
          <a:prstGeom prst="rect">
            <a:avLst/>
          </a:prstGeom>
        </p:spPr>
        <p:txBody>
          <a:bodyPr wrap="square">
            <a:spAutoFit/>
          </a:bodyPr>
          <a:lstStyle/>
          <a:p>
            <a:pPr marL="0" marR="0">
              <a:spcBef>
                <a:spcPts val="0"/>
              </a:spcBef>
              <a:spcAft>
                <a:spcPts val="0"/>
              </a:spcAft>
            </a:pPr>
            <a:r>
              <a:rPr lang="en-US" sz="2000" dirty="0">
                <a:solidFill>
                  <a:schemeClr val="tx1"/>
                </a:solidFill>
                <a:latin typeface="+mn-lt"/>
                <a:ea typeface="DengXian" panose="02010600030101010101" pitchFamily="2" charset="-122"/>
              </a:rPr>
              <a:t>In Data type frames the Duration/ID field contains a duration (in units of microseconds) in bits 14 through 0, and bit 15 equal to zero</a:t>
            </a:r>
            <a:endParaRPr lang="en-US" sz="2000" dirty="0">
              <a:solidFill>
                <a:schemeClr val="tx1"/>
              </a:solidFill>
              <a:effectLst/>
              <a:latin typeface="+mn-lt"/>
              <a:ea typeface="DengXian" panose="02010600030101010101" pitchFamily="2" charset="-122"/>
            </a:endParaRPr>
          </a:p>
        </p:txBody>
      </p:sp>
      <p:pic>
        <p:nvPicPr>
          <p:cNvPr id="20" name="Picture 19" descr="cid:image003.png@01D4920B.1CB449E0">
            <a:extLst>
              <a:ext uri="{FF2B5EF4-FFF2-40B4-BE49-F238E27FC236}">
                <a16:creationId xmlns:a16="http://schemas.microsoft.com/office/drawing/2014/main" id="{ACC5F259-5B66-4749-A5E8-0BC6BE617ED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34323" y="3922395"/>
            <a:ext cx="5915025" cy="2554605"/>
          </a:xfrm>
          <a:prstGeom prst="rect">
            <a:avLst/>
          </a:prstGeom>
          <a:noFill/>
          <a:ln>
            <a:noFill/>
          </a:ln>
        </p:spPr>
      </p:pic>
      <p:sp>
        <p:nvSpPr>
          <p:cNvPr id="8" name="Oval 7">
            <a:extLst>
              <a:ext uri="{FF2B5EF4-FFF2-40B4-BE49-F238E27FC236}">
                <a16:creationId xmlns:a16="http://schemas.microsoft.com/office/drawing/2014/main" id="{2B15EDE8-A49A-4DC6-91E2-28E90BBF8334}"/>
              </a:ext>
            </a:extLst>
          </p:cNvPr>
          <p:cNvSpPr/>
          <p:nvPr/>
        </p:nvSpPr>
        <p:spPr bwMode="auto">
          <a:xfrm>
            <a:off x="2209800" y="2019765"/>
            <a:ext cx="762000" cy="742544"/>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Oval 20">
            <a:extLst>
              <a:ext uri="{FF2B5EF4-FFF2-40B4-BE49-F238E27FC236}">
                <a16:creationId xmlns:a16="http://schemas.microsoft.com/office/drawing/2014/main" id="{342E1B03-5156-4EBD-B4B2-701B0799F049}"/>
              </a:ext>
            </a:extLst>
          </p:cNvPr>
          <p:cNvSpPr/>
          <p:nvPr/>
        </p:nvSpPr>
        <p:spPr bwMode="auto">
          <a:xfrm>
            <a:off x="1143000" y="4514775"/>
            <a:ext cx="6477000" cy="707886"/>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CA1F951-3987-4011-BAF3-CCD143313B1C}"/>
              </a:ext>
            </a:extLst>
          </p:cNvPr>
          <p:cNvSpPr>
            <a:spLocks noGrp="1"/>
          </p:cNvSpPr>
          <p:nvPr>
            <p:ph type="ftr" idx="14"/>
          </p:nvPr>
        </p:nvSpPr>
        <p:spPr/>
        <p:txBody>
          <a:bodyPr/>
          <a:lstStyle/>
          <a:p>
            <a:r>
              <a:rPr lang="en-GB"/>
              <a:t>Fischer - Filippi - Martinez, NXP</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Using the duration value to indicate NGV capabilities</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GB" b="0" dirty="0"/>
              <a:t>In group-addressed data frames the duration value is specified to be zero</a:t>
            </a:r>
          </a:p>
          <a:p>
            <a:pPr marL="800100" lvl="1" indent="-342900">
              <a:buFont typeface="Wingdings" panose="05000000000000000000" pitchFamily="2" charset="2"/>
              <a:buChar char="Ø"/>
            </a:pPr>
            <a:r>
              <a:rPr lang="en-GB" dirty="0"/>
              <a:t>So OCB broadcast data frames sent by legacy 802.11p stations will always have duration=0</a:t>
            </a:r>
          </a:p>
          <a:p>
            <a:pPr marL="800100" lvl="1" indent="-342900">
              <a:buFont typeface="Wingdings" panose="05000000000000000000" pitchFamily="2" charset="2"/>
              <a:buChar char="Ø"/>
            </a:pPr>
            <a:r>
              <a:rPr lang="en-GB" dirty="0"/>
              <a:t>Duration=0 will, by default, indicate stations with exclusively legacy 802.11p capability</a:t>
            </a:r>
          </a:p>
          <a:p>
            <a:pPr marL="400050">
              <a:buFont typeface="Arial" panose="020B0604020202020204" pitchFamily="34" charset="0"/>
              <a:buChar char="•"/>
            </a:pPr>
            <a:r>
              <a:rPr lang="en-GB" b="0" dirty="0"/>
              <a:t>NGV-capable stations can use a (limited range) of non-zero duration values in OCB-style data frames (</a:t>
            </a:r>
            <a:r>
              <a:rPr lang="en-GB" b="0" i="1" dirty="0"/>
              <a:t>including</a:t>
            </a:r>
            <a:r>
              <a:rPr lang="en-GB" b="0" dirty="0"/>
              <a:t> unicasts) to indicate enhanced capabilities, while retaining full interoperability and backward compatibility with 802.11p</a:t>
            </a:r>
          </a:p>
          <a:p>
            <a:pPr marL="800100" lvl="1" indent="-342900">
              <a:buFont typeface="Wingdings" panose="05000000000000000000" pitchFamily="2" charset="2"/>
              <a:buChar char="Ø"/>
            </a:pPr>
            <a:r>
              <a:rPr lang="en-GB" b="0" dirty="0"/>
              <a:t>Duration values less than </a:t>
            </a:r>
            <a:r>
              <a:rPr lang="en-GB" b="0" dirty="0" err="1"/>
              <a:t>aSIFSTime</a:t>
            </a:r>
            <a:r>
              <a:rPr lang="en-GB" b="0" dirty="0"/>
              <a:t> cannot affect channel access, because, even if such a value were used to update the NAV, the resulting NAV setting will expire before the earliest time that channel state (NAV or CCA) is checked</a:t>
            </a:r>
          </a:p>
          <a:p>
            <a:pPr marL="800100" lvl="1" indent="-342900">
              <a:buFont typeface="Wingdings" panose="05000000000000000000" pitchFamily="2" charset="2"/>
              <a:buChar char="Ø"/>
            </a:pPr>
            <a:r>
              <a:rPr lang="en-GB" dirty="0"/>
              <a:t>For legacy 802.11p operating in a 10MHz channel, duration values in the range [0:31] are always “safe” because </a:t>
            </a:r>
            <a:r>
              <a:rPr lang="en-GB" dirty="0" err="1"/>
              <a:t>aSIFSTime</a:t>
            </a:r>
            <a:r>
              <a:rPr lang="en-GB" dirty="0"/>
              <a:t> is 32 microseconds</a:t>
            </a:r>
          </a:p>
          <a:p>
            <a:pPr marL="400050">
              <a:buFont typeface="Wingdings" panose="05000000000000000000" pitchFamily="2" charset="2"/>
              <a:buChar char="Ø"/>
            </a:pPr>
            <a:r>
              <a:rPr lang="en-GB" b="0" dirty="0"/>
              <a:t>Accordingly, duration bits 4:0 can be used to indicate NGV capabilities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4" name="Date Placeholder 3"/>
          <p:cNvSpPr>
            <a:spLocks noGrp="1"/>
          </p:cNvSpPr>
          <p:nvPr>
            <p:ph type="dt" idx="15"/>
          </p:nvPr>
        </p:nvSpPr>
        <p:spPr/>
        <p:txBody>
          <a:bodyPr/>
          <a:lstStyle/>
          <a:p>
            <a:r>
              <a:rPr lang="en-US"/>
              <a:t>May 2019</a:t>
            </a:r>
            <a:endParaRPr lang="en-GB"/>
          </a:p>
        </p:txBody>
      </p:sp>
      <p:sp>
        <p:nvSpPr>
          <p:cNvPr id="7" name="Footer Placeholder 6">
            <a:extLst>
              <a:ext uri="{FF2B5EF4-FFF2-40B4-BE49-F238E27FC236}">
                <a16:creationId xmlns:a16="http://schemas.microsoft.com/office/drawing/2014/main" id="{901E5F8D-C4EA-4424-BEDC-D4F935E77946}"/>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1476794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Proposed indication of NGV capabilities (1)</a:t>
            </a:r>
          </a:p>
        </p:txBody>
      </p:sp>
      <p:sp>
        <p:nvSpPr>
          <p:cNvPr id="3" name="Content Placeholder 2"/>
          <p:cNvSpPr>
            <a:spLocks noGrp="1"/>
          </p:cNvSpPr>
          <p:nvPr>
            <p:ph idx="1"/>
          </p:nvPr>
        </p:nvSpPr>
        <p:spPr>
          <a:xfrm>
            <a:off x="586578" y="1981201"/>
            <a:ext cx="10688907" cy="2323052"/>
          </a:xfrm>
        </p:spPr>
        <p:txBody>
          <a:bodyPr/>
          <a:lstStyle/>
          <a:p>
            <a:pPr marL="0" indent="0"/>
            <a:r>
              <a:rPr lang="en-GB" b="0" dirty="0"/>
              <a:t>In NGV group-addressed data frames:</a:t>
            </a:r>
          </a:p>
          <a:p>
            <a:pPr>
              <a:buFont typeface="Arial" panose="020B0604020202020204" pitchFamily="34" charset="0"/>
              <a:buChar char="•"/>
            </a:pPr>
            <a:r>
              <a:rPr lang="en-GB" b="0" dirty="0"/>
              <a:t>Duration = 0 indicates legacy 802.11p capability only (same as OCB data frames)</a:t>
            </a:r>
          </a:p>
          <a:p>
            <a:pPr>
              <a:buFont typeface="Arial" panose="020B0604020202020204" pitchFamily="34" charset="0"/>
              <a:buChar char="•"/>
            </a:pPr>
            <a:r>
              <a:rPr lang="en-GB" b="0" dirty="0"/>
              <a:t>Duration = 1 indicates 802.11p and 802.11bd capabilities</a:t>
            </a:r>
          </a:p>
          <a:p>
            <a:pPr>
              <a:buFont typeface="Arial" panose="020B0604020202020204" pitchFamily="34" charset="0"/>
              <a:buChar char="•"/>
            </a:pPr>
            <a:r>
              <a:rPr lang="en-GB" b="0" dirty="0"/>
              <a:t>Duration &gt; 1 values are reserved for future amendments to V2X standards </a:t>
            </a:r>
          </a:p>
          <a:p>
            <a:pPr marL="800100" lvl="1" indent="-342900">
              <a:buFont typeface="Wingdings" panose="05000000000000000000" pitchFamily="2" charset="2"/>
              <a:buChar char="Ø"/>
            </a:pPr>
            <a:r>
              <a:rPr lang="en-GB" dirty="0"/>
              <a:t>And could also be used for</a:t>
            </a:r>
            <a:r>
              <a:rPr lang="en-GB" b="0" dirty="0"/>
              <a:t> NGV options (if any) that are not part of basic NGV capability</a:t>
            </a:r>
          </a:p>
          <a:p>
            <a:pPr>
              <a:buFont typeface="Arial" panose="020B0604020202020204" pitchFamily="34" charset="0"/>
              <a:buChar char="•"/>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4" name="Date Placeholder 3"/>
          <p:cNvSpPr>
            <a:spLocks noGrp="1"/>
          </p:cNvSpPr>
          <p:nvPr>
            <p:ph type="dt" idx="15"/>
          </p:nvPr>
        </p:nvSpPr>
        <p:spPr/>
        <p:txBody>
          <a:bodyPr/>
          <a:lstStyle/>
          <a:p>
            <a:r>
              <a:rPr lang="en-US"/>
              <a:t>May 2019</a:t>
            </a:r>
            <a:endParaRPr lang="en-GB"/>
          </a:p>
        </p:txBody>
      </p:sp>
      <p:graphicFrame>
        <p:nvGraphicFramePr>
          <p:cNvPr id="7" name="Table 6">
            <a:extLst>
              <a:ext uri="{FF2B5EF4-FFF2-40B4-BE49-F238E27FC236}">
                <a16:creationId xmlns:a16="http://schemas.microsoft.com/office/drawing/2014/main" id="{35117822-D85E-43E0-A46A-FC6A4CB85C4A}"/>
              </a:ext>
            </a:extLst>
          </p:cNvPr>
          <p:cNvGraphicFramePr>
            <a:graphicFrameLocks noGrp="1"/>
          </p:cNvGraphicFramePr>
          <p:nvPr>
            <p:extLst>
              <p:ext uri="{D42A27DB-BD31-4B8C-83A1-F6EECF244321}">
                <p14:modId xmlns:p14="http://schemas.microsoft.com/office/powerpoint/2010/main" val="3120342013"/>
              </p:ext>
            </p:extLst>
          </p:nvPr>
        </p:nvGraphicFramePr>
        <p:xfrm>
          <a:off x="586578" y="4436975"/>
          <a:ext cx="10711540" cy="1010920"/>
        </p:xfrm>
        <a:graphic>
          <a:graphicData uri="http://schemas.openxmlformats.org/drawingml/2006/table">
            <a:tbl>
              <a:tblPr firstRow="1" bandRow="1">
                <a:tableStyleId>{5940675A-B579-460E-94D1-54222C63F5DA}</a:tableStyleId>
              </a:tblPr>
              <a:tblGrid>
                <a:gridCol w="2142308">
                  <a:extLst>
                    <a:ext uri="{9D8B030D-6E8A-4147-A177-3AD203B41FA5}">
                      <a16:colId xmlns:a16="http://schemas.microsoft.com/office/drawing/2014/main" val="258410274"/>
                    </a:ext>
                  </a:extLst>
                </a:gridCol>
                <a:gridCol w="2142308">
                  <a:extLst>
                    <a:ext uri="{9D8B030D-6E8A-4147-A177-3AD203B41FA5}">
                      <a16:colId xmlns:a16="http://schemas.microsoft.com/office/drawing/2014/main" val="2692483593"/>
                    </a:ext>
                  </a:extLst>
                </a:gridCol>
                <a:gridCol w="2142308">
                  <a:extLst>
                    <a:ext uri="{9D8B030D-6E8A-4147-A177-3AD203B41FA5}">
                      <a16:colId xmlns:a16="http://schemas.microsoft.com/office/drawing/2014/main" val="2478526315"/>
                    </a:ext>
                  </a:extLst>
                </a:gridCol>
                <a:gridCol w="2142308">
                  <a:extLst>
                    <a:ext uri="{9D8B030D-6E8A-4147-A177-3AD203B41FA5}">
                      <a16:colId xmlns:a16="http://schemas.microsoft.com/office/drawing/2014/main" val="3105297450"/>
                    </a:ext>
                  </a:extLst>
                </a:gridCol>
                <a:gridCol w="2142308">
                  <a:extLst>
                    <a:ext uri="{9D8B030D-6E8A-4147-A177-3AD203B41FA5}">
                      <a16:colId xmlns:a16="http://schemas.microsoft.com/office/drawing/2014/main" val="2800741976"/>
                    </a:ext>
                  </a:extLst>
                </a:gridCol>
              </a:tblGrid>
              <a:tr h="370840">
                <a:tc>
                  <a:txBody>
                    <a:bodyPr/>
                    <a:lstStyle/>
                    <a:p>
                      <a:r>
                        <a:rPr lang="en-US" b="1" noProof="0"/>
                        <a:t>Bit 0</a:t>
                      </a:r>
                      <a:endParaRPr lang="en-US" b="1" noProof="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noProof="0"/>
                        <a:t>Bit 1</a:t>
                      </a:r>
                      <a:endParaRPr lang="en-US" b="1" noProof="0">
                        <a:solidFill>
                          <a:schemeClr val="tx1"/>
                        </a:solidFill>
                      </a:endParaRPr>
                    </a:p>
                  </a:txBody>
                  <a:tcPr/>
                </a:tc>
                <a:tc>
                  <a:txBody>
                    <a:bodyPr/>
                    <a:lstStyle/>
                    <a:p>
                      <a:r>
                        <a:rPr lang="en-US" b="1" noProof="0"/>
                        <a:t>Bit 2</a:t>
                      </a:r>
                      <a:endParaRPr lang="en-US" b="1" noProof="0">
                        <a:solidFill>
                          <a:schemeClr val="tx1"/>
                        </a:solidFill>
                      </a:endParaRPr>
                    </a:p>
                  </a:txBody>
                  <a:tcPr/>
                </a:tc>
                <a:tc>
                  <a:txBody>
                    <a:bodyPr/>
                    <a:lstStyle/>
                    <a:p>
                      <a:r>
                        <a:rPr lang="en-US" b="1" noProof="0"/>
                        <a:t>Bit 3</a:t>
                      </a:r>
                      <a:endParaRPr lang="en-US" b="1" noProof="0">
                        <a:solidFill>
                          <a:schemeClr val="tx1"/>
                        </a:solidFill>
                      </a:endParaRPr>
                    </a:p>
                  </a:txBody>
                  <a:tcPr/>
                </a:tc>
                <a:tc>
                  <a:txBody>
                    <a:bodyPr/>
                    <a:lstStyle/>
                    <a:p>
                      <a:r>
                        <a:rPr lang="en-US" b="1" noProof="0"/>
                        <a:t>Bit 4</a:t>
                      </a:r>
                      <a:endParaRPr lang="en-US" b="1" noProof="0">
                        <a:solidFill>
                          <a:schemeClr val="tx1"/>
                        </a:solidFill>
                      </a:endParaRPr>
                    </a:p>
                  </a:txBody>
                  <a:tcPr/>
                </a:tc>
                <a:extLst>
                  <a:ext uri="{0D108BD9-81ED-4DB2-BD59-A6C34878D82A}">
                    <a16:rowId xmlns:a16="http://schemas.microsoft.com/office/drawing/2014/main" val="2375077215"/>
                  </a:ext>
                </a:extLst>
              </a:tr>
              <a:tr h="370840">
                <a:tc>
                  <a:txBody>
                    <a:bodyPr/>
                    <a:lstStyle/>
                    <a:p>
                      <a:r>
                        <a:rPr lang="en-US" noProof="0"/>
                        <a:t>IEEE 802.11bd (NGV) support</a:t>
                      </a:r>
                      <a:endParaRPr lang="en-US" noProof="0">
                        <a:solidFill>
                          <a:schemeClr val="tx1"/>
                        </a:solidFill>
                      </a:endParaRPr>
                    </a:p>
                  </a:txBody>
                  <a:tcPr/>
                </a:tc>
                <a:tc>
                  <a:txBody>
                    <a:bodyPr/>
                    <a:lstStyle/>
                    <a:p>
                      <a:r>
                        <a:rPr lang="en-US" noProof="0"/>
                        <a:t>reserved for future standard support</a:t>
                      </a:r>
                      <a:endParaRPr lang="en-US" noProof="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a:t>reserved for future standard support</a:t>
                      </a:r>
                      <a:endParaRPr lang="en-US" noProof="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a:t>reserved for future standard support</a:t>
                      </a:r>
                      <a:endParaRPr lang="en-US" noProof="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a:t>reserved for future standard support</a:t>
                      </a:r>
                      <a:endParaRPr lang="en-US" noProof="0" dirty="0">
                        <a:solidFill>
                          <a:schemeClr val="tx1"/>
                        </a:solidFill>
                      </a:endParaRPr>
                    </a:p>
                  </a:txBody>
                  <a:tcPr/>
                </a:tc>
                <a:extLst>
                  <a:ext uri="{0D108BD9-81ED-4DB2-BD59-A6C34878D82A}">
                    <a16:rowId xmlns:a16="http://schemas.microsoft.com/office/drawing/2014/main" val="3396771590"/>
                  </a:ext>
                </a:extLst>
              </a:tr>
            </a:tbl>
          </a:graphicData>
        </a:graphic>
      </p:graphicFrame>
      <p:sp>
        <p:nvSpPr>
          <p:cNvPr id="8" name="Right Brace 7">
            <a:extLst>
              <a:ext uri="{FF2B5EF4-FFF2-40B4-BE49-F238E27FC236}">
                <a16:creationId xmlns:a16="http://schemas.microsoft.com/office/drawing/2014/main" id="{D696D766-CBA2-406C-A4B7-1724DFBFC3A7}"/>
              </a:ext>
            </a:extLst>
          </p:cNvPr>
          <p:cNvSpPr/>
          <p:nvPr/>
        </p:nvSpPr>
        <p:spPr>
          <a:xfrm rot="5400000">
            <a:off x="6773320" y="1490536"/>
            <a:ext cx="434717" cy="861488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a:extLst>
              <a:ext uri="{FF2B5EF4-FFF2-40B4-BE49-F238E27FC236}">
                <a16:creationId xmlns:a16="http://schemas.microsoft.com/office/drawing/2014/main" id="{03CAABB9-037D-49F3-B727-C57AE604C467}"/>
              </a:ext>
            </a:extLst>
          </p:cNvPr>
          <p:cNvSpPr/>
          <p:nvPr/>
        </p:nvSpPr>
        <p:spPr>
          <a:xfrm>
            <a:off x="5216576" y="6015335"/>
            <a:ext cx="4918023" cy="461665"/>
          </a:xfrm>
          <a:prstGeom prst="rect">
            <a:avLst/>
          </a:prstGeom>
        </p:spPr>
        <p:txBody>
          <a:bodyPr wrap="square">
            <a:spAutoFit/>
          </a:bodyPr>
          <a:lstStyle/>
          <a:p>
            <a:pPr>
              <a:spcBef>
                <a:spcPts val="0"/>
              </a:spcBef>
              <a:spcAft>
                <a:spcPts val="0"/>
              </a:spcAft>
            </a:pPr>
            <a:r>
              <a:rPr lang="en-US" dirty="0">
                <a:solidFill>
                  <a:schemeClr val="tx1"/>
                </a:solidFill>
                <a:ea typeface="DengXian" panose="02010600030101010101" pitchFamily="2" charset="-122"/>
              </a:rPr>
              <a:t>Exact usage open for discussion</a:t>
            </a:r>
          </a:p>
        </p:txBody>
      </p:sp>
      <p:sp>
        <p:nvSpPr>
          <p:cNvPr id="10" name="Footer Placeholder 9">
            <a:extLst>
              <a:ext uri="{FF2B5EF4-FFF2-40B4-BE49-F238E27FC236}">
                <a16:creationId xmlns:a16="http://schemas.microsoft.com/office/drawing/2014/main" id="{3F996024-A364-42A9-87B4-6D56F3F878C8}"/>
              </a:ext>
            </a:extLst>
          </p:cNvPr>
          <p:cNvSpPr>
            <a:spLocks noGrp="1"/>
          </p:cNvSpPr>
          <p:nvPr>
            <p:ph type="ftr" idx="14"/>
          </p:nvPr>
        </p:nvSpPr>
        <p:spPr/>
        <p:txBody>
          <a:bodyPr/>
          <a:lstStyle/>
          <a:p>
            <a:r>
              <a:rPr lang="en-GB"/>
              <a:t>Fischer - Filippi - Martinez, NXP</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Proposed indication of NGV capabilities (2)</a:t>
            </a:r>
          </a:p>
        </p:txBody>
      </p:sp>
      <p:sp>
        <p:nvSpPr>
          <p:cNvPr id="3" name="Content Placeholder 2"/>
          <p:cNvSpPr>
            <a:spLocks noGrp="1"/>
          </p:cNvSpPr>
          <p:nvPr>
            <p:ph idx="1"/>
          </p:nvPr>
        </p:nvSpPr>
        <p:spPr>
          <a:xfrm>
            <a:off x="586578" y="1751014"/>
            <a:ext cx="10688907" cy="4773611"/>
          </a:xfrm>
        </p:spPr>
        <p:txBody>
          <a:bodyPr/>
          <a:lstStyle/>
          <a:p>
            <a:pPr marL="0" indent="0"/>
            <a:r>
              <a:rPr lang="en-GB" b="0" dirty="0"/>
              <a:t>In NGV unicast data frames, where </a:t>
            </a:r>
            <a:r>
              <a:rPr lang="en-GB" i="1" dirty="0"/>
              <a:t>D</a:t>
            </a:r>
            <a:r>
              <a:rPr lang="en-GB" b="0" dirty="0"/>
              <a:t> is the duration value that an 802.11p station (802.11 station operating with dot11OCBactivated = true) would send:</a:t>
            </a:r>
          </a:p>
          <a:p>
            <a:pPr>
              <a:buFont typeface="Arial" panose="020B0604020202020204" pitchFamily="34" charset="0"/>
              <a:buChar char="•"/>
            </a:pPr>
            <a:r>
              <a:rPr lang="en-GB" b="0" dirty="0"/>
              <a:t>Duration = </a:t>
            </a:r>
            <a:r>
              <a:rPr lang="en-GB" i="1" dirty="0"/>
              <a:t>D</a:t>
            </a:r>
            <a:r>
              <a:rPr lang="en-GB" b="0" dirty="0"/>
              <a:t> indicates legacy 802.11p capability only (same as OCB data frames)</a:t>
            </a:r>
          </a:p>
          <a:p>
            <a:pPr>
              <a:buFont typeface="Arial" panose="020B0604020202020204" pitchFamily="34" charset="0"/>
              <a:buChar char="•"/>
            </a:pPr>
            <a:r>
              <a:rPr lang="en-GB" b="0" dirty="0"/>
              <a:t>Duration = </a:t>
            </a:r>
            <a:r>
              <a:rPr lang="en-GB" i="1" dirty="0"/>
              <a:t>D</a:t>
            </a:r>
            <a:r>
              <a:rPr lang="en-GB" b="0" dirty="0"/>
              <a:t>+1 indicates 802.11p and 802.11bd capabilities</a:t>
            </a:r>
          </a:p>
          <a:p>
            <a:pPr>
              <a:buFont typeface="Arial" panose="020B0604020202020204" pitchFamily="34" charset="0"/>
              <a:buChar char="•"/>
            </a:pPr>
            <a:r>
              <a:rPr lang="en-GB" b="0" dirty="0"/>
              <a:t>Duration = </a:t>
            </a:r>
            <a:r>
              <a:rPr lang="en-GB" i="1" dirty="0"/>
              <a:t>D</a:t>
            </a:r>
            <a:r>
              <a:rPr lang="en-GB" b="0" dirty="0"/>
              <a:t>+(n&gt;1) is reserved for future amendments to V2X standards </a:t>
            </a:r>
          </a:p>
          <a:p>
            <a:pPr marL="800100" lvl="1" indent="-342900">
              <a:buFont typeface="Wingdings" panose="05000000000000000000" pitchFamily="2" charset="2"/>
              <a:buChar char="Ø"/>
            </a:pPr>
            <a:r>
              <a:rPr lang="en-GB" dirty="0"/>
              <a:t>And could also be used for</a:t>
            </a:r>
            <a:r>
              <a:rPr lang="en-GB" b="0" dirty="0"/>
              <a:t> NGV options (if any) that are not part of basic NGV capability</a:t>
            </a:r>
          </a:p>
          <a:p>
            <a:pPr marL="800100" lvl="1" indent="-342900">
              <a:buFont typeface="Wingdings" panose="05000000000000000000" pitchFamily="2" charset="2"/>
              <a:buChar char="Ø"/>
            </a:pPr>
            <a:r>
              <a:rPr lang="en-GB" b="0" dirty="0"/>
              <a:t>Encoding of values (n&gt;1) are as shown in the table on the previous slide</a:t>
            </a:r>
          </a:p>
          <a:p>
            <a:pPr marL="0" indent="0"/>
            <a:r>
              <a:rPr lang="en-GB" b="0" dirty="0"/>
              <a:t>In any control and/or subsequent data frames that are part of the same frame exchange sequence as the initial NGV unicast data frame, the duration value sent by the NGV station is extended by the same amount (+1, +n&gt;1) as for the initial data frame.</a:t>
            </a:r>
          </a:p>
        </p:txBody>
      </p:sp>
      <p:sp>
        <p:nvSpPr>
          <p:cNvPr id="4" name="Date Placeholder 3"/>
          <p:cNvSpPr>
            <a:spLocks noGrp="1"/>
          </p:cNvSpPr>
          <p:nvPr>
            <p:ph type="dt" idx="15"/>
          </p:nvPr>
        </p:nvSpPr>
        <p:spPr/>
        <p:txBody>
          <a:bodyPr/>
          <a:lstStyle/>
          <a:p>
            <a:r>
              <a:rPr lang="en-US"/>
              <a:t>May 2019</a:t>
            </a:r>
            <a:endParaRPr lang="en-GB"/>
          </a:p>
        </p:txBody>
      </p:sp>
      <p:sp>
        <p:nvSpPr>
          <p:cNvPr id="10" name="Slide Number Placeholder 9">
            <a:extLst>
              <a:ext uri="{FF2B5EF4-FFF2-40B4-BE49-F238E27FC236}">
                <a16:creationId xmlns:a16="http://schemas.microsoft.com/office/drawing/2014/main" id="{D468A226-AA51-4A69-9284-BFFE1B5E51D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11" name="Footer Placeholder 10">
            <a:extLst>
              <a:ext uri="{FF2B5EF4-FFF2-40B4-BE49-F238E27FC236}">
                <a16:creationId xmlns:a16="http://schemas.microsoft.com/office/drawing/2014/main" id="{EDA1A8D7-38C9-48A8-B4B2-36BF62B24655}"/>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17677780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1D5F2-FB2F-43B7-A60E-8E1B53C18387}"/>
              </a:ext>
            </a:extLst>
          </p:cNvPr>
          <p:cNvSpPr>
            <a:spLocks noGrp="1"/>
          </p:cNvSpPr>
          <p:nvPr>
            <p:ph type="title"/>
          </p:nvPr>
        </p:nvSpPr>
        <p:spPr/>
        <p:txBody>
          <a:bodyPr/>
          <a:lstStyle/>
          <a:p>
            <a:r>
              <a:rPr lang="en-GB" dirty="0"/>
              <a:t>Proposed indication of NGV capabilities (3)</a:t>
            </a:r>
            <a:endParaRPr lang="en-US" dirty="0"/>
          </a:p>
        </p:txBody>
      </p:sp>
      <p:sp>
        <p:nvSpPr>
          <p:cNvPr id="3" name="Content Placeholder 2">
            <a:extLst>
              <a:ext uri="{FF2B5EF4-FFF2-40B4-BE49-F238E27FC236}">
                <a16:creationId xmlns:a16="http://schemas.microsoft.com/office/drawing/2014/main" id="{E8BE2885-1708-4AC3-A6A0-BE3E5D0650D2}"/>
              </a:ext>
            </a:extLst>
          </p:cNvPr>
          <p:cNvSpPr>
            <a:spLocks noGrp="1"/>
          </p:cNvSpPr>
          <p:nvPr>
            <p:ph idx="1"/>
          </p:nvPr>
        </p:nvSpPr>
        <p:spPr>
          <a:xfrm>
            <a:off x="914401" y="1828799"/>
            <a:ext cx="10361084" cy="2114083"/>
          </a:xfrm>
        </p:spPr>
        <p:txBody>
          <a:bodyPr/>
          <a:lstStyle/>
          <a:p>
            <a:pPr marL="0" indent="0"/>
            <a:r>
              <a:rPr lang="en-US" b="0" dirty="0"/>
              <a:t>The diagram below illustrates the time periods indicated in the Duration fields of frames in frame exchange sequences with various combinations of NGV and legacy capabilities.  The specific NGV(+) capabilities of the transmitting station are determined by the number of microseconds, beyond what the legacy duration would have been, that appear in the duration values sent by that station.</a:t>
            </a:r>
          </a:p>
        </p:txBody>
      </p:sp>
      <p:sp>
        <p:nvSpPr>
          <p:cNvPr id="4" name="Slide Number Placeholder 3">
            <a:extLst>
              <a:ext uri="{FF2B5EF4-FFF2-40B4-BE49-F238E27FC236}">
                <a16:creationId xmlns:a16="http://schemas.microsoft.com/office/drawing/2014/main" id="{FC7DAC83-5D58-4C23-940F-638389CD5EA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3633D1C-36DA-4290-901A-6E853C70465D}"/>
              </a:ext>
            </a:extLst>
          </p:cNvPr>
          <p:cNvSpPr>
            <a:spLocks noGrp="1"/>
          </p:cNvSpPr>
          <p:nvPr>
            <p:ph type="ftr" idx="14"/>
          </p:nvPr>
        </p:nvSpPr>
        <p:spPr>
          <a:xfrm>
            <a:off x="7143757" y="6477000"/>
            <a:ext cx="4246027" cy="180975"/>
          </a:xfrm>
        </p:spPr>
        <p:txBody>
          <a:bodyPr/>
          <a:lstStyle/>
          <a:p>
            <a:r>
              <a:rPr lang="en-GB" dirty="0"/>
              <a:t>Fischer - Filippi - Martinez, NXP</a:t>
            </a:r>
          </a:p>
        </p:txBody>
      </p:sp>
      <p:sp>
        <p:nvSpPr>
          <p:cNvPr id="6" name="Date Placeholder 5">
            <a:extLst>
              <a:ext uri="{FF2B5EF4-FFF2-40B4-BE49-F238E27FC236}">
                <a16:creationId xmlns:a16="http://schemas.microsoft.com/office/drawing/2014/main" id="{02D6A65D-C780-4670-8F4F-41A0449476FF}"/>
              </a:ext>
            </a:extLst>
          </p:cNvPr>
          <p:cNvSpPr>
            <a:spLocks noGrp="1"/>
          </p:cNvSpPr>
          <p:nvPr>
            <p:ph type="dt" idx="15"/>
          </p:nvPr>
        </p:nvSpPr>
        <p:spPr/>
        <p:txBody>
          <a:bodyPr/>
          <a:lstStyle/>
          <a:p>
            <a:r>
              <a:rPr lang="en-US"/>
              <a:t>May 2019</a:t>
            </a:r>
            <a:endParaRPr lang="en-GB" dirty="0"/>
          </a:p>
        </p:txBody>
      </p:sp>
      <p:cxnSp>
        <p:nvCxnSpPr>
          <p:cNvPr id="16" name="Straight Connector 15">
            <a:extLst>
              <a:ext uri="{FF2B5EF4-FFF2-40B4-BE49-F238E27FC236}">
                <a16:creationId xmlns:a16="http://schemas.microsoft.com/office/drawing/2014/main" id="{A7112F3A-3F87-44E9-A976-6A690A7B8E4C}"/>
              </a:ext>
            </a:extLst>
          </p:cNvPr>
          <p:cNvCxnSpPr>
            <a:cxnSpLocks/>
          </p:cNvCxnSpPr>
          <p:nvPr/>
        </p:nvCxnSpPr>
        <p:spPr>
          <a:xfrm>
            <a:off x="2177365" y="5230811"/>
            <a:ext cx="0" cy="850863"/>
          </a:xfrm>
          <a:prstGeom prst="line">
            <a:avLst/>
          </a:prstGeom>
          <a:noFill/>
          <a:ln w="6350" cap="flat" cmpd="sng" algn="ctr">
            <a:solidFill>
              <a:srgbClr val="000000"/>
            </a:solidFill>
            <a:prstDash val="dash"/>
          </a:ln>
          <a:effectLst/>
        </p:spPr>
      </p:cxnSp>
      <p:sp>
        <p:nvSpPr>
          <p:cNvPr id="19" name="TextBox 18">
            <a:extLst>
              <a:ext uri="{FF2B5EF4-FFF2-40B4-BE49-F238E27FC236}">
                <a16:creationId xmlns:a16="http://schemas.microsoft.com/office/drawing/2014/main" id="{165397C8-7796-4457-A88E-838C2B4B0891}"/>
              </a:ext>
            </a:extLst>
          </p:cNvPr>
          <p:cNvSpPr txBox="1"/>
          <p:nvPr/>
        </p:nvSpPr>
        <p:spPr>
          <a:xfrm>
            <a:off x="929217" y="5854563"/>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sp>
        <p:nvSpPr>
          <p:cNvPr id="39" name="Rectangle 38">
            <a:extLst>
              <a:ext uri="{FF2B5EF4-FFF2-40B4-BE49-F238E27FC236}">
                <a16:creationId xmlns:a16="http://schemas.microsoft.com/office/drawing/2014/main" id="{FCBFF875-7070-4858-9A03-A330688E1482}"/>
              </a:ext>
            </a:extLst>
          </p:cNvPr>
          <p:cNvSpPr/>
          <p:nvPr/>
        </p:nvSpPr>
        <p:spPr>
          <a:xfrm>
            <a:off x="2174363" y="5621059"/>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15" name="Rectangle 14">
            <a:extLst>
              <a:ext uri="{FF2B5EF4-FFF2-40B4-BE49-F238E27FC236}">
                <a16:creationId xmlns:a16="http://schemas.microsoft.com/office/drawing/2014/main" id="{1C2327F7-AC68-45B8-98F6-9A8042E1181E}"/>
              </a:ext>
            </a:extLst>
          </p:cNvPr>
          <p:cNvSpPr/>
          <p:nvPr/>
        </p:nvSpPr>
        <p:spPr>
          <a:xfrm>
            <a:off x="1033853" y="5442836"/>
            <a:ext cx="1143512"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a:solidFill>
                  <a:srgbClr val="000000"/>
                </a:solidFill>
                <a:latin typeface="Arial"/>
                <a:ea typeface="+mn-ea"/>
              </a:rPr>
              <a:t>Multicast Data</a:t>
            </a:r>
            <a:endParaRPr kumimoji="0" lang="en-US" sz="1200" b="0" i="0" u="none" strike="noStrike" kern="0" cap="none" spc="0" normalizeH="0" baseline="0" dirty="0">
              <a:ln>
                <a:noFill/>
              </a:ln>
              <a:solidFill>
                <a:srgbClr val="000000"/>
              </a:solidFill>
              <a:effectLst/>
              <a:uLnTx/>
              <a:uFillTx/>
              <a:latin typeface="Arial"/>
              <a:ea typeface="+mn-ea"/>
              <a:cs typeface="+mn-cs"/>
            </a:endParaRPr>
          </a:p>
        </p:txBody>
      </p:sp>
      <p:cxnSp>
        <p:nvCxnSpPr>
          <p:cNvPr id="41" name="Straight Arrow Connector 40">
            <a:extLst>
              <a:ext uri="{FF2B5EF4-FFF2-40B4-BE49-F238E27FC236}">
                <a16:creationId xmlns:a16="http://schemas.microsoft.com/office/drawing/2014/main" id="{65A9FDE1-A550-4004-86E6-9CE7B3225F1E}"/>
              </a:ext>
            </a:extLst>
          </p:cNvPr>
          <p:cNvCxnSpPr>
            <a:cxnSpLocks/>
          </p:cNvCxnSpPr>
          <p:nvPr/>
        </p:nvCxnSpPr>
        <p:spPr bwMode="auto">
          <a:xfrm>
            <a:off x="2174363" y="5992811"/>
            <a:ext cx="235011"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45" name="Rectangle 44">
            <a:extLst>
              <a:ext uri="{FF2B5EF4-FFF2-40B4-BE49-F238E27FC236}">
                <a16:creationId xmlns:a16="http://schemas.microsoft.com/office/drawing/2014/main" id="{2238422F-68BE-4F34-A4F2-40926810F624}"/>
              </a:ext>
            </a:extLst>
          </p:cNvPr>
          <p:cNvSpPr/>
          <p:nvPr/>
        </p:nvSpPr>
        <p:spPr>
          <a:xfrm>
            <a:off x="4130807" y="5621059"/>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46" name="Rectangle 45">
            <a:extLst>
              <a:ext uri="{FF2B5EF4-FFF2-40B4-BE49-F238E27FC236}">
                <a16:creationId xmlns:a16="http://schemas.microsoft.com/office/drawing/2014/main" id="{51DEA845-3D4D-4542-9E91-621376A4D1DA}"/>
              </a:ext>
            </a:extLst>
          </p:cNvPr>
          <p:cNvSpPr/>
          <p:nvPr/>
        </p:nvSpPr>
        <p:spPr>
          <a:xfrm>
            <a:off x="4981830" y="5621059"/>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47" name="Straight Arrow Connector 46">
            <a:extLst>
              <a:ext uri="{FF2B5EF4-FFF2-40B4-BE49-F238E27FC236}">
                <a16:creationId xmlns:a16="http://schemas.microsoft.com/office/drawing/2014/main" id="{5FED5C7E-C998-4EDF-8B10-625EC296A1FE}"/>
              </a:ext>
            </a:extLst>
          </p:cNvPr>
          <p:cNvCxnSpPr>
            <a:cxnSpLocks/>
          </p:cNvCxnSpPr>
          <p:nvPr/>
        </p:nvCxnSpPr>
        <p:spPr bwMode="auto">
          <a:xfrm>
            <a:off x="4143630" y="5916611"/>
            <a:ext cx="1073211"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12" name="Rectangle 11">
            <a:extLst>
              <a:ext uri="{FF2B5EF4-FFF2-40B4-BE49-F238E27FC236}">
                <a16:creationId xmlns:a16="http://schemas.microsoft.com/office/drawing/2014/main" id="{5839E883-1B1B-40E7-861D-EF9C8DF4F1B2}"/>
              </a:ext>
            </a:extLst>
          </p:cNvPr>
          <p:cNvSpPr/>
          <p:nvPr/>
        </p:nvSpPr>
        <p:spPr>
          <a:xfrm>
            <a:off x="3070418" y="5440987"/>
            <a:ext cx="1073212"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Unicast Data</a:t>
            </a:r>
          </a:p>
        </p:txBody>
      </p:sp>
      <p:sp>
        <p:nvSpPr>
          <p:cNvPr id="38" name="Rectangle 37">
            <a:extLst>
              <a:ext uri="{FF2B5EF4-FFF2-40B4-BE49-F238E27FC236}">
                <a16:creationId xmlns:a16="http://schemas.microsoft.com/office/drawing/2014/main" id="{F7325EAC-82A2-444A-9DA0-B7C6526BE483}"/>
              </a:ext>
            </a:extLst>
          </p:cNvPr>
          <p:cNvSpPr/>
          <p:nvPr/>
        </p:nvSpPr>
        <p:spPr>
          <a:xfrm>
            <a:off x="4600831" y="5440987"/>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cxnSp>
        <p:nvCxnSpPr>
          <p:cNvPr id="48" name="Straight Connector 47">
            <a:extLst>
              <a:ext uri="{FF2B5EF4-FFF2-40B4-BE49-F238E27FC236}">
                <a16:creationId xmlns:a16="http://schemas.microsoft.com/office/drawing/2014/main" id="{8024EA9D-43ED-4088-BAFB-3460EDA49BC9}"/>
              </a:ext>
            </a:extLst>
          </p:cNvPr>
          <p:cNvCxnSpPr>
            <a:cxnSpLocks/>
          </p:cNvCxnSpPr>
          <p:nvPr/>
        </p:nvCxnSpPr>
        <p:spPr>
          <a:xfrm>
            <a:off x="4143630" y="5230811"/>
            <a:ext cx="0" cy="850863"/>
          </a:xfrm>
          <a:prstGeom prst="line">
            <a:avLst/>
          </a:prstGeom>
          <a:noFill/>
          <a:ln w="6350" cap="flat" cmpd="sng" algn="ctr">
            <a:solidFill>
              <a:srgbClr val="000000"/>
            </a:solidFill>
            <a:prstDash val="dash"/>
          </a:ln>
          <a:effectLst/>
        </p:spPr>
      </p:cxnSp>
      <p:cxnSp>
        <p:nvCxnSpPr>
          <p:cNvPr id="50" name="Straight Connector 49">
            <a:extLst>
              <a:ext uri="{FF2B5EF4-FFF2-40B4-BE49-F238E27FC236}">
                <a16:creationId xmlns:a16="http://schemas.microsoft.com/office/drawing/2014/main" id="{F55DB721-08EF-4765-8BC2-1367D994DF8D}"/>
              </a:ext>
            </a:extLst>
          </p:cNvPr>
          <p:cNvCxnSpPr>
            <a:cxnSpLocks/>
          </p:cNvCxnSpPr>
          <p:nvPr/>
        </p:nvCxnSpPr>
        <p:spPr>
          <a:xfrm>
            <a:off x="4981830" y="5230811"/>
            <a:ext cx="0" cy="850863"/>
          </a:xfrm>
          <a:prstGeom prst="line">
            <a:avLst/>
          </a:prstGeom>
          <a:noFill/>
          <a:ln w="6350" cap="flat" cmpd="sng" algn="ctr">
            <a:solidFill>
              <a:srgbClr val="000000"/>
            </a:solidFill>
            <a:prstDash val="dash"/>
          </a:ln>
          <a:effectLst/>
        </p:spPr>
      </p:cxnSp>
      <p:cxnSp>
        <p:nvCxnSpPr>
          <p:cNvPr id="51" name="Straight Arrow Connector 50">
            <a:extLst>
              <a:ext uri="{FF2B5EF4-FFF2-40B4-BE49-F238E27FC236}">
                <a16:creationId xmlns:a16="http://schemas.microsoft.com/office/drawing/2014/main" id="{5983B479-BC0E-4739-8870-EE69CC33DA6E}"/>
              </a:ext>
            </a:extLst>
          </p:cNvPr>
          <p:cNvCxnSpPr>
            <a:cxnSpLocks/>
          </p:cNvCxnSpPr>
          <p:nvPr/>
        </p:nvCxnSpPr>
        <p:spPr bwMode="auto">
          <a:xfrm>
            <a:off x="4981830" y="5992811"/>
            <a:ext cx="235011"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56" name="TextBox 55">
            <a:extLst>
              <a:ext uri="{FF2B5EF4-FFF2-40B4-BE49-F238E27FC236}">
                <a16:creationId xmlns:a16="http://schemas.microsoft.com/office/drawing/2014/main" id="{0F112AAD-B42A-44C1-9BC6-B06EC2B32E9F}"/>
              </a:ext>
            </a:extLst>
          </p:cNvPr>
          <p:cNvSpPr txBox="1"/>
          <p:nvPr/>
        </p:nvSpPr>
        <p:spPr>
          <a:xfrm>
            <a:off x="1720168" y="5002211"/>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1" u="none" strike="noStrike" kern="0" cap="none" spc="0" normalizeH="0" baseline="0" dirty="0">
                <a:ln>
                  <a:noFill/>
                </a:ln>
                <a:solidFill>
                  <a:srgbClr val="00B050"/>
                </a:solidFill>
                <a:effectLst/>
                <a:uLnTx/>
                <a:uFillTx/>
                <a:latin typeface="Arial" charset="0"/>
                <a:ea typeface="+mn-ea"/>
              </a:rPr>
              <a:t>Legacy=0</a:t>
            </a:r>
          </a:p>
        </p:txBody>
      </p:sp>
      <p:cxnSp>
        <p:nvCxnSpPr>
          <p:cNvPr id="59" name="Straight Arrow Connector 58">
            <a:extLst>
              <a:ext uri="{FF2B5EF4-FFF2-40B4-BE49-F238E27FC236}">
                <a16:creationId xmlns:a16="http://schemas.microsoft.com/office/drawing/2014/main" id="{D363D89B-B1B4-4862-80C6-5EB8BA1E113F}"/>
              </a:ext>
            </a:extLst>
          </p:cNvPr>
          <p:cNvCxnSpPr>
            <a:cxnSpLocks/>
          </p:cNvCxnSpPr>
          <p:nvPr/>
        </p:nvCxnSpPr>
        <p:spPr bwMode="auto">
          <a:xfrm>
            <a:off x="4143630" y="5293690"/>
            <a:ext cx="838200" cy="0"/>
          </a:xfrm>
          <a:prstGeom prst="straightConnector1">
            <a:avLst/>
          </a:prstGeom>
          <a:solidFill>
            <a:srgbClr val="00B8FF"/>
          </a:solidFill>
          <a:ln w="28575" cap="flat" cmpd="sng" algn="ctr">
            <a:solidFill>
              <a:srgbClr val="00B050"/>
            </a:solidFill>
            <a:prstDash val="sysDot"/>
            <a:round/>
            <a:headEnd type="none" w="med" len="med"/>
            <a:tailEnd type="triangle"/>
          </a:ln>
          <a:effectLst/>
        </p:spPr>
      </p:cxnSp>
      <p:sp>
        <p:nvSpPr>
          <p:cNvPr id="63" name="TextBox 62">
            <a:extLst>
              <a:ext uri="{FF2B5EF4-FFF2-40B4-BE49-F238E27FC236}">
                <a16:creationId xmlns:a16="http://schemas.microsoft.com/office/drawing/2014/main" id="{6A99559D-0797-4510-94F5-02F0B93746A6}"/>
              </a:ext>
            </a:extLst>
          </p:cNvPr>
          <p:cNvSpPr txBox="1"/>
          <p:nvPr/>
        </p:nvSpPr>
        <p:spPr>
          <a:xfrm>
            <a:off x="1676400" y="6085205"/>
            <a:ext cx="942994" cy="195726"/>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100" kern="0" dirty="0">
                <a:solidFill>
                  <a:srgbClr val="FF0000"/>
                </a:solidFill>
                <a:latin typeface="Arial" charset="0"/>
                <a:ea typeface="+mn-ea"/>
              </a:rPr>
              <a:t>NGV(+) &gt; </a:t>
            </a:r>
            <a:r>
              <a:rPr kumimoji="0" lang="en-US" sz="1100" b="0" i="0" u="none" strike="noStrike" kern="0" cap="none" spc="0" normalizeH="0" baseline="0" dirty="0">
                <a:ln>
                  <a:noFill/>
                </a:ln>
                <a:solidFill>
                  <a:srgbClr val="FF0000"/>
                </a:solidFill>
                <a:effectLst/>
                <a:uLnTx/>
                <a:uFillTx/>
                <a:latin typeface="Arial" charset="0"/>
                <a:ea typeface="+mn-ea"/>
              </a:rPr>
              <a:t>0</a:t>
            </a:r>
          </a:p>
        </p:txBody>
      </p:sp>
      <p:sp>
        <p:nvSpPr>
          <p:cNvPr id="64" name="TextBox 63">
            <a:extLst>
              <a:ext uri="{FF2B5EF4-FFF2-40B4-BE49-F238E27FC236}">
                <a16:creationId xmlns:a16="http://schemas.microsoft.com/office/drawing/2014/main" id="{EA4D8AF7-3116-4059-909F-18D4DF4D03B3}"/>
              </a:ext>
            </a:extLst>
          </p:cNvPr>
          <p:cNvSpPr txBox="1"/>
          <p:nvPr/>
        </p:nvSpPr>
        <p:spPr>
          <a:xfrm>
            <a:off x="3642103" y="6081674"/>
            <a:ext cx="942994" cy="195726"/>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100" kern="0" dirty="0">
                <a:solidFill>
                  <a:srgbClr val="FF0000"/>
                </a:solidFill>
                <a:latin typeface="Arial" charset="0"/>
                <a:ea typeface="+mn-ea"/>
              </a:rPr>
              <a:t>NGV(+) &gt; </a:t>
            </a:r>
            <a:r>
              <a:rPr kumimoji="0" lang="en-US" sz="1100" b="0" i="0" u="none" strike="noStrike" kern="0" cap="none" spc="0" normalizeH="0" baseline="0" dirty="0">
                <a:ln>
                  <a:noFill/>
                </a:ln>
                <a:solidFill>
                  <a:srgbClr val="FF0000"/>
                </a:solidFill>
                <a:effectLst/>
                <a:uLnTx/>
                <a:uFillTx/>
                <a:latin typeface="Arial" charset="0"/>
                <a:ea typeface="+mn-ea"/>
              </a:rPr>
              <a:t>0</a:t>
            </a:r>
          </a:p>
        </p:txBody>
      </p:sp>
      <p:sp>
        <p:nvSpPr>
          <p:cNvPr id="65" name="Rectangle 64">
            <a:extLst>
              <a:ext uri="{FF2B5EF4-FFF2-40B4-BE49-F238E27FC236}">
                <a16:creationId xmlns:a16="http://schemas.microsoft.com/office/drawing/2014/main" id="{A21652CE-D0FC-4796-85EF-1073A3C37496}"/>
              </a:ext>
            </a:extLst>
          </p:cNvPr>
          <p:cNvSpPr/>
          <p:nvPr/>
        </p:nvSpPr>
        <p:spPr>
          <a:xfrm>
            <a:off x="6935777" y="5621059"/>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66" name="Rectangle 65">
            <a:extLst>
              <a:ext uri="{FF2B5EF4-FFF2-40B4-BE49-F238E27FC236}">
                <a16:creationId xmlns:a16="http://schemas.microsoft.com/office/drawing/2014/main" id="{214805C7-32A8-4902-8FFA-FCFB7FA8B69C}"/>
              </a:ext>
            </a:extLst>
          </p:cNvPr>
          <p:cNvSpPr/>
          <p:nvPr/>
        </p:nvSpPr>
        <p:spPr>
          <a:xfrm>
            <a:off x="7786800" y="5621059"/>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67" name="Straight Arrow Connector 66">
            <a:extLst>
              <a:ext uri="{FF2B5EF4-FFF2-40B4-BE49-F238E27FC236}">
                <a16:creationId xmlns:a16="http://schemas.microsoft.com/office/drawing/2014/main" id="{667DCE8C-F4C5-4EA7-ABD3-556DF97AA87C}"/>
              </a:ext>
            </a:extLst>
          </p:cNvPr>
          <p:cNvCxnSpPr>
            <a:cxnSpLocks/>
          </p:cNvCxnSpPr>
          <p:nvPr/>
        </p:nvCxnSpPr>
        <p:spPr bwMode="auto">
          <a:xfrm>
            <a:off x="6948600" y="5916611"/>
            <a:ext cx="1073211"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68" name="Rectangle 67">
            <a:extLst>
              <a:ext uri="{FF2B5EF4-FFF2-40B4-BE49-F238E27FC236}">
                <a16:creationId xmlns:a16="http://schemas.microsoft.com/office/drawing/2014/main" id="{21DCB1AF-4F15-45D4-9A90-96326D280C6B}"/>
              </a:ext>
            </a:extLst>
          </p:cNvPr>
          <p:cNvSpPr/>
          <p:nvPr/>
        </p:nvSpPr>
        <p:spPr>
          <a:xfrm>
            <a:off x="5867400" y="5440987"/>
            <a:ext cx="10812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Unicast Data</a:t>
            </a:r>
          </a:p>
        </p:txBody>
      </p:sp>
      <p:sp>
        <p:nvSpPr>
          <p:cNvPr id="69" name="Rectangle 68">
            <a:extLst>
              <a:ext uri="{FF2B5EF4-FFF2-40B4-BE49-F238E27FC236}">
                <a16:creationId xmlns:a16="http://schemas.microsoft.com/office/drawing/2014/main" id="{31FD40ED-445F-40CA-B27A-A82CFFCD8189}"/>
              </a:ext>
            </a:extLst>
          </p:cNvPr>
          <p:cNvSpPr/>
          <p:nvPr/>
        </p:nvSpPr>
        <p:spPr>
          <a:xfrm>
            <a:off x="7405801" y="5440987"/>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cxnSp>
        <p:nvCxnSpPr>
          <p:cNvPr id="70" name="Straight Connector 69">
            <a:extLst>
              <a:ext uri="{FF2B5EF4-FFF2-40B4-BE49-F238E27FC236}">
                <a16:creationId xmlns:a16="http://schemas.microsoft.com/office/drawing/2014/main" id="{BB23193F-A186-4F46-9D41-751F10BB6787}"/>
              </a:ext>
            </a:extLst>
          </p:cNvPr>
          <p:cNvCxnSpPr>
            <a:cxnSpLocks/>
          </p:cNvCxnSpPr>
          <p:nvPr/>
        </p:nvCxnSpPr>
        <p:spPr>
          <a:xfrm>
            <a:off x="6948600" y="5230811"/>
            <a:ext cx="0" cy="850863"/>
          </a:xfrm>
          <a:prstGeom prst="line">
            <a:avLst/>
          </a:prstGeom>
          <a:noFill/>
          <a:ln w="6350" cap="flat" cmpd="sng" algn="ctr">
            <a:solidFill>
              <a:srgbClr val="000000"/>
            </a:solidFill>
            <a:prstDash val="dash"/>
          </a:ln>
          <a:effectLst/>
        </p:spPr>
      </p:cxnSp>
      <p:cxnSp>
        <p:nvCxnSpPr>
          <p:cNvPr id="71" name="Straight Connector 70">
            <a:extLst>
              <a:ext uri="{FF2B5EF4-FFF2-40B4-BE49-F238E27FC236}">
                <a16:creationId xmlns:a16="http://schemas.microsoft.com/office/drawing/2014/main" id="{05224D03-520B-44A2-9F45-FAFA76C6DEE9}"/>
              </a:ext>
            </a:extLst>
          </p:cNvPr>
          <p:cNvCxnSpPr>
            <a:cxnSpLocks/>
          </p:cNvCxnSpPr>
          <p:nvPr/>
        </p:nvCxnSpPr>
        <p:spPr>
          <a:xfrm>
            <a:off x="7786800" y="5230811"/>
            <a:ext cx="0" cy="850863"/>
          </a:xfrm>
          <a:prstGeom prst="line">
            <a:avLst/>
          </a:prstGeom>
          <a:noFill/>
          <a:ln w="6350" cap="flat" cmpd="sng" algn="ctr">
            <a:solidFill>
              <a:srgbClr val="000000"/>
            </a:solidFill>
            <a:prstDash val="dash"/>
          </a:ln>
          <a:effectLst/>
        </p:spPr>
      </p:cxnSp>
      <p:cxnSp>
        <p:nvCxnSpPr>
          <p:cNvPr id="74" name="Straight Arrow Connector 73">
            <a:extLst>
              <a:ext uri="{FF2B5EF4-FFF2-40B4-BE49-F238E27FC236}">
                <a16:creationId xmlns:a16="http://schemas.microsoft.com/office/drawing/2014/main" id="{44F25386-AE1E-4630-92C2-688FF1107DAF}"/>
              </a:ext>
            </a:extLst>
          </p:cNvPr>
          <p:cNvCxnSpPr>
            <a:cxnSpLocks/>
          </p:cNvCxnSpPr>
          <p:nvPr/>
        </p:nvCxnSpPr>
        <p:spPr bwMode="auto">
          <a:xfrm>
            <a:off x="6948600" y="5293690"/>
            <a:ext cx="838200" cy="0"/>
          </a:xfrm>
          <a:prstGeom prst="straightConnector1">
            <a:avLst/>
          </a:prstGeom>
          <a:solidFill>
            <a:srgbClr val="00B8FF"/>
          </a:solidFill>
          <a:ln w="28575" cap="flat" cmpd="sng" algn="ctr">
            <a:solidFill>
              <a:srgbClr val="00B050"/>
            </a:solidFill>
            <a:prstDash val="sysDot"/>
            <a:round/>
            <a:headEnd type="none" w="med" len="med"/>
            <a:tailEnd type="triangle"/>
          </a:ln>
          <a:effectLst/>
        </p:spPr>
      </p:cxnSp>
      <p:sp>
        <p:nvSpPr>
          <p:cNvPr id="75" name="TextBox 74">
            <a:extLst>
              <a:ext uri="{FF2B5EF4-FFF2-40B4-BE49-F238E27FC236}">
                <a16:creationId xmlns:a16="http://schemas.microsoft.com/office/drawing/2014/main" id="{BCF9C3A9-99C1-4BAE-AFE5-11B17CDA0D29}"/>
              </a:ext>
            </a:extLst>
          </p:cNvPr>
          <p:cNvSpPr txBox="1"/>
          <p:nvPr/>
        </p:nvSpPr>
        <p:spPr>
          <a:xfrm>
            <a:off x="6491872" y="6081674"/>
            <a:ext cx="942994" cy="195726"/>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100" kern="0" dirty="0">
                <a:solidFill>
                  <a:srgbClr val="FF0000"/>
                </a:solidFill>
                <a:latin typeface="Arial" charset="0"/>
                <a:ea typeface="+mn-ea"/>
              </a:rPr>
              <a:t>NGV(+) &gt; </a:t>
            </a:r>
            <a:r>
              <a:rPr kumimoji="0" lang="en-US" sz="1100" b="0" i="0" u="none" strike="noStrike" kern="0" cap="none" spc="0" normalizeH="0" baseline="0" dirty="0">
                <a:ln>
                  <a:noFill/>
                </a:ln>
                <a:solidFill>
                  <a:srgbClr val="FF0000"/>
                </a:solidFill>
                <a:effectLst/>
                <a:uLnTx/>
                <a:uFillTx/>
                <a:latin typeface="Arial" charset="0"/>
                <a:ea typeface="+mn-ea"/>
              </a:rPr>
              <a:t>0</a:t>
            </a:r>
          </a:p>
        </p:txBody>
      </p:sp>
      <p:cxnSp>
        <p:nvCxnSpPr>
          <p:cNvPr id="18" name="Straight Arrow Connector 17">
            <a:extLst>
              <a:ext uri="{FF2B5EF4-FFF2-40B4-BE49-F238E27FC236}">
                <a16:creationId xmlns:a16="http://schemas.microsoft.com/office/drawing/2014/main" id="{4DC8B32F-1C3C-4587-80CD-F7EFFEDF9DB2}"/>
              </a:ext>
            </a:extLst>
          </p:cNvPr>
          <p:cNvCxnSpPr>
            <a:cxnSpLocks/>
          </p:cNvCxnSpPr>
          <p:nvPr/>
        </p:nvCxnSpPr>
        <p:spPr>
          <a:xfrm>
            <a:off x="929217" y="5840411"/>
            <a:ext cx="10500783" cy="0"/>
          </a:xfrm>
          <a:prstGeom prst="straightConnector1">
            <a:avLst/>
          </a:prstGeom>
          <a:noFill/>
          <a:ln w="9525" cap="flat" cmpd="sng" algn="ctr">
            <a:solidFill>
              <a:srgbClr val="000000"/>
            </a:solidFill>
            <a:prstDash val="solid"/>
            <a:tailEnd type="triangle"/>
          </a:ln>
          <a:effectLst/>
        </p:spPr>
      </p:cxnSp>
      <p:sp>
        <p:nvSpPr>
          <p:cNvPr id="76" name="TextBox 75">
            <a:extLst>
              <a:ext uri="{FF2B5EF4-FFF2-40B4-BE49-F238E27FC236}">
                <a16:creationId xmlns:a16="http://schemas.microsoft.com/office/drawing/2014/main" id="{DC8D4C50-42B5-4F9F-B2D5-354BE97B637B}"/>
              </a:ext>
            </a:extLst>
          </p:cNvPr>
          <p:cNvSpPr txBox="1"/>
          <p:nvPr/>
        </p:nvSpPr>
        <p:spPr>
          <a:xfrm>
            <a:off x="3657600" y="5002211"/>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1" u="none" strike="noStrike" kern="0" cap="none" spc="0" normalizeH="0" baseline="0" dirty="0">
                <a:ln>
                  <a:noFill/>
                </a:ln>
                <a:solidFill>
                  <a:srgbClr val="00B050"/>
                </a:solidFill>
                <a:effectLst/>
                <a:uLnTx/>
                <a:uFillTx/>
                <a:latin typeface="Arial" charset="0"/>
                <a:ea typeface="+mn-ea"/>
              </a:rPr>
              <a:t>(Legacy)</a:t>
            </a:r>
          </a:p>
        </p:txBody>
      </p:sp>
      <p:sp>
        <p:nvSpPr>
          <p:cNvPr id="77" name="TextBox 76">
            <a:extLst>
              <a:ext uri="{FF2B5EF4-FFF2-40B4-BE49-F238E27FC236}">
                <a16:creationId xmlns:a16="http://schemas.microsoft.com/office/drawing/2014/main" id="{A5C599B8-5CD8-4672-96B5-5FF06693A388}"/>
              </a:ext>
            </a:extLst>
          </p:cNvPr>
          <p:cNvSpPr txBox="1"/>
          <p:nvPr/>
        </p:nvSpPr>
        <p:spPr>
          <a:xfrm>
            <a:off x="6444266" y="5002211"/>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1" u="none" strike="noStrike" kern="0" cap="none" spc="0" normalizeH="0" baseline="0" dirty="0">
                <a:ln>
                  <a:noFill/>
                </a:ln>
                <a:solidFill>
                  <a:srgbClr val="00B050"/>
                </a:solidFill>
                <a:effectLst/>
                <a:uLnTx/>
                <a:uFillTx/>
                <a:latin typeface="Arial" charset="0"/>
                <a:ea typeface="+mn-ea"/>
              </a:rPr>
              <a:t>(Legacy)</a:t>
            </a:r>
          </a:p>
        </p:txBody>
      </p:sp>
      <p:sp>
        <p:nvSpPr>
          <p:cNvPr id="78" name="TextBox 77">
            <a:extLst>
              <a:ext uri="{FF2B5EF4-FFF2-40B4-BE49-F238E27FC236}">
                <a16:creationId xmlns:a16="http://schemas.microsoft.com/office/drawing/2014/main" id="{84C99476-976A-41E1-85C5-AD78FD68E3DC}"/>
              </a:ext>
            </a:extLst>
          </p:cNvPr>
          <p:cNvSpPr txBox="1"/>
          <p:nvPr/>
        </p:nvSpPr>
        <p:spPr>
          <a:xfrm>
            <a:off x="7333016" y="5002211"/>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u="none" strike="noStrike" kern="0" cap="none" spc="0" normalizeH="0" baseline="0" dirty="0">
                <a:ln>
                  <a:noFill/>
                </a:ln>
                <a:solidFill>
                  <a:srgbClr val="00B050"/>
                </a:solidFill>
                <a:effectLst/>
                <a:uLnTx/>
                <a:uFillTx/>
                <a:latin typeface="Arial" charset="0"/>
                <a:ea typeface="+mn-ea"/>
              </a:rPr>
              <a:t>Legacy=0</a:t>
            </a:r>
          </a:p>
        </p:txBody>
      </p:sp>
      <p:sp>
        <p:nvSpPr>
          <p:cNvPr id="79" name="TextBox 78">
            <a:extLst>
              <a:ext uri="{FF2B5EF4-FFF2-40B4-BE49-F238E27FC236}">
                <a16:creationId xmlns:a16="http://schemas.microsoft.com/office/drawing/2014/main" id="{233C9C0D-7616-49F2-A0F0-E3DA5B729E27}"/>
              </a:ext>
            </a:extLst>
          </p:cNvPr>
          <p:cNvSpPr txBox="1"/>
          <p:nvPr/>
        </p:nvSpPr>
        <p:spPr>
          <a:xfrm>
            <a:off x="4543406" y="6081674"/>
            <a:ext cx="942994" cy="195726"/>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100" kern="0" dirty="0">
                <a:solidFill>
                  <a:srgbClr val="FF0000"/>
                </a:solidFill>
                <a:latin typeface="Arial" charset="0"/>
                <a:ea typeface="+mn-ea"/>
              </a:rPr>
              <a:t>NGV(+) &gt; </a:t>
            </a:r>
            <a:r>
              <a:rPr kumimoji="0" lang="en-US" sz="1100" b="0" i="0" u="none" strike="noStrike" kern="0" cap="none" spc="0" normalizeH="0" baseline="0" dirty="0">
                <a:ln>
                  <a:noFill/>
                </a:ln>
                <a:solidFill>
                  <a:srgbClr val="FF0000"/>
                </a:solidFill>
                <a:effectLst/>
                <a:uLnTx/>
                <a:uFillTx/>
                <a:latin typeface="Arial" charset="0"/>
                <a:ea typeface="+mn-ea"/>
              </a:rPr>
              <a:t>0</a:t>
            </a:r>
          </a:p>
        </p:txBody>
      </p:sp>
      <p:sp>
        <p:nvSpPr>
          <p:cNvPr id="80" name="TextBox 79">
            <a:extLst>
              <a:ext uri="{FF2B5EF4-FFF2-40B4-BE49-F238E27FC236}">
                <a16:creationId xmlns:a16="http://schemas.microsoft.com/office/drawing/2014/main" id="{DF3365DC-9467-44DA-BA5F-DD2519EF5A0B}"/>
              </a:ext>
            </a:extLst>
          </p:cNvPr>
          <p:cNvSpPr txBox="1"/>
          <p:nvPr/>
        </p:nvSpPr>
        <p:spPr>
          <a:xfrm>
            <a:off x="914400" y="4092030"/>
            <a:ext cx="1548623" cy="817788"/>
          </a:xfrm>
          <a:prstGeom prst="rect">
            <a:avLst/>
          </a:prstGeom>
          <a:noFill/>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kern="0" dirty="0">
                <a:solidFill>
                  <a:srgbClr val="000000"/>
                </a:solidFill>
                <a:latin typeface="Arial" charset="0"/>
                <a:ea typeface="+mn-ea"/>
              </a:rPr>
              <a:t>Group-Addressed Data Frame</a:t>
            </a:r>
            <a:endParaRPr kumimoji="0" lang="en-US" sz="1600" b="0" i="0" u="none" strike="noStrike" kern="0" cap="none" spc="0" normalizeH="0" baseline="0" dirty="0">
              <a:ln>
                <a:noFill/>
              </a:ln>
              <a:solidFill>
                <a:srgbClr val="000000"/>
              </a:solidFill>
              <a:effectLst/>
              <a:uLnTx/>
              <a:uFillTx/>
              <a:latin typeface="Arial" charset="0"/>
              <a:ea typeface="+mn-ea"/>
            </a:endParaRPr>
          </a:p>
        </p:txBody>
      </p:sp>
      <p:sp>
        <p:nvSpPr>
          <p:cNvPr id="81" name="TextBox 80">
            <a:extLst>
              <a:ext uri="{FF2B5EF4-FFF2-40B4-BE49-F238E27FC236}">
                <a16:creationId xmlns:a16="http://schemas.microsoft.com/office/drawing/2014/main" id="{546C4E72-7F1C-4876-BC7A-1DB3CA6823C0}"/>
              </a:ext>
            </a:extLst>
          </p:cNvPr>
          <p:cNvSpPr txBox="1"/>
          <p:nvPr/>
        </p:nvSpPr>
        <p:spPr>
          <a:xfrm>
            <a:off x="3045795" y="4092030"/>
            <a:ext cx="2399646" cy="817788"/>
          </a:xfrm>
          <a:prstGeom prst="rect">
            <a:avLst/>
          </a:prstGeom>
          <a:noFill/>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kern="0" dirty="0">
                <a:solidFill>
                  <a:srgbClr val="000000"/>
                </a:solidFill>
                <a:latin typeface="Arial" charset="0"/>
                <a:ea typeface="+mn-ea"/>
              </a:rPr>
              <a:t>Unicast Data Frame,</a:t>
            </a:r>
            <a:br>
              <a:rPr lang="en-US" sz="1600" kern="0" dirty="0">
                <a:solidFill>
                  <a:srgbClr val="000000"/>
                </a:solidFill>
                <a:latin typeface="Arial" charset="0"/>
                <a:ea typeface="+mn-ea"/>
              </a:rPr>
            </a:br>
            <a:r>
              <a:rPr lang="en-US" sz="1600" kern="0" dirty="0">
                <a:solidFill>
                  <a:srgbClr val="000000"/>
                </a:solidFill>
                <a:latin typeface="Arial" charset="0"/>
                <a:ea typeface="+mn-ea"/>
              </a:rPr>
              <a:t>both stations have NGV(+) capabilities </a:t>
            </a:r>
            <a:endParaRPr kumimoji="0" lang="en-US" sz="1600" b="0" i="0" u="none" strike="noStrike" kern="0" cap="none" spc="0" normalizeH="0" baseline="0" dirty="0">
              <a:ln>
                <a:noFill/>
              </a:ln>
              <a:solidFill>
                <a:srgbClr val="000000"/>
              </a:solidFill>
              <a:effectLst/>
              <a:uLnTx/>
              <a:uFillTx/>
              <a:latin typeface="Arial" charset="0"/>
              <a:ea typeface="+mn-ea"/>
            </a:endParaRPr>
          </a:p>
        </p:txBody>
      </p:sp>
      <p:sp>
        <p:nvSpPr>
          <p:cNvPr id="94" name="Rectangle 93">
            <a:extLst>
              <a:ext uri="{FF2B5EF4-FFF2-40B4-BE49-F238E27FC236}">
                <a16:creationId xmlns:a16="http://schemas.microsoft.com/office/drawing/2014/main" id="{3959B22E-238A-4900-B786-694123756AB1}"/>
              </a:ext>
            </a:extLst>
          </p:cNvPr>
          <p:cNvSpPr/>
          <p:nvPr/>
        </p:nvSpPr>
        <p:spPr>
          <a:xfrm>
            <a:off x="9769607" y="5621059"/>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95" name="Rectangle 94">
            <a:extLst>
              <a:ext uri="{FF2B5EF4-FFF2-40B4-BE49-F238E27FC236}">
                <a16:creationId xmlns:a16="http://schemas.microsoft.com/office/drawing/2014/main" id="{2B41A130-74ED-4D40-92CC-441BA0ADC363}"/>
              </a:ext>
            </a:extLst>
          </p:cNvPr>
          <p:cNvSpPr/>
          <p:nvPr/>
        </p:nvSpPr>
        <p:spPr>
          <a:xfrm>
            <a:off x="10620630" y="5621059"/>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97" name="Rectangle 96">
            <a:extLst>
              <a:ext uri="{FF2B5EF4-FFF2-40B4-BE49-F238E27FC236}">
                <a16:creationId xmlns:a16="http://schemas.microsoft.com/office/drawing/2014/main" id="{1B993008-3214-46FE-BCE7-9670DC8487BB}"/>
              </a:ext>
            </a:extLst>
          </p:cNvPr>
          <p:cNvSpPr/>
          <p:nvPr/>
        </p:nvSpPr>
        <p:spPr>
          <a:xfrm>
            <a:off x="8709218" y="5440987"/>
            <a:ext cx="1073212"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Unicast Data</a:t>
            </a:r>
          </a:p>
        </p:txBody>
      </p:sp>
      <p:sp>
        <p:nvSpPr>
          <p:cNvPr id="98" name="Rectangle 97">
            <a:extLst>
              <a:ext uri="{FF2B5EF4-FFF2-40B4-BE49-F238E27FC236}">
                <a16:creationId xmlns:a16="http://schemas.microsoft.com/office/drawing/2014/main" id="{8B2E7660-1F10-41AC-A6F6-92300A97E053}"/>
              </a:ext>
            </a:extLst>
          </p:cNvPr>
          <p:cNvSpPr/>
          <p:nvPr/>
        </p:nvSpPr>
        <p:spPr>
          <a:xfrm>
            <a:off x="10239631" y="5440987"/>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cxnSp>
        <p:nvCxnSpPr>
          <p:cNvPr id="99" name="Straight Connector 98">
            <a:extLst>
              <a:ext uri="{FF2B5EF4-FFF2-40B4-BE49-F238E27FC236}">
                <a16:creationId xmlns:a16="http://schemas.microsoft.com/office/drawing/2014/main" id="{60C149B3-3A3A-4A5D-B795-DD20A7CFBE01}"/>
              </a:ext>
            </a:extLst>
          </p:cNvPr>
          <p:cNvCxnSpPr>
            <a:cxnSpLocks/>
          </p:cNvCxnSpPr>
          <p:nvPr/>
        </p:nvCxnSpPr>
        <p:spPr>
          <a:xfrm>
            <a:off x="9782430" y="5230811"/>
            <a:ext cx="0" cy="850863"/>
          </a:xfrm>
          <a:prstGeom prst="line">
            <a:avLst/>
          </a:prstGeom>
          <a:noFill/>
          <a:ln w="6350" cap="flat" cmpd="sng" algn="ctr">
            <a:solidFill>
              <a:srgbClr val="000000"/>
            </a:solidFill>
            <a:prstDash val="dash"/>
          </a:ln>
          <a:effectLst/>
        </p:spPr>
      </p:cxnSp>
      <p:cxnSp>
        <p:nvCxnSpPr>
          <p:cNvPr id="100" name="Straight Connector 99">
            <a:extLst>
              <a:ext uri="{FF2B5EF4-FFF2-40B4-BE49-F238E27FC236}">
                <a16:creationId xmlns:a16="http://schemas.microsoft.com/office/drawing/2014/main" id="{79470AA9-3463-4D8E-8FE0-B7E7C019C26D}"/>
              </a:ext>
            </a:extLst>
          </p:cNvPr>
          <p:cNvCxnSpPr>
            <a:cxnSpLocks/>
          </p:cNvCxnSpPr>
          <p:nvPr/>
        </p:nvCxnSpPr>
        <p:spPr>
          <a:xfrm>
            <a:off x="10620630" y="5230811"/>
            <a:ext cx="0" cy="850863"/>
          </a:xfrm>
          <a:prstGeom prst="line">
            <a:avLst/>
          </a:prstGeom>
          <a:noFill/>
          <a:ln w="6350" cap="flat" cmpd="sng" algn="ctr">
            <a:solidFill>
              <a:srgbClr val="000000"/>
            </a:solidFill>
            <a:prstDash val="dash"/>
          </a:ln>
          <a:effectLst/>
        </p:spPr>
      </p:cxnSp>
      <p:cxnSp>
        <p:nvCxnSpPr>
          <p:cNvPr id="101" name="Straight Arrow Connector 100">
            <a:extLst>
              <a:ext uri="{FF2B5EF4-FFF2-40B4-BE49-F238E27FC236}">
                <a16:creationId xmlns:a16="http://schemas.microsoft.com/office/drawing/2014/main" id="{B8D9357B-D050-49BC-AEFD-A35ADFC02349}"/>
              </a:ext>
            </a:extLst>
          </p:cNvPr>
          <p:cNvCxnSpPr>
            <a:cxnSpLocks/>
          </p:cNvCxnSpPr>
          <p:nvPr/>
        </p:nvCxnSpPr>
        <p:spPr bwMode="auto">
          <a:xfrm>
            <a:off x="10620630" y="5992811"/>
            <a:ext cx="235011"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102" name="Straight Arrow Connector 101">
            <a:extLst>
              <a:ext uri="{FF2B5EF4-FFF2-40B4-BE49-F238E27FC236}">
                <a16:creationId xmlns:a16="http://schemas.microsoft.com/office/drawing/2014/main" id="{B341268B-1894-41B5-A0E4-8AB89D968A88}"/>
              </a:ext>
            </a:extLst>
          </p:cNvPr>
          <p:cNvCxnSpPr>
            <a:cxnSpLocks/>
          </p:cNvCxnSpPr>
          <p:nvPr/>
        </p:nvCxnSpPr>
        <p:spPr bwMode="auto">
          <a:xfrm>
            <a:off x="9782430" y="5293690"/>
            <a:ext cx="838200" cy="0"/>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sp>
        <p:nvSpPr>
          <p:cNvPr id="104" name="TextBox 103">
            <a:extLst>
              <a:ext uri="{FF2B5EF4-FFF2-40B4-BE49-F238E27FC236}">
                <a16:creationId xmlns:a16="http://schemas.microsoft.com/office/drawing/2014/main" id="{4A05E921-49CB-414B-AC94-945CDBD88EEC}"/>
              </a:ext>
            </a:extLst>
          </p:cNvPr>
          <p:cNvSpPr txBox="1"/>
          <p:nvPr/>
        </p:nvSpPr>
        <p:spPr>
          <a:xfrm>
            <a:off x="9744935" y="5002211"/>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u="none" strike="noStrike" kern="0" cap="none" spc="0" normalizeH="0" baseline="0" dirty="0">
                <a:ln>
                  <a:noFill/>
                </a:ln>
                <a:solidFill>
                  <a:srgbClr val="00B050"/>
                </a:solidFill>
                <a:effectLst/>
                <a:uLnTx/>
                <a:uFillTx/>
                <a:latin typeface="Arial" charset="0"/>
                <a:ea typeface="+mn-ea"/>
              </a:rPr>
              <a:t>Legacy</a:t>
            </a:r>
          </a:p>
        </p:txBody>
      </p:sp>
      <p:sp>
        <p:nvSpPr>
          <p:cNvPr id="105" name="TextBox 104">
            <a:extLst>
              <a:ext uri="{FF2B5EF4-FFF2-40B4-BE49-F238E27FC236}">
                <a16:creationId xmlns:a16="http://schemas.microsoft.com/office/drawing/2014/main" id="{60C61A35-1DF9-4566-8EA2-3EFCB103E13A}"/>
              </a:ext>
            </a:extLst>
          </p:cNvPr>
          <p:cNvSpPr txBox="1"/>
          <p:nvPr/>
        </p:nvSpPr>
        <p:spPr>
          <a:xfrm>
            <a:off x="10182206" y="6081674"/>
            <a:ext cx="942994" cy="195726"/>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100" kern="0" dirty="0">
                <a:solidFill>
                  <a:srgbClr val="FF0000"/>
                </a:solidFill>
                <a:latin typeface="Arial" charset="0"/>
                <a:ea typeface="+mn-ea"/>
              </a:rPr>
              <a:t>NGV(+) &gt; </a:t>
            </a:r>
            <a:r>
              <a:rPr kumimoji="0" lang="en-US" sz="1100" b="0" i="0" u="none" strike="noStrike" kern="0" cap="none" spc="0" normalizeH="0" baseline="0" dirty="0">
                <a:ln>
                  <a:noFill/>
                </a:ln>
                <a:solidFill>
                  <a:srgbClr val="FF0000"/>
                </a:solidFill>
                <a:effectLst/>
                <a:uLnTx/>
                <a:uFillTx/>
                <a:latin typeface="Arial" charset="0"/>
                <a:ea typeface="+mn-ea"/>
              </a:rPr>
              <a:t>0</a:t>
            </a:r>
          </a:p>
        </p:txBody>
      </p:sp>
      <p:sp>
        <p:nvSpPr>
          <p:cNvPr id="107" name="TextBox 106">
            <a:extLst>
              <a:ext uri="{FF2B5EF4-FFF2-40B4-BE49-F238E27FC236}">
                <a16:creationId xmlns:a16="http://schemas.microsoft.com/office/drawing/2014/main" id="{95F08D97-969A-49FD-8724-6C8F0798871D}"/>
              </a:ext>
            </a:extLst>
          </p:cNvPr>
          <p:cNvSpPr txBox="1"/>
          <p:nvPr/>
        </p:nvSpPr>
        <p:spPr>
          <a:xfrm>
            <a:off x="5867400" y="4092030"/>
            <a:ext cx="2399646" cy="817788"/>
          </a:xfrm>
          <a:prstGeom prst="rect">
            <a:avLst/>
          </a:prstGeom>
          <a:noFill/>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kern="0" dirty="0">
                <a:solidFill>
                  <a:srgbClr val="000000"/>
                </a:solidFill>
                <a:latin typeface="Arial" charset="0"/>
                <a:ea typeface="+mn-ea"/>
              </a:rPr>
              <a:t>Unicast Data Frame,</a:t>
            </a:r>
            <a:br>
              <a:rPr lang="en-US" sz="1600" kern="0" dirty="0">
                <a:solidFill>
                  <a:srgbClr val="000000"/>
                </a:solidFill>
                <a:latin typeface="Arial" charset="0"/>
                <a:ea typeface="+mn-ea"/>
              </a:rPr>
            </a:br>
            <a:r>
              <a:rPr lang="en-US" sz="1600" kern="0" dirty="0">
                <a:solidFill>
                  <a:srgbClr val="000000"/>
                </a:solidFill>
                <a:latin typeface="Arial" charset="0"/>
                <a:ea typeface="+mn-ea"/>
              </a:rPr>
              <a:t>only source station has NGV(+) capabilities </a:t>
            </a:r>
            <a:endParaRPr kumimoji="0" lang="en-US" sz="1600" b="0" i="0" u="none" strike="noStrike" kern="0" cap="none" spc="0" normalizeH="0" baseline="0" dirty="0">
              <a:ln>
                <a:noFill/>
              </a:ln>
              <a:solidFill>
                <a:srgbClr val="000000"/>
              </a:solidFill>
              <a:effectLst/>
              <a:uLnTx/>
              <a:uFillTx/>
              <a:latin typeface="Arial" charset="0"/>
              <a:ea typeface="+mn-ea"/>
            </a:endParaRPr>
          </a:p>
        </p:txBody>
      </p:sp>
      <p:sp>
        <p:nvSpPr>
          <p:cNvPr id="108" name="TextBox 107">
            <a:extLst>
              <a:ext uri="{FF2B5EF4-FFF2-40B4-BE49-F238E27FC236}">
                <a16:creationId xmlns:a16="http://schemas.microsoft.com/office/drawing/2014/main" id="{D7D4CB0A-25C6-47FE-8999-AF1F46631063}"/>
              </a:ext>
            </a:extLst>
          </p:cNvPr>
          <p:cNvSpPr txBox="1"/>
          <p:nvPr/>
        </p:nvSpPr>
        <p:spPr>
          <a:xfrm>
            <a:off x="8689005" y="4092030"/>
            <a:ext cx="2399646" cy="817788"/>
          </a:xfrm>
          <a:prstGeom prst="rect">
            <a:avLst/>
          </a:prstGeom>
          <a:noFill/>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kern="0" dirty="0">
                <a:solidFill>
                  <a:srgbClr val="000000"/>
                </a:solidFill>
                <a:latin typeface="Arial" charset="0"/>
                <a:ea typeface="+mn-ea"/>
              </a:rPr>
              <a:t>Unicast Data Frame,</a:t>
            </a:r>
            <a:br>
              <a:rPr lang="en-US" sz="1600" kern="0" dirty="0">
                <a:solidFill>
                  <a:srgbClr val="000000"/>
                </a:solidFill>
                <a:latin typeface="Arial" charset="0"/>
                <a:ea typeface="+mn-ea"/>
              </a:rPr>
            </a:br>
            <a:r>
              <a:rPr lang="en-US" sz="1600" kern="0" dirty="0">
                <a:solidFill>
                  <a:srgbClr val="000000"/>
                </a:solidFill>
                <a:latin typeface="Arial" charset="0"/>
                <a:ea typeface="+mn-ea"/>
              </a:rPr>
              <a:t>only destination station has NGV(+) capabilities </a:t>
            </a:r>
            <a:endParaRPr kumimoji="0" lang="en-US" sz="1600" b="0" i="0" u="none" strike="noStrike" kern="0" cap="none" spc="0" normalizeH="0" baseline="0" dirty="0">
              <a:ln>
                <a:noFill/>
              </a:ln>
              <a:solidFill>
                <a:srgbClr val="000000"/>
              </a:solidFill>
              <a:effectLst/>
              <a:uLnTx/>
              <a:uFillTx/>
              <a:latin typeface="Arial" charset="0"/>
              <a:ea typeface="+mn-ea"/>
            </a:endParaRPr>
          </a:p>
        </p:txBody>
      </p:sp>
      <p:sp>
        <p:nvSpPr>
          <p:cNvPr id="109" name="TextBox 108">
            <a:extLst>
              <a:ext uri="{FF2B5EF4-FFF2-40B4-BE49-F238E27FC236}">
                <a16:creationId xmlns:a16="http://schemas.microsoft.com/office/drawing/2014/main" id="{A4F113DB-65FE-4CB4-B414-5ECD82F917A4}"/>
              </a:ext>
            </a:extLst>
          </p:cNvPr>
          <p:cNvSpPr txBox="1"/>
          <p:nvPr/>
        </p:nvSpPr>
        <p:spPr>
          <a:xfrm>
            <a:off x="4572000" y="5002211"/>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1" u="none" strike="noStrike" kern="0" cap="none" spc="0" normalizeH="0" baseline="0" dirty="0">
                <a:ln>
                  <a:noFill/>
                </a:ln>
                <a:solidFill>
                  <a:srgbClr val="00B050"/>
                </a:solidFill>
                <a:effectLst/>
                <a:uLnTx/>
                <a:uFillTx/>
                <a:latin typeface="Arial" charset="0"/>
                <a:ea typeface="+mn-ea"/>
              </a:rPr>
              <a:t>(Legacy=0)</a:t>
            </a:r>
          </a:p>
        </p:txBody>
      </p:sp>
    </p:spTree>
    <p:extLst>
      <p:ext uri="{BB962C8B-B14F-4D97-AF65-F5344CB8AC3E}">
        <p14:creationId xmlns:p14="http://schemas.microsoft.com/office/powerpoint/2010/main" val="32244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Proposed encoding of NGV capabilities</a:t>
            </a:r>
          </a:p>
        </p:txBody>
      </p:sp>
      <p:sp>
        <p:nvSpPr>
          <p:cNvPr id="3" name="Content Placeholder 2"/>
          <p:cNvSpPr>
            <a:spLocks noGrp="1"/>
          </p:cNvSpPr>
          <p:nvPr>
            <p:ph idx="1"/>
          </p:nvPr>
        </p:nvSpPr>
        <p:spPr>
          <a:xfrm>
            <a:off x="914401" y="1981201"/>
            <a:ext cx="10361084" cy="1065213"/>
          </a:xfrm>
        </p:spPr>
        <p:txBody>
          <a:bodyPr/>
          <a:lstStyle/>
          <a:p>
            <a:r>
              <a:rPr lang="en-GB" b="0" dirty="0"/>
              <a:t>The proposed encoding is shown in the following table.</a:t>
            </a:r>
          </a:p>
          <a:p>
            <a:r>
              <a:rPr lang="en-GB" b="0" dirty="0"/>
              <a:t>Rows below “IEEE 802.11bd” are speculative and shown for example only</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4" name="Date Placeholder 3"/>
          <p:cNvSpPr>
            <a:spLocks noGrp="1"/>
          </p:cNvSpPr>
          <p:nvPr>
            <p:ph type="dt" idx="15"/>
          </p:nvPr>
        </p:nvSpPr>
        <p:spPr/>
        <p:txBody>
          <a:bodyPr/>
          <a:lstStyle/>
          <a:p>
            <a:r>
              <a:rPr lang="en-US"/>
              <a:t>May 2019</a:t>
            </a:r>
            <a:endParaRPr lang="en-GB"/>
          </a:p>
        </p:txBody>
      </p:sp>
      <p:graphicFrame>
        <p:nvGraphicFramePr>
          <p:cNvPr id="9" name="Table 8">
            <a:extLst>
              <a:ext uri="{FF2B5EF4-FFF2-40B4-BE49-F238E27FC236}">
                <a16:creationId xmlns:a16="http://schemas.microsoft.com/office/drawing/2014/main" id="{913BF49E-5FBB-4861-938F-19EABE96EFB1}"/>
              </a:ext>
            </a:extLst>
          </p:cNvPr>
          <p:cNvGraphicFramePr>
            <a:graphicFrameLocks noGrp="1"/>
          </p:cNvGraphicFramePr>
          <p:nvPr>
            <p:extLst>
              <p:ext uri="{D42A27DB-BD31-4B8C-83A1-F6EECF244321}">
                <p14:modId xmlns:p14="http://schemas.microsoft.com/office/powerpoint/2010/main" val="3154654842"/>
              </p:ext>
            </p:extLst>
          </p:nvPr>
        </p:nvGraphicFramePr>
        <p:xfrm>
          <a:off x="914401" y="3124200"/>
          <a:ext cx="10475384" cy="3291840"/>
        </p:xfrm>
        <a:graphic>
          <a:graphicData uri="http://schemas.openxmlformats.org/drawingml/2006/table">
            <a:tbl>
              <a:tblPr firstRow="1" bandRow="1">
                <a:tableStyleId>{5940675A-B579-460E-94D1-54222C63F5DA}</a:tableStyleId>
              </a:tblPr>
              <a:tblGrid>
                <a:gridCol w="2911483">
                  <a:extLst>
                    <a:ext uri="{9D8B030D-6E8A-4147-A177-3AD203B41FA5}">
                      <a16:colId xmlns:a16="http://schemas.microsoft.com/office/drawing/2014/main" val="258410274"/>
                    </a:ext>
                  </a:extLst>
                </a:gridCol>
                <a:gridCol w="1701877">
                  <a:extLst>
                    <a:ext uri="{9D8B030D-6E8A-4147-A177-3AD203B41FA5}">
                      <a16:colId xmlns:a16="http://schemas.microsoft.com/office/drawing/2014/main" val="2160459408"/>
                    </a:ext>
                  </a:extLst>
                </a:gridCol>
                <a:gridCol w="1611111">
                  <a:extLst>
                    <a:ext uri="{9D8B030D-6E8A-4147-A177-3AD203B41FA5}">
                      <a16:colId xmlns:a16="http://schemas.microsoft.com/office/drawing/2014/main" val="2692483593"/>
                    </a:ext>
                  </a:extLst>
                </a:gridCol>
                <a:gridCol w="1747261">
                  <a:extLst>
                    <a:ext uri="{9D8B030D-6E8A-4147-A177-3AD203B41FA5}">
                      <a16:colId xmlns:a16="http://schemas.microsoft.com/office/drawing/2014/main" val="2478526315"/>
                    </a:ext>
                  </a:extLst>
                </a:gridCol>
                <a:gridCol w="1278299">
                  <a:extLst>
                    <a:ext uri="{9D8B030D-6E8A-4147-A177-3AD203B41FA5}">
                      <a16:colId xmlns:a16="http://schemas.microsoft.com/office/drawing/2014/main" val="3105297450"/>
                    </a:ext>
                  </a:extLst>
                </a:gridCol>
                <a:gridCol w="1225353">
                  <a:extLst>
                    <a:ext uri="{9D8B030D-6E8A-4147-A177-3AD203B41FA5}">
                      <a16:colId xmlns:a16="http://schemas.microsoft.com/office/drawing/2014/main" val="2800741976"/>
                    </a:ext>
                  </a:extLst>
                </a:gridCol>
              </a:tblGrid>
              <a:tr h="370840">
                <a:tc>
                  <a:txBody>
                    <a:bodyPr/>
                    <a:lstStyle/>
                    <a:p>
                      <a:endParaRPr lang="fr-FR" sz="1600" b="1" dirty="0"/>
                    </a:p>
                    <a:p>
                      <a:endParaRPr lang="fr-FR" sz="1600" b="1" dirty="0"/>
                    </a:p>
                    <a:p>
                      <a:endParaRPr lang="en-US" sz="1600" b="1" dirty="0"/>
                    </a:p>
                  </a:txBody>
                  <a:tcPr/>
                </a:tc>
                <a:tc>
                  <a:txBody>
                    <a:bodyPr/>
                    <a:lstStyle/>
                    <a:p>
                      <a:r>
                        <a:rPr lang="fr-FR" sz="1600" b="1" dirty="0"/>
                        <a:t>Bit 0</a:t>
                      </a:r>
                    </a:p>
                    <a:p>
                      <a:endParaRPr lang="fr-FR" sz="16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a:t>IEEE 802.11bd (NGV) support</a:t>
                      </a:r>
                      <a:endParaRPr lang="en-US"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a:t>Bit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6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a:t>IEEE 802.11bd+ support</a:t>
                      </a:r>
                      <a:endParaRPr lang="en-US"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1" u="none" strike="noStrike" kern="1200" cap="none" spc="0" normalizeH="0" baseline="0" noProof="0" dirty="0">
                          <a:ln>
                            <a:noFill/>
                          </a:ln>
                          <a:effectLst/>
                          <a:uLnTx/>
                          <a:uFillTx/>
                        </a:rPr>
                        <a:t>Bit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1" u="none" strike="noStrike" kern="1200" cap="none" spc="0" normalizeH="0" baseline="0" noProof="0" dirty="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a:t>IEEE 802.11bd++ support</a:t>
                      </a:r>
                      <a:endParaRPr lang="en-US"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1" u="none" strike="noStrike" kern="1200" cap="none" spc="0" normalizeH="0" baseline="0" noProof="0" dirty="0">
                          <a:ln>
                            <a:noFill/>
                          </a:ln>
                          <a:effectLst/>
                          <a:uLnTx/>
                          <a:uFillTx/>
                        </a:rPr>
                        <a:t>Bit 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1" u="none" strike="noStrike" kern="1200" cap="none" spc="0" normalizeH="0" baseline="0" noProof="0" dirty="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err="1"/>
                        <a:t>reserved</a:t>
                      </a:r>
                      <a:endParaRPr kumimoji="0" lang="fr-FR" sz="1600" b="1" u="none" strike="noStrike" kern="1200" cap="none" spc="0" normalizeH="0" baseline="0" noProof="0" dirty="0">
                        <a:ln>
                          <a:noFill/>
                        </a:ln>
                        <a:effectLst/>
                        <a:uLnTx/>
                        <a:uFillTx/>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1" u="none" strike="noStrike" kern="1200" cap="none" spc="0" normalizeH="0" baseline="0" noProof="0" dirty="0">
                          <a:ln>
                            <a:noFill/>
                          </a:ln>
                          <a:effectLst/>
                          <a:uLnTx/>
                          <a:uFillTx/>
                        </a:rPr>
                        <a:t>Bit 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1" u="none" strike="noStrike" kern="1200" cap="none" spc="0" normalizeH="0" baseline="0" noProof="0" dirty="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err="1"/>
                        <a:t>reserved</a:t>
                      </a:r>
                      <a:endParaRPr kumimoji="0" lang="fr-FR" sz="1600" b="1" u="none" strike="noStrike" kern="1200" cap="none" spc="0" normalizeH="0" baseline="0" noProof="0" dirty="0">
                        <a:ln>
                          <a:noFill/>
                        </a:ln>
                        <a:effectLst/>
                        <a:uLnTx/>
                        <a:uFillTx/>
                      </a:endParaRPr>
                    </a:p>
                  </a:txBody>
                  <a:tcPr/>
                </a:tc>
                <a:extLst>
                  <a:ext uri="{0D108BD9-81ED-4DB2-BD59-A6C34878D82A}">
                    <a16:rowId xmlns:a16="http://schemas.microsoft.com/office/drawing/2014/main" val="2375077215"/>
                  </a:ext>
                </a:extLst>
              </a:tr>
              <a:tr h="370840">
                <a:tc>
                  <a:txBody>
                    <a:bodyPr/>
                    <a:lstStyle/>
                    <a:p>
                      <a:r>
                        <a:rPr lang="fr-FR" sz="1600" dirty="0"/>
                        <a:t>IEEE 802.11p (</a:t>
                      </a:r>
                      <a:r>
                        <a:rPr lang="fr-FR" sz="1600" dirty="0" err="1"/>
                        <a:t>legacy</a:t>
                      </a:r>
                      <a:r>
                        <a:rPr lang="fr-FR" sz="1600" dirty="0"/>
                        <a:t> </a:t>
                      </a:r>
                      <a:r>
                        <a:rPr lang="fr-FR" sz="1600" dirty="0" err="1"/>
                        <a:t>only</a:t>
                      </a:r>
                      <a:r>
                        <a:rPr lang="fr-FR" sz="1600" dirty="0"/>
                        <a:t>)</a:t>
                      </a:r>
                      <a:endParaRPr lang="en-US" sz="1600" dirty="0"/>
                    </a:p>
                  </a:txBody>
                  <a:tcPr/>
                </a:tc>
                <a:tc>
                  <a:txBody>
                    <a:bodyPr/>
                    <a:lstStyle/>
                    <a:p>
                      <a:r>
                        <a:rPr lang="fr-FR" sz="1600" dirty="0"/>
                        <a:t>0</a:t>
                      </a:r>
                      <a:endParaRPr lang="en-US" sz="1600" dirty="0"/>
                    </a:p>
                  </a:txBody>
                  <a:tcPr/>
                </a:tc>
                <a:tc>
                  <a:txBody>
                    <a:bodyPr/>
                    <a:lstStyle/>
                    <a:p>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extLst>
                  <a:ext uri="{0D108BD9-81ED-4DB2-BD59-A6C34878D82A}">
                    <a16:rowId xmlns:a16="http://schemas.microsoft.com/office/drawing/2014/main" val="3396771590"/>
                  </a:ext>
                </a:extLst>
              </a:tr>
              <a:tr h="370840">
                <a:tc>
                  <a:txBody>
                    <a:bodyPr/>
                    <a:lstStyle/>
                    <a:p>
                      <a:r>
                        <a:rPr lang="fr-FR" sz="1600" dirty="0"/>
                        <a:t>IEEE 802.11bd</a:t>
                      </a:r>
                      <a:endParaRPr lang="en-US" sz="1600" dirty="0"/>
                    </a:p>
                  </a:txBody>
                  <a:tcPr/>
                </a:tc>
                <a:tc>
                  <a:txBody>
                    <a:bodyPr/>
                    <a:lstStyle/>
                    <a:p>
                      <a:r>
                        <a:rPr lang="fr-FR" sz="1600" dirty="0"/>
                        <a:t>1</a:t>
                      </a:r>
                      <a:endParaRPr lang="en-US" sz="1600" dirty="0"/>
                    </a:p>
                  </a:txBody>
                  <a:tcPr/>
                </a:tc>
                <a:tc>
                  <a:txBody>
                    <a:bodyPr/>
                    <a:lstStyle/>
                    <a:p>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extLst>
                  <a:ext uri="{0D108BD9-81ED-4DB2-BD59-A6C34878D82A}">
                    <a16:rowId xmlns:a16="http://schemas.microsoft.com/office/drawing/2014/main" val="21779330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IEEE 802.11bd+</a:t>
                      </a:r>
                      <a:endParaRPr lang="en-US" sz="1600" dirty="0"/>
                    </a:p>
                  </a:txBody>
                  <a:tcPr/>
                </a:tc>
                <a:tc>
                  <a:txBody>
                    <a:bodyPr/>
                    <a:lstStyle/>
                    <a:p>
                      <a:r>
                        <a:rPr lang="fr-FR" sz="1600" dirty="0"/>
                        <a:t>1</a:t>
                      </a:r>
                      <a:endParaRPr lang="en-US" sz="1600" dirty="0"/>
                    </a:p>
                  </a:txBody>
                  <a:tcPr/>
                </a:tc>
                <a:tc>
                  <a:txBody>
                    <a:bodyPr/>
                    <a:lstStyle/>
                    <a:p>
                      <a:r>
                        <a:rPr lang="fr-FR" sz="1600" dirty="0"/>
                        <a:t>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extLst>
                  <a:ext uri="{0D108BD9-81ED-4DB2-BD59-A6C34878D82A}">
                    <a16:rowId xmlns:a16="http://schemas.microsoft.com/office/drawing/2014/main" val="3109856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Etc…</a:t>
                      </a:r>
                      <a:endParaRPr lang="en-US" sz="1600" dirty="0"/>
                    </a:p>
                  </a:txBody>
                  <a:tcPr/>
                </a:tc>
                <a:tc>
                  <a:txBody>
                    <a:bodyPr/>
                    <a:lstStyle/>
                    <a:p>
                      <a:r>
                        <a:rPr lang="fr-FR" sz="1600" dirty="0"/>
                        <a:t>…</a:t>
                      </a:r>
                      <a:endParaRPr lang="en-US" sz="1600" dirty="0"/>
                    </a:p>
                  </a:txBody>
                  <a:tcPr/>
                </a:tc>
                <a:tc>
                  <a:txBody>
                    <a:bodyPr/>
                    <a:lstStyle/>
                    <a:p>
                      <a:r>
                        <a:rPr lang="fr-FR" sz="1600" dirty="0"/>
                        <a:t>…</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a:t>
                      </a:r>
                      <a:endParaRPr lang="en-US" sz="1600" dirty="0"/>
                    </a:p>
                  </a:txBody>
                  <a:tcPr/>
                </a:tc>
                <a:extLst>
                  <a:ext uri="{0D108BD9-81ED-4DB2-BD59-A6C34878D82A}">
                    <a16:rowId xmlns:a16="http://schemas.microsoft.com/office/drawing/2014/main" val="6259694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Possible </a:t>
                      </a:r>
                      <a:r>
                        <a:rPr lang="fr-FR" sz="1600" dirty="0" err="1"/>
                        <a:t>selective</a:t>
                      </a:r>
                      <a:r>
                        <a:rPr lang="fr-FR" sz="1600" dirty="0"/>
                        <a:t> </a:t>
                      </a:r>
                      <a:r>
                        <a:rPr lang="fr-FR" sz="1600" dirty="0" err="1"/>
                        <a:t>legacy</a:t>
                      </a:r>
                      <a:r>
                        <a:rPr lang="fr-FR" sz="1600" dirty="0"/>
                        <a:t> support</a:t>
                      </a:r>
                      <a:endParaRPr lang="en-US" sz="1600" dirty="0"/>
                    </a:p>
                  </a:txBody>
                  <a:tcPr/>
                </a:tc>
                <a:tc>
                  <a:txBody>
                    <a:bodyPr/>
                    <a:lstStyle/>
                    <a:p>
                      <a:r>
                        <a:rPr lang="fr-FR" sz="1600" dirty="0"/>
                        <a:t>1</a:t>
                      </a:r>
                      <a:endParaRPr lang="en-US" sz="1600" dirty="0"/>
                    </a:p>
                  </a:txBody>
                  <a:tcPr/>
                </a:tc>
                <a:tc>
                  <a:txBody>
                    <a:bodyPr/>
                    <a:lstStyle/>
                    <a:p>
                      <a:r>
                        <a:rPr lang="fr-FR" sz="1600" dirty="0"/>
                        <a:t>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1</a:t>
                      </a:r>
                      <a:endParaRPr lang="en-US" sz="1600" dirty="0"/>
                    </a:p>
                  </a:txBody>
                  <a:tcPr/>
                </a:tc>
                <a:extLst>
                  <a:ext uri="{0D108BD9-81ED-4DB2-BD59-A6C34878D82A}">
                    <a16:rowId xmlns:a16="http://schemas.microsoft.com/office/drawing/2014/main" val="23553352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IEEE 802.11bd+</a:t>
                      </a:r>
                      <a:r>
                        <a:rPr lang="en-US" sz="1600" dirty="0"/>
                        <a:t>+++</a:t>
                      </a:r>
                    </a:p>
                  </a:txBody>
                  <a:tcPr/>
                </a:tc>
                <a:tc>
                  <a:txBody>
                    <a:bodyPr/>
                    <a:lstStyle/>
                    <a:p>
                      <a:r>
                        <a:rPr lang="fr-FR" sz="1600" dirty="0"/>
                        <a:t>1</a:t>
                      </a:r>
                      <a:endParaRPr lang="en-US" sz="1600" dirty="0"/>
                    </a:p>
                  </a:txBody>
                  <a:tcPr/>
                </a:tc>
                <a:tc>
                  <a:txBody>
                    <a:bodyPr/>
                    <a:lstStyle/>
                    <a:p>
                      <a:r>
                        <a:rPr lang="fr-FR" sz="1600" dirty="0"/>
                        <a:t>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1</a:t>
                      </a:r>
                      <a:endParaRPr lang="en-US" sz="1600" dirty="0"/>
                    </a:p>
                  </a:txBody>
                  <a:tcPr/>
                </a:tc>
                <a:extLst>
                  <a:ext uri="{0D108BD9-81ED-4DB2-BD59-A6C34878D82A}">
                    <a16:rowId xmlns:a16="http://schemas.microsoft.com/office/drawing/2014/main" val="2664535300"/>
                  </a:ext>
                </a:extLst>
              </a:tr>
            </a:tbl>
          </a:graphicData>
        </a:graphic>
      </p:graphicFrame>
      <p:sp>
        <p:nvSpPr>
          <p:cNvPr id="7" name="Footer Placeholder 6">
            <a:extLst>
              <a:ext uri="{FF2B5EF4-FFF2-40B4-BE49-F238E27FC236}">
                <a16:creationId xmlns:a16="http://schemas.microsoft.com/office/drawing/2014/main" id="{AA676A47-F3A1-4F74-9DF3-461C566AF8C3}"/>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183583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to Duration/ID field encoding table</a:t>
            </a:r>
          </a:p>
        </p:txBody>
      </p:sp>
      <p:sp>
        <p:nvSpPr>
          <p:cNvPr id="3" name="Content Placeholder 2"/>
          <p:cNvSpPr>
            <a:spLocks noGrp="1"/>
          </p:cNvSpPr>
          <p:nvPr>
            <p:ph idx="1"/>
          </p:nvPr>
        </p:nvSpPr>
        <p:spPr>
          <a:xfrm>
            <a:off x="914401" y="1981201"/>
            <a:ext cx="10361084" cy="457199"/>
          </a:xfrm>
        </p:spPr>
        <p:txBody>
          <a:bodyPr/>
          <a:lstStyle/>
          <a:p>
            <a:r>
              <a:rPr lang="en-GB" b="0" dirty="0"/>
              <a:t>If this proposal is adopted, the Duration/ID field encoding table changes as shown: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4" name="Date Placeholder 3"/>
          <p:cNvSpPr>
            <a:spLocks noGrp="1"/>
          </p:cNvSpPr>
          <p:nvPr>
            <p:ph type="dt" idx="15"/>
          </p:nvPr>
        </p:nvSpPr>
        <p:spPr/>
        <p:txBody>
          <a:bodyPr/>
          <a:lstStyle/>
          <a:p>
            <a:r>
              <a:rPr lang="en-US"/>
              <a:t>May 2019</a:t>
            </a:r>
            <a:endParaRPr lang="en-GB"/>
          </a:p>
        </p:txBody>
      </p:sp>
      <p:graphicFrame>
        <p:nvGraphicFramePr>
          <p:cNvPr id="7" name="Table 6">
            <a:extLst>
              <a:ext uri="{FF2B5EF4-FFF2-40B4-BE49-F238E27FC236}">
                <a16:creationId xmlns:a16="http://schemas.microsoft.com/office/drawing/2014/main" id="{C3251030-7E85-47FD-AE57-F5D9040DF608}"/>
              </a:ext>
            </a:extLst>
          </p:cNvPr>
          <p:cNvGraphicFramePr>
            <a:graphicFrameLocks noGrp="1"/>
          </p:cNvGraphicFramePr>
          <p:nvPr>
            <p:extLst>
              <p:ext uri="{D42A27DB-BD31-4B8C-83A1-F6EECF244321}">
                <p14:modId xmlns:p14="http://schemas.microsoft.com/office/powerpoint/2010/main" val="2788598746"/>
              </p:ext>
            </p:extLst>
          </p:nvPr>
        </p:nvGraphicFramePr>
        <p:xfrm>
          <a:off x="786759" y="2667000"/>
          <a:ext cx="10717966" cy="3774440"/>
        </p:xfrm>
        <a:graphic>
          <a:graphicData uri="http://schemas.openxmlformats.org/drawingml/2006/table">
            <a:tbl>
              <a:tblPr firstRow="1" bandRow="1">
                <a:tableStyleId>{5940675A-B579-460E-94D1-54222C63F5DA}</a:tableStyleId>
              </a:tblPr>
              <a:tblGrid>
                <a:gridCol w="1124262">
                  <a:extLst>
                    <a:ext uri="{9D8B030D-6E8A-4147-A177-3AD203B41FA5}">
                      <a16:colId xmlns:a16="http://schemas.microsoft.com/office/drawing/2014/main" val="2160459408"/>
                    </a:ext>
                  </a:extLst>
                </a:gridCol>
                <a:gridCol w="1004341">
                  <a:extLst>
                    <a:ext uri="{9D8B030D-6E8A-4147-A177-3AD203B41FA5}">
                      <a16:colId xmlns:a16="http://schemas.microsoft.com/office/drawing/2014/main" val="2692483593"/>
                    </a:ext>
                  </a:extLst>
                </a:gridCol>
                <a:gridCol w="989351">
                  <a:extLst>
                    <a:ext uri="{9D8B030D-6E8A-4147-A177-3AD203B41FA5}">
                      <a16:colId xmlns:a16="http://schemas.microsoft.com/office/drawing/2014/main" val="2478526315"/>
                    </a:ext>
                  </a:extLst>
                </a:gridCol>
                <a:gridCol w="1139252">
                  <a:extLst>
                    <a:ext uri="{9D8B030D-6E8A-4147-A177-3AD203B41FA5}">
                      <a16:colId xmlns:a16="http://schemas.microsoft.com/office/drawing/2014/main" val="3105297450"/>
                    </a:ext>
                  </a:extLst>
                </a:gridCol>
                <a:gridCol w="6460760">
                  <a:extLst>
                    <a:ext uri="{9D8B030D-6E8A-4147-A177-3AD203B41FA5}">
                      <a16:colId xmlns:a16="http://schemas.microsoft.com/office/drawing/2014/main" val="2800741976"/>
                    </a:ext>
                  </a:extLst>
                </a:gridCol>
              </a:tblGrid>
              <a:tr h="370840">
                <a:tc>
                  <a:txBody>
                    <a:bodyPr/>
                    <a:lstStyle/>
                    <a:p>
                      <a:pPr algn="ctr"/>
                      <a:r>
                        <a:rPr lang="fr-FR" sz="1600" b="1" dirty="0">
                          <a:highlight>
                            <a:srgbClr val="FFFF00"/>
                          </a:highlight>
                          <a:latin typeface="Times New Roman" panose="02020603050405020304" pitchFamily="18" charset="0"/>
                          <a:cs typeface="Times New Roman" panose="02020603050405020304" pitchFamily="18" charset="0"/>
                        </a:rPr>
                        <a:t>Bit 0-4</a:t>
                      </a:r>
                      <a:endParaRPr lang="en-US" sz="1600" b="1" dirty="0">
                        <a:highlight>
                          <a:srgbClr val="FFFF00"/>
                        </a:highlight>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b="1" dirty="0">
                          <a:latin typeface="Times New Roman" panose="02020603050405020304" pitchFamily="18" charset="0"/>
                          <a:cs typeface="Times New Roman" panose="02020603050405020304" pitchFamily="18" charset="0"/>
                        </a:rPr>
                        <a:t>Bit 5-13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Bit 14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Bit 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Usage</a:t>
                      </a:r>
                      <a:endParaRPr lang="en-US" sz="16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75077215"/>
                  </a:ext>
                </a:extLst>
              </a:tr>
              <a:tr h="0">
                <a:tc>
                  <a:txBody>
                    <a:bodyPr/>
                    <a:lstStyle/>
                    <a:p>
                      <a:pPr algn="ctr"/>
                      <a:r>
                        <a:rPr lang="fr-FR" sz="1600" dirty="0">
                          <a:latin typeface="Times New Roman" panose="02020603050405020304" pitchFamily="18" charset="0"/>
                          <a:cs typeface="Times New Roman" panose="02020603050405020304" pitchFamily="18" charset="0"/>
                        </a:rPr>
                        <a:t>0-31</a:t>
                      </a:r>
                      <a:endParaRPr lang="en-US" sz="1600" dirty="0">
                        <a:latin typeface="Times New Roman" panose="02020603050405020304" pitchFamily="18" charset="0"/>
                        <a:cs typeface="Times New Roman" panose="02020603050405020304" pitchFamily="18" charset="0"/>
                      </a:endParaRPr>
                    </a:p>
                  </a:txBody>
                  <a:tcPr>
                    <a:solidFill>
                      <a:srgbClr val="FFFF00"/>
                    </a:solidFill>
                  </a:tcPr>
                </a:tc>
                <a:tc>
                  <a:txBody>
                    <a:bodyPr/>
                    <a:lstStyle/>
                    <a:p>
                      <a:pPr algn="ct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Times New Roman" panose="02020603050405020304" pitchFamily="18" charset="0"/>
                          <a:cs typeface="Times New Roman" panose="02020603050405020304" pitchFamily="18" charset="0"/>
                        </a:rPr>
                        <a:t>Capability indication for group-addressed NGV</a:t>
                      </a:r>
                      <a:r>
                        <a:rPr lang="fr-FR" sz="1800" dirty="0">
                          <a:latin typeface="Times New Roman" panose="02020603050405020304" pitchFamily="18" charset="0"/>
                          <a:cs typeface="Times New Roman" panose="02020603050405020304" pitchFamily="18" charset="0"/>
                        </a:rPr>
                        <a:t> data frames</a:t>
                      </a:r>
                    </a:p>
                  </a:txBody>
                  <a:tcPr>
                    <a:solidFill>
                      <a:srgbClr val="FFFF00"/>
                    </a:solidFill>
                  </a:tcPr>
                </a:tc>
                <a:extLst>
                  <a:ext uri="{0D108BD9-81ED-4DB2-BD59-A6C34878D82A}">
                    <a16:rowId xmlns:a16="http://schemas.microsoft.com/office/drawing/2014/main" val="3396771590"/>
                  </a:ext>
                </a:extLst>
              </a:tr>
              <a:tr h="370840">
                <a:tc gridSpan="3">
                  <a:txBody>
                    <a:bodyPr/>
                    <a:lstStyle/>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0–32 767</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sz="1600"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Duration value (in microseconds) within all frames except:</a:t>
                      </a:r>
                    </a:p>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 PS-Poll frames transmitted during the CP</a:t>
                      </a:r>
                    </a:p>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 frames transmitted during the CFP using the HCF</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77933078"/>
                  </a:ext>
                </a:extLst>
              </a:tr>
              <a:tr h="370840">
                <a:tc gridSpan="2">
                  <a:txBody>
                    <a:bodyPr/>
                    <a:lstStyle/>
                    <a:p>
                      <a:pPr algn="ct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Fixed value under point coordination function (PCF) within</a:t>
                      </a:r>
                    </a:p>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frames transmitted during the CFP.</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0985654"/>
                  </a:ext>
                </a:extLst>
              </a:tr>
              <a:tr h="370840">
                <a:tc gridSpan="2">
                  <a:txBody>
                    <a:bodyPr/>
                    <a:lstStyle/>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1–16 383</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Reserved</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25969404"/>
                  </a:ext>
                </a:extLst>
              </a:tr>
              <a:tr h="370840">
                <a:tc gridSpan="2">
                  <a:txBody>
                    <a:bodyPr/>
                    <a:lstStyle/>
                    <a:p>
                      <a:pPr algn="ct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Reserved</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07445791"/>
                  </a:ext>
                </a:extLst>
              </a:tr>
              <a:tr h="370840">
                <a:tc gridSpan="2">
                  <a:txBody>
                    <a:bodyPr/>
                    <a:lstStyle/>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1–2007</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AID in PS-Poll frames.</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64535300"/>
                  </a:ext>
                </a:extLst>
              </a:tr>
              <a:tr h="370840">
                <a:tc gridSpan="2">
                  <a:txBody>
                    <a:bodyPr/>
                    <a:lstStyle/>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2008–16 383</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Reserved</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0185194"/>
                  </a:ext>
                </a:extLst>
              </a:tr>
            </a:tbl>
          </a:graphicData>
        </a:graphic>
      </p:graphicFrame>
      <p:sp>
        <p:nvSpPr>
          <p:cNvPr id="8" name="Footer Placeholder 7">
            <a:extLst>
              <a:ext uri="{FF2B5EF4-FFF2-40B4-BE49-F238E27FC236}">
                <a16:creationId xmlns:a16="http://schemas.microsoft.com/office/drawing/2014/main" id="{EAD01B14-AF84-408B-946F-B89C8DC190B7}"/>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25701859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0</TotalTime>
  <Words>1502</Words>
  <Application>Microsoft Office PowerPoint</Application>
  <PresentationFormat>Widescreen</PresentationFormat>
  <Paragraphs>251</Paragraphs>
  <Slides>11</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DengXian</vt:lpstr>
      <vt:lpstr>MS Gothic</vt:lpstr>
      <vt:lpstr>Arial</vt:lpstr>
      <vt:lpstr>Arial Unicode MS</vt:lpstr>
      <vt:lpstr>Times New Roman</vt:lpstr>
      <vt:lpstr>Wingdings</vt:lpstr>
      <vt:lpstr>Office Theme</vt:lpstr>
      <vt:lpstr>Microsoft Word 97 - 2003 Document</vt:lpstr>
      <vt:lpstr>Indicating NGV Capabilities in MAC Header</vt:lpstr>
      <vt:lpstr>Abstract</vt:lpstr>
      <vt:lpstr>Background – format of the Duration/ID field</vt:lpstr>
      <vt:lpstr>Using the duration value to indicate NGV capabilities</vt:lpstr>
      <vt:lpstr>Proposed indication of NGV capabilities (1)</vt:lpstr>
      <vt:lpstr>Proposed indication of NGV capabilities (2)</vt:lpstr>
      <vt:lpstr>Proposed indication of NGV capabilities (3)</vt:lpstr>
      <vt:lpstr>Proposed encoding of NGV capabilities</vt:lpstr>
      <vt:lpstr>Update to Duration/ID field encoding table</vt:lpstr>
      <vt:lpstr>Summary</vt:lpstr>
      <vt:lpstr>Straw Poll</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Indicating NGV Capabilities in MAC Header</dc:title>
  <dc:creator>Michael Fischer</dc:creator>
  <cp:keywords>Submission</cp:keywords>
  <cp:lastModifiedBy>Michael Fischer</cp:lastModifiedBy>
  <cp:revision>34</cp:revision>
  <cp:lastPrinted>1601-01-01T00:00:00Z</cp:lastPrinted>
  <dcterms:created xsi:type="dcterms:W3CDTF">2019-01-12T23:00:30Z</dcterms:created>
  <dcterms:modified xsi:type="dcterms:W3CDTF">2019-05-13T00:57:10Z</dcterms:modified>
</cp:coreProperties>
</file>