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6" r:id="rId4"/>
    <p:sldId id="278" r:id="rId5"/>
    <p:sldId id="291" r:id="rId6"/>
    <p:sldId id="289" r:id="rId7"/>
    <p:sldId id="300" r:id="rId8"/>
    <p:sldId id="305" r:id="rId9"/>
    <p:sldId id="290" r:id="rId10"/>
    <p:sldId id="294" r:id="rId11"/>
    <p:sldId id="303" r:id="rId12"/>
    <p:sldId id="302" r:id="rId13"/>
    <p:sldId id="307" r:id="rId14"/>
    <p:sldId id="309" r:id="rId15"/>
    <p:sldId id="283" r:id="rId16"/>
    <p:sldId id="308" r:id="rId17"/>
    <p:sldId id="287" r:id="rId18"/>
    <p:sldId id="288" r:id="rId19"/>
    <p:sldId id="270" r:id="rId20"/>
    <p:sldId id="271" r:id="rId21"/>
    <p:sldId id="285" r:id="rId22"/>
    <p:sldId id="286" r:id="rId23"/>
    <p:sldId id="284" r:id="rId24"/>
    <p:sldId id="268" r:id="rId25"/>
    <p:sldId id="269" r:id="rId26"/>
    <p:sldId id="273" r:id="rId27"/>
    <p:sldId id="276" r:id="rId28"/>
    <p:sldId id="281" r:id="rId29"/>
    <p:sldId id="280" r:id="rId30"/>
    <p:sldId id="279"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5C86"/>
    <a:srgbClr val="3889C9"/>
    <a:srgbClr val="005426"/>
    <a:srgbClr val="00B050"/>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50" autoAdjust="0"/>
    <p:restoredTop sz="94660"/>
  </p:normalViewPr>
  <p:slideViewPr>
    <p:cSldViewPr>
      <p:cViewPr varScale="1">
        <p:scale>
          <a:sx n="77" d="100"/>
          <a:sy n="77" d="100"/>
        </p:scale>
        <p:origin x="216"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0" d="100"/>
          <a:sy n="90" d="100"/>
        </p:scale>
        <p:origin x="375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802.11-19/0082r3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802.11-19/0082r3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2019</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8623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1204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01442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059655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5199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50692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248930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7807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3269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80450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18143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85985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87818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04195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03926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84943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10860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2553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2046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9092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2225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135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93829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771632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2371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802.11-19/0082r3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Interoperable Approach for NGV New Modulations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2019-05-09</a:t>
            </a:r>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1789756"/>
              </p:ext>
            </p:extLst>
          </p:nvPr>
        </p:nvGraphicFramePr>
        <p:xfrm>
          <a:off x="990600" y="2416175"/>
          <a:ext cx="10209213" cy="3187700"/>
        </p:xfrm>
        <a:graphic>
          <a:graphicData uri="http://schemas.openxmlformats.org/presentationml/2006/ole">
            <mc:AlternateContent xmlns:mc="http://schemas.openxmlformats.org/markup-compatibility/2006">
              <mc:Choice xmlns:v="urn:schemas-microsoft-com:vml" Requires="v">
                <p:oleObj spid="_x0000_s3203" name="Document" r:id="rId4" imgW="10439485" imgH="3268439" progId="Word.Document.8">
                  <p:embed/>
                </p:oleObj>
              </mc:Choice>
              <mc:Fallback>
                <p:oleObj name="Document" r:id="rId4" imgW="10439485" imgH="3268439" progId="Word.Document.8">
                  <p:embed/>
                  <p:pic>
                    <p:nvPicPr>
                      <p:cNvPr id="0" name="Picture 3"/>
                      <p:cNvPicPr>
                        <a:picLocks noChangeAspect="1" noChangeArrowheads="1"/>
                      </p:cNvPicPr>
                      <p:nvPr/>
                    </p:nvPicPr>
                    <p:blipFill>
                      <a:blip r:embed="rId5"/>
                      <a:srcRect/>
                      <a:stretch>
                        <a:fillRect/>
                      </a:stretch>
                    </p:blipFill>
                    <p:spPr bwMode="auto">
                      <a:xfrm>
                        <a:off x="990600" y="2416175"/>
                        <a:ext cx="10209213" cy="31877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a:t>May 2019</a:t>
            </a:r>
          </a:p>
        </p:txBody>
      </p:sp>
      <p:sp>
        <p:nvSpPr>
          <p:cNvPr id="52" name="Title 1">
            <a:extLst>
              <a:ext uri="{FF2B5EF4-FFF2-40B4-BE49-F238E27FC236}">
                <a16:creationId xmlns:a16="http://schemas.microsoft.com/office/drawing/2014/main" id="{C7AC7722-AC22-4F4D-B337-A8D9CCABCD67}"/>
              </a:ext>
            </a:extLst>
          </p:cNvPr>
          <p:cNvSpPr>
            <a:spLocks noGrp="1"/>
          </p:cNvSpPr>
          <p:nvPr>
            <p:ph type="title"/>
          </p:nvPr>
        </p:nvSpPr>
        <p:spPr>
          <a:xfrm>
            <a:off x="467046" y="889625"/>
            <a:ext cx="11115353" cy="646367"/>
          </a:xfrm>
        </p:spPr>
        <p:txBody>
          <a:bodyPr/>
          <a:lstStyle/>
          <a:p>
            <a:r>
              <a:rPr lang="en-US" dirty="0"/>
              <a:t>IEEE 802.11bd PPDU: how legacy device treat incoming packets containing only the NGV section</a:t>
            </a:r>
          </a:p>
        </p:txBody>
      </p:sp>
      <p:sp>
        <p:nvSpPr>
          <p:cNvPr id="39" name="Footer Placeholder 4">
            <a:extLst>
              <a:ext uri="{FF2B5EF4-FFF2-40B4-BE49-F238E27FC236}">
                <a16:creationId xmlns:a16="http://schemas.microsoft.com/office/drawing/2014/main" id="{298313BC-34CF-4529-BE03-31B140874130}"/>
              </a:ext>
            </a:extLst>
          </p:cNvPr>
          <p:cNvSpPr>
            <a:spLocks noGrp="1"/>
          </p:cNvSpPr>
          <p:nvPr>
            <p:ph type="ftr" idx="14"/>
          </p:nvPr>
        </p:nvSpPr>
        <p:spPr>
          <a:xfrm>
            <a:off x="7625882" y="6372225"/>
            <a:ext cx="4246027" cy="180975"/>
          </a:xfrm>
        </p:spPr>
        <p:txBody>
          <a:bodyPr/>
          <a:lstStyle/>
          <a:p>
            <a:r>
              <a:rPr lang="en-US"/>
              <a:t>Fischer - Filippi - Martinez, NXP</a:t>
            </a:r>
          </a:p>
        </p:txBody>
      </p:sp>
      <p:sp>
        <p:nvSpPr>
          <p:cNvPr id="40" name="Rectangle 39">
            <a:extLst>
              <a:ext uri="{FF2B5EF4-FFF2-40B4-BE49-F238E27FC236}">
                <a16:creationId xmlns:a16="http://schemas.microsoft.com/office/drawing/2014/main" id="{45931044-C467-4092-BFCA-7339B1EA821C}"/>
              </a:ext>
            </a:extLst>
          </p:cNvPr>
          <p:cNvSpPr/>
          <p:nvPr/>
        </p:nvSpPr>
        <p:spPr bwMode="auto">
          <a:xfrm>
            <a:off x="2857500" y="1902749"/>
            <a:ext cx="6400800" cy="86641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28600" marR="0" indent="-228600" algn="ctr" defTabSz="449263" rtl="0" eaLnBrk="0" fontAlgn="base" latinLnBrk="0" hangingPunct="0">
              <a:lnSpc>
                <a:spcPct val="100000"/>
              </a:lnSpc>
              <a:spcBef>
                <a:spcPct val="0"/>
              </a:spcBef>
              <a:spcAft>
                <a:spcPct val="0"/>
              </a:spcAft>
              <a:buClr>
                <a:srgbClr val="000000"/>
              </a:buClr>
              <a:buSzPct val="100000"/>
              <a:buFont typeface="+mj-lt"/>
              <a:buAutoNum type="arabicPeriod"/>
              <a:tabLst/>
            </a:pPr>
            <a:r>
              <a:rPr kumimoji="0" 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rPr>
              <a:t>Acquisition of the packet (identify L-STF, sync.)</a:t>
            </a:r>
          </a:p>
          <a:p>
            <a:pPr marL="228600" marR="0" indent="-228600" algn="ctr" defTabSz="449263" rtl="0" eaLnBrk="0" fontAlgn="base" latinLnBrk="0" hangingPunct="0">
              <a:lnSpc>
                <a:spcPct val="100000"/>
              </a:lnSpc>
              <a:spcBef>
                <a:spcPct val="0"/>
              </a:spcBef>
              <a:spcAft>
                <a:spcPct val="0"/>
              </a:spcAft>
              <a:buClr>
                <a:srgbClr val="000000"/>
              </a:buClr>
              <a:buSzPct val="100000"/>
              <a:buFont typeface="+mj-lt"/>
              <a:buAutoNum type="arabicPeriod"/>
              <a:tabLst/>
            </a:pPr>
            <a:r>
              <a:rPr lang="en-US" sz="1800">
                <a:solidFill>
                  <a:schemeClr val="tx1"/>
                </a:solidFill>
                <a:latin typeface="Arial" panose="020B0604020202020204" pitchFamily="34" charset="0"/>
                <a:cs typeface="Arial" panose="020B0604020202020204" pitchFamily="34" charset="0"/>
              </a:rPr>
              <a:t>Channel Estimation based on L-LTF</a:t>
            </a:r>
          </a:p>
          <a:p>
            <a:pPr marL="228600" marR="0" indent="-228600" algn="ctr" defTabSz="449263" rtl="0" eaLnBrk="0" fontAlgn="base" latinLnBrk="0" hangingPunct="0">
              <a:lnSpc>
                <a:spcPct val="100000"/>
              </a:lnSpc>
              <a:spcBef>
                <a:spcPct val="0"/>
              </a:spcBef>
              <a:spcAft>
                <a:spcPct val="0"/>
              </a:spcAft>
              <a:buClr>
                <a:srgbClr val="000000"/>
              </a:buClr>
              <a:buSzPct val="100000"/>
              <a:buFont typeface="+mj-lt"/>
              <a:buAutoNum type="arabicPeriod"/>
              <a:tabLst/>
            </a:pPr>
            <a:r>
              <a:rPr lang="en-US" sz="1800">
                <a:solidFill>
                  <a:schemeClr val="tx1"/>
                </a:solidFill>
                <a:latin typeface="Arial" panose="020B0604020202020204" pitchFamily="34" charset="0"/>
                <a:cs typeface="Arial" panose="020B0604020202020204" pitchFamily="34" charset="0"/>
              </a:rPr>
              <a:t>Decode the L-SIG info bits</a:t>
            </a:r>
          </a:p>
          <a:p>
            <a:pPr marL="228600" marR="0" indent="-228600" algn="ctr" defTabSz="449263" rtl="0" eaLnBrk="0" fontAlgn="base" latinLnBrk="0" hangingPunct="0">
              <a:lnSpc>
                <a:spcPct val="100000"/>
              </a:lnSpc>
              <a:spcBef>
                <a:spcPct val="0"/>
              </a:spcBef>
              <a:spcAft>
                <a:spcPct val="0"/>
              </a:spcAft>
              <a:buClr>
                <a:srgbClr val="000000"/>
              </a:buClr>
              <a:buSzPct val="100000"/>
              <a:buFont typeface="+mj-lt"/>
              <a:buAutoNum type="arabicPeriod"/>
              <a:tabLst/>
            </a:pPr>
            <a:endParaRPr kumimoji="0" lang="en-US"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cxnSp>
        <p:nvCxnSpPr>
          <p:cNvPr id="44" name="Straight Arrow Connector 43">
            <a:extLst>
              <a:ext uri="{FF2B5EF4-FFF2-40B4-BE49-F238E27FC236}">
                <a16:creationId xmlns:a16="http://schemas.microsoft.com/office/drawing/2014/main" id="{2ABACD90-1FD8-4928-80A5-1498E9505D4A}"/>
              </a:ext>
            </a:extLst>
          </p:cNvPr>
          <p:cNvCxnSpPr>
            <a:cxnSpLocks/>
          </p:cNvCxnSpPr>
          <p:nvPr/>
        </p:nvCxnSpPr>
        <p:spPr bwMode="auto">
          <a:xfrm flipH="1">
            <a:off x="4764869" y="3692688"/>
            <a:ext cx="1344156" cy="46629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CE04816B-0EF8-4009-97EB-B7F5F288E4FC}"/>
              </a:ext>
            </a:extLst>
          </p:cNvPr>
          <p:cNvCxnSpPr>
            <a:cxnSpLocks/>
            <a:stCxn id="40" idx="2"/>
            <a:endCxn id="60" idx="0"/>
          </p:cNvCxnSpPr>
          <p:nvPr/>
        </p:nvCxnSpPr>
        <p:spPr bwMode="auto">
          <a:xfrm>
            <a:off x="6057900" y="2769166"/>
            <a:ext cx="0" cy="33519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pic>
        <p:nvPicPr>
          <p:cNvPr id="59" name="Picture 58">
            <a:extLst>
              <a:ext uri="{FF2B5EF4-FFF2-40B4-BE49-F238E27FC236}">
                <a16:creationId xmlns:a16="http://schemas.microsoft.com/office/drawing/2014/main" id="{48210C2A-9F75-4990-8864-D0E796A8373E}"/>
              </a:ext>
            </a:extLst>
          </p:cNvPr>
          <p:cNvPicPr>
            <a:picLocks noChangeAspect="1"/>
          </p:cNvPicPr>
          <p:nvPr/>
        </p:nvPicPr>
        <p:blipFill rotWithShape="1">
          <a:blip r:embed="rId3"/>
          <a:srcRect l="4488" b="40389"/>
          <a:stretch/>
        </p:blipFill>
        <p:spPr>
          <a:xfrm>
            <a:off x="4214713" y="3317794"/>
            <a:ext cx="3886200" cy="374894"/>
          </a:xfrm>
          <a:prstGeom prst="rect">
            <a:avLst/>
          </a:prstGeom>
        </p:spPr>
      </p:pic>
      <p:sp>
        <p:nvSpPr>
          <p:cNvPr id="60" name="Rectangle 59">
            <a:extLst>
              <a:ext uri="{FF2B5EF4-FFF2-40B4-BE49-F238E27FC236}">
                <a16:creationId xmlns:a16="http://schemas.microsoft.com/office/drawing/2014/main" id="{F69016EA-4B41-41FE-B356-3AB2F6CABC00}"/>
              </a:ext>
            </a:extLst>
          </p:cNvPr>
          <p:cNvSpPr/>
          <p:nvPr/>
        </p:nvSpPr>
        <p:spPr bwMode="auto">
          <a:xfrm>
            <a:off x="4114800" y="3104358"/>
            <a:ext cx="3886200" cy="59919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449263" rtl="0" eaLnBrk="0" fontAlgn="base" latinLnBrk="0" hangingPunct="0">
              <a:lnSpc>
                <a:spcPct val="100000"/>
              </a:lnSpc>
              <a:spcBef>
                <a:spcPct val="0"/>
              </a:spcBef>
              <a:spcAft>
                <a:spcPct val="0"/>
              </a:spcAft>
              <a:buClr>
                <a:srgbClr val="000000"/>
              </a:buClr>
              <a:buSzPct val="100000"/>
              <a:tabLst/>
            </a:pPr>
            <a:r>
              <a:rPr lang="en-US" sz="1600">
                <a:solidFill>
                  <a:schemeClr val="tx1"/>
                </a:solidFill>
                <a:latin typeface="Arial" panose="020B0604020202020204" pitchFamily="34" charset="0"/>
                <a:cs typeface="Arial" panose="020B0604020202020204" pitchFamily="34" charset="0"/>
              </a:rPr>
              <a:t>Decoded L-SIG info bits</a:t>
            </a:r>
          </a:p>
          <a:p>
            <a:pPr marL="228600" marR="0" indent="-228600" algn="ctr" defTabSz="449263" rtl="0" eaLnBrk="0" fontAlgn="base" latinLnBrk="0" hangingPunct="0">
              <a:lnSpc>
                <a:spcPct val="100000"/>
              </a:lnSpc>
              <a:spcBef>
                <a:spcPct val="0"/>
              </a:spcBef>
              <a:spcAft>
                <a:spcPct val="0"/>
              </a:spcAft>
              <a:buClr>
                <a:srgbClr val="000000"/>
              </a:buClr>
              <a:buSzPct val="100000"/>
              <a:buFont typeface="+mj-lt"/>
              <a:buAutoNum type="arabicPeriod"/>
              <a:tabLst/>
            </a:pPr>
            <a:endParaRPr kumimoji="0" lang="en-US" sz="11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65" name="Rectangle 64">
            <a:extLst>
              <a:ext uri="{FF2B5EF4-FFF2-40B4-BE49-F238E27FC236}">
                <a16:creationId xmlns:a16="http://schemas.microsoft.com/office/drawing/2014/main" id="{56D305AF-34A7-4ECE-88C7-B1A9CD358995}"/>
              </a:ext>
            </a:extLst>
          </p:cNvPr>
          <p:cNvSpPr/>
          <p:nvPr/>
        </p:nvSpPr>
        <p:spPr>
          <a:xfrm flipH="1">
            <a:off x="214663" y="3816548"/>
            <a:ext cx="4703368" cy="369332"/>
          </a:xfrm>
          <a:prstGeom prst="rect">
            <a:avLst/>
          </a:prstGeom>
        </p:spPr>
        <p:txBody>
          <a:bodyPr wrap="square">
            <a:spAutoFit/>
          </a:bodyPr>
          <a:lstStyle/>
          <a:p>
            <a:pPr algn="ctr"/>
            <a:r>
              <a:rPr lang="en-US" sz="1800" i="1" dirty="0">
                <a:solidFill>
                  <a:schemeClr val="tx1"/>
                </a:solidFill>
                <a:latin typeface="Arial" panose="020B0604020202020204" pitchFamily="34" charset="0"/>
                <a:cs typeface="Arial" panose="020B0604020202020204" pitchFamily="34" charset="0"/>
              </a:rPr>
              <a:t>Legacy stations that identify rate as invalid</a:t>
            </a:r>
          </a:p>
        </p:txBody>
      </p:sp>
      <p:sp>
        <p:nvSpPr>
          <p:cNvPr id="66" name="Rectangle 65">
            <a:extLst>
              <a:ext uri="{FF2B5EF4-FFF2-40B4-BE49-F238E27FC236}">
                <a16:creationId xmlns:a16="http://schemas.microsoft.com/office/drawing/2014/main" id="{B39D3E6A-8CA9-4AF9-8218-1DA4A429D430}"/>
              </a:ext>
            </a:extLst>
          </p:cNvPr>
          <p:cNvSpPr/>
          <p:nvPr/>
        </p:nvSpPr>
        <p:spPr bwMode="auto">
          <a:xfrm>
            <a:off x="664616" y="4160226"/>
            <a:ext cx="5105401" cy="79819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en-US" sz="1600" b="0" i="0" u="none" strike="noStrike" cap="none" normalizeH="0" baseline="0">
                <a:ln>
                  <a:noFill/>
                </a:ln>
                <a:solidFill>
                  <a:schemeClr val="tx1"/>
                </a:solidFill>
                <a:effectLst/>
                <a:latin typeface="Arial" panose="020B0604020202020204" pitchFamily="34" charset="0"/>
                <a:cs typeface="Arial" panose="020B0604020202020204" pitchFamily="34" charset="0"/>
              </a:rPr>
              <a:t>Report invalid rate to MAC</a:t>
            </a:r>
          </a:p>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en-US" sz="1600" b="0" i="0" u="none" strike="noStrike" cap="none" normalizeH="0" baseline="0">
                <a:ln>
                  <a:noFill/>
                </a:ln>
                <a:solidFill>
                  <a:schemeClr val="tx1"/>
                </a:solidFill>
                <a:effectLst/>
                <a:latin typeface="Arial" panose="020B0604020202020204" pitchFamily="34" charset="0"/>
                <a:cs typeface="Arial" panose="020B0604020202020204" pitchFamily="34" charset="0"/>
              </a:rPr>
              <a:t>Do not attempt to decode the DATA symbols</a:t>
            </a:r>
          </a:p>
          <a:p>
            <a:pPr marL="171450" indent="-171450" algn="ctr">
              <a:buFont typeface="Arial" panose="020B0604020202020204" pitchFamily="34" charset="0"/>
              <a:buChar char="•"/>
            </a:pPr>
            <a:r>
              <a:rPr lang="en-US" sz="1600">
                <a:solidFill>
                  <a:schemeClr val="tx1"/>
                </a:solidFill>
                <a:latin typeface="Arial" panose="020B0604020202020204" pitchFamily="34" charset="0"/>
                <a:cs typeface="Arial" panose="020B0604020202020204" pitchFamily="34" charset="0"/>
              </a:rPr>
              <a:t>Channel is observed busy, with high-power energy</a:t>
            </a:r>
          </a:p>
        </p:txBody>
      </p:sp>
      <p:sp>
        <p:nvSpPr>
          <p:cNvPr id="67" name="Rectangle 66">
            <a:extLst>
              <a:ext uri="{FF2B5EF4-FFF2-40B4-BE49-F238E27FC236}">
                <a16:creationId xmlns:a16="http://schemas.microsoft.com/office/drawing/2014/main" id="{E593D3A3-8403-498F-B9B1-070DFCD15156}"/>
              </a:ext>
            </a:extLst>
          </p:cNvPr>
          <p:cNvSpPr/>
          <p:nvPr/>
        </p:nvSpPr>
        <p:spPr>
          <a:xfrm>
            <a:off x="1262402" y="5293954"/>
            <a:ext cx="746804"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prstClr val="white"/>
                </a:solidFill>
                <a:effectLst/>
                <a:uLnTx/>
                <a:uFillTx/>
                <a:latin typeface="Arial"/>
                <a:ea typeface="+mn-ea"/>
                <a:cs typeface="+mn-cs"/>
              </a:rPr>
              <a:t>L-LTF</a:t>
            </a:r>
          </a:p>
        </p:txBody>
      </p:sp>
      <p:sp>
        <p:nvSpPr>
          <p:cNvPr id="68" name="Rectangle 67">
            <a:extLst>
              <a:ext uri="{FF2B5EF4-FFF2-40B4-BE49-F238E27FC236}">
                <a16:creationId xmlns:a16="http://schemas.microsoft.com/office/drawing/2014/main" id="{E4D1ABAC-BA2D-4180-AACF-ED3FEC11DB65}"/>
              </a:ext>
            </a:extLst>
          </p:cNvPr>
          <p:cNvSpPr/>
          <p:nvPr/>
        </p:nvSpPr>
        <p:spPr>
          <a:xfrm>
            <a:off x="2002627" y="5293953"/>
            <a:ext cx="477590" cy="402679"/>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prstClr val="white"/>
                </a:solidFill>
                <a:effectLst/>
                <a:uLnTx/>
                <a:uFillTx/>
                <a:latin typeface="Arial"/>
                <a:ea typeface="+mn-ea"/>
                <a:cs typeface="+mn-cs"/>
              </a:rPr>
              <a:t>L_SIG</a:t>
            </a:r>
          </a:p>
        </p:txBody>
      </p:sp>
      <p:sp>
        <p:nvSpPr>
          <p:cNvPr id="69" name="Rectangle 68">
            <a:extLst>
              <a:ext uri="{FF2B5EF4-FFF2-40B4-BE49-F238E27FC236}">
                <a16:creationId xmlns:a16="http://schemas.microsoft.com/office/drawing/2014/main" id="{E2019F12-1B30-4102-A8E8-7C0BFF31CE0E}"/>
              </a:ext>
            </a:extLst>
          </p:cNvPr>
          <p:cNvSpPr/>
          <p:nvPr/>
        </p:nvSpPr>
        <p:spPr>
          <a:xfrm>
            <a:off x="529649" y="5295803"/>
            <a:ext cx="737241"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srgbClr val="000000"/>
                </a:solidFill>
                <a:effectLst/>
                <a:uLnTx/>
                <a:uFillTx/>
                <a:latin typeface="Arial"/>
                <a:ea typeface="+mn-ea"/>
                <a:cs typeface="+mn-cs"/>
              </a:rPr>
              <a:t>L-STF</a:t>
            </a:r>
          </a:p>
        </p:txBody>
      </p:sp>
      <p:cxnSp>
        <p:nvCxnSpPr>
          <p:cNvPr id="70" name="Straight Arrow Connector 69">
            <a:extLst>
              <a:ext uri="{FF2B5EF4-FFF2-40B4-BE49-F238E27FC236}">
                <a16:creationId xmlns:a16="http://schemas.microsoft.com/office/drawing/2014/main" id="{3211B4B4-278A-4645-8066-C2FA1F7E4D4C}"/>
              </a:ext>
            </a:extLst>
          </p:cNvPr>
          <p:cNvCxnSpPr>
            <a:cxnSpLocks/>
          </p:cNvCxnSpPr>
          <p:nvPr/>
        </p:nvCxnSpPr>
        <p:spPr>
          <a:xfrm flipV="1">
            <a:off x="529649" y="5105400"/>
            <a:ext cx="0" cy="753668"/>
          </a:xfrm>
          <a:prstGeom prst="straightConnector1">
            <a:avLst/>
          </a:prstGeom>
          <a:noFill/>
          <a:ln w="9525" cap="flat" cmpd="sng" algn="ctr">
            <a:solidFill>
              <a:srgbClr val="000000"/>
            </a:solidFill>
            <a:prstDash val="solid"/>
            <a:tailEnd type="triangle"/>
          </a:ln>
          <a:effectLst/>
        </p:spPr>
      </p:cxnSp>
      <p:sp>
        <p:nvSpPr>
          <p:cNvPr id="71" name="TextBox 70">
            <a:extLst>
              <a:ext uri="{FF2B5EF4-FFF2-40B4-BE49-F238E27FC236}">
                <a16:creationId xmlns:a16="http://schemas.microsoft.com/office/drawing/2014/main" id="{E84C8F14-2FBE-41AA-BB67-FF599A6F22CB}"/>
              </a:ext>
            </a:extLst>
          </p:cNvPr>
          <p:cNvSpPr txBox="1"/>
          <p:nvPr/>
        </p:nvSpPr>
        <p:spPr>
          <a:xfrm>
            <a:off x="261396" y="4889524"/>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err="1">
                <a:ln>
                  <a:noFill/>
                </a:ln>
                <a:solidFill>
                  <a:srgbClr val="000000"/>
                </a:solidFill>
                <a:effectLst/>
                <a:uLnTx/>
                <a:uFillTx/>
                <a:latin typeface="Arial" charset="0"/>
                <a:ea typeface="+mn-ea"/>
              </a:rPr>
              <a:t>freq</a:t>
            </a:r>
            <a:endParaRPr kumimoji="0" lang="en-US" sz="1100" b="0" i="0" u="none" strike="noStrike" kern="0" cap="none" spc="0" normalizeH="0" baseline="0" dirty="0">
              <a:ln>
                <a:noFill/>
              </a:ln>
              <a:solidFill>
                <a:srgbClr val="000000"/>
              </a:solidFill>
              <a:effectLst/>
              <a:uLnTx/>
              <a:uFillTx/>
              <a:latin typeface="Arial" charset="0"/>
              <a:ea typeface="+mn-ea"/>
            </a:endParaRPr>
          </a:p>
        </p:txBody>
      </p:sp>
      <p:sp>
        <p:nvSpPr>
          <p:cNvPr id="75" name="Rectangle 74">
            <a:extLst>
              <a:ext uri="{FF2B5EF4-FFF2-40B4-BE49-F238E27FC236}">
                <a16:creationId xmlns:a16="http://schemas.microsoft.com/office/drawing/2014/main" id="{5D8F252C-EF3E-49B8-9873-1D59FE8F3BEB}"/>
              </a:ext>
            </a:extLst>
          </p:cNvPr>
          <p:cNvSpPr/>
          <p:nvPr/>
        </p:nvSpPr>
        <p:spPr>
          <a:xfrm>
            <a:off x="2480217" y="5185386"/>
            <a:ext cx="2443896" cy="619812"/>
          </a:xfrm>
          <a:prstGeom prst="rect">
            <a:avLst/>
          </a:prstGeom>
          <a:solidFill>
            <a:schemeClr val="bg1">
              <a:lumMod val="7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srgbClr val="000000"/>
                </a:solidFill>
                <a:effectLst/>
                <a:uLnTx/>
                <a:uFillTx/>
                <a:latin typeface="Arial"/>
                <a:ea typeface="+mn-ea"/>
                <a:cs typeface="+mn-cs"/>
              </a:rPr>
              <a:t>(high-power) energy</a:t>
            </a:r>
          </a:p>
        </p:txBody>
      </p:sp>
      <p:cxnSp>
        <p:nvCxnSpPr>
          <p:cNvPr id="76" name="Straight Arrow Connector 75">
            <a:extLst>
              <a:ext uri="{FF2B5EF4-FFF2-40B4-BE49-F238E27FC236}">
                <a16:creationId xmlns:a16="http://schemas.microsoft.com/office/drawing/2014/main" id="{C76A81B4-3031-4D6D-A052-642891C4028A}"/>
              </a:ext>
            </a:extLst>
          </p:cNvPr>
          <p:cNvCxnSpPr>
            <a:cxnSpLocks/>
          </p:cNvCxnSpPr>
          <p:nvPr/>
        </p:nvCxnSpPr>
        <p:spPr>
          <a:xfrm>
            <a:off x="423596" y="5859067"/>
            <a:ext cx="4758004" cy="0"/>
          </a:xfrm>
          <a:prstGeom prst="straightConnector1">
            <a:avLst/>
          </a:prstGeom>
          <a:noFill/>
          <a:ln w="9525" cap="flat" cmpd="sng" algn="ctr">
            <a:solidFill>
              <a:srgbClr val="000000"/>
            </a:solidFill>
            <a:prstDash val="solid"/>
            <a:tailEnd type="triangle"/>
          </a:ln>
          <a:effectLst/>
        </p:spPr>
      </p:cxnSp>
      <p:sp>
        <p:nvSpPr>
          <p:cNvPr id="77" name="TextBox 76">
            <a:extLst>
              <a:ext uri="{FF2B5EF4-FFF2-40B4-BE49-F238E27FC236}">
                <a16:creationId xmlns:a16="http://schemas.microsoft.com/office/drawing/2014/main" id="{E0F13C89-189D-4133-B849-77E1AEF0B485}"/>
              </a:ext>
            </a:extLst>
          </p:cNvPr>
          <p:cNvSpPr txBox="1"/>
          <p:nvPr/>
        </p:nvSpPr>
        <p:spPr>
          <a:xfrm>
            <a:off x="5140991" y="5721279"/>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sp>
        <p:nvSpPr>
          <p:cNvPr id="79" name="Rectangle 78">
            <a:extLst>
              <a:ext uri="{FF2B5EF4-FFF2-40B4-BE49-F238E27FC236}">
                <a16:creationId xmlns:a16="http://schemas.microsoft.com/office/drawing/2014/main" id="{2840964B-64D0-4E9B-9B1E-A93D4F89042C}"/>
              </a:ext>
            </a:extLst>
          </p:cNvPr>
          <p:cNvSpPr/>
          <p:nvPr/>
        </p:nvSpPr>
        <p:spPr>
          <a:xfrm flipH="1">
            <a:off x="6622004" y="3816548"/>
            <a:ext cx="5588497" cy="369332"/>
          </a:xfrm>
          <a:prstGeom prst="rect">
            <a:avLst/>
          </a:prstGeom>
        </p:spPr>
        <p:txBody>
          <a:bodyPr wrap="square">
            <a:spAutoFit/>
          </a:bodyPr>
          <a:lstStyle/>
          <a:p>
            <a:pPr algn="ctr"/>
            <a:r>
              <a:rPr lang="en-US" sz="1800" i="1" dirty="0">
                <a:solidFill>
                  <a:schemeClr val="tx1"/>
                </a:solidFill>
                <a:latin typeface="Arial" panose="020B0604020202020204" pitchFamily="34" charset="0"/>
                <a:cs typeface="Arial" panose="020B0604020202020204" pitchFamily="34" charset="0"/>
              </a:rPr>
              <a:t>Legacy stations that FAIL to identify rate as invalid</a:t>
            </a:r>
          </a:p>
        </p:txBody>
      </p:sp>
      <p:cxnSp>
        <p:nvCxnSpPr>
          <p:cNvPr id="80" name="Straight Arrow Connector 79">
            <a:extLst>
              <a:ext uri="{FF2B5EF4-FFF2-40B4-BE49-F238E27FC236}">
                <a16:creationId xmlns:a16="http://schemas.microsoft.com/office/drawing/2014/main" id="{1E6E5B4C-A910-420D-8DB8-97121FB46F4A}"/>
              </a:ext>
            </a:extLst>
          </p:cNvPr>
          <p:cNvCxnSpPr>
            <a:cxnSpLocks/>
          </p:cNvCxnSpPr>
          <p:nvPr/>
        </p:nvCxnSpPr>
        <p:spPr bwMode="auto">
          <a:xfrm>
            <a:off x="6106499" y="3702447"/>
            <a:ext cx="1086901" cy="4565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3" name="Rectangle 82">
            <a:extLst>
              <a:ext uri="{FF2B5EF4-FFF2-40B4-BE49-F238E27FC236}">
                <a16:creationId xmlns:a16="http://schemas.microsoft.com/office/drawing/2014/main" id="{2F62C740-E02B-457D-824E-D1F19198FAF0}"/>
              </a:ext>
            </a:extLst>
          </p:cNvPr>
          <p:cNvSpPr/>
          <p:nvPr/>
        </p:nvSpPr>
        <p:spPr bwMode="auto">
          <a:xfrm>
            <a:off x="7149646" y="4158978"/>
            <a:ext cx="4127953" cy="79944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Attempt to decode the DATA symbols as L-DATA (</a:t>
            </a:r>
            <a:r>
              <a:rPr kumimoji="0" 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but the decoding will fail</a:t>
            </a: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84" name="Rectangle 83">
            <a:extLst>
              <a:ext uri="{FF2B5EF4-FFF2-40B4-BE49-F238E27FC236}">
                <a16:creationId xmlns:a16="http://schemas.microsoft.com/office/drawing/2014/main" id="{0E3BAF0E-B1F1-4A9D-BEF9-E4961485470E}"/>
              </a:ext>
            </a:extLst>
          </p:cNvPr>
          <p:cNvSpPr/>
          <p:nvPr/>
        </p:nvSpPr>
        <p:spPr>
          <a:xfrm>
            <a:off x="7772682" y="5293954"/>
            <a:ext cx="746804"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prstClr val="white"/>
                </a:solidFill>
                <a:effectLst/>
                <a:uLnTx/>
                <a:uFillTx/>
                <a:latin typeface="Arial"/>
                <a:ea typeface="+mn-ea"/>
                <a:cs typeface="+mn-cs"/>
              </a:rPr>
              <a:t>L-LTF</a:t>
            </a:r>
          </a:p>
        </p:txBody>
      </p:sp>
      <p:sp>
        <p:nvSpPr>
          <p:cNvPr id="85" name="Rectangle 84">
            <a:extLst>
              <a:ext uri="{FF2B5EF4-FFF2-40B4-BE49-F238E27FC236}">
                <a16:creationId xmlns:a16="http://schemas.microsoft.com/office/drawing/2014/main" id="{45B38B43-A37B-4C23-9209-B5DDE735212D}"/>
              </a:ext>
            </a:extLst>
          </p:cNvPr>
          <p:cNvSpPr/>
          <p:nvPr/>
        </p:nvSpPr>
        <p:spPr>
          <a:xfrm>
            <a:off x="8512907" y="5293953"/>
            <a:ext cx="477590" cy="402679"/>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prstClr val="white"/>
                </a:solidFill>
                <a:effectLst/>
                <a:uLnTx/>
                <a:uFillTx/>
                <a:latin typeface="Arial"/>
                <a:ea typeface="+mn-ea"/>
                <a:cs typeface="+mn-cs"/>
              </a:rPr>
              <a:t>L_SIG</a:t>
            </a:r>
          </a:p>
        </p:txBody>
      </p:sp>
      <p:sp>
        <p:nvSpPr>
          <p:cNvPr id="86" name="Rectangle 85">
            <a:extLst>
              <a:ext uri="{FF2B5EF4-FFF2-40B4-BE49-F238E27FC236}">
                <a16:creationId xmlns:a16="http://schemas.microsoft.com/office/drawing/2014/main" id="{1481786B-AC44-451F-B1E4-1A60EF8B6527}"/>
              </a:ext>
            </a:extLst>
          </p:cNvPr>
          <p:cNvSpPr/>
          <p:nvPr/>
        </p:nvSpPr>
        <p:spPr>
          <a:xfrm>
            <a:off x="7039929" y="5295803"/>
            <a:ext cx="737241"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srgbClr val="000000"/>
                </a:solidFill>
                <a:effectLst/>
                <a:uLnTx/>
                <a:uFillTx/>
                <a:latin typeface="Arial"/>
                <a:ea typeface="+mn-ea"/>
                <a:cs typeface="+mn-cs"/>
              </a:rPr>
              <a:t>L-STF</a:t>
            </a:r>
          </a:p>
        </p:txBody>
      </p:sp>
      <p:cxnSp>
        <p:nvCxnSpPr>
          <p:cNvPr id="87" name="Straight Arrow Connector 86">
            <a:extLst>
              <a:ext uri="{FF2B5EF4-FFF2-40B4-BE49-F238E27FC236}">
                <a16:creationId xmlns:a16="http://schemas.microsoft.com/office/drawing/2014/main" id="{BC312297-0ABD-4197-950F-445FA8CC8F59}"/>
              </a:ext>
            </a:extLst>
          </p:cNvPr>
          <p:cNvCxnSpPr>
            <a:cxnSpLocks/>
          </p:cNvCxnSpPr>
          <p:nvPr/>
        </p:nvCxnSpPr>
        <p:spPr>
          <a:xfrm flipV="1">
            <a:off x="7039929" y="5105400"/>
            <a:ext cx="0" cy="753667"/>
          </a:xfrm>
          <a:prstGeom prst="straightConnector1">
            <a:avLst/>
          </a:prstGeom>
          <a:noFill/>
          <a:ln w="9525" cap="flat" cmpd="sng" algn="ctr">
            <a:solidFill>
              <a:srgbClr val="000000"/>
            </a:solidFill>
            <a:prstDash val="solid"/>
            <a:tailEnd type="triangle"/>
          </a:ln>
          <a:effectLst/>
        </p:spPr>
      </p:cxnSp>
      <p:sp>
        <p:nvSpPr>
          <p:cNvPr id="88" name="TextBox 87">
            <a:extLst>
              <a:ext uri="{FF2B5EF4-FFF2-40B4-BE49-F238E27FC236}">
                <a16:creationId xmlns:a16="http://schemas.microsoft.com/office/drawing/2014/main" id="{C90326EA-F257-4E67-A039-BDB23FB40CE1}"/>
              </a:ext>
            </a:extLst>
          </p:cNvPr>
          <p:cNvSpPr txBox="1"/>
          <p:nvPr/>
        </p:nvSpPr>
        <p:spPr>
          <a:xfrm>
            <a:off x="6808087" y="4899623"/>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err="1">
                <a:ln>
                  <a:noFill/>
                </a:ln>
                <a:solidFill>
                  <a:srgbClr val="000000"/>
                </a:solidFill>
                <a:effectLst/>
                <a:uLnTx/>
                <a:uFillTx/>
                <a:latin typeface="Arial" charset="0"/>
                <a:ea typeface="+mn-ea"/>
              </a:rPr>
              <a:t>freq</a:t>
            </a:r>
            <a:endParaRPr kumimoji="0" lang="en-US" sz="1100" b="0" i="0" u="none" strike="noStrike" kern="0" cap="none" spc="0" normalizeH="0" baseline="0" dirty="0">
              <a:ln>
                <a:noFill/>
              </a:ln>
              <a:solidFill>
                <a:srgbClr val="000000"/>
              </a:solidFill>
              <a:effectLst/>
              <a:uLnTx/>
              <a:uFillTx/>
              <a:latin typeface="Arial" charset="0"/>
              <a:ea typeface="+mn-ea"/>
            </a:endParaRPr>
          </a:p>
        </p:txBody>
      </p:sp>
      <p:cxnSp>
        <p:nvCxnSpPr>
          <p:cNvPr id="90" name="Straight Arrow Connector 89">
            <a:extLst>
              <a:ext uri="{FF2B5EF4-FFF2-40B4-BE49-F238E27FC236}">
                <a16:creationId xmlns:a16="http://schemas.microsoft.com/office/drawing/2014/main" id="{21121CCC-5BC7-47AB-90AB-869292E0DC02}"/>
              </a:ext>
            </a:extLst>
          </p:cNvPr>
          <p:cNvCxnSpPr>
            <a:cxnSpLocks/>
          </p:cNvCxnSpPr>
          <p:nvPr/>
        </p:nvCxnSpPr>
        <p:spPr>
          <a:xfrm>
            <a:off x="6933876" y="5859067"/>
            <a:ext cx="4648523" cy="0"/>
          </a:xfrm>
          <a:prstGeom prst="straightConnector1">
            <a:avLst/>
          </a:prstGeom>
          <a:noFill/>
          <a:ln w="9525" cap="flat" cmpd="sng" algn="ctr">
            <a:solidFill>
              <a:srgbClr val="000000"/>
            </a:solidFill>
            <a:prstDash val="solid"/>
            <a:tailEnd type="triangle"/>
          </a:ln>
          <a:effectLst/>
        </p:spPr>
      </p:cxnSp>
      <p:sp>
        <p:nvSpPr>
          <p:cNvPr id="91" name="TextBox 90">
            <a:extLst>
              <a:ext uri="{FF2B5EF4-FFF2-40B4-BE49-F238E27FC236}">
                <a16:creationId xmlns:a16="http://schemas.microsoft.com/office/drawing/2014/main" id="{F45B0379-750E-4998-B09B-88B3F224A4F7}"/>
              </a:ext>
            </a:extLst>
          </p:cNvPr>
          <p:cNvSpPr txBox="1"/>
          <p:nvPr/>
        </p:nvSpPr>
        <p:spPr>
          <a:xfrm>
            <a:off x="11572874" y="5721279"/>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sp>
        <p:nvSpPr>
          <p:cNvPr id="92" name="Rectangle 91">
            <a:extLst>
              <a:ext uri="{FF2B5EF4-FFF2-40B4-BE49-F238E27FC236}">
                <a16:creationId xmlns:a16="http://schemas.microsoft.com/office/drawing/2014/main" id="{9A63CAD0-0145-4436-A927-81357882C37B}"/>
              </a:ext>
            </a:extLst>
          </p:cNvPr>
          <p:cNvSpPr/>
          <p:nvPr/>
        </p:nvSpPr>
        <p:spPr>
          <a:xfrm>
            <a:off x="8989022" y="5293952"/>
            <a:ext cx="2445370" cy="402680"/>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prstClr val="white"/>
                </a:solidFill>
                <a:effectLst/>
                <a:uLnTx/>
                <a:uFillTx/>
                <a:latin typeface="Arial"/>
                <a:ea typeface="+mn-ea"/>
                <a:cs typeface="+mn-cs"/>
              </a:rPr>
              <a:t>L-DATA</a:t>
            </a:r>
          </a:p>
        </p:txBody>
      </p:sp>
      <p:sp>
        <p:nvSpPr>
          <p:cNvPr id="2" name="Slide Number Placeholder 1">
            <a:extLst>
              <a:ext uri="{FF2B5EF4-FFF2-40B4-BE49-F238E27FC236}">
                <a16:creationId xmlns:a16="http://schemas.microsoft.com/office/drawing/2014/main" id="{C98CEF77-660A-4692-B752-CFF04BDBDE2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8008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81200"/>
            <a:ext cx="10361084" cy="1065213"/>
          </a:xfrm>
        </p:spPr>
        <p:txBody>
          <a:bodyPr/>
          <a:lstStyle/>
          <a:p>
            <a:r>
              <a:rPr lang="en-US" sz="4000" dirty="0"/>
              <a:t>NGV device PHY state machines</a:t>
            </a:r>
            <a:endParaRPr lang="en-GB" sz="4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16731862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a:t>May 2019</a:t>
            </a:r>
          </a:p>
        </p:txBody>
      </p:sp>
      <p:sp>
        <p:nvSpPr>
          <p:cNvPr id="52" name="Title 1">
            <a:extLst>
              <a:ext uri="{FF2B5EF4-FFF2-40B4-BE49-F238E27FC236}">
                <a16:creationId xmlns:a16="http://schemas.microsoft.com/office/drawing/2014/main" id="{C7AC7722-AC22-4F4D-B337-A8D9CCABCD67}"/>
              </a:ext>
            </a:extLst>
          </p:cNvPr>
          <p:cNvSpPr>
            <a:spLocks noGrp="1"/>
          </p:cNvSpPr>
          <p:nvPr>
            <p:ph type="title"/>
          </p:nvPr>
        </p:nvSpPr>
        <p:spPr>
          <a:xfrm>
            <a:off x="224849" y="889625"/>
            <a:ext cx="11814751" cy="646367"/>
          </a:xfrm>
        </p:spPr>
        <p:txBody>
          <a:bodyPr/>
          <a:lstStyle/>
          <a:p>
            <a:r>
              <a:rPr lang="en-US" dirty="0"/>
              <a:t>IEEE 802.11bd PPDU: how NGV device treat incoming packets (1) </a:t>
            </a:r>
          </a:p>
        </p:txBody>
      </p:sp>
      <p:sp>
        <p:nvSpPr>
          <p:cNvPr id="39" name="Footer Placeholder 4">
            <a:extLst>
              <a:ext uri="{FF2B5EF4-FFF2-40B4-BE49-F238E27FC236}">
                <a16:creationId xmlns:a16="http://schemas.microsoft.com/office/drawing/2014/main" id="{298313BC-34CF-4529-BE03-31B140874130}"/>
              </a:ext>
            </a:extLst>
          </p:cNvPr>
          <p:cNvSpPr>
            <a:spLocks noGrp="1"/>
          </p:cNvSpPr>
          <p:nvPr>
            <p:ph type="ftr" idx="14"/>
          </p:nvPr>
        </p:nvSpPr>
        <p:spPr>
          <a:xfrm>
            <a:off x="7625882" y="6497861"/>
            <a:ext cx="4246027" cy="180975"/>
          </a:xfrm>
        </p:spPr>
        <p:txBody>
          <a:bodyPr/>
          <a:lstStyle/>
          <a:p>
            <a:r>
              <a:rPr lang="en-US" dirty="0"/>
              <a:t>Fischer - Filippi - Martinez, NXP</a:t>
            </a:r>
          </a:p>
        </p:txBody>
      </p:sp>
      <p:sp>
        <p:nvSpPr>
          <p:cNvPr id="54" name="Rectangle 53">
            <a:extLst>
              <a:ext uri="{FF2B5EF4-FFF2-40B4-BE49-F238E27FC236}">
                <a16:creationId xmlns:a16="http://schemas.microsoft.com/office/drawing/2014/main" id="{91FDB584-5EAA-4673-9448-FEC9CB9FCA38}"/>
              </a:ext>
            </a:extLst>
          </p:cNvPr>
          <p:cNvSpPr/>
          <p:nvPr/>
        </p:nvSpPr>
        <p:spPr bwMode="auto">
          <a:xfrm>
            <a:off x="542791" y="1738657"/>
            <a:ext cx="6400800" cy="86641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28600" marR="0" indent="-228600" algn="ctr" defTabSz="449263" rtl="0" eaLnBrk="0" fontAlgn="base" latinLnBrk="0" hangingPunct="0">
              <a:lnSpc>
                <a:spcPct val="100000"/>
              </a:lnSpc>
              <a:spcBef>
                <a:spcPct val="0"/>
              </a:spcBef>
              <a:spcAft>
                <a:spcPct val="0"/>
              </a:spcAft>
              <a:buClr>
                <a:srgbClr val="000000"/>
              </a:buClr>
              <a:buSzPct val="100000"/>
              <a:buFont typeface="+mj-lt"/>
              <a:buAutoNum type="arabicPeriod"/>
              <a:tabLst/>
            </a:pPr>
            <a:r>
              <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Acquisition of the packet (identify L-STF, sync)</a:t>
            </a:r>
          </a:p>
          <a:p>
            <a:pPr marL="228600" marR="0" indent="-228600" algn="ctr" defTabSz="449263" rtl="0" eaLnBrk="0" fontAlgn="base" latinLnBrk="0" hangingPunct="0">
              <a:lnSpc>
                <a:spcPct val="100000"/>
              </a:lnSpc>
              <a:spcBef>
                <a:spcPct val="0"/>
              </a:spcBef>
              <a:spcAft>
                <a:spcPct val="0"/>
              </a:spcAft>
              <a:buClr>
                <a:srgbClr val="000000"/>
              </a:buClr>
              <a:buSzPct val="100000"/>
              <a:buFont typeface="+mj-lt"/>
              <a:buAutoNum type="arabicPeriod"/>
              <a:tabLst/>
            </a:pPr>
            <a:r>
              <a:rPr lang="en-US" sz="1800" dirty="0">
                <a:solidFill>
                  <a:schemeClr val="tx1"/>
                </a:solidFill>
                <a:latin typeface="Arial" panose="020B0604020202020204" pitchFamily="34" charset="0"/>
                <a:cs typeface="Arial" panose="020B0604020202020204" pitchFamily="34" charset="0"/>
              </a:rPr>
              <a:t>Channel Estimation based on L-LTF</a:t>
            </a:r>
          </a:p>
          <a:p>
            <a:pPr marL="228600" marR="0" indent="-228600" algn="ctr" defTabSz="449263" rtl="0" eaLnBrk="0" fontAlgn="base" latinLnBrk="0" hangingPunct="0">
              <a:lnSpc>
                <a:spcPct val="100000"/>
              </a:lnSpc>
              <a:spcBef>
                <a:spcPct val="0"/>
              </a:spcBef>
              <a:spcAft>
                <a:spcPct val="0"/>
              </a:spcAft>
              <a:buClr>
                <a:srgbClr val="000000"/>
              </a:buClr>
              <a:buSzPct val="100000"/>
              <a:buFont typeface="+mj-lt"/>
              <a:buAutoNum type="arabicPeriod"/>
              <a:tabLst/>
            </a:pPr>
            <a:r>
              <a:rPr lang="en-US" sz="1800" dirty="0">
                <a:solidFill>
                  <a:schemeClr val="tx1"/>
                </a:solidFill>
                <a:latin typeface="Arial" panose="020B0604020202020204" pitchFamily="34" charset="0"/>
                <a:cs typeface="Arial" panose="020B0604020202020204" pitchFamily="34" charset="0"/>
              </a:rPr>
              <a:t>Decode the L-SIG info bits</a:t>
            </a:r>
          </a:p>
          <a:p>
            <a:pPr marL="228600" marR="0" indent="-228600" algn="ctr" defTabSz="449263" rtl="0" eaLnBrk="0" fontAlgn="base" latinLnBrk="0" hangingPunct="0">
              <a:lnSpc>
                <a:spcPct val="100000"/>
              </a:lnSpc>
              <a:spcBef>
                <a:spcPct val="0"/>
              </a:spcBef>
              <a:spcAft>
                <a:spcPct val="0"/>
              </a:spcAft>
              <a:buClr>
                <a:srgbClr val="000000"/>
              </a:buClr>
              <a:buSzPct val="100000"/>
              <a:buFont typeface="+mj-lt"/>
              <a:buAutoNum type="arabicPeriod"/>
              <a:tabLst/>
            </a:pP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55" name="Straight Arrow Connector 54">
            <a:extLst>
              <a:ext uri="{FF2B5EF4-FFF2-40B4-BE49-F238E27FC236}">
                <a16:creationId xmlns:a16="http://schemas.microsoft.com/office/drawing/2014/main" id="{70C8E5D2-16BA-45C5-88D7-FCB53C45D12D}"/>
              </a:ext>
            </a:extLst>
          </p:cNvPr>
          <p:cNvCxnSpPr>
            <a:cxnSpLocks/>
            <a:stCxn id="58" idx="2"/>
            <a:endCxn id="81" idx="0"/>
          </p:cNvCxnSpPr>
          <p:nvPr/>
        </p:nvCxnSpPr>
        <p:spPr bwMode="auto">
          <a:xfrm flipH="1">
            <a:off x="3124521" y="3160499"/>
            <a:ext cx="618670" cy="145827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Straight Arrow Connector 55">
            <a:extLst>
              <a:ext uri="{FF2B5EF4-FFF2-40B4-BE49-F238E27FC236}">
                <a16:creationId xmlns:a16="http://schemas.microsoft.com/office/drawing/2014/main" id="{A543D88D-9407-4D8C-A287-8EBD8A9DF1B3}"/>
              </a:ext>
            </a:extLst>
          </p:cNvPr>
          <p:cNvCxnSpPr>
            <a:cxnSpLocks/>
            <a:stCxn id="54" idx="2"/>
            <a:endCxn id="58" idx="0"/>
          </p:cNvCxnSpPr>
          <p:nvPr/>
        </p:nvCxnSpPr>
        <p:spPr bwMode="auto">
          <a:xfrm>
            <a:off x="3743191" y="2605074"/>
            <a:ext cx="0" cy="18608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8" name="Rectangle 57">
            <a:extLst>
              <a:ext uri="{FF2B5EF4-FFF2-40B4-BE49-F238E27FC236}">
                <a16:creationId xmlns:a16="http://schemas.microsoft.com/office/drawing/2014/main" id="{675C5EAB-0A73-49CD-8ED8-F32EAF292189}"/>
              </a:ext>
            </a:extLst>
          </p:cNvPr>
          <p:cNvSpPr/>
          <p:nvPr/>
        </p:nvSpPr>
        <p:spPr bwMode="auto">
          <a:xfrm>
            <a:off x="1800091" y="2791163"/>
            <a:ext cx="3886200" cy="36933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ctr" defTabSz="449263" rtl="0" eaLnBrk="0" fontAlgn="base" latinLnBrk="0" hangingPunct="0">
              <a:lnSpc>
                <a:spcPct val="100000"/>
              </a:lnSpc>
              <a:spcBef>
                <a:spcPct val="0"/>
              </a:spcBef>
              <a:spcAft>
                <a:spcPct val="0"/>
              </a:spcAft>
              <a:buClr>
                <a:srgbClr val="000000"/>
              </a:buClr>
              <a:buSzPct val="100000"/>
              <a:tabLst/>
            </a:pPr>
            <a:r>
              <a:rPr lang="en-US" sz="1600" dirty="0">
                <a:solidFill>
                  <a:schemeClr val="tx1"/>
                </a:solidFill>
                <a:latin typeface="Arial" panose="020B0604020202020204" pitchFamily="34" charset="0"/>
                <a:cs typeface="Arial" panose="020B0604020202020204" pitchFamily="34" charset="0"/>
              </a:rPr>
              <a:t>Decoded L-SIG info bits</a:t>
            </a:r>
          </a:p>
          <a:p>
            <a:pPr marL="228600" marR="0" indent="-228600" algn="ctr" defTabSz="449263" rtl="0" eaLnBrk="0" fontAlgn="base" latinLnBrk="0" hangingPunct="0">
              <a:lnSpc>
                <a:spcPct val="100000"/>
              </a:lnSpc>
              <a:spcBef>
                <a:spcPct val="0"/>
              </a:spcBef>
              <a:spcAft>
                <a:spcPct val="0"/>
              </a:spcAft>
              <a:buClr>
                <a:srgbClr val="000000"/>
              </a:buClr>
              <a:buSzPct val="100000"/>
              <a:buFont typeface="+mj-lt"/>
              <a:buAutoNum type="arabicPeriod"/>
              <a:tabLst/>
            </a:pPr>
            <a:endParaRPr kumimoji="0" lang="en-US" sz="11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1" name="Rectangle 60">
            <a:extLst>
              <a:ext uri="{FF2B5EF4-FFF2-40B4-BE49-F238E27FC236}">
                <a16:creationId xmlns:a16="http://schemas.microsoft.com/office/drawing/2014/main" id="{98C6D4F0-3C20-487C-9985-842FF5EC55F8}"/>
              </a:ext>
            </a:extLst>
          </p:cNvPr>
          <p:cNvSpPr/>
          <p:nvPr/>
        </p:nvSpPr>
        <p:spPr>
          <a:xfrm flipH="1">
            <a:off x="509593" y="3408946"/>
            <a:ext cx="2924263" cy="923330"/>
          </a:xfrm>
          <a:prstGeom prst="rect">
            <a:avLst/>
          </a:prstGeom>
        </p:spPr>
        <p:txBody>
          <a:bodyPr wrap="square">
            <a:spAutoFit/>
          </a:bodyPr>
          <a:lstStyle/>
          <a:p>
            <a:pPr algn="ctr"/>
            <a:r>
              <a:rPr lang="en-US" sz="1800" i="1" dirty="0">
                <a:solidFill>
                  <a:schemeClr val="tx1"/>
                </a:solidFill>
                <a:latin typeface="Arial" panose="020B0604020202020204" pitchFamily="34" charset="0"/>
                <a:cs typeface="Arial" panose="020B0604020202020204" pitchFamily="34" charset="0"/>
              </a:rPr>
              <a:t>NGV stations identify RATE as non-11p (= there is only the NGV section)</a:t>
            </a:r>
          </a:p>
        </p:txBody>
      </p:sp>
      <p:sp>
        <p:nvSpPr>
          <p:cNvPr id="73" name="Rectangle 72">
            <a:extLst>
              <a:ext uri="{FF2B5EF4-FFF2-40B4-BE49-F238E27FC236}">
                <a16:creationId xmlns:a16="http://schemas.microsoft.com/office/drawing/2014/main" id="{AD010055-9296-4D6F-BCD1-ED18E7DDDE8D}"/>
              </a:ext>
            </a:extLst>
          </p:cNvPr>
          <p:cNvSpPr/>
          <p:nvPr/>
        </p:nvSpPr>
        <p:spPr>
          <a:xfrm flipH="1">
            <a:off x="6328105" y="3105704"/>
            <a:ext cx="5485814" cy="369332"/>
          </a:xfrm>
          <a:prstGeom prst="rect">
            <a:avLst/>
          </a:prstGeom>
        </p:spPr>
        <p:txBody>
          <a:bodyPr wrap="square">
            <a:spAutoFit/>
          </a:bodyPr>
          <a:lstStyle/>
          <a:p>
            <a:pPr algn="ctr"/>
            <a:r>
              <a:rPr lang="en-US" sz="1800" i="1" dirty="0">
                <a:solidFill>
                  <a:schemeClr val="tx1"/>
                </a:solidFill>
                <a:latin typeface="Arial" panose="020B0604020202020204" pitchFamily="34" charset="0"/>
                <a:cs typeface="Arial" panose="020B0604020202020204" pitchFamily="34" charset="0"/>
              </a:rPr>
              <a:t>NGV stations identify RATE as valid for 11p</a:t>
            </a:r>
          </a:p>
        </p:txBody>
      </p:sp>
      <p:cxnSp>
        <p:nvCxnSpPr>
          <p:cNvPr id="78" name="Straight Arrow Connector 77">
            <a:extLst>
              <a:ext uri="{FF2B5EF4-FFF2-40B4-BE49-F238E27FC236}">
                <a16:creationId xmlns:a16="http://schemas.microsoft.com/office/drawing/2014/main" id="{8F44DEC9-8FB6-479D-9668-558F8895CF06}"/>
              </a:ext>
            </a:extLst>
          </p:cNvPr>
          <p:cNvCxnSpPr>
            <a:cxnSpLocks/>
            <a:stCxn id="58" idx="2"/>
            <a:endCxn id="99" idx="1"/>
          </p:cNvCxnSpPr>
          <p:nvPr/>
        </p:nvCxnSpPr>
        <p:spPr bwMode="auto">
          <a:xfrm>
            <a:off x="3743191" y="3160499"/>
            <a:ext cx="2246391" cy="5524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1" name="Rectangle 80">
            <a:extLst>
              <a:ext uri="{FF2B5EF4-FFF2-40B4-BE49-F238E27FC236}">
                <a16:creationId xmlns:a16="http://schemas.microsoft.com/office/drawing/2014/main" id="{05FE965F-00AA-45C3-92AA-CF79770BEB4F}"/>
              </a:ext>
            </a:extLst>
          </p:cNvPr>
          <p:cNvSpPr/>
          <p:nvPr/>
        </p:nvSpPr>
        <p:spPr bwMode="auto">
          <a:xfrm>
            <a:off x="571820" y="4618769"/>
            <a:ext cx="5105401" cy="79819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Decode</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NGV-SIG</a:t>
            </a:r>
          </a:p>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Attempt</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to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decode</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DATA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symbols</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as NGV-DATA</a:t>
            </a:r>
          </a:p>
        </p:txBody>
      </p:sp>
      <p:sp>
        <p:nvSpPr>
          <p:cNvPr id="82" name="Rectangle 81">
            <a:extLst>
              <a:ext uri="{FF2B5EF4-FFF2-40B4-BE49-F238E27FC236}">
                <a16:creationId xmlns:a16="http://schemas.microsoft.com/office/drawing/2014/main" id="{C3E6E641-E89D-4D6C-A900-6F40A9B87632}"/>
              </a:ext>
            </a:extLst>
          </p:cNvPr>
          <p:cNvSpPr/>
          <p:nvPr/>
        </p:nvSpPr>
        <p:spPr>
          <a:xfrm>
            <a:off x="957602" y="5835687"/>
            <a:ext cx="746804"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89" name="Rectangle 88">
            <a:extLst>
              <a:ext uri="{FF2B5EF4-FFF2-40B4-BE49-F238E27FC236}">
                <a16:creationId xmlns:a16="http://schemas.microsoft.com/office/drawing/2014/main" id="{BC34AEFC-9762-4DE3-8AA9-1EB52BB4958B}"/>
              </a:ext>
            </a:extLst>
          </p:cNvPr>
          <p:cNvSpPr/>
          <p:nvPr/>
        </p:nvSpPr>
        <p:spPr>
          <a:xfrm>
            <a:off x="1697827" y="5835686"/>
            <a:ext cx="477590" cy="402679"/>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L_SIG</a:t>
            </a:r>
          </a:p>
        </p:txBody>
      </p:sp>
      <p:sp>
        <p:nvSpPr>
          <p:cNvPr id="93" name="Rectangle 92">
            <a:extLst>
              <a:ext uri="{FF2B5EF4-FFF2-40B4-BE49-F238E27FC236}">
                <a16:creationId xmlns:a16="http://schemas.microsoft.com/office/drawing/2014/main" id="{389E39A3-B889-4150-B100-72AE104EAA25}"/>
              </a:ext>
            </a:extLst>
          </p:cNvPr>
          <p:cNvSpPr/>
          <p:nvPr/>
        </p:nvSpPr>
        <p:spPr>
          <a:xfrm>
            <a:off x="224849" y="5837536"/>
            <a:ext cx="737241"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94" name="Straight Arrow Connector 93">
            <a:extLst>
              <a:ext uri="{FF2B5EF4-FFF2-40B4-BE49-F238E27FC236}">
                <a16:creationId xmlns:a16="http://schemas.microsoft.com/office/drawing/2014/main" id="{024B5F0E-BABE-4EFD-B9BE-3E81990100B3}"/>
              </a:ext>
            </a:extLst>
          </p:cNvPr>
          <p:cNvCxnSpPr>
            <a:cxnSpLocks/>
          </p:cNvCxnSpPr>
          <p:nvPr/>
        </p:nvCxnSpPr>
        <p:spPr>
          <a:xfrm flipV="1">
            <a:off x="224849" y="5320106"/>
            <a:ext cx="0" cy="1080694"/>
          </a:xfrm>
          <a:prstGeom prst="straightConnector1">
            <a:avLst/>
          </a:prstGeom>
          <a:noFill/>
          <a:ln w="9525" cap="flat" cmpd="sng" algn="ctr">
            <a:solidFill>
              <a:srgbClr val="000000"/>
            </a:solidFill>
            <a:prstDash val="solid"/>
            <a:tailEnd type="triangle"/>
          </a:ln>
          <a:effectLst/>
        </p:spPr>
      </p:cxnSp>
      <p:sp>
        <p:nvSpPr>
          <p:cNvPr id="95" name="TextBox 94">
            <a:extLst>
              <a:ext uri="{FF2B5EF4-FFF2-40B4-BE49-F238E27FC236}">
                <a16:creationId xmlns:a16="http://schemas.microsoft.com/office/drawing/2014/main" id="{9E5585F7-DF6B-4B06-92BB-86517BBD0AE9}"/>
              </a:ext>
            </a:extLst>
          </p:cNvPr>
          <p:cNvSpPr txBox="1"/>
          <p:nvPr/>
        </p:nvSpPr>
        <p:spPr>
          <a:xfrm>
            <a:off x="0" y="5113733"/>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000000"/>
                </a:solidFill>
                <a:effectLst/>
                <a:uLnTx/>
                <a:uFillTx/>
                <a:latin typeface="Arial" charset="0"/>
                <a:ea typeface="+mn-ea"/>
              </a:rPr>
              <a:t>freq</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cxnSp>
        <p:nvCxnSpPr>
          <p:cNvPr id="97" name="Straight Arrow Connector 96">
            <a:extLst>
              <a:ext uri="{FF2B5EF4-FFF2-40B4-BE49-F238E27FC236}">
                <a16:creationId xmlns:a16="http://schemas.microsoft.com/office/drawing/2014/main" id="{D8F27ECA-17E5-4064-AEBB-0686E58932BD}"/>
              </a:ext>
            </a:extLst>
          </p:cNvPr>
          <p:cNvCxnSpPr>
            <a:cxnSpLocks/>
          </p:cNvCxnSpPr>
          <p:nvPr/>
        </p:nvCxnSpPr>
        <p:spPr>
          <a:xfrm>
            <a:off x="118796" y="6400800"/>
            <a:ext cx="5197307" cy="0"/>
          </a:xfrm>
          <a:prstGeom prst="straightConnector1">
            <a:avLst/>
          </a:prstGeom>
          <a:noFill/>
          <a:ln w="9525" cap="flat" cmpd="sng" algn="ctr">
            <a:solidFill>
              <a:srgbClr val="000000"/>
            </a:solidFill>
            <a:prstDash val="solid"/>
            <a:tailEnd type="triangle"/>
          </a:ln>
          <a:effectLst/>
        </p:spPr>
      </p:cxnSp>
      <p:sp>
        <p:nvSpPr>
          <p:cNvPr id="98" name="TextBox 97">
            <a:extLst>
              <a:ext uri="{FF2B5EF4-FFF2-40B4-BE49-F238E27FC236}">
                <a16:creationId xmlns:a16="http://schemas.microsoft.com/office/drawing/2014/main" id="{E898EAA6-2BC8-41FE-AD51-5B1517A11FA7}"/>
              </a:ext>
            </a:extLst>
          </p:cNvPr>
          <p:cNvSpPr txBox="1"/>
          <p:nvPr/>
        </p:nvSpPr>
        <p:spPr>
          <a:xfrm>
            <a:off x="4678509" y="6216158"/>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sp>
        <p:nvSpPr>
          <p:cNvPr id="99" name="Rectangle 98">
            <a:extLst>
              <a:ext uri="{FF2B5EF4-FFF2-40B4-BE49-F238E27FC236}">
                <a16:creationId xmlns:a16="http://schemas.microsoft.com/office/drawing/2014/main" id="{4F8375C3-0D45-473A-8E05-B41A59640D6D}"/>
              </a:ext>
            </a:extLst>
          </p:cNvPr>
          <p:cNvSpPr/>
          <p:nvPr/>
        </p:nvSpPr>
        <p:spPr bwMode="auto">
          <a:xfrm>
            <a:off x="5989582" y="3549817"/>
            <a:ext cx="5836801" cy="32625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Attempt</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to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decode</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L-DATA of the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legacy</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section</a:t>
            </a:r>
          </a:p>
        </p:txBody>
      </p:sp>
      <p:sp>
        <p:nvSpPr>
          <p:cNvPr id="100" name="Rectangle 99">
            <a:extLst>
              <a:ext uri="{FF2B5EF4-FFF2-40B4-BE49-F238E27FC236}">
                <a16:creationId xmlns:a16="http://schemas.microsoft.com/office/drawing/2014/main" id="{8F118136-CF2F-4583-AE67-713845007467}"/>
              </a:ext>
            </a:extLst>
          </p:cNvPr>
          <p:cNvSpPr/>
          <p:nvPr/>
        </p:nvSpPr>
        <p:spPr>
          <a:xfrm>
            <a:off x="7451873" y="4149159"/>
            <a:ext cx="746804"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101" name="Rectangle 100">
            <a:extLst>
              <a:ext uri="{FF2B5EF4-FFF2-40B4-BE49-F238E27FC236}">
                <a16:creationId xmlns:a16="http://schemas.microsoft.com/office/drawing/2014/main" id="{BDA27558-21AD-41D7-8E88-145DEBBF7DA2}"/>
              </a:ext>
            </a:extLst>
          </p:cNvPr>
          <p:cNvSpPr/>
          <p:nvPr/>
        </p:nvSpPr>
        <p:spPr>
          <a:xfrm>
            <a:off x="8192098" y="4149158"/>
            <a:ext cx="477590" cy="402679"/>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L_SIG</a:t>
            </a:r>
          </a:p>
        </p:txBody>
      </p:sp>
      <p:sp>
        <p:nvSpPr>
          <p:cNvPr id="102" name="Rectangle 101">
            <a:extLst>
              <a:ext uri="{FF2B5EF4-FFF2-40B4-BE49-F238E27FC236}">
                <a16:creationId xmlns:a16="http://schemas.microsoft.com/office/drawing/2014/main" id="{DD82E93A-7DC4-4300-981A-CE3B163AC2FE}"/>
              </a:ext>
            </a:extLst>
          </p:cNvPr>
          <p:cNvSpPr/>
          <p:nvPr/>
        </p:nvSpPr>
        <p:spPr>
          <a:xfrm>
            <a:off x="6719120" y="4151008"/>
            <a:ext cx="737241"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103" name="Straight Arrow Connector 102">
            <a:extLst>
              <a:ext uri="{FF2B5EF4-FFF2-40B4-BE49-F238E27FC236}">
                <a16:creationId xmlns:a16="http://schemas.microsoft.com/office/drawing/2014/main" id="{091A2AFC-DCFF-4ED9-A901-DA2ABE3D34E3}"/>
              </a:ext>
            </a:extLst>
          </p:cNvPr>
          <p:cNvCxnSpPr>
            <a:cxnSpLocks/>
          </p:cNvCxnSpPr>
          <p:nvPr/>
        </p:nvCxnSpPr>
        <p:spPr>
          <a:xfrm flipV="1">
            <a:off x="6719120" y="4038600"/>
            <a:ext cx="0" cy="580169"/>
          </a:xfrm>
          <a:prstGeom prst="straightConnector1">
            <a:avLst/>
          </a:prstGeom>
          <a:noFill/>
          <a:ln w="9525" cap="flat" cmpd="sng" algn="ctr">
            <a:solidFill>
              <a:srgbClr val="000000"/>
            </a:solidFill>
            <a:prstDash val="solid"/>
            <a:tailEnd type="triangle"/>
          </a:ln>
          <a:effectLst/>
        </p:spPr>
      </p:cxnSp>
      <p:sp>
        <p:nvSpPr>
          <p:cNvPr id="104" name="TextBox 103">
            <a:extLst>
              <a:ext uri="{FF2B5EF4-FFF2-40B4-BE49-F238E27FC236}">
                <a16:creationId xmlns:a16="http://schemas.microsoft.com/office/drawing/2014/main" id="{3DCC39B8-6598-42CF-BFCB-1DB43C5B6675}"/>
              </a:ext>
            </a:extLst>
          </p:cNvPr>
          <p:cNvSpPr txBox="1"/>
          <p:nvPr/>
        </p:nvSpPr>
        <p:spPr>
          <a:xfrm>
            <a:off x="6646275" y="3896233"/>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a:ln>
                <a:noFill/>
              </a:ln>
              <a:solidFill>
                <a:srgbClr val="000000"/>
              </a:solidFill>
              <a:effectLst/>
              <a:uLnTx/>
              <a:uFillTx/>
              <a:latin typeface="Arial" charset="0"/>
              <a:ea typeface="+mn-ea"/>
            </a:endParaRPr>
          </a:p>
        </p:txBody>
      </p:sp>
      <p:cxnSp>
        <p:nvCxnSpPr>
          <p:cNvPr id="105" name="Straight Arrow Connector 104">
            <a:extLst>
              <a:ext uri="{FF2B5EF4-FFF2-40B4-BE49-F238E27FC236}">
                <a16:creationId xmlns:a16="http://schemas.microsoft.com/office/drawing/2014/main" id="{FE42C508-AE77-4987-A356-95217559134C}"/>
              </a:ext>
            </a:extLst>
          </p:cNvPr>
          <p:cNvCxnSpPr>
            <a:cxnSpLocks/>
          </p:cNvCxnSpPr>
          <p:nvPr/>
        </p:nvCxnSpPr>
        <p:spPr>
          <a:xfrm>
            <a:off x="6613067" y="4572000"/>
            <a:ext cx="5197307" cy="0"/>
          </a:xfrm>
          <a:prstGeom prst="straightConnector1">
            <a:avLst/>
          </a:prstGeom>
          <a:noFill/>
          <a:ln w="9525" cap="flat" cmpd="sng" algn="ctr">
            <a:solidFill>
              <a:srgbClr val="000000"/>
            </a:solidFill>
            <a:prstDash val="solid"/>
            <a:tailEnd type="triangle"/>
          </a:ln>
          <a:effectLst/>
        </p:spPr>
      </p:cxnSp>
      <p:sp>
        <p:nvSpPr>
          <p:cNvPr id="106" name="TextBox 105">
            <a:extLst>
              <a:ext uri="{FF2B5EF4-FFF2-40B4-BE49-F238E27FC236}">
                <a16:creationId xmlns:a16="http://schemas.microsoft.com/office/drawing/2014/main" id="{1A7CC719-610C-4EF5-B7B9-27528A07EB22}"/>
              </a:ext>
            </a:extLst>
          </p:cNvPr>
          <p:cNvSpPr txBox="1"/>
          <p:nvPr/>
        </p:nvSpPr>
        <p:spPr>
          <a:xfrm>
            <a:off x="11274991" y="4360115"/>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sp>
        <p:nvSpPr>
          <p:cNvPr id="107" name="Rectangle 106">
            <a:extLst>
              <a:ext uri="{FF2B5EF4-FFF2-40B4-BE49-F238E27FC236}">
                <a16:creationId xmlns:a16="http://schemas.microsoft.com/office/drawing/2014/main" id="{5146C73C-5048-4A86-96E8-F8539F55F722}"/>
              </a:ext>
            </a:extLst>
          </p:cNvPr>
          <p:cNvSpPr/>
          <p:nvPr/>
        </p:nvSpPr>
        <p:spPr>
          <a:xfrm>
            <a:off x="8668213" y="4145921"/>
            <a:ext cx="2445370" cy="405916"/>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L-DATA</a:t>
            </a:r>
          </a:p>
        </p:txBody>
      </p:sp>
      <p:sp>
        <p:nvSpPr>
          <p:cNvPr id="108" name="Rectangle 107">
            <a:extLst>
              <a:ext uri="{FF2B5EF4-FFF2-40B4-BE49-F238E27FC236}">
                <a16:creationId xmlns:a16="http://schemas.microsoft.com/office/drawing/2014/main" id="{70461CC5-9251-4A0D-834A-AC4FFE1C71E3}"/>
              </a:ext>
            </a:extLst>
          </p:cNvPr>
          <p:cNvSpPr/>
          <p:nvPr/>
        </p:nvSpPr>
        <p:spPr>
          <a:xfrm>
            <a:off x="2180521" y="5737999"/>
            <a:ext cx="2497987" cy="58660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109" name="Rectangle 108">
            <a:extLst>
              <a:ext uri="{FF2B5EF4-FFF2-40B4-BE49-F238E27FC236}">
                <a16:creationId xmlns:a16="http://schemas.microsoft.com/office/drawing/2014/main" id="{77168BD7-E1FC-490D-9E55-6C2040DF1131}"/>
              </a:ext>
            </a:extLst>
          </p:cNvPr>
          <p:cNvSpPr/>
          <p:nvPr/>
        </p:nvSpPr>
        <p:spPr bwMode="auto">
          <a:xfrm>
            <a:off x="6355281" y="4816003"/>
            <a:ext cx="5105401" cy="3259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Then</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decode</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NGV-SIG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that</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may</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follow</a:t>
            </a:r>
          </a:p>
        </p:txBody>
      </p:sp>
      <p:cxnSp>
        <p:nvCxnSpPr>
          <p:cNvPr id="120" name="Straight Arrow Connector 119">
            <a:extLst>
              <a:ext uri="{FF2B5EF4-FFF2-40B4-BE49-F238E27FC236}">
                <a16:creationId xmlns:a16="http://schemas.microsoft.com/office/drawing/2014/main" id="{24909595-AEEA-4881-B5FA-0BCD0C407414}"/>
              </a:ext>
            </a:extLst>
          </p:cNvPr>
          <p:cNvCxnSpPr>
            <a:cxnSpLocks/>
            <a:stCxn id="99" idx="2"/>
            <a:endCxn id="109" idx="0"/>
          </p:cNvCxnSpPr>
          <p:nvPr/>
        </p:nvCxnSpPr>
        <p:spPr bwMode="auto">
          <a:xfrm flipH="1">
            <a:off x="8907982" y="3876074"/>
            <a:ext cx="1" cy="9399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0" name="Rectangle 59">
            <a:extLst>
              <a:ext uri="{FF2B5EF4-FFF2-40B4-BE49-F238E27FC236}">
                <a16:creationId xmlns:a16="http://schemas.microsoft.com/office/drawing/2014/main" id="{02E452FF-4703-41F1-9725-A136C42452E4}"/>
              </a:ext>
            </a:extLst>
          </p:cNvPr>
          <p:cNvSpPr/>
          <p:nvPr/>
        </p:nvSpPr>
        <p:spPr>
          <a:xfrm>
            <a:off x="7447694" y="5358326"/>
            <a:ext cx="746804"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62" name="Rectangle 61">
            <a:extLst>
              <a:ext uri="{FF2B5EF4-FFF2-40B4-BE49-F238E27FC236}">
                <a16:creationId xmlns:a16="http://schemas.microsoft.com/office/drawing/2014/main" id="{020282C9-8465-4BBB-8C58-CE5D8DAA9201}"/>
              </a:ext>
            </a:extLst>
          </p:cNvPr>
          <p:cNvSpPr/>
          <p:nvPr/>
        </p:nvSpPr>
        <p:spPr>
          <a:xfrm>
            <a:off x="8187919" y="5358325"/>
            <a:ext cx="477590" cy="402679"/>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L_SIG</a:t>
            </a:r>
          </a:p>
        </p:txBody>
      </p:sp>
      <p:sp>
        <p:nvSpPr>
          <p:cNvPr id="63" name="Rectangle 62">
            <a:extLst>
              <a:ext uri="{FF2B5EF4-FFF2-40B4-BE49-F238E27FC236}">
                <a16:creationId xmlns:a16="http://schemas.microsoft.com/office/drawing/2014/main" id="{4E3D910F-FB62-4DF7-91F5-6D345026C10C}"/>
              </a:ext>
            </a:extLst>
          </p:cNvPr>
          <p:cNvSpPr/>
          <p:nvPr/>
        </p:nvSpPr>
        <p:spPr>
          <a:xfrm>
            <a:off x="6714941" y="5360175"/>
            <a:ext cx="737241"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64" name="Straight Arrow Connector 63">
            <a:extLst>
              <a:ext uri="{FF2B5EF4-FFF2-40B4-BE49-F238E27FC236}">
                <a16:creationId xmlns:a16="http://schemas.microsoft.com/office/drawing/2014/main" id="{8E439342-B786-4690-90D0-0F35F8D2EFF2}"/>
              </a:ext>
            </a:extLst>
          </p:cNvPr>
          <p:cNvCxnSpPr>
            <a:cxnSpLocks/>
          </p:cNvCxnSpPr>
          <p:nvPr/>
        </p:nvCxnSpPr>
        <p:spPr>
          <a:xfrm flipV="1">
            <a:off x="6714941" y="5247767"/>
            <a:ext cx="0" cy="580169"/>
          </a:xfrm>
          <a:prstGeom prst="straightConnector1">
            <a:avLst/>
          </a:prstGeom>
          <a:noFill/>
          <a:ln w="9525" cap="flat" cmpd="sng" algn="ctr">
            <a:solidFill>
              <a:srgbClr val="000000"/>
            </a:solidFill>
            <a:prstDash val="solid"/>
            <a:tailEnd type="triangle"/>
          </a:ln>
          <a:effectLst/>
        </p:spPr>
      </p:cxnSp>
      <p:sp>
        <p:nvSpPr>
          <p:cNvPr id="65" name="TextBox 64">
            <a:extLst>
              <a:ext uri="{FF2B5EF4-FFF2-40B4-BE49-F238E27FC236}">
                <a16:creationId xmlns:a16="http://schemas.microsoft.com/office/drawing/2014/main" id="{F516CEFF-5040-4378-952A-C5DFDEEC1C8C}"/>
              </a:ext>
            </a:extLst>
          </p:cNvPr>
          <p:cNvSpPr txBox="1"/>
          <p:nvPr/>
        </p:nvSpPr>
        <p:spPr>
          <a:xfrm>
            <a:off x="6642096" y="5105400"/>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a:ln>
                <a:noFill/>
              </a:ln>
              <a:solidFill>
                <a:srgbClr val="000000"/>
              </a:solidFill>
              <a:effectLst/>
              <a:uLnTx/>
              <a:uFillTx/>
              <a:latin typeface="Arial" charset="0"/>
              <a:ea typeface="+mn-ea"/>
            </a:endParaRPr>
          </a:p>
        </p:txBody>
      </p:sp>
      <p:cxnSp>
        <p:nvCxnSpPr>
          <p:cNvPr id="66" name="Straight Arrow Connector 65">
            <a:extLst>
              <a:ext uri="{FF2B5EF4-FFF2-40B4-BE49-F238E27FC236}">
                <a16:creationId xmlns:a16="http://schemas.microsoft.com/office/drawing/2014/main" id="{A3A9603D-0C53-4034-87BB-79C1426D1950}"/>
              </a:ext>
            </a:extLst>
          </p:cNvPr>
          <p:cNvCxnSpPr>
            <a:cxnSpLocks/>
          </p:cNvCxnSpPr>
          <p:nvPr/>
        </p:nvCxnSpPr>
        <p:spPr>
          <a:xfrm>
            <a:off x="6608888" y="5781167"/>
            <a:ext cx="5197307" cy="0"/>
          </a:xfrm>
          <a:prstGeom prst="straightConnector1">
            <a:avLst/>
          </a:prstGeom>
          <a:noFill/>
          <a:ln w="9525" cap="flat" cmpd="sng" algn="ctr">
            <a:solidFill>
              <a:srgbClr val="000000"/>
            </a:solidFill>
            <a:prstDash val="solid"/>
            <a:tailEnd type="triangle"/>
          </a:ln>
          <a:effectLst/>
        </p:spPr>
      </p:cxnSp>
      <p:sp>
        <p:nvSpPr>
          <p:cNvPr id="67" name="TextBox 66">
            <a:extLst>
              <a:ext uri="{FF2B5EF4-FFF2-40B4-BE49-F238E27FC236}">
                <a16:creationId xmlns:a16="http://schemas.microsoft.com/office/drawing/2014/main" id="{7F423C6E-893E-413C-9F15-11D6F0E447A7}"/>
              </a:ext>
            </a:extLst>
          </p:cNvPr>
          <p:cNvSpPr txBox="1"/>
          <p:nvPr/>
        </p:nvSpPr>
        <p:spPr>
          <a:xfrm>
            <a:off x="11649019" y="5536851"/>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68" name="Rectangle 67">
            <a:extLst>
              <a:ext uri="{FF2B5EF4-FFF2-40B4-BE49-F238E27FC236}">
                <a16:creationId xmlns:a16="http://schemas.microsoft.com/office/drawing/2014/main" id="{D4514B91-73FD-4F5C-8847-D77D7C934118}"/>
              </a:ext>
            </a:extLst>
          </p:cNvPr>
          <p:cNvSpPr/>
          <p:nvPr/>
        </p:nvSpPr>
        <p:spPr>
          <a:xfrm>
            <a:off x="8664034" y="5355088"/>
            <a:ext cx="2445370" cy="405916"/>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L-DATA</a:t>
            </a:r>
          </a:p>
        </p:txBody>
      </p:sp>
      <p:sp>
        <p:nvSpPr>
          <p:cNvPr id="69" name="Rectangle 68">
            <a:extLst>
              <a:ext uri="{FF2B5EF4-FFF2-40B4-BE49-F238E27FC236}">
                <a16:creationId xmlns:a16="http://schemas.microsoft.com/office/drawing/2014/main" id="{EE0E53AC-DE46-4F14-B3F3-B11A126824FC}"/>
              </a:ext>
            </a:extLst>
          </p:cNvPr>
          <p:cNvSpPr/>
          <p:nvPr/>
        </p:nvSpPr>
        <p:spPr>
          <a:xfrm>
            <a:off x="11115496" y="5358193"/>
            <a:ext cx="470023" cy="402810"/>
          </a:xfrm>
          <a:prstGeom prst="rect">
            <a:avLst/>
          </a:prstGeom>
          <a:solidFill>
            <a:schemeClr val="bg1">
              <a:lumMod val="6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NGV SIG</a:t>
            </a:r>
          </a:p>
        </p:txBody>
      </p:sp>
      <p:cxnSp>
        <p:nvCxnSpPr>
          <p:cNvPr id="70" name="Straight Arrow Connector 69">
            <a:extLst>
              <a:ext uri="{FF2B5EF4-FFF2-40B4-BE49-F238E27FC236}">
                <a16:creationId xmlns:a16="http://schemas.microsoft.com/office/drawing/2014/main" id="{ACC38334-1A54-446B-9FB3-407BC95E0B90}"/>
              </a:ext>
            </a:extLst>
          </p:cNvPr>
          <p:cNvCxnSpPr>
            <a:cxnSpLocks/>
            <a:endCxn id="69" idx="0"/>
          </p:cNvCxnSpPr>
          <p:nvPr/>
        </p:nvCxnSpPr>
        <p:spPr bwMode="auto">
          <a:xfrm>
            <a:off x="10923596" y="5059767"/>
            <a:ext cx="426912" cy="298426"/>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74" name="Rectangle 73">
            <a:extLst>
              <a:ext uri="{FF2B5EF4-FFF2-40B4-BE49-F238E27FC236}">
                <a16:creationId xmlns:a16="http://schemas.microsoft.com/office/drawing/2014/main" id="{8E380C88-A148-4489-8E28-2E2EC0760300}"/>
              </a:ext>
            </a:extLst>
          </p:cNvPr>
          <p:cNvSpPr/>
          <p:nvPr/>
        </p:nvSpPr>
        <p:spPr>
          <a:xfrm flipH="1">
            <a:off x="6189808" y="5934683"/>
            <a:ext cx="5485814" cy="369332"/>
          </a:xfrm>
          <a:prstGeom prst="rect">
            <a:avLst/>
          </a:prstGeom>
        </p:spPr>
        <p:txBody>
          <a:bodyPr wrap="square">
            <a:spAutoFit/>
          </a:bodyPr>
          <a:lstStyle/>
          <a:p>
            <a:pPr algn="ctr"/>
            <a:r>
              <a:rPr lang="en-US" sz="1800" i="1" dirty="0">
                <a:solidFill>
                  <a:schemeClr val="tx1"/>
                </a:solidFill>
                <a:latin typeface="Arial" panose="020B0604020202020204" pitchFamily="34" charset="0"/>
                <a:cs typeface="Arial" panose="020B0604020202020204" pitchFamily="34" charset="0"/>
              </a:rPr>
              <a:t>(continues next slide)</a:t>
            </a:r>
          </a:p>
        </p:txBody>
      </p:sp>
      <p:sp>
        <p:nvSpPr>
          <p:cNvPr id="2" name="Slide Number Placeholder 1">
            <a:extLst>
              <a:ext uri="{FF2B5EF4-FFF2-40B4-BE49-F238E27FC236}">
                <a16:creationId xmlns:a16="http://schemas.microsoft.com/office/drawing/2014/main" id="{8973A17D-F832-4913-A7E9-5A13E40F480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53548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a:t>May 2019</a:t>
            </a:r>
          </a:p>
        </p:txBody>
      </p:sp>
      <p:sp>
        <p:nvSpPr>
          <p:cNvPr id="39" name="Footer Placeholder 4">
            <a:extLst>
              <a:ext uri="{FF2B5EF4-FFF2-40B4-BE49-F238E27FC236}">
                <a16:creationId xmlns:a16="http://schemas.microsoft.com/office/drawing/2014/main" id="{298313BC-34CF-4529-BE03-31B140874130}"/>
              </a:ext>
            </a:extLst>
          </p:cNvPr>
          <p:cNvSpPr>
            <a:spLocks noGrp="1"/>
          </p:cNvSpPr>
          <p:nvPr>
            <p:ph type="ftr" idx="14"/>
          </p:nvPr>
        </p:nvSpPr>
        <p:spPr>
          <a:xfrm>
            <a:off x="7625882" y="6497861"/>
            <a:ext cx="4246027" cy="180975"/>
          </a:xfrm>
        </p:spPr>
        <p:txBody>
          <a:bodyPr/>
          <a:lstStyle/>
          <a:p>
            <a:r>
              <a:rPr lang="en-US" dirty="0"/>
              <a:t>Fischer - Filippi - Martinez, NXP</a:t>
            </a:r>
          </a:p>
        </p:txBody>
      </p:sp>
      <p:sp>
        <p:nvSpPr>
          <p:cNvPr id="110" name="Rectangle 109">
            <a:extLst>
              <a:ext uri="{FF2B5EF4-FFF2-40B4-BE49-F238E27FC236}">
                <a16:creationId xmlns:a16="http://schemas.microsoft.com/office/drawing/2014/main" id="{D3D717A7-9AE3-42BD-9A48-7024AC919030}"/>
              </a:ext>
            </a:extLst>
          </p:cNvPr>
          <p:cNvSpPr/>
          <p:nvPr/>
        </p:nvSpPr>
        <p:spPr>
          <a:xfrm>
            <a:off x="628831" y="5350650"/>
            <a:ext cx="486802" cy="403266"/>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111" name="Rectangle 110">
            <a:extLst>
              <a:ext uri="{FF2B5EF4-FFF2-40B4-BE49-F238E27FC236}">
                <a16:creationId xmlns:a16="http://schemas.microsoft.com/office/drawing/2014/main" id="{EADD97F3-63B8-4396-A0D9-D182C9FC3072}"/>
              </a:ext>
            </a:extLst>
          </p:cNvPr>
          <p:cNvSpPr/>
          <p:nvPr/>
        </p:nvSpPr>
        <p:spPr>
          <a:xfrm>
            <a:off x="1114467" y="5349542"/>
            <a:ext cx="477590" cy="40437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L_SIG</a:t>
            </a:r>
          </a:p>
        </p:txBody>
      </p:sp>
      <p:sp>
        <p:nvSpPr>
          <p:cNvPr id="112" name="Rectangle 111">
            <a:extLst>
              <a:ext uri="{FF2B5EF4-FFF2-40B4-BE49-F238E27FC236}">
                <a16:creationId xmlns:a16="http://schemas.microsoft.com/office/drawing/2014/main" id="{678536E8-EA3B-49B6-8A5C-89A2B94727D7}"/>
              </a:ext>
            </a:extLst>
          </p:cNvPr>
          <p:cNvSpPr/>
          <p:nvPr/>
        </p:nvSpPr>
        <p:spPr>
          <a:xfrm>
            <a:off x="152046" y="5350650"/>
            <a:ext cx="477950" cy="403266"/>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113" name="Straight Arrow Connector 112">
            <a:extLst>
              <a:ext uri="{FF2B5EF4-FFF2-40B4-BE49-F238E27FC236}">
                <a16:creationId xmlns:a16="http://schemas.microsoft.com/office/drawing/2014/main" id="{52875245-A9F3-4242-AD90-5923F5F609C1}"/>
              </a:ext>
            </a:extLst>
          </p:cNvPr>
          <p:cNvCxnSpPr>
            <a:cxnSpLocks/>
          </p:cNvCxnSpPr>
          <p:nvPr/>
        </p:nvCxnSpPr>
        <p:spPr>
          <a:xfrm flipV="1">
            <a:off x="152045" y="5184830"/>
            <a:ext cx="0" cy="731520"/>
          </a:xfrm>
          <a:prstGeom prst="straightConnector1">
            <a:avLst/>
          </a:prstGeom>
          <a:noFill/>
          <a:ln w="9525" cap="flat" cmpd="sng" algn="ctr">
            <a:solidFill>
              <a:srgbClr val="000000"/>
            </a:solidFill>
            <a:prstDash val="solid"/>
            <a:tailEnd type="triangle"/>
          </a:ln>
          <a:effectLst/>
        </p:spPr>
      </p:cxnSp>
      <p:sp>
        <p:nvSpPr>
          <p:cNvPr id="114" name="TextBox 113">
            <a:extLst>
              <a:ext uri="{FF2B5EF4-FFF2-40B4-BE49-F238E27FC236}">
                <a16:creationId xmlns:a16="http://schemas.microsoft.com/office/drawing/2014/main" id="{66CE96D0-A58C-452E-8A46-FD1941785CB0}"/>
              </a:ext>
            </a:extLst>
          </p:cNvPr>
          <p:cNvSpPr txBox="1"/>
          <p:nvPr/>
        </p:nvSpPr>
        <p:spPr>
          <a:xfrm>
            <a:off x="118837" y="5098839"/>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a:ln>
                <a:noFill/>
              </a:ln>
              <a:solidFill>
                <a:srgbClr val="000000"/>
              </a:solidFill>
              <a:effectLst/>
              <a:uLnTx/>
              <a:uFillTx/>
              <a:latin typeface="Arial" charset="0"/>
              <a:ea typeface="+mn-ea"/>
            </a:endParaRPr>
          </a:p>
        </p:txBody>
      </p:sp>
      <p:cxnSp>
        <p:nvCxnSpPr>
          <p:cNvPr id="115" name="Straight Arrow Connector 114">
            <a:extLst>
              <a:ext uri="{FF2B5EF4-FFF2-40B4-BE49-F238E27FC236}">
                <a16:creationId xmlns:a16="http://schemas.microsoft.com/office/drawing/2014/main" id="{86E50DCF-FDCF-4495-8E85-44EEA26329BD}"/>
              </a:ext>
            </a:extLst>
          </p:cNvPr>
          <p:cNvCxnSpPr>
            <a:cxnSpLocks/>
          </p:cNvCxnSpPr>
          <p:nvPr/>
        </p:nvCxnSpPr>
        <p:spPr>
          <a:xfrm>
            <a:off x="45992" y="5916350"/>
            <a:ext cx="5197307" cy="0"/>
          </a:xfrm>
          <a:prstGeom prst="straightConnector1">
            <a:avLst/>
          </a:prstGeom>
          <a:noFill/>
          <a:ln w="9525" cap="flat" cmpd="sng" algn="ctr">
            <a:solidFill>
              <a:srgbClr val="000000"/>
            </a:solidFill>
            <a:prstDash val="solid"/>
            <a:tailEnd type="triangle"/>
          </a:ln>
          <a:effectLst/>
        </p:spPr>
      </p:cxnSp>
      <p:sp>
        <p:nvSpPr>
          <p:cNvPr id="116" name="TextBox 115">
            <a:extLst>
              <a:ext uri="{FF2B5EF4-FFF2-40B4-BE49-F238E27FC236}">
                <a16:creationId xmlns:a16="http://schemas.microsoft.com/office/drawing/2014/main" id="{22BA0136-A639-43B8-8705-3277E0681F6A}"/>
              </a:ext>
            </a:extLst>
          </p:cNvPr>
          <p:cNvSpPr txBox="1"/>
          <p:nvPr/>
        </p:nvSpPr>
        <p:spPr>
          <a:xfrm>
            <a:off x="4605705" y="5731708"/>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sp>
        <p:nvSpPr>
          <p:cNvPr id="117" name="Rectangle 116">
            <a:extLst>
              <a:ext uri="{FF2B5EF4-FFF2-40B4-BE49-F238E27FC236}">
                <a16:creationId xmlns:a16="http://schemas.microsoft.com/office/drawing/2014/main" id="{E3AA91CB-0145-4871-BD24-EC84E81C6D60}"/>
              </a:ext>
            </a:extLst>
          </p:cNvPr>
          <p:cNvSpPr/>
          <p:nvPr/>
        </p:nvSpPr>
        <p:spPr>
          <a:xfrm>
            <a:off x="2830125" y="5245775"/>
            <a:ext cx="1740130" cy="58660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118" name="Rectangle 117">
            <a:extLst>
              <a:ext uri="{FF2B5EF4-FFF2-40B4-BE49-F238E27FC236}">
                <a16:creationId xmlns:a16="http://schemas.microsoft.com/office/drawing/2014/main" id="{0C0BD707-40EB-4162-B2B3-D2E69A509DC8}"/>
              </a:ext>
            </a:extLst>
          </p:cNvPr>
          <p:cNvSpPr/>
          <p:nvPr/>
        </p:nvSpPr>
        <p:spPr>
          <a:xfrm>
            <a:off x="1585473" y="5349541"/>
            <a:ext cx="776727" cy="405916"/>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L-DATA</a:t>
            </a:r>
          </a:p>
        </p:txBody>
      </p:sp>
      <p:sp>
        <p:nvSpPr>
          <p:cNvPr id="131" name="Rectangle 130">
            <a:extLst>
              <a:ext uri="{FF2B5EF4-FFF2-40B4-BE49-F238E27FC236}">
                <a16:creationId xmlns:a16="http://schemas.microsoft.com/office/drawing/2014/main" id="{B078AD94-C97E-4ECC-A611-45911F19518B}"/>
              </a:ext>
            </a:extLst>
          </p:cNvPr>
          <p:cNvSpPr/>
          <p:nvPr/>
        </p:nvSpPr>
        <p:spPr>
          <a:xfrm flipH="1">
            <a:off x="8411308" y="3315804"/>
            <a:ext cx="3780692" cy="646331"/>
          </a:xfrm>
          <a:prstGeom prst="rect">
            <a:avLst/>
          </a:prstGeom>
        </p:spPr>
        <p:txBody>
          <a:bodyPr wrap="square">
            <a:spAutoFit/>
          </a:bodyPr>
          <a:lstStyle/>
          <a:p>
            <a:pPr algn="ctr"/>
            <a:r>
              <a:rPr lang="en-US" sz="1800" i="1" dirty="0">
                <a:solidFill>
                  <a:schemeClr val="tx1"/>
                </a:solidFill>
                <a:latin typeface="Arial" panose="020B0604020202020204" pitchFamily="34" charset="0"/>
                <a:cs typeface="Arial" panose="020B0604020202020204" pitchFamily="34" charset="0"/>
              </a:rPr>
              <a:t>NGV stations identify </a:t>
            </a:r>
            <a:r>
              <a:rPr lang="en-US" sz="1800" b="1" i="1" dirty="0">
                <a:solidFill>
                  <a:schemeClr val="tx1"/>
                </a:solidFill>
                <a:latin typeface="Arial" panose="020B0604020202020204" pitchFamily="34" charset="0"/>
                <a:cs typeface="Arial" panose="020B0604020202020204" pitchFamily="34" charset="0"/>
              </a:rPr>
              <a:t>non-NGV RATE</a:t>
            </a:r>
            <a:r>
              <a:rPr lang="en-US" sz="1800" i="1" dirty="0">
                <a:solidFill>
                  <a:schemeClr val="tx1"/>
                </a:solidFill>
                <a:latin typeface="Arial" panose="020B0604020202020204" pitchFamily="34" charset="0"/>
                <a:cs typeface="Arial" panose="020B0604020202020204" pitchFamily="34" charset="0"/>
              </a:rPr>
              <a:t> (for future usage “NGV+”)</a:t>
            </a:r>
          </a:p>
        </p:txBody>
      </p:sp>
      <p:sp>
        <p:nvSpPr>
          <p:cNvPr id="132" name="Rectangle 131">
            <a:extLst>
              <a:ext uri="{FF2B5EF4-FFF2-40B4-BE49-F238E27FC236}">
                <a16:creationId xmlns:a16="http://schemas.microsoft.com/office/drawing/2014/main" id="{BA4DB63C-049D-43E9-AA23-32359D20E114}"/>
              </a:ext>
            </a:extLst>
          </p:cNvPr>
          <p:cNvSpPr/>
          <p:nvPr/>
        </p:nvSpPr>
        <p:spPr bwMode="auto">
          <a:xfrm>
            <a:off x="7438673" y="4175201"/>
            <a:ext cx="4600927" cy="107057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Report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invalid</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NGV rate to MAC</a:t>
            </a:r>
          </a:p>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Do not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attempt</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to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decode</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NGV-DATA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symbols</a:t>
            </a:r>
            <a:endPar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171450" indent="-171450" algn="ctr">
              <a:buFont typeface="Arial" panose="020B0604020202020204" pitchFamily="34" charset="0"/>
              <a:buChar char="•"/>
            </a:pPr>
            <a:r>
              <a:rPr lang="fr-FR" sz="1600" dirty="0">
                <a:solidFill>
                  <a:schemeClr val="tx1"/>
                </a:solidFill>
                <a:latin typeface="Arial" panose="020B0604020202020204" pitchFamily="34" charset="0"/>
                <a:cs typeface="Arial" panose="020B0604020202020204" pitchFamily="34" charset="0"/>
              </a:rPr>
              <a:t>Channel </a:t>
            </a:r>
            <a:r>
              <a:rPr lang="fr-FR" sz="1600" dirty="0" err="1">
                <a:solidFill>
                  <a:schemeClr val="tx1"/>
                </a:solidFill>
                <a:latin typeface="Arial" panose="020B0604020202020204" pitchFamily="34" charset="0"/>
                <a:cs typeface="Arial" panose="020B0604020202020204" pitchFamily="34" charset="0"/>
              </a:rPr>
              <a:t>is</a:t>
            </a:r>
            <a:r>
              <a:rPr lang="fr-FR" sz="1600" dirty="0">
                <a:solidFill>
                  <a:schemeClr val="tx1"/>
                </a:solidFill>
                <a:latin typeface="Arial" panose="020B0604020202020204" pitchFamily="34" charset="0"/>
                <a:cs typeface="Arial" panose="020B0604020202020204" pitchFamily="34" charset="0"/>
              </a:rPr>
              <a:t> </a:t>
            </a:r>
            <a:r>
              <a:rPr lang="fr-FR" sz="1600" dirty="0" err="1">
                <a:solidFill>
                  <a:schemeClr val="tx1"/>
                </a:solidFill>
                <a:latin typeface="Arial" panose="020B0604020202020204" pitchFamily="34" charset="0"/>
                <a:cs typeface="Arial" panose="020B0604020202020204" pitchFamily="34" charset="0"/>
              </a:rPr>
              <a:t>observed</a:t>
            </a:r>
            <a:r>
              <a:rPr lang="fr-FR" sz="1600" dirty="0">
                <a:solidFill>
                  <a:schemeClr val="tx1"/>
                </a:solidFill>
                <a:latin typeface="Arial" panose="020B0604020202020204" pitchFamily="34" charset="0"/>
                <a:cs typeface="Arial" panose="020B0604020202020204" pitchFamily="34" charset="0"/>
              </a:rPr>
              <a:t> </a:t>
            </a:r>
            <a:r>
              <a:rPr lang="en-US" sz="1600" dirty="0">
                <a:solidFill>
                  <a:schemeClr val="tx1"/>
                </a:solidFill>
                <a:latin typeface="Arial" panose="020B0604020202020204" pitchFamily="34" charset="0"/>
                <a:cs typeface="Arial" panose="020B0604020202020204" pitchFamily="34" charset="0"/>
              </a:rPr>
              <a:t>busy, with high-power energy</a:t>
            </a:r>
          </a:p>
        </p:txBody>
      </p:sp>
      <p:sp>
        <p:nvSpPr>
          <p:cNvPr id="133" name="Rectangle 132">
            <a:extLst>
              <a:ext uri="{FF2B5EF4-FFF2-40B4-BE49-F238E27FC236}">
                <a16:creationId xmlns:a16="http://schemas.microsoft.com/office/drawing/2014/main" id="{A390ADCD-BBCF-4CCC-8569-61B51A96E3CB}"/>
              </a:ext>
            </a:extLst>
          </p:cNvPr>
          <p:cNvSpPr/>
          <p:nvPr/>
        </p:nvSpPr>
        <p:spPr>
          <a:xfrm>
            <a:off x="9664361" y="5417962"/>
            <a:ext cx="1733729" cy="586601"/>
          </a:xfrm>
          <a:prstGeom prst="rect">
            <a:avLst/>
          </a:prstGeom>
          <a:solidFill>
            <a:schemeClr val="bg1">
              <a:lumMod val="7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cxnSp>
        <p:nvCxnSpPr>
          <p:cNvPr id="134" name="Straight Arrow Connector 133">
            <a:extLst>
              <a:ext uri="{FF2B5EF4-FFF2-40B4-BE49-F238E27FC236}">
                <a16:creationId xmlns:a16="http://schemas.microsoft.com/office/drawing/2014/main" id="{5F15455E-F996-4C25-8983-4F89BCA79059}"/>
              </a:ext>
            </a:extLst>
          </p:cNvPr>
          <p:cNvCxnSpPr>
            <a:cxnSpLocks/>
            <a:stCxn id="74" idx="2"/>
            <a:endCxn id="138" idx="0"/>
          </p:cNvCxnSpPr>
          <p:nvPr/>
        </p:nvCxnSpPr>
        <p:spPr bwMode="auto">
          <a:xfrm flipH="1">
            <a:off x="2193019" y="2710863"/>
            <a:ext cx="5672566" cy="18209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5" name="Rectangle 134">
            <a:extLst>
              <a:ext uri="{FF2B5EF4-FFF2-40B4-BE49-F238E27FC236}">
                <a16:creationId xmlns:a16="http://schemas.microsoft.com/office/drawing/2014/main" id="{5FDB090F-8779-49B6-8AF2-C9F9615D1588}"/>
              </a:ext>
            </a:extLst>
          </p:cNvPr>
          <p:cNvSpPr/>
          <p:nvPr/>
        </p:nvSpPr>
        <p:spPr>
          <a:xfrm flipH="1">
            <a:off x="1857479" y="3297046"/>
            <a:ext cx="2924263" cy="646331"/>
          </a:xfrm>
          <a:prstGeom prst="rect">
            <a:avLst/>
          </a:prstGeom>
        </p:spPr>
        <p:txBody>
          <a:bodyPr wrap="square">
            <a:spAutoFit/>
          </a:bodyPr>
          <a:lstStyle/>
          <a:p>
            <a:pPr algn="ctr"/>
            <a:r>
              <a:rPr lang="en-US" sz="1800" i="1" dirty="0">
                <a:solidFill>
                  <a:schemeClr val="tx1"/>
                </a:solidFill>
                <a:latin typeface="Arial" panose="020B0604020202020204" pitchFamily="34" charset="0"/>
                <a:cs typeface="Arial" panose="020B0604020202020204" pitchFamily="34" charset="0"/>
              </a:rPr>
              <a:t>NGV stations identify RATE as </a:t>
            </a:r>
            <a:r>
              <a:rPr lang="en-US" sz="1800" b="1" i="1" dirty="0">
                <a:solidFill>
                  <a:schemeClr val="tx1"/>
                </a:solidFill>
                <a:latin typeface="Arial" panose="020B0604020202020204" pitchFamily="34" charset="0"/>
                <a:cs typeface="Arial" panose="020B0604020202020204" pitchFamily="34" charset="0"/>
              </a:rPr>
              <a:t>valid NGV rate</a:t>
            </a:r>
          </a:p>
        </p:txBody>
      </p:sp>
      <p:sp>
        <p:nvSpPr>
          <p:cNvPr id="138" name="Rectangle 137">
            <a:extLst>
              <a:ext uri="{FF2B5EF4-FFF2-40B4-BE49-F238E27FC236}">
                <a16:creationId xmlns:a16="http://schemas.microsoft.com/office/drawing/2014/main" id="{0ED3667E-12A6-411A-BCB9-F88453FA5B13}"/>
              </a:ext>
            </a:extLst>
          </p:cNvPr>
          <p:cNvSpPr/>
          <p:nvPr/>
        </p:nvSpPr>
        <p:spPr bwMode="auto">
          <a:xfrm>
            <a:off x="118837" y="4531813"/>
            <a:ext cx="4148363" cy="59279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Attempt</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to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decode</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DATA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symbols</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as NGV-DATA</a:t>
            </a:r>
          </a:p>
        </p:txBody>
      </p:sp>
      <p:sp>
        <p:nvSpPr>
          <p:cNvPr id="141" name="Rectangle 140">
            <a:extLst>
              <a:ext uri="{FF2B5EF4-FFF2-40B4-BE49-F238E27FC236}">
                <a16:creationId xmlns:a16="http://schemas.microsoft.com/office/drawing/2014/main" id="{04EC04E7-8301-4AE7-9A71-BA14FAD512BD}"/>
              </a:ext>
            </a:extLst>
          </p:cNvPr>
          <p:cNvSpPr/>
          <p:nvPr/>
        </p:nvSpPr>
        <p:spPr>
          <a:xfrm flipH="1">
            <a:off x="4538427" y="3836773"/>
            <a:ext cx="3193469" cy="646331"/>
          </a:xfrm>
          <a:prstGeom prst="rect">
            <a:avLst/>
          </a:prstGeom>
        </p:spPr>
        <p:txBody>
          <a:bodyPr wrap="square">
            <a:spAutoFit/>
          </a:bodyPr>
          <a:lstStyle/>
          <a:p>
            <a:pPr algn="ctr"/>
            <a:r>
              <a:rPr lang="en-US" sz="1800" i="1" dirty="0">
                <a:solidFill>
                  <a:schemeClr val="tx1"/>
                </a:solidFill>
                <a:latin typeface="Arial" panose="020B0604020202020204" pitchFamily="34" charset="0"/>
                <a:cs typeface="Arial" panose="020B0604020202020204" pitchFamily="34" charset="0"/>
              </a:rPr>
              <a:t>NGV stations identify there was no such NGV-SIG</a:t>
            </a:r>
          </a:p>
        </p:txBody>
      </p:sp>
      <p:cxnSp>
        <p:nvCxnSpPr>
          <p:cNvPr id="142" name="Straight Arrow Connector 141">
            <a:extLst>
              <a:ext uri="{FF2B5EF4-FFF2-40B4-BE49-F238E27FC236}">
                <a16:creationId xmlns:a16="http://schemas.microsoft.com/office/drawing/2014/main" id="{5149F1A8-5025-4ACD-843D-96F2118CD5BC}"/>
              </a:ext>
            </a:extLst>
          </p:cNvPr>
          <p:cNvCxnSpPr>
            <a:cxnSpLocks/>
            <a:stCxn id="74" idx="2"/>
            <a:endCxn id="150" idx="0"/>
          </p:cNvCxnSpPr>
          <p:nvPr/>
        </p:nvCxnSpPr>
        <p:spPr bwMode="auto">
          <a:xfrm flipH="1">
            <a:off x="5871637" y="2710863"/>
            <a:ext cx="1993948" cy="18714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5" name="Straight Arrow Connector 144">
            <a:extLst>
              <a:ext uri="{FF2B5EF4-FFF2-40B4-BE49-F238E27FC236}">
                <a16:creationId xmlns:a16="http://schemas.microsoft.com/office/drawing/2014/main" id="{6AF23D36-F7ED-40BE-A4BE-38C1542FE41B}"/>
              </a:ext>
            </a:extLst>
          </p:cNvPr>
          <p:cNvCxnSpPr>
            <a:cxnSpLocks/>
            <a:stCxn id="74" idx="2"/>
            <a:endCxn id="132" idx="0"/>
          </p:cNvCxnSpPr>
          <p:nvPr/>
        </p:nvCxnSpPr>
        <p:spPr bwMode="auto">
          <a:xfrm>
            <a:off x="7865585" y="2710863"/>
            <a:ext cx="1873552" cy="14643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0" name="Rectangle 149">
            <a:extLst>
              <a:ext uri="{FF2B5EF4-FFF2-40B4-BE49-F238E27FC236}">
                <a16:creationId xmlns:a16="http://schemas.microsoft.com/office/drawing/2014/main" id="{752A156F-67D4-40D5-B887-BE357472875B}"/>
              </a:ext>
            </a:extLst>
          </p:cNvPr>
          <p:cNvSpPr/>
          <p:nvPr/>
        </p:nvSpPr>
        <p:spPr bwMode="auto">
          <a:xfrm>
            <a:off x="4622051" y="4582301"/>
            <a:ext cx="2499172" cy="37712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Decoding</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finished</a:t>
            </a:r>
            <a:endPar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2" name="Title 1">
            <a:extLst>
              <a:ext uri="{FF2B5EF4-FFF2-40B4-BE49-F238E27FC236}">
                <a16:creationId xmlns:a16="http://schemas.microsoft.com/office/drawing/2014/main" id="{628B2722-8B60-496D-A6EC-ADE7ED6707D9}"/>
              </a:ext>
            </a:extLst>
          </p:cNvPr>
          <p:cNvSpPr>
            <a:spLocks noGrp="1"/>
          </p:cNvSpPr>
          <p:nvPr>
            <p:ph type="title"/>
          </p:nvPr>
        </p:nvSpPr>
        <p:spPr>
          <a:xfrm>
            <a:off x="224849" y="889625"/>
            <a:ext cx="11814751" cy="646367"/>
          </a:xfrm>
        </p:spPr>
        <p:txBody>
          <a:bodyPr/>
          <a:lstStyle/>
          <a:p>
            <a:r>
              <a:rPr lang="en-US" dirty="0"/>
              <a:t>IEEE 802.11bd PPDU: how NGV device treat incoming packets (2) </a:t>
            </a:r>
          </a:p>
        </p:txBody>
      </p:sp>
      <p:sp>
        <p:nvSpPr>
          <p:cNvPr id="64" name="Rectangle 63">
            <a:extLst>
              <a:ext uri="{FF2B5EF4-FFF2-40B4-BE49-F238E27FC236}">
                <a16:creationId xmlns:a16="http://schemas.microsoft.com/office/drawing/2014/main" id="{FE4BC4A5-FD47-4E4A-939E-19ACDE5B2271}"/>
              </a:ext>
            </a:extLst>
          </p:cNvPr>
          <p:cNvSpPr/>
          <p:nvPr/>
        </p:nvSpPr>
        <p:spPr bwMode="auto">
          <a:xfrm>
            <a:off x="3041753" y="1640185"/>
            <a:ext cx="5105401" cy="3259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ctr"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Then</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decode</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NGV-SIG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that</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fr-FR"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may</a:t>
            </a:r>
            <a:r>
              <a:rPr kumimoji="0" lang="fr-FR"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follow</a:t>
            </a:r>
          </a:p>
        </p:txBody>
      </p:sp>
      <p:sp>
        <p:nvSpPr>
          <p:cNvPr id="65" name="Rectangle 64">
            <a:extLst>
              <a:ext uri="{FF2B5EF4-FFF2-40B4-BE49-F238E27FC236}">
                <a16:creationId xmlns:a16="http://schemas.microsoft.com/office/drawing/2014/main" id="{254C24E4-CA0D-49B4-8D3C-27588DB6FA7F}"/>
              </a:ext>
            </a:extLst>
          </p:cNvPr>
          <p:cNvSpPr/>
          <p:nvPr/>
        </p:nvSpPr>
        <p:spPr>
          <a:xfrm>
            <a:off x="3962771" y="2308186"/>
            <a:ext cx="746804"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66" name="Rectangle 65">
            <a:extLst>
              <a:ext uri="{FF2B5EF4-FFF2-40B4-BE49-F238E27FC236}">
                <a16:creationId xmlns:a16="http://schemas.microsoft.com/office/drawing/2014/main" id="{7073D28C-EA24-4FB8-A06C-B9C8FEC26CDB}"/>
              </a:ext>
            </a:extLst>
          </p:cNvPr>
          <p:cNvSpPr/>
          <p:nvPr/>
        </p:nvSpPr>
        <p:spPr>
          <a:xfrm>
            <a:off x="4702996" y="2308185"/>
            <a:ext cx="477590" cy="402679"/>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L_SIG</a:t>
            </a:r>
          </a:p>
        </p:txBody>
      </p:sp>
      <p:sp>
        <p:nvSpPr>
          <p:cNvPr id="67" name="Rectangle 66">
            <a:extLst>
              <a:ext uri="{FF2B5EF4-FFF2-40B4-BE49-F238E27FC236}">
                <a16:creationId xmlns:a16="http://schemas.microsoft.com/office/drawing/2014/main" id="{2D8925B9-9A1C-4CDC-99BE-1468C7F73D0C}"/>
              </a:ext>
            </a:extLst>
          </p:cNvPr>
          <p:cNvSpPr/>
          <p:nvPr/>
        </p:nvSpPr>
        <p:spPr>
          <a:xfrm>
            <a:off x="3230018" y="2310035"/>
            <a:ext cx="737241"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68" name="Straight Arrow Connector 67">
            <a:extLst>
              <a:ext uri="{FF2B5EF4-FFF2-40B4-BE49-F238E27FC236}">
                <a16:creationId xmlns:a16="http://schemas.microsoft.com/office/drawing/2014/main" id="{EDCEA8BF-30E8-49D9-9E52-3E24661A9A16}"/>
              </a:ext>
            </a:extLst>
          </p:cNvPr>
          <p:cNvCxnSpPr>
            <a:cxnSpLocks/>
          </p:cNvCxnSpPr>
          <p:nvPr/>
        </p:nvCxnSpPr>
        <p:spPr>
          <a:xfrm flipV="1">
            <a:off x="3230018" y="2197627"/>
            <a:ext cx="0" cy="580169"/>
          </a:xfrm>
          <a:prstGeom prst="straightConnector1">
            <a:avLst/>
          </a:prstGeom>
          <a:noFill/>
          <a:ln w="9525" cap="flat" cmpd="sng" algn="ctr">
            <a:solidFill>
              <a:srgbClr val="000000"/>
            </a:solidFill>
            <a:prstDash val="solid"/>
            <a:tailEnd type="triangle"/>
          </a:ln>
          <a:effectLst/>
        </p:spPr>
      </p:cxnSp>
      <p:sp>
        <p:nvSpPr>
          <p:cNvPr id="69" name="TextBox 68">
            <a:extLst>
              <a:ext uri="{FF2B5EF4-FFF2-40B4-BE49-F238E27FC236}">
                <a16:creationId xmlns:a16="http://schemas.microsoft.com/office/drawing/2014/main" id="{D9F2AF50-AE3C-4386-9CD5-43BDBB1FEDFB}"/>
              </a:ext>
            </a:extLst>
          </p:cNvPr>
          <p:cNvSpPr txBox="1"/>
          <p:nvPr/>
        </p:nvSpPr>
        <p:spPr>
          <a:xfrm>
            <a:off x="3157173" y="2055260"/>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a:ln>
                <a:noFill/>
              </a:ln>
              <a:solidFill>
                <a:srgbClr val="000000"/>
              </a:solidFill>
              <a:effectLst/>
              <a:uLnTx/>
              <a:uFillTx/>
              <a:latin typeface="Arial" charset="0"/>
              <a:ea typeface="+mn-ea"/>
            </a:endParaRPr>
          </a:p>
        </p:txBody>
      </p:sp>
      <p:cxnSp>
        <p:nvCxnSpPr>
          <p:cNvPr id="70" name="Straight Arrow Connector 69">
            <a:extLst>
              <a:ext uri="{FF2B5EF4-FFF2-40B4-BE49-F238E27FC236}">
                <a16:creationId xmlns:a16="http://schemas.microsoft.com/office/drawing/2014/main" id="{035FEAAB-E97E-43B2-BF20-F630F9A7D684}"/>
              </a:ext>
            </a:extLst>
          </p:cNvPr>
          <p:cNvCxnSpPr>
            <a:cxnSpLocks/>
          </p:cNvCxnSpPr>
          <p:nvPr/>
        </p:nvCxnSpPr>
        <p:spPr>
          <a:xfrm>
            <a:off x="3123965" y="2731027"/>
            <a:ext cx="5197307" cy="0"/>
          </a:xfrm>
          <a:prstGeom prst="straightConnector1">
            <a:avLst/>
          </a:prstGeom>
          <a:noFill/>
          <a:ln w="9525" cap="flat" cmpd="sng" algn="ctr">
            <a:solidFill>
              <a:srgbClr val="000000"/>
            </a:solidFill>
            <a:prstDash val="solid"/>
            <a:tailEnd type="triangle"/>
          </a:ln>
          <a:effectLst/>
        </p:spPr>
      </p:cxnSp>
      <p:sp>
        <p:nvSpPr>
          <p:cNvPr id="71" name="TextBox 70">
            <a:extLst>
              <a:ext uri="{FF2B5EF4-FFF2-40B4-BE49-F238E27FC236}">
                <a16:creationId xmlns:a16="http://schemas.microsoft.com/office/drawing/2014/main" id="{B8070FA8-0FC2-4958-B811-C0A030D8DBC9}"/>
              </a:ext>
            </a:extLst>
          </p:cNvPr>
          <p:cNvSpPr txBox="1"/>
          <p:nvPr/>
        </p:nvSpPr>
        <p:spPr>
          <a:xfrm>
            <a:off x="8164096" y="2486711"/>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72" name="Rectangle 71">
            <a:extLst>
              <a:ext uri="{FF2B5EF4-FFF2-40B4-BE49-F238E27FC236}">
                <a16:creationId xmlns:a16="http://schemas.microsoft.com/office/drawing/2014/main" id="{E6EE2401-42C4-4EC4-AD13-7D6B5BD8ABB5}"/>
              </a:ext>
            </a:extLst>
          </p:cNvPr>
          <p:cNvSpPr/>
          <p:nvPr/>
        </p:nvSpPr>
        <p:spPr>
          <a:xfrm>
            <a:off x="5179111" y="2304948"/>
            <a:ext cx="2445370" cy="405916"/>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L-DATA</a:t>
            </a:r>
          </a:p>
        </p:txBody>
      </p:sp>
      <p:sp>
        <p:nvSpPr>
          <p:cNvPr id="74" name="Rectangle 73">
            <a:extLst>
              <a:ext uri="{FF2B5EF4-FFF2-40B4-BE49-F238E27FC236}">
                <a16:creationId xmlns:a16="http://schemas.microsoft.com/office/drawing/2014/main" id="{686276BC-DC45-41EE-A93E-730F92DD2846}"/>
              </a:ext>
            </a:extLst>
          </p:cNvPr>
          <p:cNvSpPr/>
          <p:nvPr/>
        </p:nvSpPr>
        <p:spPr>
          <a:xfrm>
            <a:off x="7630573" y="2308053"/>
            <a:ext cx="470023" cy="402810"/>
          </a:xfrm>
          <a:prstGeom prst="rect">
            <a:avLst/>
          </a:prstGeom>
          <a:solidFill>
            <a:schemeClr val="bg1">
              <a:lumMod val="6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NGV SIG</a:t>
            </a:r>
          </a:p>
        </p:txBody>
      </p:sp>
      <p:cxnSp>
        <p:nvCxnSpPr>
          <p:cNvPr id="75" name="Straight Arrow Connector 74">
            <a:extLst>
              <a:ext uri="{FF2B5EF4-FFF2-40B4-BE49-F238E27FC236}">
                <a16:creationId xmlns:a16="http://schemas.microsoft.com/office/drawing/2014/main" id="{97FBC0A6-F049-44D1-8B84-96DC47AA0E4A}"/>
              </a:ext>
            </a:extLst>
          </p:cNvPr>
          <p:cNvCxnSpPr>
            <a:cxnSpLocks/>
            <a:endCxn id="74" idx="0"/>
          </p:cNvCxnSpPr>
          <p:nvPr/>
        </p:nvCxnSpPr>
        <p:spPr bwMode="auto">
          <a:xfrm>
            <a:off x="7567073" y="1922066"/>
            <a:ext cx="298512" cy="385987"/>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76" name="Rectangle 75">
            <a:extLst>
              <a:ext uri="{FF2B5EF4-FFF2-40B4-BE49-F238E27FC236}">
                <a16:creationId xmlns:a16="http://schemas.microsoft.com/office/drawing/2014/main" id="{22ED0457-4D79-4B89-988F-A92A80DC9BCB}"/>
              </a:ext>
            </a:extLst>
          </p:cNvPr>
          <p:cNvSpPr/>
          <p:nvPr/>
        </p:nvSpPr>
        <p:spPr>
          <a:xfrm>
            <a:off x="2360101" y="5349540"/>
            <a:ext cx="470023" cy="402810"/>
          </a:xfrm>
          <a:prstGeom prst="rect">
            <a:avLst/>
          </a:prstGeom>
          <a:solidFill>
            <a:schemeClr val="bg1">
              <a:lumMod val="6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NGV SIG</a:t>
            </a:r>
          </a:p>
        </p:txBody>
      </p:sp>
      <p:sp>
        <p:nvSpPr>
          <p:cNvPr id="119" name="Rectangle 118">
            <a:extLst>
              <a:ext uri="{FF2B5EF4-FFF2-40B4-BE49-F238E27FC236}">
                <a16:creationId xmlns:a16="http://schemas.microsoft.com/office/drawing/2014/main" id="{4514F25A-B547-448A-AD45-591B2C49EC1F}"/>
              </a:ext>
            </a:extLst>
          </p:cNvPr>
          <p:cNvSpPr/>
          <p:nvPr/>
        </p:nvSpPr>
        <p:spPr>
          <a:xfrm>
            <a:off x="7466692" y="5521871"/>
            <a:ext cx="486802" cy="403266"/>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121" name="Rectangle 120">
            <a:extLst>
              <a:ext uri="{FF2B5EF4-FFF2-40B4-BE49-F238E27FC236}">
                <a16:creationId xmlns:a16="http://schemas.microsoft.com/office/drawing/2014/main" id="{F3136484-8F11-45E6-B852-B43DB345ACD7}"/>
              </a:ext>
            </a:extLst>
          </p:cNvPr>
          <p:cNvSpPr/>
          <p:nvPr/>
        </p:nvSpPr>
        <p:spPr>
          <a:xfrm>
            <a:off x="7952328" y="5520763"/>
            <a:ext cx="477590" cy="40437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L_SIG</a:t>
            </a:r>
          </a:p>
        </p:txBody>
      </p:sp>
      <p:sp>
        <p:nvSpPr>
          <p:cNvPr id="122" name="Rectangle 121">
            <a:extLst>
              <a:ext uri="{FF2B5EF4-FFF2-40B4-BE49-F238E27FC236}">
                <a16:creationId xmlns:a16="http://schemas.microsoft.com/office/drawing/2014/main" id="{77418379-18AD-4C7E-9BA8-8E2210BFB362}"/>
              </a:ext>
            </a:extLst>
          </p:cNvPr>
          <p:cNvSpPr/>
          <p:nvPr/>
        </p:nvSpPr>
        <p:spPr>
          <a:xfrm>
            <a:off x="6989907" y="5521871"/>
            <a:ext cx="477950" cy="403266"/>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123" name="Straight Arrow Connector 122">
            <a:extLst>
              <a:ext uri="{FF2B5EF4-FFF2-40B4-BE49-F238E27FC236}">
                <a16:creationId xmlns:a16="http://schemas.microsoft.com/office/drawing/2014/main" id="{19ECC55B-2B06-4DCE-9B22-428B11B8ECE9}"/>
              </a:ext>
            </a:extLst>
          </p:cNvPr>
          <p:cNvCxnSpPr>
            <a:cxnSpLocks/>
          </p:cNvCxnSpPr>
          <p:nvPr/>
        </p:nvCxnSpPr>
        <p:spPr>
          <a:xfrm flipV="1">
            <a:off x="6989906" y="5356051"/>
            <a:ext cx="0" cy="731520"/>
          </a:xfrm>
          <a:prstGeom prst="straightConnector1">
            <a:avLst/>
          </a:prstGeom>
          <a:noFill/>
          <a:ln w="9525" cap="flat" cmpd="sng" algn="ctr">
            <a:solidFill>
              <a:srgbClr val="000000"/>
            </a:solidFill>
            <a:prstDash val="solid"/>
            <a:tailEnd type="triangle"/>
          </a:ln>
          <a:effectLst/>
        </p:spPr>
      </p:cxnSp>
      <p:sp>
        <p:nvSpPr>
          <p:cNvPr id="124" name="TextBox 123">
            <a:extLst>
              <a:ext uri="{FF2B5EF4-FFF2-40B4-BE49-F238E27FC236}">
                <a16:creationId xmlns:a16="http://schemas.microsoft.com/office/drawing/2014/main" id="{7E400AF6-EB92-48C3-B9CC-960879353B3A}"/>
              </a:ext>
            </a:extLst>
          </p:cNvPr>
          <p:cNvSpPr txBox="1"/>
          <p:nvPr/>
        </p:nvSpPr>
        <p:spPr>
          <a:xfrm>
            <a:off x="6956698" y="5270060"/>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a:ln>
                <a:noFill/>
              </a:ln>
              <a:solidFill>
                <a:srgbClr val="000000"/>
              </a:solidFill>
              <a:effectLst/>
              <a:uLnTx/>
              <a:uFillTx/>
              <a:latin typeface="Arial" charset="0"/>
              <a:ea typeface="+mn-ea"/>
            </a:endParaRPr>
          </a:p>
        </p:txBody>
      </p:sp>
      <p:cxnSp>
        <p:nvCxnSpPr>
          <p:cNvPr id="125" name="Straight Arrow Connector 124">
            <a:extLst>
              <a:ext uri="{FF2B5EF4-FFF2-40B4-BE49-F238E27FC236}">
                <a16:creationId xmlns:a16="http://schemas.microsoft.com/office/drawing/2014/main" id="{771B2021-9D55-4270-8478-EFB82F0465B5}"/>
              </a:ext>
            </a:extLst>
          </p:cNvPr>
          <p:cNvCxnSpPr>
            <a:cxnSpLocks/>
          </p:cNvCxnSpPr>
          <p:nvPr/>
        </p:nvCxnSpPr>
        <p:spPr>
          <a:xfrm>
            <a:off x="6883853" y="6087571"/>
            <a:ext cx="5197307" cy="0"/>
          </a:xfrm>
          <a:prstGeom prst="straightConnector1">
            <a:avLst/>
          </a:prstGeom>
          <a:noFill/>
          <a:ln w="9525" cap="flat" cmpd="sng" algn="ctr">
            <a:solidFill>
              <a:srgbClr val="000000"/>
            </a:solidFill>
            <a:prstDash val="solid"/>
            <a:tailEnd type="triangle"/>
          </a:ln>
          <a:effectLst/>
        </p:spPr>
      </p:cxnSp>
      <p:sp>
        <p:nvSpPr>
          <p:cNvPr id="126" name="TextBox 125">
            <a:extLst>
              <a:ext uri="{FF2B5EF4-FFF2-40B4-BE49-F238E27FC236}">
                <a16:creationId xmlns:a16="http://schemas.microsoft.com/office/drawing/2014/main" id="{85C8D093-8237-46D6-99C5-4A124C265D8B}"/>
              </a:ext>
            </a:extLst>
          </p:cNvPr>
          <p:cNvSpPr txBox="1"/>
          <p:nvPr/>
        </p:nvSpPr>
        <p:spPr>
          <a:xfrm>
            <a:off x="11443566" y="5902929"/>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sp>
        <p:nvSpPr>
          <p:cNvPr id="128" name="Rectangle 127">
            <a:extLst>
              <a:ext uri="{FF2B5EF4-FFF2-40B4-BE49-F238E27FC236}">
                <a16:creationId xmlns:a16="http://schemas.microsoft.com/office/drawing/2014/main" id="{EDC72A98-D22B-418C-8C5C-28276652C27A}"/>
              </a:ext>
            </a:extLst>
          </p:cNvPr>
          <p:cNvSpPr/>
          <p:nvPr/>
        </p:nvSpPr>
        <p:spPr>
          <a:xfrm>
            <a:off x="8423334" y="5520762"/>
            <a:ext cx="776727" cy="405916"/>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L-DATA</a:t>
            </a:r>
          </a:p>
        </p:txBody>
      </p:sp>
      <p:sp>
        <p:nvSpPr>
          <p:cNvPr id="129" name="Rectangle 128">
            <a:extLst>
              <a:ext uri="{FF2B5EF4-FFF2-40B4-BE49-F238E27FC236}">
                <a16:creationId xmlns:a16="http://schemas.microsoft.com/office/drawing/2014/main" id="{233E58E8-05C9-4ECE-9E8C-8903CC877D57}"/>
              </a:ext>
            </a:extLst>
          </p:cNvPr>
          <p:cNvSpPr/>
          <p:nvPr/>
        </p:nvSpPr>
        <p:spPr>
          <a:xfrm>
            <a:off x="9197962" y="5520761"/>
            <a:ext cx="470023" cy="402810"/>
          </a:xfrm>
          <a:prstGeom prst="rect">
            <a:avLst/>
          </a:prstGeom>
          <a:solidFill>
            <a:schemeClr val="bg1">
              <a:lumMod val="6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NGV SIG</a:t>
            </a:r>
          </a:p>
        </p:txBody>
      </p:sp>
      <p:sp>
        <p:nvSpPr>
          <p:cNvPr id="2" name="Slide Number Placeholder 1">
            <a:extLst>
              <a:ext uri="{FF2B5EF4-FFF2-40B4-BE49-F238E27FC236}">
                <a16:creationId xmlns:a16="http://schemas.microsoft.com/office/drawing/2014/main" id="{D633C91B-059D-45C2-9234-6847EF285F0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8421221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81200"/>
            <a:ext cx="10361084" cy="1065213"/>
          </a:xfrm>
        </p:spPr>
        <p:txBody>
          <a:bodyPr/>
          <a:lstStyle/>
          <a:p>
            <a:r>
              <a:rPr lang="en-GB" sz="4000" dirty="0"/>
              <a:t>Waveform design: a flexible &amp; adaptable toolbox</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2517125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p>
            <a:r>
              <a:rPr lang="en-GB" dirty="0"/>
              <a:t>Waveform design: a flexible &amp; adaptable toolbox</a:t>
            </a:r>
          </a:p>
        </p:txBody>
      </p:sp>
      <p:sp>
        <p:nvSpPr>
          <p:cNvPr id="3" name="Content Placeholder 2"/>
          <p:cNvSpPr>
            <a:spLocks noGrp="1"/>
          </p:cNvSpPr>
          <p:nvPr>
            <p:ph idx="1"/>
          </p:nvPr>
        </p:nvSpPr>
        <p:spPr>
          <a:xfrm>
            <a:off x="896511" y="1447800"/>
            <a:ext cx="10361084" cy="5076825"/>
          </a:xfrm>
        </p:spPr>
        <p:txBody>
          <a:bodyPr/>
          <a:lstStyle/>
          <a:p>
            <a:pPr marL="0" indent="0"/>
            <a:r>
              <a:rPr lang="en-US" b="0" dirty="0"/>
              <a:t>This proposal for</a:t>
            </a:r>
            <a:r>
              <a:rPr lang="en-US" dirty="0"/>
              <a:t> inclusion of the new modulation symbols</a:t>
            </a:r>
            <a:r>
              <a:rPr lang="en-US" b="0" dirty="0"/>
              <a:t>, together with the </a:t>
            </a:r>
            <a:r>
              <a:rPr lang="en-US" dirty="0"/>
              <a:t>NGV capability indicator </a:t>
            </a:r>
            <a:r>
              <a:rPr lang="en-US" b="0" dirty="0"/>
              <a:t>(see 11-19/0083r1) and the </a:t>
            </a:r>
            <a:r>
              <a:rPr lang="en-US" dirty="0"/>
              <a:t>Dynamic Monitoring of Nearby Station Characteristics</a:t>
            </a:r>
            <a:r>
              <a:rPr lang="en-US" b="0" dirty="0"/>
              <a:t> (see 11-19/0783r0), offers a unique versatile framework, where the waveform generation rules can be advantageously configured according to the needs of each network, by the relevant regional ITS standardization bodies (ETSI, SAE, etc.).</a:t>
            </a:r>
          </a:p>
          <a:p>
            <a:pPr marL="0" indent="0"/>
            <a:endParaRPr lang="en-US" sz="1800" b="0" dirty="0"/>
          </a:p>
          <a:p>
            <a:pPr marL="0" indent="0"/>
            <a:r>
              <a:rPr lang="en-US" b="0" dirty="0"/>
              <a:t>With this concept, IEEE 802.11bd can offer flexibility on the following aspects:</a:t>
            </a:r>
          </a:p>
          <a:p>
            <a:pPr>
              <a:buFont typeface="Arial" panose="020B0604020202020204" pitchFamily="34" charset="0"/>
              <a:buChar char="•"/>
            </a:pPr>
            <a:r>
              <a:rPr lang="en-US" sz="2000" b="0" dirty="0"/>
              <a:t>The choice of the modulations</a:t>
            </a:r>
          </a:p>
          <a:p>
            <a:pPr>
              <a:buFont typeface="Arial" panose="020B0604020202020204" pitchFamily="34" charset="0"/>
              <a:buChar char="•"/>
            </a:pPr>
            <a:r>
              <a:rPr lang="en-US" sz="2000" b="0" dirty="0"/>
              <a:t>What to do when legacy stations are detected (hard switch / soft switch)</a:t>
            </a:r>
          </a:p>
          <a:p>
            <a:pPr>
              <a:buFont typeface="Arial" panose="020B0604020202020204" pitchFamily="34" charset="0"/>
              <a:buChar char="•"/>
            </a:pPr>
            <a:r>
              <a:rPr lang="en-US" sz="2000" b="0" dirty="0"/>
              <a:t>Use in conjunction of the repetitions technique, channel busy statistics, or other metrics</a:t>
            </a:r>
          </a:p>
          <a:p>
            <a:pPr>
              <a:buFont typeface="Arial" panose="020B0604020202020204" pitchFamily="34" charset="0"/>
              <a:buChar char="•"/>
            </a:pPr>
            <a:r>
              <a:rPr lang="en-US" sz="2000" b="0" dirty="0"/>
              <a:t>Etc.</a:t>
            </a:r>
          </a:p>
          <a:p>
            <a:pPr marL="0" indent="0"/>
            <a:r>
              <a:rPr lang="en-US" b="0" dirty="0"/>
              <a:t>The next slides show a few configurations which can be derived from this toolbox.</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219003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p>
            <a:r>
              <a:rPr lang="en-GB" dirty="0"/>
              <a:t>Objective: Allow for a wide variety of switching options</a:t>
            </a:r>
          </a:p>
        </p:txBody>
      </p:sp>
      <p:sp>
        <p:nvSpPr>
          <p:cNvPr id="3" name="Content Placeholder 2"/>
          <p:cNvSpPr>
            <a:spLocks noGrp="1"/>
          </p:cNvSpPr>
          <p:nvPr>
            <p:ph idx="1"/>
          </p:nvPr>
        </p:nvSpPr>
        <p:spPr>
          <a:xfrm>
            <a:off x="896511" y="1295400"/>
            <a:ext cx="10361084" cy="5180014"/>
          </a:xfrm>
        </p:spPr>
        <p:txBody>
          <a:bodyPr/>
          <a:lstStyle/>
          <a:p>
            <a:pPr marL="0" indent="0"/>
            <a:r>
              <a:rPr lang="en-US" b="0" dirty="0"/>
              <a:t>There is a wide range of modulation decision functions for use at NGV stations:</a:t>
            </a:r>
          </a:p>
          <a:p>
            <a:pPr>
              <a:buFont typeface="Arial" panose="020B0604020202020204" pitchFamily="34" charset="0"/>
              <a:buChar char="•"/>
            </a:pPr>
            <a:r>
              <a:rPr lang="en-US" b="0" dirty="0"/>
              <a:t>At one extreme is a “hard switch”, where new modulation PPDUs are transmitted only when no legacy-only stations are detected.</a:t>
            </a:r>
          </a:p>
          <a:p>
            <a:pPr marL="800100" lvl="1" indent="-342900">
              <a:buFont typeface="Wingdings" panose="05000000000000000000" pitchFamily="2" charset="2"/>
              <a:buChar char="Ø"/>
            </a:pPr>
            <a:r>
              <a:rPr lang="en-US" dirty="0"/>
              <a:t>This seems overly restrictive, especially in places where roadside infrastructure is deployed using 802.11p, which would preclude </a:t>
            </a:r>
            <a:r>
              <a:rPr lang="en-US" b="1" i="1" dirty="0"/>
              <a:t>any</a:t>
            </a:r>
            <a:r>
              <a:rPr lang="en-US" dirty="0"/>
              <a:t> use of new modulations for the indefinite future.</a:t>
            </a:r>
          </a:p>
          <a:p>
            <a:pPr marL="800100" lvl="1" indent="-342900">
              <a:buFont typeface="Wingdings" panose="05000000000000000000" pitchFamily="2" charset="2"/>
              <a:buChar char="Ø"/>
            </a:pPr>
            <a:r>
              <a:rPr lang="en-US" dirty="0"/>
              <a:t>Hard switch would also preclude the ITS scenarios that use “NGV-only” services, which have no need for legacy communication because they are deployed after NGV is available.</a:t>
            </a:r>
            <a:endParaRPr lang="en-US" b="0" dirty="0"/>
          </a:p>
          <a:p>
            <a:pPr>
              <a:buFont typeface="Arial" panose="020B0604020202020204" pitchFamily="34" charset="0"/>
              <a:buChar char="•"/>
            </a:pPr>
            <a:r>
              <a:rPr lang="en-US" b="0" dirty="0"/>
              <a:t>In the middle is “soft switch”, where a mix of legacy and new modulation PPDUs are sent, based on nearby station capabilities and channel traffic levels.</a:t>
            </a:r>
          </a:p>
          <a:p>
            <a:pPr marL="800100" lvl="1" indent="-342900">
              <a:buFont typeface="Wingdings" panose="05000000000000000000" pitchFamily="2" charset="2"/>
              <a:buChar char="Ø"/>
            </a:pPr>
            <a:r>
              <a:rPr lang="en-US" dirty="0"/>
              <a:t>These are the most flexible, and can be parameterized to match either extreme when particular radio environments are detected.</a:t>
            </a:r>
            <a:endParaRPr lang="en-US" b="0" dirty="0"/>
          </a:p>
          <a:p>
            <a:pPr>
              <a:buFont typeface="Arial" panose="020B0604020202020204" pitchFamily="34" charset="0"/>
              <a:buChar char="•"/>
            </a:pPr>
            <a:r>
              <a:rPr lang="en-US" b="0" dirty="0"/>
              <a:t>At the other extreme is mandatory repetition, where every MPDU is sent in both a legacy PPDU and a new modulation PPDU.</a:t>
            </a:r>
          </a:p>
          <a:p>
            <a:pPr marL="800100" lvl="1" indent="-342900">
              <a:buFont typeface="Wingdings" panose="05000000000000000000" pitchFamily="2" charset="2"/>
              <a:buChar char="Ø"/>
            </a:pPr>
            <a:r>
              <a:rPr lang="en-US" dirty="0"/>
              <a:t>This is inefficient and inflexible.</a:t>
            </a:r>
            <a:endParaRPr lang="en-US" b="0" dirty="0"/>
          </a:p>
          <a:p>
            <a:pPr marL="0" indent="0"/>
            <a:endParaRPr lang="en-US"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40077870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358" y="800969"/>
            <a:ext cx="10361084" cy="940314"/>
          </a:xfrm>
        </p:spPr>
        <p:txBody>
          <a:bodyPr/>
          <a:lstStyle/>
          <a:p>
            <a:r>
              <a:rPr lang="en-US" dirty="0"/>
              <a:t>Example 1: Legacy to NGV soft switch, legacy section uses constant modulation and coding scheme (1) </a:t>
            </a:r>
          </a:p>
        </p:txBody>
      </p:sp>
      <p:sp>
        <p:nvSpPr>
          <p:cNvPr id="6" name="Slide Number Placeholder 5"/>
          <p:cNvSpPr>
            <a:spLocks noGrp="1"/>
          </p:cNvSpPr>
          <p:nvPr>
            <p:ph type="sldNum" idx="12"/>
          </p:nvPr>
        </p:nvSpPr>
        <p:spPr/>
        <p:txBody>
          <a:bodyPr/>
          <a:lstStyle/>
          <a:p>
            <a:r>
              <a:rPr lang="en-US"/>
              <a:t>Slide </a:t>
            </a:r>
            <a:fld id="{DC83D890-10BB-4905-98E9-EC5FFEC1B9BB}" type="slidenum">
              <a:rPr lang="en-US" smtClean="0"/>
              <a:pPr/>
              <a:t>17</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graphicFrame>
        <p:nvGraphicFramePr>
          <p:cNvPr id="8" name="Table 7">
            <a:extLst>
              <a:ext uri="{FF2B5EF4-FFF2-40B4-BE49-F238E27FC236}">
                <a16:creationId xmlns:a16="http://schemas.microsoft.com/office/drawing/2014/main" id="{2B4AABAC-2D30-44B3-8E64-2B5510511C01}"/>
              </a:ext>
            </a:extLst>
          </p:cNvPr>
          <p:cNvGraphicFramePr>
            <a:graphicFrameLocks noGrp="1"/>
          </p:cNvGraphicFramePr>
          <p:nvPr>
            <p:extLst>
              <p:ext uri="{D42A27DB-BD31-4B8C-83A1-F6EECF244321}">
                <p14:modId xmlns:p14="http://schemas.microsoft.com/office/powerpoint/2010/main" val="318733718"/>
              </p:ext>
            </p:extLst>
          </p:nvPr>
        </p:nvGraphicFramePr>
        <p:xfrm>
          <a:off x="609600" y="3411980"/>
          <a:ext cx="10579899" cy="2452660"/>
        </p:xfrm>
        <a:graphic>
          <a:graphicData uri="http://schemas.openxmlformats.org/drawingml/2006/table">
            <a:tbl>
              <a:tblPr firstRow="1" firstCol="1" bandRow="1"/>
              <a:tblGrid>
                <a:gridCol w="1100834">
                  <a:extLst>
                    <a:ext uri="{9D8B030D-6E8A-4147-A177-3AD203B41FA5}">
                      <a16:colId xmlns:a16="http://schemas.microsoft.com/office/drawing/2014/main" val="930549200"/>
                    </a:ext>
                  </a:extLst>
                </a:gridCol>
                <a:gridCol w="1692998">
                  <a:extLst>
                    <a:ext uri="{9D8B030D-6E8A-4147-A177-3AD203B41FA5}">
                      <a16:colId xmlns:a16="http://schemas.microsoft.com/office/drawing/2014/main" val="537292419"/>
                    </a:ext>
                  </a:extLst>
                </a:gridCol>
                <a:gridCol w="2018923">
                  <a:extLst>
                    <a:ext uri="{9D8B030D-6E8A-4147-A177-3AD203B41FA5}">
                      <a16:colId xmlns:a16="http://schemas.microsoft.com/office/drawing/2014/main" val="1424880458"/>
                    </a:ext>
                  </a:extLst>
                </a:gridCol>
                <a:gridCol w="1783532">
                  <a:extLst>
                    <a:ext uri="{9D8B030D-6E8A-4147-A177-3AD203B41FA5}">
                      <a16:colId xmlns:a16="http://schemas.microsoft.com/office/drawing/2014/main" val="798037110"/>
                    </a:ext>
                  </a:extLst>
                </a:gridCol>
                <a:gridCol w="2118511">
                  <a:extLst>
                    <a:ext uri="{9D8B030D-6E8A-4147-A177-3AD203B41FA5}">
                      <a16:colId xmlns:a16="http://schemas.microsoft.com/office/drawing/2014/main" val="975013004"/>
                    </a:ext>
                  </a:extLst>
                </a:gridCol>
                <a:gridCol w="1865101">
                  <a:extLst>
                    <a:ext uri="{9D8B030D-6E8A-4147-A177-3AD203B41FA5}">
                      <a16:colId xmlns:a16="http://schemas.microsoft.com/office/drawing/2014/main" val="4034804978"/>
                    </a:ext>
                  </a:extLst>
                </a:gridCol>
              </a:tblGrid>
              <a:tr h="822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fontAlgn="auto" hangingPunct="1">
                        <a:lnSpc>
                          <a:spcPct val="115000"/>
                        </a:lnSpc>
                        <a:spcBef>
                          <a:spcPts val="0"/>
                        </a:spcBef>
                        <a:spcAft>
                          <a:spcPts val="0"/>
                        </a:spcAft>
                      </a:pPr>
                      <a:r>
                        <a:rPr lang="en-US" sz="1400" b="1" i="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TechPercentage</a:t>
                      </a:r>
                      <a:endParaRPr lang="en-US" sz="1400"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PPDU encoding</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MHz channel)</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DATA </a:t>
                      </a:r>
                      <a:r>
                        <a:rPr lang="fr-FR" sz="1400" b="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symbols</a:t>
                      </a: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time duration</a:t>
                      </a:r>
                      <a:endPar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t</a:t>
                      </a:r>
                      <a:r>
                        <a:rPr lang="fr-FR" sz="1400" b="1" kern="12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ime</a:t>
                      </a:r>
                      <a:r>
                        <a:rPr lang="fr-FR"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duration</a:t>
                      </a:r>
                      <a:endPar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example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8928604"/>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1</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 (6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6814582"/>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2</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S Gothic"/>
                          <a:cs typeface="Arial" panose="020B0604020202020204" pitchFamily="34" charset="0"/>
                        </a:rPr>
                        <a:t>QPSK ½ (6 Mb/s)</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4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100%</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¾</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8353369"/>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a:solidFill>
                            <a:srgbClr val="000000"/>
                          </a:solidFill>
                          <a:effectLst/>
                          <a:latin typeface="Arial" panose="020B0604020202020204" pitchFamily="34" charset="0"/>
                          <a:ea typeface="Times New Roman" panose="02020603050405020304" pitchFamily="18" charset="0"/>
                          <a:cs typeface="Arial" panose="020B0604020202020204" pitchFamily="34" charset="0"/>
                        </a:rPr>
                        <a:t>[70%-80%[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S Gothic"/>
                          <a:cs typeface="Arial" panose="020B0604020202020204" pitchFamily="34" charset="0"/>
                        </a:rPr>
                        <a:t>QPSK ½ (6 Mb/s)</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4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100%</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½</a:t>
                      </a:r>
                      <a:endPar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1664513"/>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4</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S Gothic"/>
                          <a:cs typeface="Arial" panose="020B0604020202020204" pitchFamily="34" charset="0"/>
                        </a:rPr>
                        <a:t>QPSK ½ (6 Mb/s)</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4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100%</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¾</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682645"/>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S Gothic"/>
                          <a:cs typeface="Arial" panose="020B0604020202020204" pitchFamily="34" charset="0"/>
                        </a:rPr>
                        <a:t>QPSK ½ (6 Mb/s)</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4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100%</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QPSK 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1217386"/>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6</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QPSK ½ (6 Mb/s)</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100%</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2249035"/>
                  </a:ext>
                </a:extLst>
              </a:tr>
            </a:tbl>
          </a:graphicData>
        </a:graphic>
      </p:graphicFrame>
      <p:sp>
        <p:nvSpPr>
          <p:cNvPr id="3" name="TextBox 2"/>
          <p:cNvSpPr txBox="1"/>
          <p:nvPr/>
        </p:nvSpPr>
        <p:spPr>
          <a:xfrm>
            <a:off x="609600" y="3003063"/>
            <a:ext cx="10896600" cy="400110"/>
          </a:xfrm>
          <a:prstGeom prst="rect">
            <a:avLst/>
          </a:prstGeom>
          <a:noFill/>
        </p:spPr>
        <p:txBody>
          <a:bodyPr wrap="square" rtlCol="0">
            <a:spAutoFit/>
          </a:bodyPr>
          <a:lstStyle/>
          <a:p>
            <a:r>
              <a:rPr lang="en-US" sz="2000" dirty="0">
                <a:solidFill>
                  <a:srgbClr val="000000"/>
                </a:solidFill>
                <a:latin typeface="Arial"/>
                <a:cs typeface="Arial"/>
              </a:rPr>
              <a:t>NGV stations use the </a:t>
            </a:r>
            <a:r>
              <a:rPr lang="en-US" sz="2000" i="1" dirty="0" err="1">
                <a:solidFill>
                  <a:srgbClr val="000000"/>
                </a:solidFill>
                <a:latin typeface="Arial"/>
                <a:cs typeface="Arial"/>
              </a:rPr>
              <a:t>TechPercentage</a:t>
            </a:r>
            <a:r>
              <a:rPr lang="en-US" sz="2000" dirty="0">
                <a:solidFill>
                  <a:srgbClr val="000000"/>
                </a:solidFill>
                <a:latin typeface="Arial"/>
                <a:cs typeface="Arial"/>
              </a:rPr>
              <a:t> to select an operating state as shown in the table:</a:t>
            </a:r>
          </a:p>
        </p:txBody>
      </p:sp>
      <p:sp>
        <p:nvSpPr>
          <p:cNvPr id="12" name="TextBox 11"/>
          <p:cNvSpPr txBox="1"/>
          <p:nvPr/>
        </p:nvSpPr>
        <p:spPr>
          <a:xfrm>
            <a:off x="304800" y="5926734"/>
            <a:ext cx="7010400" cy="584775"/>
          </a:xfrm>
          <a:prstGeom prst="rect">
            <a:avLst/>
          </a:prstGeom>
          <a:noFill/>
        </p:spPr>
        <p:txBody>
          <a:bodyPr wrap="square" rtlCol="0">
            <a:spAutoFit/>
          </a:bodyPr>
          <a:lstStyle/>
          <a:p>
            <a:r>
              <a:rPr lang="en-US" sz="1600" dirty="0">
                <a:solidFill>
                  <a:srgbClr val="000000"/>
                </a:solidFill>
                <a:latin typeface="Arial"/>
                <a:cs typeface="Arial"/>
              </a:rPr>
              <a:t>The ranges indicated in the </a:t>
            </a:r>
            <a:r>
              <a:rPr lang="en-US" sz="1600" i="1" dirty="0" err="1">
                <a:solidFill>
                  <a:srgbClr val="000000"/>
                </a:solidFill>
                <a:latin typeface="Arial"/>
                <a:cs typeface="Arial"/>
              </a:rPr>
              <a:t>TechPercentage</a:t>
            </a:r>
            <a:r>
              <a:rPr lang="en-US" sz="1600" dirty="0">
                <a:solidFill>
                  <a:srgbClr val="000000"/>
                </a:solidFill>
                <a:latin typeface="Arial"/>
                <a:cs typeface="Arial"/>
              </a:rPr>
              <a:t> column are exemplary values, which can be defined by ITS regulatory bodies such as ETSI or SAE. </a:t>
            </a:r>
          </a:p>
        </p:txBody>
      </p:sp>
      <p:cxnSp>
        <p:nvCxnSpPr>
          <p:cNvPr id="13" name="Straight Arrow Connector 12">
            <a:extLst>
              <a:ext uri="{FF2B5EF4-FFF2-40B4-BE49-F238E27FC236}">
                <a16:creationId xmlns:a16="http://schemas.microsoft.com/office/drawing/2014/main" id="{829E6257-F178-453E-B821-161A0DACC99A}"/>
              </a:ext>
            </a:extLst>
          </p:cNvPr>
          <p:cNvCxnSpPr>
            <a:cxnSpLocks/>
          </p:cNvCxnSpPr>
          <p:nvPr/>
        </p:nvCxnSpPr>
        <p:spPr>
          <a:xfrm flipV="1">
            <a:off x="2183110" y="5842282"/>
            <a:ext cx="0" cy="168903"/>
          </a:xfrm>
          <a:prstGeom prst="straightConnector1">
            <a:avLst/>
          </a:prstGeom>
          <a:noFill/>
          <a:ln w="9525" cap="flat" cmpd="sng" algn="ctr">
            <a:solidFill>
              <a:srgbClr val="000000"/>
            </a:solidFill>
            <a:prstDash val="solid"/>
            <a:tailEnd type="triangle"/>
          </a:ln>
          <a:effectLst/>
        </p:spPr>
      </p:cxnSp>
      <p:sp>
        <p:nvSpPr>
          <p:cNvPr id="15" name="Content Placeholder 2">
            <a:extLst>
              <a:ext uri="{FF2B5EF4-FFF2-40B4-BE49-F238E27FC236}">
                <a16:creationId xmlns:a16="http://schemas.microsoft.com/office/drawing/2014/main" id="{346ED905-E2EA-4232-A03F-417D7107AEBD}"/>
              </a:ext>
            </a:extLst>
          </p:cNvPr>
          <p:cNvSpPr>
            <a:spLocks noGrp="1"/>
          </p:cNvSpPr>
          <p:nvPr>
            <p:ph idx="1"/>
          </p:nvPr>
        </p:nvSpPr>
        <p:spPr>
          <a:xfrm>
            <a:off x="609600" y="1803377"/>
            <a:ext cx="11015793" cy="1285901"/>
          </a:xfrm>
        </p:spPr>
        <p:txBody>
          <a:bodyPr/>
          <a:lstStyle/>
          <a:p>
            <a:pPr marL="0" indent="0"/>
            <a:r>
              <a:rPr lang="en-US" b="0" dirty="0"/>
              <a:t>In this example, we depict a soft switch between legacy and NGV type of waveforms, based on the </a:t>
            </a:r>
            <a:r>
              <a:rPr lang="en-US" b="0" dirty="0" err="1"/>
              <a:t>TechPercentage</a:t>
            </a:r>
            <a:r>
              <a:rPr lang="en-US" b="0" dirty="0"/>
              <a:t> metric. The legacy section stays at QPSK ½ , so the medium stays busy longer than is required to send just the legacy PPDU.</a:t>
            </a:r>
            <a:endParaRPr lang="en-US" sz="2000" b="0" dirty="0"/>
          </a:p>
        </p:txBody>
      </p:sp>
    </p:spTree>
    <p:extLst>
      <p:ext uri="{BB962C8B-B14F-4D97-AF65-F5344CB8AC3E}">
        <p14:creationId xmlns:p14="http://schemas.microsoft.com/office/powerpoint/2010/main" val="2660504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44" name="TextBox 43"/>
          <p:cNvSpPr txBox="1"/>
          <p:nvPr/>
        </p:nvSpPr>
        <p:spPr>
          <a:xfrm>
            <a:off x="762000" y="1773161"/>
            <a:ext cx="10363200" cy="646331"/>
          </a:xfrm>
          <a:prstGeom prst="rect">
            <a:avLst/>
          </a:prstGeom>
          <a:noFill/>
        </p:spPr>
        <p:txBody>
          <a:bodyPr wrap="square" rtlCol="0">
            <a:spAutoFit/>
          </a:bodyPr>
          <a:lstStyle/>
          <a:p>
            <a:pPr marL="342900" indent="-342900">
              <a:buFont typeface="Arial"/>
              <a:buChar char="•"/>
            </a:pPr>
            <a:r>
              <a:rPr lang="en-US" sz="1800" dirty="0">
                <a:solidFill>
                  <a:srgbClr val="000000"/>
                </a:solidFill>
              </a:rPr>
              <a:t>Adjustable durations of the new modulation sections based on actual channel usage – NGV stations include new modulation in PPDUs according to their measured </a:t>
            </a:r>
            <a:r>
              <a:rPr lang="en-US" sz="1800" i="1" dirty="0" err="1">
                <a:solidFill>
                  <a:srgbClr val="000000"/>
                </a:solidFill>
              </a:rPr>
              <a:t>TechPercentage</a:t>
            </a:r>
            <a:r>
              <a:rPr lang="en-US" sz="1800" dirty="0">
                <a:solidFill>
                  <a:srgbClr val="000000"/>
                </a:solidFill>
              </a:rPr>
              <a:t> and configured state thresholds.</a:t>
            </a:r>
          </a:p>
        </p:txBody>
      </p:sp>
      <p:sp>
        <p:nvSpPr>
          <p:cNvPr id="45" name="Title 1">
            <a:extLst>
              <a:ext uri="{FF2B5EF4-FFF2-40B4-BE49-F238E27FC236}">
                <a16:creationId xmlns:a16="http://schemas.microsoft.com/office/drawing/2014/main" id="{F77A99E8-CF4B-4AD2-A04F-470E2E045895}"/>
              </a:ext>
            </a:extLst>
          </p:cNvPr>
          <p:cNvSpPr>
            <a:spLocks noGrp="1"/>
          </p:cNvSpPr>
          <p:nvPr>
            <p:ph type="title"/>
          </p:nvPr>
        </p:nvSpPr>
        <p:spPr>
          <a:xfrm>
            <a:off x="877358" y="800969"/>
            <a:ext cx="10361084" cy="940314"/>
          </a:xfrm>
        </p:spPr>
        <p:txBody>
          <a:bodyPr/>
          <a:lstStyle/>
          <a:p>
            <a:r>
              <a:rPr lang="en-US" dirty="0"/>
              <a:t>Example 1: Legacy to NGV soft switch, legacy section uses constant modulation and coding scheme (2) </a:t>
            </a:r>
          </a:p>
        </p:txBody>
      </p:sp>
      <p:sp>
        <p:nvSpPr>
          <p:cNvPr id="46" name="Rectangle 45">
            <a:extLst>
              <a:ext uri="{FF2B5EF4-FFF2-40B4-BE49-F238E27FC236}">
                <a16:creationId xmlns:a16="http://schemas.microsoft.com/office/drawing/2014/main" id="{3ACD56D5-5406-46FE-9C68-F1F44202AE5F}"/>
              </a:ext>
            </a:extLst>
          </p:cNvPr>
          <p:cNvSpPr/>
          <p:nvPr/>
        </p:nvSpPr>
        <p:spPr>
          <a:xfrm>
            <a:off x="1629439" y="2999437"/>
            <a:ext cx="4009362" cy="308198"/>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½)</a:t>
            </a:r>
          </a:p>
        </p:txBody>
      </p:sp>
      <p:sp>
        <p:nvSpPr>
          <p:cNvPr id="48" name="TextBox 47">
            <a:extLst>
              <a:ext uri="{FF2B5EF4-FFF2-40B4-BE49-F238E27FC236}">
                <a16:creationId xmlns:a16="http://schemas.microsoft.com/office/drawing/2014/main" id="{C86774B5-B85A-4D18-BA6E-38B711641233}"/>
              </a:ext>
            </a:extLst>
          </p:cNvPr>
          <p:cNvSpPr txBox="1"/>
          <p:nvPr/>
        </p:nvSpPr>
        <p:spPr>
          <a:xfrm>
            <a:off x="11150229" y="3156245"/>
            <a:ext cx="660771" cy="186012"/>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50" name="Rectangle 49">
            <a:extLst>
              <a:ext uri="{FF2B5EF4-FFF2-40B4-BE49-F238E27FC236}">
                <a16:creationId xmlns:a16="http://schemas.microsoft.com/office/drawing/2014/main" id="{D9FB787F-5833-46CF-A03D-551CC0D0C8AD}"/>
              </a:ext>
            </a:extLst>
          </p:cNvPr>
          <p:cNvSpPr/>
          <p:nvPr/>
        </p:nvSpPr>
        <p:spPr>
          <a:xfrm>
            <a:off x="5652354" y="3527977"/>
            <a:ext cx="1491403" cy="317733"/>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sp>
        <p:nvSpPr>
          <p:cNvPr id="52" name="TextBox 51">
            <a:extLst>
              <a:ext uri="{FF2B5EF4-FFF2-40B4-BE49-F238E27FC236}">
                <a16:creationId xmlns:a16="http://schemas.microsoft.com/office/drawing/2014/main" id="{289400C8-D697-42F2-8B0B-91A1BF71D5AE}"/>
              </a:ext>
            </a:extLst>
          </p:cNvPr>
          <p:cNvSpPr txBox="1"/>
          <p:nvPr/>
        </p:nvSpPr>
        <p:spPr>
          <a:xfrm>
            <a:off x="11150229" y="3695588"/>
            <a:ext cx="660771" cy="186012"/>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53" name="TextBox 52">
            <a:extLst>
              <a:ext uri="{FF2B5EF4-FFF2-40B4-BE49-F238E27FC236}">
                <a16:creationId xmlns:a16="http://schemas.microsoft.com/office/drawing/2014/main" id="{D3F60AF1-9836-490B-BF61-64EA599B2B63}"/>
              </a:ext>
            </a:extLst>
          </p:cNvPr>
          <p:cNvSpPr txBox="1"/>
          <p:nvPr/>
        </p:nvSpPr>
        <p:spPr>
          <a:xfrm>
            <a:off x="685800" y="2979052"/>
            <a:ext cx="2274527" cy="38482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#1</a:t>
            </a:r>
          </a:p>
        </p:txBody>
      </p:sp>
      <p:sp>
        <p:nvSpPr>
          <p:cNvPr id="54" name="TextBox 53">
            <a:extLst>
              <a:ext uri="{FF2B5EF4-FFF2-40B4-BE49-F238E27FC236}">
                <a16:creationId xmlns:a16="http://schemas.microsoft.com/office/drawing/2014/main" id="{99F19B8A-DC9C-4B2D-8E3B-593EA96EAF6C}"/>
              </a:ext>
            </a:extLst>
          </p:cNvPr>
          <p:cNvSpPr txBox="1"/>
          <p:nvPr/>
        </p:nvSpPr>
        <p:spPr>
          <a:xfrm>
            <a:off x="685800" y="3511369"/>
            <a:ext cx="2274527" cy="36843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2</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56" name="Rectangle 55">
            <a:extLst>
              <a:ext uri="{FF2B5EF4-FFF2-40B4-BE49-F238E27FC236}">
                <a16:creationId xmlns:a16="http://schemas.microsoft.com/office/drawing/2014/main" id="{73C2CA90-A3AD-4E27-9AE1-6CA277B563AB}"/>
              </a:ext>
            </a:extLst>
          </p:cNvPr>
          <p:cNvSpPr/>
          <p:nvPr/>
        </p:nvSpPr>
        <p:spPr>
          <a:xfrm>
            <a:off x="5638863" y="4060388"/>
            <a:ext cx="1981137" cy="30163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sp>
        <p:nvSpPr>
          <p:cNvPr id="58" name="TextBox 57">
            <a:extLst>
              <a:ext uri="{FF2B5EF4-FFF2-40B4-BE49-F238E27FC236}">
                <a16:creationId xmlns:a16="http://schemas.microsoft.com/office/drawing/2014/main" id="{0978FFC1-7DB2-427C-84F1-6FB6F6E99A32}"/>
              </a:ext>
            </a:extLst>
          </p:cNvPr>
          <p:cNvSpPr txBox="1"/>
          <p:nvPr/>
        </p:nvSpPr>
        <p:spPr>
          <a:xfrm>
            <a:off x="11150229" y="4223716"/>
            <a:ext cx="660771" cy="186012"/>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59" name="TextBox 58">
            <a:extLst>
              <a:ext uri="{FF2B5EF4-FFF2-40B4-BE49-F238E27FC236}">
                <a16:creationId xmlns:a16="http://schemas.microsoft.com/office/drawing/2014/main" id="{5249E37E-B350-4584-8D58-D40FA001F9AE}"/>
              </a:ext>
            </a:extLst>
          </p:cNvPr>
          <p:cNvSpPr txBox="1"/>
          <p:nvPr/>
        </p:nvSpPr>
        <p:spPr>
          <a:xfrm>
            <a:off x="685800" y="4058341"/>
            <a:ext cx="2274527" cy="36843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3</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61" name="Rectangle 60">
            <a:extLst>
              <a:ext uri="{FF2B5EF4-FFF2-40B4-BE49-F238E27FC236}">
                <a16:creationId xmlns:a16="http://schemas.microsoft.com/office/drawing/2014/main" id="{4F85D3D2-C772-4D19-9294-39A648F149BA}"/>
              </a:ext>
            </a:extLst>
          </p:cNvPr>
          <p:cNvSpPr/>
          <p:nvPr/>
        </p:nvSpPr>
        <p:spPr>
          <a:xfrm>
            <a:off x="5652354" y="4565417"/>
            <a:ext cx="2647096" cy="308789"/>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sp>
        <p:nvSpPr>
          <p:cNvPr id="63" name="TextBox 62">
            <a:extLst>
              <a:ext uri="{FF2B5EF4-FFF2-40B4-BE49-F238E27FC236}">
                <a16:creationId xmlns:a16="http://schemas.microsoft.com/office/drawing/2014/main" id="{613FC397-25DE-4E01-8A54-62B065755705}"/>
              </a:ext>
            </a:extLst>
          </p:cNvPr>
          <p:cNvSpPr txBox="1"/>
          <p:nvPr/>
        </p:nvSpPr>
        <p:spPr>
          <a:xfrm>
            <a:off x="11150229" y="4743545"/>
            <a:ext cx="660771" cy="186012"/>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64" name="TextBox 63">
            <a:extLst>
              <a:ext uri="{FF2B5EF4-FFF2-40B4-BE49-F238E27FC236}">
                <a16:creationId xmlns:a16="http://schemas.microsoft.com/office/drawing/2014/main" id="{B98FD704-9976-4302-A661-00A8E2A41D66}"/>
              </a:ext>
            </a:extLst>
          </p:cNvPr>
          <p:cNvSpPr txBox="1"/>
          <p:nvPr/>
        </p:nvSpPr>
        <p:spPr>
          <a:xfrm>
            <a:off x="685800" y="4578171"/>
            <a:ext cx="2274527" cy="36843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4</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66" name="Rectangle 65">
            <a:extLst>
              <a:ext uri="{FF2B5EF4-FFF2-40B4-BE49-F238E27FC236}">
                <a16:creationId xmlns:a16="http://schemas.microsoft.com/office/drawing/2014/main" id="{43C4BFE3-710A-4093-8B05-A9776D2CA004}"/>
              </a:ext>
            </a:extLst>
          </p:cNvPr>
          <p:cNvSpPr/>
          <p:nvPr/>
        </p:nvSpPr>
        <p:spPr>
          <a:xfrm>
            <a:off x="5638801" y="5070762"/>
            <a:ext cx="3352799" cy="29782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sp>
        <p:nvSpPr>
          <p:cNvPr id="68" name="TextBox 67">
            <a:extLst>
              <a:ext uri="{FF2B5EF4-FFF2-40B4-BE49-F238E27FC236}">
                <a16:creationId xmlns:a16="http://schemas.microsoft.com/office/drawing/2014/main" id="{7EEE6783-7573-48C4-B867-DFE2CD25CA23}"/>
              </a:ext>
            </a:extLst>
          </p:cNvPr>
          <p:cNvSpPr txBox="1"/>
          <p:nvPr/>
        </p:nvSpPr>
        <p:spPr>
          <a:xfrm>
            <a:off x="11150229" y="5265374"/>
            <a:ext cx="660771" cy="186012"/>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69" name="TextBox 68">
            <a:extLst>
              <a:ext uri="{FF2B5EF4-FFF2-40B4-BE49-F238E27FC236}">
                <a16:creationId xmlns:a16="http://schemas.microsoft.com/office/drawing/2014/main" id="{E0E4DE5E-757C-49C1-9038-99CEDCA914EA}"/>
              </a:ext>
            </a:extLst>
          </p:cNvPr>
          <p:cNvSpPr txBox="1"/>
          <p:nvPr/>
        </p:nvSpPr>
        <p:spPr>
          <a:xfrm>
            <a:off x="685800" y="5100000"/>
            <a:ext cx="2274527" cy="36843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5</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70" name="Rectangle 69">
            <a:extLst>
              <a:ext uri="{FF2B5EF4-FFF2-40B4-BE49-F238E27FC236}">
                <a16:creationId xmlns:a16="http://schemas.microsoft.com/office/drawing/2014/main" id="{1905416E-EC4D-4CD5-869D-FF84303A376B}"/>
              </a:ext>
            </a:extLst>
          </p:cNvPr>
          <p:cNvSpPr/>
          <p:nvPr/>
        </p:nvSpPr>
        <p:spPr>
          <a:xfrm>
            <a:off x="5642829" y="5591101"/>
            <a:ext cx="4016141" cy="304982"/>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sp>
        <p:nvSpPr>
          <p:cNvPr id="72" name="TextBox 71">
            <a:extLst>
              <a:ext uri="{FF2B5EF4-FFF2-40B4-BE49-F238E27FC236}">
                <a16:creationId xmlns:a16="http://schemas.microsoft.com/office/drawing/2014/main" id="{7D9CEE2A-FBA7-4042-AA8F-091883B79035}"/>
              </a:ext>
            </a:extLst>
          </p:cNvPr>
          <p:cNvSpPr txBox="1"/>
          <p:nvPr/>
        </p:nvSpPr>
        <p:spPr>
          <a:xfrm>
            <a:off x="1424851" y="6133895"/>
            <a:ext cx="660771" cy="186012"/>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t=0</a:t>
            </a:r>
          </a:p>
        </p:txBody>
      </p:sp>
      <p:sp>
        <p:nvSpPr>
          <p:cNvPr id="73" name="TextBox 72">
            <a:extLst>
              <a:ext uri="{FF2B5EF4-FFF2-40B4-BE49-F238E27FC236}">
                <a16:creationId xmlns:a16="http://schemas.microsoft.com/office/drawing/2014/main" id="{245DFAE9-D1C3-4978-9F4D-1ACEE63EEB70}"/>
              </a:ext>
            </a:extLst>
          </p:cNvPr>
          <p:cNvSpPr txBox="1"/>
          <p:nvPr/>
        </p:nvSpPr>
        <p:spPr>
          <a:xfrm>
            <a:off x="685800" y="5576932"/>
            <a:ext cx="2274527" cy="36843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6</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cxnSp>
        <p:nvCxnSpPr>
          <p:cNvPr id="75" name="Straight Connector 74">
            <a:extLst>
              <a:ext uri="{FF2B5EF4-FFF2-40B4-BE49-F238E27FC236}">
                <a16:creationId xmlns:a16="http://schemas.microsoft.com/office/drawing/2014/main" id="{B3E1C1FA-C201-432A-B951-13913F579A8A}"/>
              </a:ext>
            </a:extLst>
          </p:cNvPr>
          <p:cNvCxnSpPr>
            <a:cxnSpLocks/>
          </p:cNvCxnSpPr>
          <p:nvPr/>
        </p:nvCxnSpPr>
        <p:spPr>
          <a:xfrm>
            <a:off x="1629437" y="2748772"/>
            <a:ext cx="0" cy="3423881"/>
          </a:xfrm>
          <a:prstGeom prst="line">
            <a:avLst/>
          </a:prstGeom>
          <a:noFill/>
          <a:ln w="9525" cap="flat" cmpd="sng" algn="ctr">
            <a:solidFill>
              <a:srgbClr val="000000"/>
            </a:solidFill>
            <a:prstDash val="dash"/>
          </a:ln>
          <a:effectLst/>
        </p:spPr>
      </p:cxnSp>
      <p:grpSp>
        <p:nvGrpSpPr>
          <p:cNvPr id="96" name="Group 95">
            <a:extLst>
              <a:ext uri="{FF2B5EF4-FFF2-40B4-BE49-F238E27FC236}">
                <a16:creationId xmlns:a16="http://schemas.microsoft.com/office/drawing/2014/main" id="{FFD98834-C031-4982-8BDC-662B8C81BFEA}"/>
              </a:ext>
            </a:extLst>
          </p:cNvPr>
          <p:cNvGrpSpPr/>
          <p:nvPr/>
        </p:nvGrpSpPr>
        <p:grpSpPr>
          <a:xfrm>
            <a:off x="5562600" y="2693453"/>
            <a:ext cx="1040065" cy="670426"/>
            <a:chOff x="5562600" y="2693453"/>
            <a:chExt cx="1040065" cy="670426"/>
          </a:xfrm>
        </p:grpSpPr>
        <p:cxnSp>
          <p:nvCxnSpPr>
            <p:cNvPr id="76" name="Straight Connector 75">
              <a:extLst>
                <a:ext uri="{FF2B5EF4-FFF2-40B4-BE49-F238E27FC236}">
                  <a16:creationId xmlns:a16="http://schemas.microsoft.com/office/drawing/2014/main" id="{2A91F0D6-2D48-4B74-8E16-88E4D5141A40}"/>
                </a:ext>
              </a:extLst>
            </p:cNvPr>
            <p:cNvCxnSpPr>
              <a:cxnSpLocks/>
            </p:cNvCxnSpPr>
            <p:nvPr/>
          </p:nvCxnSpPr>
          <p:spPr>
            <a:xfrm>
              <a:off x="5638801" y="2818557"/>
              <a:ext cx="0" cy="545322"/>
            </a:xfrm>
            <a:prstGeom prst="line">
              <a:avLst/>
            </a:prstGeom>
            <a:noFill/>
            <a:ln w="9525" cap="flat" cmpd="sng" algn="ctr">
              <a:solidFill>
                <a:srgbClr val="000000"/>
              </a:solidFill>
              <a:prstDash val="dash"/>
            </a:ln>
            <a:effectLst/>
          </p:spPr>
        </p:cxnSp>
        <p:sp>
          <p:nvSpPr>
            <p:cNvPr id="77" name="TextBox 76">
              <a:extLst>
                <a:ext uri="{FF2B5EF4-FFF2-40B4-BE49-F238E27FC236}">
                  <a16:creationId xmlns:a16="http://schemas.microsoft.com/office/drawing/2014/main" id="{13EC91E3-328E-4C5B-A59F-D1F9711AB1E1}"/>
                </a:ext>
              </a:extLst>
            </p:cNvPr>
            <p:cNvSpPr txBox="1"/>
            <p:nvPr/>
          </p:nvSpPr>
          <p:spPr>
            <a:xfrm>
              <a:off x="5562600" y="2693453"/>
              <a:ext cx="1040065" cy="27041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end of PPDU</a:t>
              </a:r>
            </a:p>
          </p:txBody>
        </p:sp>
      </p:grpSp>
      <p:sp>
        <p:nvSpPr>
          <p:cNvPr id="78" name="TextBox 77">
            <a:extLst>
              <a:ext uri="{FF2B5EF4-FFF2-40B4-BE49-F238E27FC236}">
                <a16:creationId xmlns:a16="http://schemas.microsoft.com/office/drawing/2014/main" id="{47C374BC-7FA2-46CA-B2AA-3D799D08AF8F}"/>
              </a:ext>
            </a:extLst>
          </p:cNvPr>
          <p:cNvSpPr txBox="1"/>
          <p:nvPr/>
        </p:nvSpPr>
        <p:spPr>
          <a:xfrm>
            <a:off x="11144466" y="5761905"/>
            <a:ext cx="660771" cy="186012"/>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79" name="Rectangle 78">
            <a:extLst>
              <a:ext uri="{FF2B5EF4-FFF2-40B4-BE49-F238E27FC236}">
                <a16:creationId xmlns:a16="http://schemas.microsoft.com/office/drawing/2014/main" id="{C09395A1-A6AE-43D2-87FB-435F80489166}"/>
              </a:ext>
            </a:extLst>
          </p:cNvPr>
          <p:cNvSpPr/>
          <p:nvPr/>
        </p:nvSpPr>
        <p:spPr>
          <a:xfrm>
            <a:off x="1636215" y="3534014"/>
            <a:ext cx="4009362" cy="308198"/>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½)</a:t>
            </a:r>
          </a:p>
        </p:txBody>
      </p:sp>
      <p:sp>
        <p:nvSpPr>
          <p:cNvPr id="80" name="Rectangle 79">
            <a:extLst>
              <a:ext uri="{FF2B5EF4-FFF2-40B4-BE49-F238E27FC236}">
                <a16:creationId xmlns:a16="http://schemas.microsoft.com/office/drawing/2014/main" id="{940B202D-8D27-442A-9E69-8CB4461BBD2F}"/>
              </a:ext>
            </a:extLst>
          </p:cNvPr>
          <p:cNvSpPr/>
          <p:nvPr/>
        </p:nvSpPr>
        <p:spPr>
          <a:xfrm>
            <a:off x="1629439" y="4053824"/>
            <a:ext cx="4009362" cy="308198"/>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½)</a:t>
            </a:r>
          </a:p>
        </p:txBody>
      </p:sp>
      <p:sp>
        <p:nvSpPr>
          <p:cNvPr id="82" name="Rectangle 81">
            <a:extLst>
              <a:ext uri="{FF2B5EF4-FFF2-40B4-BE49-F238E27FC236}">
                <a16:creationId xmlns:a16="http://schemas.microsoft.com/office/drawing/2014/main" id="{F3DD678A-191D-4624-BF89-594A1DBFD0C3}"/>
              </a:ext>
            </a:extLst>
          </p:cNvPr>
          <p:cNvSpPr/>
          <p:nvPr/>
        </p:nvSpPr>
        <p:spPr>
          <a:xfrm>
            <a:off x="1636215" y="4566008"/>
            <a:ext cx="4009362" cy="308198"/>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½)</a:t>
            </a:r>
          </a:p>
        </p:txBody>
      </p:sp>
      <p:sp>
        <p:nvSpPr>
          <p:cNvPr id="83" name="Rectangle 82">
            <a:extLst>
              <a:ext uri="{FF2B5EF4-FFF2-40B4-BE49-F238E27FC236}">
                <a16:creationId xmlns:a16="http://schemas.microsoft.com/office/drawing/2014/main" id="{4D0989B3-06FB-4406-A2F0-683C13E185F1}"/>
              </a:ext>
            </a:extLst>
          </p:cNvPr>
          <p:cNvSpPr/>
          <p:nvPr/>
        </p:nvSpPr>
        <p:spPr>
          <a:xfrm>
            <a:off x="1642992" y="5060388"/>
            <a:ext cx="4009362" cy="308198"/>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½)</a:t>
            </a:r>
          </a:p>
        </p:txBody>
      </p:sp>
      <p:sp>
        <p:nvSpPr>
          <p:cNvPr id="84" name="Rectangle 83">
            <a:extLst>
              <a:ext uri="{FF2B5EF4-FFF2-40B4-BE49-F238E27FC236}">
                <a16:creationId xmlns:a16="http://schemas.microsoft.com/office/drawing/2014/main" id="{BB8377B7-DCF3-4ABC-AB44-D475F4417D5A}"/>
              </a:ext>
            </a:extLst>
          </p:cNvPr>
          <p:cNvSpPr/>
          <p:nvPr/>
        </p:nvSpPr>
        <p:spPr>
          <a:xfrm>
            <a:off x="1629437" y="5591223"/>
            <a:ext cx="4009362" cy="308198"/>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½)</a:t>
            </a:r>
          </a:p>
        </p:txBody>
      </p:sp>
      <p:cxnSp>
        <p:nvCxnSpPr>
          <p:cNvPr id="3" name="Straight Arrow Connector 2">
            <a:extLst>
              <a:ext uri="{FF2B5EF4-FFF2-40B4-BE49-F238E27FC236}">
                <a16:creationId xmlns:a16="http://schemas.microsoft.com/office/drawing/2014/main" id="{A102F6D1-2F74-4AB8-AE0C-B3FA8FF8E2E7}"/>
              </a:ext>
            </a:extLst>
          </p:cNvPr>
          <p:cNvCxnSpPr/>
          <p:nvPr/>
        </p:nvCxnSpPr>
        <p:spPr bwMode="auto">
          <a:xfrm>
            <a:off x="1536869" y="5896083"/>
            <a:ext cx="8720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5" name="Straight Arrow Connector 84">
            <a:extLst>
              <a:ext uri="{FF2B5EF4-FFF2-40B4-BE49-F238E27FC236}">
                <a16:creationId xmlns:a16="http://schemas.microsoft.com/office/drawing/2014/main" id="{0BB7D258-8FB2-4B3B-8616-404152714F40}"/>
              </a:ext>
            </a:extLst>
          </p:cNvPr>
          <p:cNvCxnSpPr/>
          <p:nvPr/>
        </p:nvCxnSpPr>
        <p:spPr bwMode="auto">
          <a:xfrm>
            <a:off x="1600200" y="5410200"/>
            <a:ext cx="8720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6" name="Straight Arrow Connector 85">
            <a:extLst>
              <a:ext uri="{FF2B5EF4-FFF2-40B4-BE49-F238E27FC236}">
                <a16:creationId xmlns:a16="http://schemas.microsoft.com/office/drawing/2014/main" id="{81C5DB0B-2471-49C8-B448-A265BFB5B86D}"/>
              </a:ext>
            </a:extLst>
          </p:cNvPr>
          <p:cNvCxnSpPr/>
          <p:nvPr/>
        </p:nvCxnSpPr>
        <p:spPr bwMode="auto">
          <a:xfrm>
            <a:off x="1536869" y="4874206"/>
            <a:ext cx="8720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7" name="Straight Arrow Connector 86">
            <a:extLst>
              <a:ext uri="{FF2B5EF4-FFF2-40B4-BE49-F238E27FC236}">
                <a16:creationId xmlns:a16="http://schemas.microsoft.com/office/drawing/2014/main" id="{B4B42763-689F-4E3F-8685-1C845B8EBFD5}"/>
              </a:ext>
            </a:extLst>
          </p:cNvPr>
          <p:cNvCxnSpPr/>
          <p:nvPr/>
        </p:nvCxnSpPr>
        <p:spPr bwMode="auto">
          <a:xfrm>
            <a:off x="1536869" y="4362022"/>
            <a:ext cx="8720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8" name="Straight Arrow Connector 87">
            <a:extLst>
              <a:ext uri="{FF2B5EF4-FFF2-40B4-BE49-F238E27FC236}">
                <a16:creationId xmlns:a16="http://schemas.microsoft.com/office/drawing/2014/main" id="{F6D542A2-ED37-493F-B687-C3AE83040220}"/>
              </a:ext>
            </a:extLst>
          </p:cNvPr>
          <p:cNvCxnSpPr/>
          <p:nvPr/>
        </p:nvCxnSpPr>
        <p:spPr bwMode="auto">
          <a:xfrm>
            <a:off x="1536869" y="3842212"/>
            <a:ext cx="8720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9" name="Straight Arrow Connector 88">
            <a:extLst>
              <a:ext uri="{FF2B5EF4-FFF2-40B4-BE49-F238E27FC236}">
                <a16:creationId xmlns:a16="http://schemas.microsoft.com/office/drawing/2014/main" id="{08184F46-E910-4B5D-A872-FC97B90F6A8B}"/>
              </a:ext>
            </a:extLst>
          </p:cNvPr>
          <p:cNvCxnSpPr/>
          <p:nvPr/>
        </p:nvCxnSpPr>
        <p:spPr bwMode="auto">
          <a:xfrm>
            <a:off x="1536869" y="3307635"/>
            <a:ext cx="8720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nvGrpSpPr>
          <p:cNvPr id="97" name="Group 96">
            <a:extLst>
              <a:ext uri="{FF2B5EF4-FFF2-40B4-BE49-F238E27FC236}">
                <a16:creationId xmlns:a16="http://schemas.microsoft.com/office/drawing/2014/main" id="{1C38D101-13AE-48A4-A0BF-4BE81B33CC16}"/>
              </a:ext>
            </a:extLst>
          </p:cNvPr>
          <p:cNvGrpSpPr/>
          <p:nvPr/>
        </p:nvGrpSpPr>
        <p:grpSpPr>
          <a:xfrm>
            <a:off x="7070301" y="3269177"/>
            <a:ext cx="1040065" cy="670426"/>
            <a:chOff x="5562600" y="2693453"/>
            <a:chExt cx="1040065" cy="670426"/>
          </a:xfrm>
        </p:grpSpPr>
        <p:cxnSp>
          <p:nvCxnSpPr>
            <p:cNvPr id="98" name="Straight Connector 97">
              <a:extLst>
                <a:ext uri="{FF2B5EF4-FFF2-40B4-BE49-F238E27FC236}">
                  <a16:creationId xmlns:a16="http://schemas.microsoft.com/office/drawing/2014/main" id="{C61FDF62-8D7B-4046-B6B4-E3D787689D74}"/>
                </a:ext>
              </a:extLst>
            </p:cNvPr>
            <p:cNvCxnSpPr>
              <a:cxnSpLocks/>
            </p:cNvCxnSpPr>
            <p:nvPr/>
          </p:nvCxnSpPr>
          <p:spPr>
            <a:xfrm>
              <a:off x="5638801" y="2818557"/>
              <a:ext cx="0" cy="545322"/>
            </a:xfrm>
            <a:prstGeom prst="line">
              <a:avLst/>
            </a:prstGeom>
            <a:noFill/>
            <a:ln w="9525" cap="flat" cmpd="sng" algn="ctr">
              <a:solidFill>
                <a:srgbClr val="000000"/>
              </a:solidFill>
              <a:prstDash val="dash"/>
            </a:ln>
            <a:effectLst/>
          </p:spPr>
        </p:cxnSp>
        <p:sp>
          <p:nvSpPr>
            <p:cNvPr id="99" name="TextBox 98">
              <a:extLst>
                <a:ext uri="{FF2B5EF4-FFF2-40B4-BE49-F238E27FC236}">
                  <a16:creationId xmlns:a16="http://schemas.microsoft.com/office/drawing/2014/main" id="{A633FFAC-87FE-4881-BE7C-1419D8DC1FDB}"/>
                </a:ext>
              </a:extLst>
            </p:cNvPr>
            <p:cNvSpPr txBox="1"/>
            <p:nvPr/>
          </p:nvSpPr>
          <p:spPr>
            <a:xfrm>
              <a:off x="5562600" y="2693453"/>
              <a:ext cx="1040065" cy="27041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end of PPDU</a:t>
              </a:r>
            </a:p>
          </p:txBody>
        </p:sp>
      </p:grpSp>
      <p:grpSp>
        <p:nvGrpSpPr>
          <p:cNvPr id="100" name="Group 99">
            <a:extLst>
              <a:ext uri="{FF2B5EF4-FFF2-40B4-BE49-F238E27FC236}">
                <a16:creationId xmlns:a16="http://schemas.microsoft.com/office/drawing/2014/main" id="{10AB16EA-BAB8-4EE5-ABC7-D2295BD5187A}"/>
              </a:ext>
            </a:extLst>
          </p:cNvPr>
          <p:cNvGrpSpPr/>
          <p:nvPr/>
        </p:nvGrpSpPr>
        <p:grpSpPr>
          <a:xfrm>
            <a:off x="7546544" y="3790566"/>
            <a:ext cx="1040065" cy="670426"/>
            <a:chOff x="5562600" y="2693453"/>
            <a:chExt cx="1040065" cy="670426"/>
          </a:xfrm>
        </p:grpSpPr>
        <p:cxnSp>
          <p:nvCxnSpPr>
            <p:cNvPr id="101" name="Straight Connector 100">
              <a:extLst>
                <a:ext uri="{FF2B5EF4-FFF2-40B4-BE49-F238E27FC236}">
                  <a16:creationId xmlns:a16="http://schemas.microsoft.com/office/drawing/2014/main" id="{F61E712D-9D2E-4967-8F78-6E5A2A02986A}"/>
                </a:ext>
              </a:extLst>
            </p:cNvPr>
            <p:cNvCxnSpPr>
              <a:cxnSpLocks/>
            </p:cNvCxnSpPr>
            <p:nvPr/>
          </p:nvCxnSpPr>
          <p:spPr>
            <a:xfrm>
              <a:off x="5638801" y="2818557"/>
              <a:ext cx="0" cy="545322"/>
            </a:xfrm>
            <a:prstGeom prst="line">
              <a:avLst/>
            </a:prstGeom>
            <a:noFill/>
            <a:ln w="9525" cap="flat" cmpd="sng" algn="ctr">
              <a:solidFill>
                <a:srgbClr val="000000"/>
              </a:solidFill>
              <a:prstDash val="dash"/>
            </a:ln>
            <a:effectLst/>
          </p:spPr>
        </p:cxnSp>
        <p:sp>
          <p:nvSpPr>
            <p:cNvPr id="102" name="TextBox 101">
              <a:extLst>
                <a:ext uri="{FF2B5EF4-FFF2-40B4-BE49-F238E27FC236}">
                  <a16:creationId xmlns:a16="http://schemas.microsoft.com/office/drawing/2014/main" id="{8DDFC518-D52F-4A21-B74A-8D878250ECBE}"/>
                </a:ext>
              </a:extLst>
            </p:cNvPr>
            <p:cNvSpPr txBox="1"/>
            <p:nvPr/>
          </p:nvSpPr>
          <p:spPr>
            <a:xfrm>
              <a:off x="5562600" y="2693453"/>
              <a:ext cx="1040065" cy="27041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end of PPDU</a:t>
              </a:r>
            </a:p>
          </p:txBody>
        </p:sp>
      </p:grpSp>
      <p:grpSp>
        <p:nvGrpSpPr>
          <p:cNvPr id="103" name="Group 102">
            <a:extLst>
              <a:ext uri="{FF2B5EF4-FFF2-40B4-BE49-F238E27FC236}">
                <a16:creationId xmlns:a16="http://schemas.microsoft.com/office/drawing/2014/main" id="{8B5D2575-2E1B-4E92-B581-91C84541DD61}"/>
              </a:ext>
            </a:extLst>
          </p:cNvPr>
          <p:cNvGrpSpPr/>
          <p:nvPr/>
        </p:nvGrpSpPr>
        <p:grpSpPr>
          <a:xfrm>
            <a:off x="8226705" y="4276183"/>
            <a:ext cx="1040065" cy="670426"/>
            <a:chOff x="5562600" y="2693453"/>
            <a:chExt cx="1040065" cy="670426"/>
          </a:xfrm>
        </p:grpSpPr>
        <p:cxnSp>
          <p:nvCxnSpPr>
            <p:cNvPr id="104" name="Straight Connector 103">
              <a:extLst>
                <a:ext uri="{FF2B5EF4-FFF2-40B4-BE49-F238E27FC236}">
                  <a16:creationId xmlns:a16="http://schemas.microsoft.com/office/drawing/2014/main" id="{6033A09C-443D-471E-9B37-518E301F81E5}"/>
                </a:ext>
              </a:extLst>
            </p:cNvPr>
            <p:cNvCxnSpPr>
              <a:cxnSpLocks/>
            </p:cNvCxnSpPr>
            <p:nvPr/>
          </p:nvCxnSpPr>
          <p:spPr>
            <a:xfrm>
              <a:off x="5638801" y="2818557"/>
              <a:ext cx="0" cy="545322"/>
            </a:xfrm>
            <a:prstGeom prst="line">
              <a:avLst/>
            </a:prstGeom>
            <a:noFill/>
            <a:ln w="9525" cap="flat" cmpd="sng" algn="ctr">
              <a:solidFill>
                <a:srgbClr val="000000"/>
              </a:solidFill>
              <a:prstDash val="dash"/>
            </a:ln>
            <a:effectLst/>
          </p:spPr>
        </p:cxnSp>
        <p:sp>
          <p:nvSpPr>
            <p:cNvPr id="105" name="TextBox 104">
              <a:extLst>
                <a:ext uri="{FF2B5EF4-FFF2-40B4-BE49-F238E27FC236}">
                  <a16:creationId xmlns:a16="http://schemas.microsoft.com/office/drawing/2014/main" id="{8E84EC89-0D68-4299-88DD-37FEC17B4A22}"/>
                </a:ext>
              </a:extLst>
            </p:cNvPr>
            <p:cNvSpPr txBox="1"/>
            <p:nvPr/>
          </p:nvSpPr>
          <p:spPr>
            <a:xfrm>
              <a:off x="5562600" y="2693453"/>
              <a:ext cx="1040065" cy="27041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end of PPDU</a:t>
              </a:r>
            </a:p>
          </p:txBody>
        </p:sp>
      </p:grpSp>
      <p:grpSp>
        <p:nvGrpSpPr>
          <p:cNvPr id="106" name="Group 105">
            <a:extLst>
              <a:ext uri="{FF2B5EF4-FFF2-40B4-BE49-F238E27FC236}">
                <a16:creationId xmlns:a16="http://schemas.microsoft.com/office/drawing/2014/main" id="{2F699A48-DC4F-4B26-90C5-ABFC1953A1A6}"/>
              </a:ext>
            </a:extLst>
          </p:cNvPr>
          <p:cNvGrpSpPr/>
          <p:nvPr/>
        </p:nvGrpSpPr>
        <p:grpSpPr>
          <a:xfrm>
            <a:off x="8918144" y="4832866"/>
            <a:ext cx="1040065" cy="618520"/>
            <a:chOff x="5562600" y="2745359"/>
            <a:chExt cx="1040065" cy="618520"/>
          </a:xfrm>
        </p:grpSpPr>
        <p:cxnSp>
          <p:nvCxnSpPr>
            <p:cNvPr id="107" name="Straight Connector 106">
              <a:extLst>
                <a:ext uri="{FF2B5EF4-FFF2-40B4-BE49-F238E27FC236}">
                  <a16:creationId xmlns:a16="http://schemas.microsoft.com/office/drawing/2014/main" id="{33E66795-A157-4046-9571-9EBF23B3A9CF}"/>
                </a:ext>
              </a:extLst>
            </p:cNvPr>
            <p:cNvCxnSpPr>
              <a:cxnSpLocks/>
            </p:cNvCxnSpPr>
            <p:nvPr/>
          </p:nvCxnSpPr>
          <p:spPr>
            <a:xfrm>
              <a:off x="5638801" y="2818557"/>
              <a:ext cx="0" cy="545322"/>
            </a:xfrm>
            <a:prstGeom prst="line">
              <a:avLst/>
            </a:prstGeom>
            <a:noFill/>
            <a:ln w="9525" cap="flat" cmpd="sng" algn="ctr">
              <a:solidFill>
                <a:srgbClr val="000000"/>
              </a:solidFill>
              <a:prstDash val="dash"/>
            </a:ln>
            <a:effectLst/>
          </p:spPr>
        </p:cxnSp>
        <p:sp>
          <p:nvSpPr>
            <p:cNvPr id="108" name="TextBox 107">
              <a:extLst>
                <a:ext uri="{FF2B5EF4-FFF2-40B4-BE49-F238E27FC236}">
                  <a16:creationId xmlns:a16="http://schemas.microsoft.com/office/drawing/2014/main" id="{B32CE87F-EFEC-40C7-A288-6DA0AAC5B8F4}"/>
                </a:ext>
              </a:extLst>
            </p:cNvPr>
            <p:cNvSpPr txBox="1"/>
            <p:nvPr/>
          </p:nvSpPr>
          <p:spPr>
            <a:xfrm>
              <a:off x="5562600" y="2745359"/>
              <a:ext cx="1040065" cy="27041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end of PPDU</a:t>
              </a:r>
            </a:p>
          </p:txBody>
        </p:sp>
      </p:grpSp>
      <p:grpSp>
        <p:nvGrpSpPr>
          <p:cNvPr id="109" name="Group 108">
            <a:extLst>
              <a:ext uri="{FF2B5EF4-FFF2-40B4-BE49-F238E27FC236}">
                <a16:creationId xmlns:a16="http://schemas.microsoft.com/office/drawing/2014/main" id="{A5808DE1-2FF5-40C4-BC18-48C6D56E0D81}"/>
              </a:ext>
            </a:extLst>
          </p:cNvPr>
          <p:cNvGrpSpPr/>
          <p:nvPr/>
        </p:nvGrpSpPr>
        <p:grpSpPr>
          <a:xfrm>
            <a:off x="9579396" y="5367273"/>
            <a:ext cx="1040065" cy="629435"/>
            <a:chOff x="5562600" y="2693453"/>
            <a:chExt cx="1040065" cy="629435"/>
          </a:xfrm>
        </p:grpSpPr>
        <p:cxnSp>
          <p:nvCxnSpPr>
            <p:cNvPr id="110" name="Straight Connector 109">
              <a:extLst>
                <a:ext uri="{FF2B5EF4-FFF2-40B4-BE49-F238E27FC236}">
                  <a16:creationId xmlns:a16="http://schemas.microsoft.com/office/drawing/2014/main" id="{5CC8CA19-F292-47CF-AF75-0EFE00581166}"/>
                </a:ext>
              </a:extLst>
            </p:cNvPr>
            <p:cNvCxnSpPr>
              <a:cxnSpLocks/>
            </p:cNvCxnSpPr>
            <p:nvPr/>
          </p:nvCxnSpPr>
          <p:spPr>
            <a:xfrm>
              <a:off x="5642174" y="2777566"/>
              <a:ext cx="0" cy="545322"/>
            </a:xfrm>
            <a:prstGeom prst="line">
              <a:avLst/>
            </a:prstGeom>
            <a:noFill/>
            <a:ln w="9525" cap="flat" cmpd="sng" algn="ctr">
              <a:solidFill>
                <a:srgbClr val="000000"/>
              </a:solidFill>
              <a:prstDash val="dash"/>
            </a:ln>
            <a:effectLst/>
          </p:spPr>
        </p:cxnSp>
        <p:sp>
          <p:nvSpPr>
            <p:cNvPr id="111" name="TextBox 110">
              <a:extLst>
                <a:ext uri="{FF2B5EF4-FFF2-40B4-BE49-F238E27FC236}">
                  <a16:creationId xmlns:a16="http://schemas.microsoft.com/office/drawing/2014/main" id="{F2A91DFC-E0C2-45AA-9A01-4BE79B52CC6C}"/>
                </a:ext>
              </a:extLst>
            </p:cNvPr>
            <p:cNvSpPr txBox="1"/>
            <p:nvPr/>
          </p:nvSpPr>
          <p:spPr>
            <a:xfrm>
              <a:off x="5562600" y="2693453"/>
              <a:ext cx="1040065" cy="270418"/>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end of PPDU</a:t>
              </a:r>
            </a:p>
          </p:txBody>
        </p:sp>
      </p:grpSp>
    </p:spTree>
    <p:extLst>
      <p:ext uri="{BB962C8B-B14F-4D97-AF65-F5344CB8AC3E}">
        <p14:creationId xmlns:p14="http://schemas.microsoft.com/office/powerpoint/2010/main" val="42941707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358" y="800969"/>
            <a:ext cx="10361084" cy="940314"/>
          </a:xfrm>
        </p:spPr>
        <p:txBody>
          <a:bodyPr/>
          <a:lstStyle/>
          <a:p>
            <a:r>
              <a:rPr lang="en-US" dirty="0"/>
              <a:t>Example 2: Legacy to NGV soft switch, legacy section uses higher rates for constant transmission time (1) </a:t>
            </a:r>
          </a:p>
        </p:txBody>
      </p:sp>
      <p:sp>
        <p:nvSpPr>
          <p:cNvPr id="6" name="Slide Number Placeholder 5"/>
          <p:cNvSpPr>
            <a:spLocks noGrp="1"/>
          </p:cNvSpPr>
          <p:nvPr>
            <p:ph type="sldNum" idx="12"/>
          </p:nvPr>
        </p:nvSpPr>
        <p:spPr/>
        <p:txBody>
          <a:bodyPr/>
          <a:lstStyle/>
          <a:p>
            <a:r>
              <a:rPr lang="en-US"/>
              <a:t>Slide </a:t>
            </a:r>
            <a:fld id="{DC83D890-10BB-4905-98E9-EC5FFEC1B9BB}" type="slidenum">
              <a:rPr lang="en-US" smtClean="0"/>
              <a:pPr/>
              <a:t>19</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graphicFrame>
        <p:nvGraphicFramePr>
          <p:cNvPr id="8" name="Table 7">
            <a:extLst>
              <a:ext uri="{FF2B5EF4-FFF2-40B4-BE49-F238E27FC236}">
                <a16:creationId xmlns:a16="http://schemas.microsoft.com/office/drawing/2014/main" id="{2B4AABAC-2D30-44B3-8E64-2B5510511C01}"/>
              </a:ext>
            </a:extLst>
          </p:cNvPr>
          <p:cNvGraphicFramePr>
            <a:graphicFrameLocks noGrp="1"/>
          </p:cNvGraphicFramePr>
          <p:nvPr>
            <p:extLst>
              <p:ext uri="{D42A27DB-BD31-4B8C-83A1-F6EECF244321}">
                <p14:modId xmlns:p14="http://schemas.microsoft.com/office/powerpoint/2010/main" val="2952970702"/>
              </p:ext>
            </p:extLst>
          </p:nvPr>
        </p:nvGraphicFramePr>
        <p:xfrm>
          <a:off x="609600" y="3411980"/>
          <a:ext cx="10579899" cy="2452660"/>
        </p:xfrm>
        <a:graphic>
          <a:graphicData uri="http://schemas.openxmlformats.org/drawingml/2006/table">
            <a:tbl>
              <a:tblPr firstRow="1" firstCol="1" bandRow="1"/>
              <a:tblGrid>
                <a:gridCol w="1100834">
                  <a:extLst>
                    <a:ext uri="{9D8B030D-6E8A-4147-A177-3AD203B41FA5}">
                      <a16:colId xmlns:a16="http://schemas.microsoft.com/office/drawing/2014/main" val="930549200"/>
                    </a:ext>
                  </a:extLst>
                </a:gridCol>
                <a:gridCol w="1692998">
                  <a:extLst>
                    <a:ext uri="{9D8B030D-6E8A-4147-A177-3AD203B41FA5}">
                      <a16:colId xmlns:a16="http://schemas.microsoft.com/office/drawing/2014/main" val="537292419"/>
                    </a:ext>
                  </a:extLst>
                </a:gridCol>
                <a:gridCol w="2018923">
                  <a:extLst>
                    <a:ext uri="{9D8B030D-6E8A-4147-A177-3AD203B41FA5}">
                      <a16:colId xmlns:a16="http://schemas.microsoft.com/office/drawing/2014/main" val="1424880458"/>
                    </a:ext>
                  </a:extLst>
                </a:gridCol>
                <a:gridCol w="1783532">
                  <a:extLst>
                    <a:ext uri="{9D8B030D-6E8A-4147-A177-3AD203B41FA5}">
                      <a16:colId xmlns:a16="http://schemas.microsoft.com/office/drawing/2014/main" val="798037110"/>
                    </a:ext>
                  </a:extLst>
                </a:gridCol>
                <a:gridCol w="2118511">
                  <a:extLst>
                    <a:ext uri="{9D8B030D-6E8A-4147-A177-3AD203B41FA5}">
                      <a16:colId xmlns:a16="http://schemas.microsoft.com/office/drawing/2014/main" val="975013004"/>
                    </a:ext>
                  </a:extLst>
                </a:gridCol>
                <a:gridCol w="1865101">
                  <a:extLst>
                    <a:ext uri="{9D8B030D-6E8A-4147-A177-3AD203B41FA5}">
                      <a16:colId xmlns:a16="http://schemas.microsoft.com/office/drawing/2014/main" val="4034804978"/>
                    </a:ext>
                  </a:extLst>
                </a:gridCol>
              </a:tblGrid>
              <a:tr h="822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fontAlgn="auto" hangingPunct="1">
                        <a:lnSpc>
                          <a:spcPct val="115000"/>
                        </a:lnSpc>
                        <a:spcBef>
                          <a:spcPts val="0"/>
                        </a:spcBef>
                        <a:spcAft>
                          <a:spcPts val="0"/>
                        </a:spcAft>
                      </a:pPr>
                      <a:r>
                        <a:rPr lang="en-US" sz="1400" b="1" i="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TechPercentage</a:t>
                      </a:r>
                      <a:endParaRPr lang="en-US" sz="1400"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PPDU encoding</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MHz channel)</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DATA </a:t>
                      </a:r>
                      <a:r>
                        <a:rPr lang="fr-FR" sz="1400" b="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symbols</a:t>
                      </a: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time duration</a:t>
                      </a:r>
                      <a:endPar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t</a:t>
                      </a:r>
                      <a:r>
                        <a:rPr lang="fr-FR" sz="1400" b="1" kern="12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ime</a:t>
                      </a:r>
                      <a:r>
                        <a:rPr lang="fr-FR"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duration</a:t>
                      </a:r>
                      <a:endPar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example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8928604"/>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1</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 (6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6814582"/>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2</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¾ (9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¾</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8353369"/>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a:solidFill>
                            <a:srgbClr val="000000"/>
                          </a:solidFill>
                          <a:effectLst/>
                          <a:latin typeface="Arial" panose="020B0604020202020204" pitchFamily="34" charset="0"/>
                          <a:ea typeface="Times New Roman" panose="02020603050405020304" pitchFamily="18" charset="0"/>
                          <a:cs typeface="Arial" panose="020B0604020202020204" pitchFamily="34" charset="0"/>
                        </a:rPr>
                        <a:t>[70%-80%[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½ (12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½</a:t>
                      </a:r>
                      <a:endPar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1664513"/>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4</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¾ (18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¾</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682645"/>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64QAM 2/3 (24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QPSK 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1217386"/>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6</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2249035"/>
                  </a:ext>
                </a:extLst>
              </a:tr>
            </a:tbl>
          </a:graphicData>
        </a:graphic>
      </p:graphicFrame>
      <p:sp>
        <p:nvSpPr>
          <p:cNvPr id="3" name="TextBox 2"/>
          <p:cNvSpPr txBox="1"/>
          <p:nvPr/>
        </p:nvSpPr>
        <p:spPr>
          <a:xfrm>
            <a:off x="609600" y="3003063"/>
            <a:ext cx="10896600" cy="400110"/>
          </a:xfrm>
          <a:prstGeom prst="rect">
            <a:avLst/>
          </a:prstGeom>
          <a:noFill/>
        </p:spPr>
        <p:txBody>
          <a:bodyPr wrap="square" rtlCol="0">
            <a:spAutoFit/>
          </a:bodyPr>
          <a:lstStyle/>
          <a:p>
            <a:r>
              <a:rPr lang="en-US" sz="2000" dirty="0">
                <a:solidFill>
                  <a:srgbClr val="000000"/>
                </a:solidFill>
                <a:latin typeface="Arial"/>
                <a:cs typeface="Arial"/>
              </a:rPr>
              <a:t>NGV stations use the </a:t>
            </a:r>
            <a:r>
              <a:rPr lang="en-US" sz="2000" i="1" dirty="0" err="1">
                <a:solidFill>
                  <a:srgbClr val="000000"/>
                </a:solidFill>
                <a:latin typeface="Arial"/>
                <a:cs typeface="Arial"/>
              </a:rPr>
              <a:t>TechPercentage</a:t>
            </a:r>
            <a:r>
              <a:rPr lang="en-US" sz="2000" dirty="0">
                <a:solidFill>
                  <a:srgbClr val="000000"/>
                </a:solidFill>
                <a:latin typeface="Arial"/>
                <a:cs typeface="Arial"/>
              </a:rPr>
              <a:t> to select an operating state as shown in the table:</a:t>
            </a:r>
          </a:p>
        </p:txBody>
      </p:sp>
      <p:sp>
        <p:nvSpPr>
          <p:cNvPr id="12" name="TextBox 11"/>
          <p:cNvSpPr txBox="1"/>
          <p:nvPr/>
        </p:nvSpPr>
        <p:spPr>
          <a:xfrm>
            <a:off x="304800" y="5926734"/>
            <a:ext cx="7010400" cy="584775"/>
          </a:xfrm>
          <a:prstGeom prst="rect">
            <a:avLst/>
          </a:prstGeom>
          <a:noFill/>
        </p:spPr>
        <p:txBody>
          <a:bodyPr wrap="square" rtlCol="0">
            <a:spAutoFit/>
          </a:bodyPr>
          <a:lstStyle/>
          <a:p>
            <a:r>
              <a:rPr lang="en-US" sz="1600" dirty="0">
                <a:solidFill>
                  <a:srgbClr val="000000"/>
                </a:solidFill>
                <a:latin typeface="Arial"/>
                <a:cs typeface="Arial"/>
              </a:rPr>
              <a:t>The ranges indicated in the </a:t>
            </a:r>
            <a:r>
              <a:rPr lang="en-US" sz="1600" i="1" dirty="0" err="1">
                <a:solidFill>
                  <a:srgbClr val="000000"/>
                </a:solidFill>
                <a:latin typeface="Arial"/>
                <a:cs typeface="Arial"/>
              </a:rPr>
              <a:t>TechPercentage</a:t>
            </a:r>
            <a:r>
              <a:rPr lang="en-US" sz="1600" dirty="0">
                <a:solidFill>
                  <a:srgbClr val="000000"/>
                </a:solidFill>
                <a:latin typeface="Arial"/>
                <a:cs typeface="Arial"/>
              </a:rPr>
              <a:t> column are exemplary values, which can be defined by ITS regulatory bodies such as ETSI or SAE. </a:t>
            </a:r>
          </a:p>
        </p:txBody>
      </p:sp>
      <p:cxnSp>
        <p:nvCxnSpPr>
          <p:cNvPr id="13" name="Straight Arrow Connector 12">
            <a:extLst>
              <a:ext uri="{FF2B5EF4-FFF2-40B4-BE49-F238E27FC236}">
                <a16:creationId xmlns:a16="http://schemas.microsoft.com/office/drawing/2014/main" id="{829E6257-F178-453E-B821-161A0DACC99A}"/>
              </a:ext>
            </a:extLst>
          </p:cNvPr>
          <p:cNvCxnSpPr>
            <a:cxnSpLocks/>
          </p:cNvCxnSpPr>
          <p:nvPr/>
        </p:nvCxnSpPr>
        <p:spPr>
          <a:xfrm flipV="1">
            <a:off x="2183110" y="5842282"/>
            <a:ext cx="0" cy="168903"/>
          </a:xfrm>
          <a:prstGeom prst="straightConnector1">
            <a:avLst/>
          </a:prstGeom>
          <a:noFill/>
          <a:ln w="9525" cap="flat" cmpd="sng" algn="ctr">
            <a:solidFill>
              <a:srgbClr val="000000"/>
            </a:solidFill>
            <a:prstDash val="solid"/>
            <a:tailEnd type="triangle"/>
          </a:ln>
          <a:effectLst/>
        </p:spPr>
      </p:cxnSp>
      <p:sp>
        <p:nvSpPr>
          <p:cNvPr id="15" name="Content Placeholder 2">
            <a:extLst>
              <a:ext uri="{FF2B5EF4-FFF2-40B4-BE49-F238E27FC236}">
                <a16:creationId xmlns:a16="http://schemas.microsoft.com/office/drawing/2014/main" id="{346ED905-E2EA-4232-A03F-417D7107AEBD}"/>
              </a:ext>
            </a:extLst>
          </p:cNvPr>
          <p:cNvSpPr>
            <a:spLocks noGrp="1"/>
          </p:cNvSpPr>
          <p:nvPr>
            <p:ph idx="1"/>
          </p:nvPr>
        </p:nvSpPr>
        <p:spPr>
          <a:xfrm>
            <a:off x="609600" y="1803377"/>
            <a:ext cx="11015793" cy="1285901"/>
          </a:xfrm>
        </p:spPr>
        <p:txBody>
          <a:bodyPr/>
          <a:lstStyle/>
          <a:p>
            <a:pPr marL="0" indent="0"/>
            <a:r>
              <a:rPr lang="en-US" b="0" dirty="0"/>
              <a:t>In this example, we depict a soft switch between legacy and NGV type of waveforms, based on the </a:t>
            </a:r>
            <a:r>
              <a:rPr lang="en-US" b="0" dirty="0" err="1"/>
              <a:t>TechPercentage</a:t>
            </a:r>
            <a:r>
              <a:rPr lang="en-US" b="0" dirty="0"/>
              <a:t> metric, with a gradual transition from low to high coding rate modulations, as a goal to keep the transmission time of </a:t>
            </a:r>
            <a:r>
              <a:rPr lang="en-US" b="0" dirty="0" err="1"/>
              <a:t>legacy+NGV</a:t>
            </a:r>
            <a:r>
              <a:rPr lang="en-US" b="0" dirty="0"/>
              <a:t> constant.</a:t>
            </a:r>
            <a:endParaRPr lang="en-US" sz="2000" b="0" dirty="0"/>
          </a:p>
        </p:txBody>
      </p:sp>
    </p:spTree>
    <p:extLst>
      <p:ext uri="{BB962C8B-B14F-4D97-AF65-F5344CB8AC3E}">
        <p14:creationId xmlns:p14="http://schemas.microsoft.com/office/powerpoint/2010/main" val="897757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submission provides technical details on a new PPDU and waveform design for NGV, bringing performance improvements, while maintaining full backward compatibility with legacy IEEE 802.11p stations and providing fairness for access to the channel among all stations.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dirty="0"/>
              <a:t>T</a:t>
            </a:r>
            <a:r>
              <a:rPr lang="en-US" dirty="0"/>
              <a:t>he new PPDU can include two different sections, which use two different modulations.  This facilitates a smooth transition from an environment dominated by legacy 802.11p equipment to one with increasing amounts of 802.11bd equipment.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grpSp>
        <p:nvGrpSpPr>
          <p:cNvPr id="8" name="Group 7">
            <a:extLst>
              <a:ext uri="{FF2B5EF4-FFF2-40B4-BE49-F238E27FC236}">
                <a16:creationId xmlns:a16="http://schemas.microsoft.com/office/drawing/2014/main" id="{83F91495-86C5-47B9-9FE5-35D81B80F528}"/>
              </a:ext>
            </a:extLst>
          </p:cNvPr>
          <p:cNvGrpSpPr/>
          <p:nvPr/>
        </p:nvGrpSpPr>
        <p:grpSpPr>
          <a:xfrm>
            <a:off x="1981200" y="2795731"/>
            <a:ext cx="8294327" cy="3605069"/>
            <a:chOff x="1810719" y="1893055"/>
            <a:chExt cx="9182401" cy="3967458"/>
          </a:xfrm>
        </p:grpSpPr>
        <p:sp>
          <p:nvSpPr>
            <p:cNvPr id="9" name="Rectangle 8">
              <a:extLst>
                <a:ext uri="{FF2B5EF4-FFF2-40B4-BE49-F238E27FC236}">
                  <a16:creationId xmlns:a16="http://schemas.microsoft.com/office/drawing/2014/main" id="{D298685B-9E3F-491C-B13D-E3DCEE8161AA}"/>
                </a:ext>
              </a:extLst>
            </p:cNvPr>
            <p:cNvSpPr/>
            <p:nvPr/>
          </p:nvSpPr>
          <p:spPr>
            <a:xfrm>
              <a:off x="2855392" y="2206263"/>
              <a:ext cx="6851766" cy="33917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½)</a:t>
              </a:r>
            </a:p>
          </p:txBody>
        </p:sp>
        <p:cxnSp>
          <p:nvCxnSpPr>
            <p:cNvPr id="10" name="Straight Arrow Connector 9">
              <a:extLst>
                <a:ext uri="{FF2B5EF4-FFF2-40B4-BE49-F238E27FC236}">
                  <a16:creationId xmlns:a16="http://schemas.microsoft.com/office/drawing/2014/main" id="{4D9626B2-8B7C-44CD-AC55-C8DB32C1E5C9}"/>
                </a:ext>
              </a:extLst>
            </p:cNvPr>
            <p:cNvCxnSpPr>
              <a:cxnSpLocks/>
            </p:cNvCxnSpPr>
            <p:nvPr/>
          </p:nvCxnSpPr>
          <p:spPr>
            <a:xfrm>
              <a:off x="2628900" y="2545443"/>
              <a:ext cx="7645400" cy="0"/>
            </a:xfrm>
            <a:prstGeom prst="straightConnector1">
              <a:avLst/>
            </a:prstGeom>
            <a:noFill/>
            <a:ln w="9525" cap="flat" cmpd="sng" algn="ctr">
              <a:solidFill>
                <a:srgbClr val="000000"/>
              </a:solidFill>
              <a:prstDash val="solid"/>
              <a:tailEnd type="triangle"/>
            </a:ln>
            <a:effectLst/>
          </p:spPr>
        </p:cxnSp>
        <p:sp>
          <p:nvSpPr>
            <p:cNvPr id="11" name="TextBox 10">
              <a:extLst>
                <a:ext uri="{FF2B5EF4-FFF2-40B4-BE49-F238E27FC236}">
                  <a16:creationId xmlns:a16="http://schemas.microsoft.com/office/drawing/2014/main" id="{D3A1FB3E-4240-41C4-ACF0-ACA6CF7F669E}"/>
                </a:ext>
              </a:extLst>
            </p:cNvPr>
            <p:cNvSpPr txBox="1"/>
            <p:nvPr/>
          </p:nvSpPr>
          <p:spPr>
            <a:xfrm>
              <a:off x="10261600" y="2378833"/>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12" name="Rectangle 11">
              <a:extLst>
                <a:ext uri="{FF2B5EF4-FFF2-40B4-BE49-F238E27FC236}">
                  <a16:creationId xmlns:a16="http://schemas.microsoft.com/office/drawing/2014/main" id="{0A24D9A1-4A20-4C39-9110-BE157A36EF99}"/>
                </a:ext>
              </a:extLst>
            </p:cNvPr>
            <p:cNvSpPr/>
            <p:nvPr/>
          </p:nvSpPr>
          <p:spPr>
            <a:xfrm>
              <a:off x="2855392" y="2830084"/>
              <a:ext cx="46376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¾)</a:t>
              </a:r>
            </a:p>
          </p:txBody>
        </p:sp>
        <p:sp>
          <p:nvSpPr>
            <p:cNvPr id="13" name="Rectangle 12">
              <a:extLst>
                <a:ext uri="{FF2B5EF4-FFF2-40B4-BE49-F238E27FC236}">
                  <a16:creationId xmlns:a16="http://schemas.microsoft.com/office/drawing/2014/main" id="{9016A713-F96A-487C-B792-9B87BC8560C3}"/>
                </a:ext>
              </a:extLst>
            </p:cNvPr>
            <p:cNvSpPr/>
            <p:nvPr/>
          </p:nvSpPr>
          <p:spPr>
            <a:xfrm>
              <a:off x="7493000" y="2830084"/>
              <a:ext cx="22141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14" name="Straight Arrow Connector 13">
              <a:extLst>
                <a:ext uri="{FF2B5EF4-FFF2-40B4-BE49-F238E27FC236}">
                  <a16:creationId xmlns:a16="http://schemas.microsoft.com/office/drawing/2014/main" id="{EFB8F3A3-6C77-45A4-8B09-7E7A875A9CEF}"/>
                </a:ext>
              </a:extLst>
            </p:cNvPr>
            <p:cNvCxnSpPr>
              <a:cxnSpLocks/>
            </p:cNvCxnSpPr>
            <p:nvPr/>
          </p:nvCxnSpPr>
          <p:spPr>
            <a:xfrm>
              <a:off x="2628900" y="3139002"/>
              <a:ext cx="7645400" cy="0"/>
            </a:xfrm>
            <a:prstGeom prst="straightConnector1">
              <a:avLst/>
            </a:prstGeom>
            <a:noFill/>
            <a:ln w="9525" cap="flat" cmpd="sng" algn="ctr">
              <a:solidFill>
                <a:srgbClr val="000000"/>
              </a:solidFill>
              <a:prstDash val="solid"/>
              <a:tailEnd type="triangle"/>
            </a:ln>
            <a:effectLst/>
          </p:spPr>
        </p:cxnSp>
        <p:sp>
          <p:nvSpPr>
            <p:cNvPr id="15" name="TextBox 14">
              <a:extLst>
                <a:ext uri="{FF2B5EF4-FFF2-40B4-BE49-F238E27FC236}">
                  <a16:creationId xmlns:a16="http://schemas.microsoft.com/office/drawing/2014/main" id="{78E79BCE-8AA1-4527-9D8A-1F28F528FE13}"/>
                </a:ext>
              </a:extLst>
            </p:cNvPr>
            <p:cNvSpPr txBox="1"/>
            <p:nvPr/>
          </p:nvSpPr>
          <p:spPr>
            <a:xfrm>
              <a:off x="10261600" y="2972392"/>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16" name="TextBox 15">
              <a:extLst>
                <a:ext uri="{FF2B5EF4-FFF2-40B4-BE49-F238E27FC236}">
                  <a16:creationId xmlns:a16="http://schemas.microsoft.com/office/drawing/2014/main" id="{2266A72A-A47A-4E97-A131-08DC91A88168}"/>
                </a:ext>
              </a:extLst>
            </p:cNvPr>
            <p:cNvSpPr txBox="1"/>
            <p:nvPr/>
          </p:nvSpPr>
          <p:spPr>
            <a:xfrm>
              <a:off x="1810719" y="2183828"/>
              <a:ext cx="2518061" cy="423511"/>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#1</a:t>
              </a:r>
            </a:p>
          </p:txBody>
        </p:sp>
        <p:sp>
          <p:nvSpPr>
            <p:cNvPr id="17" name="TextBox 16">
              <a:extLst>
                <a:ext uri="{FF2B5EF4-FFF2-40B4-BE49-F238E27FC236}">
                  <a16:creationId xmlns:a16="http://schemas.microsoft.com/office/drawing/2014/main" id="{21C6EA21-6A45-4667-A692-1116713C6690}"/>
                </a:ext>
              </a:extLst>
            </p:cNvPr>
            <p:cNvSpPr txBox="1"/>
            <p:nvPr/>
          </p:nvSpPr>
          <p:spPr>
            <a:xfrm>
              <a:off x="1810719" y="2769655"/>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2</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18" name="Rectangle 17">
              <a:extLst>
                <a:ext uri="{FF2B5EF4-FFF2-40B4-BE49-F238E27FC236}">
                  <a16:creationId xmlns:a16="http://schemas.microsoft.com/office/drawing/2014/main" id="{B21EFFB4-E123-4DCE-B2A8-ED0304537340}"/>
                </a:ext>
              </a:extLst>
            </p:cNvPr>
            <p:cNvSpPr/>
            <p:nvPr/>
          </p:nvSpPr>
          <p:spPr>
            <a:xfrm>
              <a:off x="2855392" y="3411300"/>
              <a:ext cx="34438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(16QAM ½)</a:t>
              </a:r>
            </a:p>
          </p:txBody>
        </p:sp>
        <p:sp>
          <p:nvSpPr>
            <p:cNvPr id="19" name="Rectangle 18">
              <a:extLst>
                <a:ext uri="{FF2B5EF4-FFF2-40B4-BE49-F238E27FC236}">
                  <a16:creationId xmlns:a16="http://schemas.microsoft.com/office/drawing/2014/main" id="{41B86C7B-3761-45A6-AAB9-17D9BB59706D}"/>
                </a:ext>
              </a:extLst>
            </p:cNvPr>
            <p:cNvSpPr/>
            <p:nvPr/>
          </p:nvSpPr>
          <p:spPr>
            <a:xfrm>
              <a:off x="6299200" y="3411300"/>
              <a:ext cx="34079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20" name="Straight Arrow Connector 19">
              <a:extLst>
                <a:ext uri="{FF2B5EF4-FFF2-40B4-BE49-F238E27FC236}">
                  <a16:creationId xmlns:a16="http://schemas.microsoft.com/office/drawing/2014/main" id="{247BF4E2-F821-4CCE-9F8C-3A1AB6B2A2D9}"/>
                </a:ext>
              </a:extLst>
            </p:cNvPr>
            <p:cNvCxnSpPr>
              <a:cxnSpLocks/>
            </p:cNvCxnSpPr>
            <p:nvPr/>
          </p:nvCxnSpPr>
          <p:spPr>
            <a:xfrm>
              <a:off x="2677592" y="3720217"/>
              <a:ext cx="7645400" cy="0"/>
            </a:xfrm>
            <a:prstGeom prst="straightConnector1">
              <a:avLst/>
            </a:prstGeom>
            <a:noFill/>
            <a:ln w="9525" cap="flat" cmpd="sng" algn="ctr">
              <a:solidFill>
                <a:srgbClr val="000000"/>
              </a:solidFill>
              <a:prstDash val="solid"/>
              <a:tailEnd type="triangle"/>
            </a:ln>
            <a:effectLst/>
          </p:spPr>
        </p:cxnSp>
        <p:sp>
          <p:nvSpPr>
            <p:cNvPr id="21" name="TextBox 20">
              <a:extLst>
                <a:ext uri="{FF2B5EF4-FFF2-40B4-BE49-F238E27FC236}">
                  <a16:creationId xmlns:a16="http://schemas.microsoft.com/office/drawing/2014/main" id="{76828DB4-4691-432D-A3F4-CC8356A1483B}"/>
                </a:ext>
              </a:extLst>
            </p:cNvPr>
            <p:cNvSpPr txBox="1"/>
            <p:nvPr/>
          </p:nvSpPr>
          <p:spPr>
            <a:xfrm>
              <a:off x="10261600" y="3553608"/>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22" name="TextBox 21">
              <a:extLst>
                <a:ext uri="{FF2B5EF4-FFF2-40B4-BE49-F238E27FC236}">
                  <a16:creationId xmlns:a16="http://schemas.microsoft.com/office/drawing/2014/main" id="{37DEBAC4-98DB-4BDC-BADF-4B4EF386BE96}"/>
                </a:ext>
              </a:extLst>
            </p:cNvPr>
            <p:cNvSpPr txBox="1"/>
            <p:nvPr/>
          </p:nvSpPr>
          <p:spPr>
            <a:xfrm>
              <a:off x="1810719" y="3371610"/>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3</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23" name="Rectangle 22">
              <a:extLst>
                <a:ext uri="{FF2B5EF4-FFF2-40B4-BE49-F238E27FC236}">
                  <a16:creationId xmlns:a16="http://schemas.microsoft.com/office/drawing/2014/main" id="{AD197413-73CD-4878-9BCB-428DAB59FDBC}"/>
                </a:ext>
              </a:extLst>
            </p:cNvPr>
            <p:cNvSpPr/>
            <p:nvPr/>
          </p:nvSpPr>
          <p:spPr>
            <a:xfrm>
              <a:off x="2855392" y="3983384"/>
              <a:ext cx="24278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(16QAM ¾)</a:t>
              </a:r>
            </a:p>
          </p:txBody>
        </p:sp>
        <p:sp>
          <p:nvSpPr>
            <p:cNvPr id="24" name="Rectangle 23">
              <a:extLst>
                <a:ext uri="{FF2B5EF4-FFF2-40B4-BE49-F238E27FC236}">
                  <a16:creationId xmlns:a16="http://schemas.microsoft.com/office/drawing/2014/main" id="{94369A8D-565B-462D-9FB7-0FAABA7FB42F}"/>
                </a:ext>
              </a:extLst>
            </p:cNvPr>
            <p:cNvSpPr/>
            <p:nvPr/>
          </p:nvSpPr>
          <p:spPr>
            <a:xfrm>
              <a:off x="5283200" y="3983384"/>
              <a:ext cx="44239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25" name="Straight Arrow Connector 24">
              <a:extLst>
                <a:ext uri="{FF2B5EF4-FFF2-40B4-BE49-F238E27FC236}">
                  <a16:creationId xmlns:a16="http://schemas.microsoft.com/office/drawing/2014/main" id="{C0E1684F-836E-4809-892D-BE1B27DD2A80}"/>
                </a:ext>
              </a:extLst>
            </p:cNvPr>
            <p:cNvCxnSpPr>
              <a:cxnSpLocks/>
            </p:cNvCxnSpPr>
            <p:nvPr/>
          </p:nvCxnSpPr>
          <p:spPr>
            <a:xfrm>
              <a:off x="2628900" y="4292302"/>
              <a:ext cx="7645400" cy="0"/>
            </a:xfrm>
            <a:prstGeom prst="straightConnector1">
              <a:avLst/>
            </a:prstGeom>
            <a:noFill/>
            <a:ln w="9525" cap="flat" cmpd="sng" algn="ctr">
              <a:solidFill>
                <a:srgbClr val="000000"/>
              </a:solidFill>
              <a:prstDash val="solid"/>
              <a:tailEnd type="triangle"/>
            </a:ln>
            <a:effectLst/>
          </p:spPr>
        </p:cxnSp>
        <p:sp>
          <p:nvSpPr>
            <p:cNvPr id="26" name="TextBox 25">
              <a:extLst>
                <a:ext uri="{FF2B5EF4-FFF2-40B4-BE49-F238E27FC236}">
                  <a16:creationId xmlns:a16="http://schemas.microsoft.com/office/drawing/2014/main" id="{1527103F-7E5C-46B7-96C3-7802A6B00F2F}"/>
                </a:ext>
              </a:extLst>
            </p:cNvPr>
            <p:cNvSpPr txBox="1"/>
            <p:nvPr/>
          </p:nvSpPr>
          <p:spPr>
            <a:xfrm>
              <a:off x="10261600" y="4125692"/>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27" name="TextBox 26">
              <a:extLst>
                <a:ext uri="{FF2B5EF4-FFF2-40B4-BE49-F238E27FC236}">
                  <a16:creationId xmlns:a16="http://schemas.microsoft.com/office/drawing/2014/main" id="{920F13E1-F4A4-4C43-833A-DFB0059C102C}"/>
                </a:ext>
              </a:extLst>
            </p:cNvPr>
            <p:cNvSpPr txBox="1"/>
            <p:nvPr/>
          </p:nvSpPr>
          <p:spPr>
            <a:xfrm>
              <a:off x="1810719" y="3943694"/>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4</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28" name="Rectangle 27">
              <a:extLst>
                <a:ext uri="{FF2B5EF4-FFF2-40B4-BE49-F238E27FC236}">
                  <a16:creationId xmlns:a16="http://schemas.microsoft.com/office/drawing/2014/main" id="{AB38B135-B117-4F7F-BA30-EBC311BFF19F}"/>
                </a:ext>
              </a:extLst>
            </p:cNvPr>
            <p:cNvSpPr/>
            <p:nvPr/>
          </p:nvSpPr>
          <p:spPr>
            <a:xfrm>
              <a:off x="2855392" y="4557668"/>
              <a:ext cx="18055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Legacy (64QAM 2/3)</a:t>
              </a:r>
            </a:p>
          </p:txBody>
        </p:sp>
        <p:sp>
          <p:nvSpPr>
            <p:cNvPr id="29" name="Rectangle 28">
              <a:extLst>
                <a:ext uri="{FF2B5EF4-FFF2-40B4-BE49-F238E27FC236}">
                  <a16:creationId xmlns:a16="http://schemas.microsoft.com/office/drawing/2014/main" id="{3820EF26-1FEB-4079-900A-525D7B65BA65}"/>
                </a:ext>
              </a:extLst>
            </p:cNvPr>
            <p:cNvSpPr/>
            <p:nvPr/>
          </p:nvSpPr>
          <p:spPr>
            <a:xfrm>
              <a:off x="4660900" y="4557668"/>
              <a:ext cx="50462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30" name="Straight Arrow Connector 29">
              <a:extLst>
                <a:ext uri="{FF2B5EF4-FFF2-40B4-BE49-F238E27FC236}">
                  <a16:creationId xmlns:a16="http://schemas.microsoft.com/office/drawing/2014/main" id="{B805D539-775E-446C-9D8C-C2055B1A4C97}"/>
                </a:ext>
              </a:extLst>
            </p:cNvPr>
            <p:cNvCxnSpPr>
              <a:cxnSpLocks/>
            </p:cNvCxnSpPr>
            <p:nvPr/>
          </p:nvCxnSpPr>
          <p:spPr>
            <a:xfrm>
              <a:off x="2628900" y="4866586"/>
              <a:ext cx="7645400" cy="0"/>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a16="http://schemas.microsoft.com/office/drawing/2014/main" id="{6311FA37-DC92-4F12-BE68-488266FE9E94}"/>
                </a:ext>
              </a:extLst>
            </p:cNvPr>
            <p:cNvSpPr txBox="1"/>
            <p:nvPr/>
          </p:nvSpPr>
          <p:spPr>
            <a:xfrm>
              <a:off x="10261600" y="4699976"/>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32" name="TextBox 31">
              <a:extLst>
                <a:ext uri="{FF2B5EF4-FFF2-40B4-BE49-F238E27FC236}">
                  <a16:creationId xmlns:a16="http://schemas.microsoft.com/office/drawing/2014/main" id="{3E2A0CD4-1163-43C1-84D2-56CE268D0ABE}"/>
                </a:ext>
              </a:extLst>
            </p:cNvPr>
            <p:cNvSpPr txBox="1"/>
            <p:nvPr/>
          </p:nvSpPr>
          <p:spPr>
            <a:xfrm>
              <a:off x="1810719" y="4517978"/>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5</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33" name="Rectangle 32">
              <a:extLst>
                <a:ext uri="{FF2B5EF4-FFF2-40B4-BE49-F238E27FC236}">
                  <a16:creationId xmlns:a16="http://schemas.microsoft.com/office/drawing/2014/main" id="{067C3B54-2276-4A09-9830-9213205E6F4E}"/>
                </a:ext>
              </a:extLst>
            </p:cNvPr>
            <p:cNvSpPr/>
            <p:nvPr/>
          </p:nvSpPr>
          <p:spPr>
            <a:xfrm>
              <a:off x="3159124" y="5082543"/>
              <a:ext cx="6548034"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34" name="Straight Arrow Connector 33">
              <a:extLst>
                <a:ext uri="{FF2B5EF4-FFF2-40B4-BE49-F238E27FC236}">
                  <a16:creationId xmlns:a16="http://schemas.microsoft.com/office/drawing/2014/main" id="{7601B984-3DD6-4F79-9C98-BB63DED408BA}"/>
                </a:ext>
              </a:extLst>
            </p:cNvPr>
            <p:cNvCxnSpPr>
              <a:cxnSpLocks/>
            </p:cNvCxnSpPr>
            <p:nvPr/>
          </p:nvCxnSpPr>
          <p:spPr>
            <a:xfrm>
              <a:off x="2628900" y="5391461"/>
              <a:ext cx="7645400" cy="0"/>
            </a:xfrm>
            <a:prstGeom prst="straightConnector1">
              <a:avLst/>
            </a:prstGeom>
            <a:noFill/>
            <a:ln w="9525" cap="flat" cmpd="sng" algn="ctr">
              <a:solidFill>
                <a:srgbClr val="000000"/>
              </a:solidFill>
              <a:prstDash val="solid"/>
              <a:tailEnd type="triangle"/>
            </a:ln>
            <a:effectLst/>
          </p:spPr>
        </p:cxnSp>
        <p:sp>
          <p:nvSpPr>
            <p:cNvPr id="35" name="TextBox 34">
              <a:extLst>
                <a:ext uri="{FF2B5EF4-FFF2-40B4-BE49-F238E27FC236}">
                  <a16:creationId xmlns:a16="http://schemas.microsoft.com/office/drawing/2014/main" id="{33702FC5-6728-46B0-9408-47F6C42FB14A}"/>
                </a:ext>
              </a:extLst>
            </p:cNvPr>
            <p:cNvSpPr txBox="1"/>
            <p:nvPr/>
          </p:nvSpPr>
          <p:spPr>
            <a:xfrm>
              <a:off x="2628900" y="5655803"/>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t=0</a:t>
              </a:r>
            </a:p>
          </p:txBody>
        </p:sp>
        <p:sp>
          <p:nvSpPr>
            <p:cNvPr id="36" name="TextBox 35">
              <a:extLst>
                <a:ext uri="{FF2B5EF4-FFF2-40B4-BE49-F238E27FC236}">
                  <a16:creationId xmlns:a16="http://schemas.microsoft.com/office/drawing/2014/main" id="{6750820E-CA5D-4ACF-B010-46CB42918BF3}"/>
                </a:ext>
              </a:extLst>
            </p:cNvPr>
            <p:cNvSpPr txBox="1"/>
            <p:nvPr/>
          </p:nvSpPr>
          <p:spPr>
            <a:xfrm>
              <a:off x="1810719" y="5042853"/>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6</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37" name="Rectangle 36">
              <a:extLst>
                <a:ext uri="{FF2B5EF4-FFF2-40B4-BE49-F238E27FC236}">
                  <a16:creationId xmlns:a16="http://schemas.microsoft.com/office/drawing/2014/main" id="{B8617C3B-A306-4169-B906-43A6B14AA6ED}"/>
                </a:ext>
              </a:extLst>
            </p:cNvPr>
            <p:cNvSpPr/>
            <p:nvPr/>
          </p:nvSpPr>
          <p:spPr>
            <a:xfrm>
              <a:off x="2855391" y="5082542"/>
              <a:ext cx="303733" cy="30891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cs typeface="+mn-cs"/>
                </a:rPr>
                <a:t>STF</a:t>
              </a:r>
            </a:p>
          </p:txBody>
        </p:sp>
        <p:cxnSp>
          <p:nvCxnSpPr>
            <p:cNvPr id="39" name="Straight Connector 38">
              <a:extLst>
                <a:ext uri="{FF2B5EF4-FFF2-40B4-BE49-F238E27FC236}">
                  <a16:creationId xmlns:a16="http://schemas.microsoft.com/office/drawing/2014/main" id="{D7C2C3EF-B72E-426C-96FB-8BDA108D065F}"/>
                </a:ext>
              </a:extLst>
            </p:cNvPr>
            <p:cNvCxnSpPr>
              <a:cxnSpLocks/>
            </p:cNvCxnSpPr>
            <p:nvPr/>
          </p:nvCxnSpPr>
          <p:spPr>
            <a:xfrm>
              <a:off x="2855391" y="1930400"/>
              <a:ext cx="0" cy="3768057"/>
            </a:xfrm>
            <a:prstGeom prst="line">
              <a:avLst/>
            </a:prstGeom>
            <a:noFill/>
            <a:ln w="9525" cap="flat" cmpd="sng" algn="ctr">
              <a:solidFill>
                <a:srgbClr val="000000"/>
              </a:solidFill>
              <a:prstDash val="dash"/>
            </a:ln>
            <a:effectLst/>
          </p:spPr>
        </p:cxnSp>
        <p:cxnSp>
          <p:nvCxnSpPr>
            <p:cNvPr id="40" name="Straight Connector 39">
              <a:extLst>
                <a:ext uri="{FF2B5EF4-FFF2-40B4-BE49-F238E27FC236}">
                  <a16:creationId xmlns:a16="http://schemas.microsoft.com/office/drawing/2014/main" id="{3A379541-AF48-4916-8DF6-1129067BFADB}"/>
                </a:ext>
              </a:extLst>
            </p:cNvPr>
            <p:cNvCxnSpPr>
              <a:cxnSpLocks/>
            </p:cNvCxnSpPr>
            <p:nvPr/>
          </p:nvCxnSpPr>
          <p:spPr>
            <a:xfrm>
              <a:off x="9707158" y="1893055"/>
              <a:ext cx="0" cy="3768057"/>
            </a:xfrm>
            <a:prstGeom prst="line">
              <a:avLst/>
            </a:prstGeom>
            <a:noFill/>
            <a:ln w="9525" cap="flat" cmpd="sng" algn="ctr">
              <a:solidFill>
                <a:srgbClr val="000000"/>
              </a:solidFill>
              <a:prstDash val="dash"/>
            </a:ln>
            <a:effectLst/>
          </p:spPr>
        </p:cxnSp>
        <p:sp>
          <p:nvSpPr>
            <p:cNvPr id="41" name="TextBox 40">
              <a:extLst>
                <a:ext uri="{FF2B5EF4-FFF2-40B4-BE49-F238E27FC236}">
                  <a16:creationId xmlns:a16="http://schemas.microsoft.com/office/drawing/2014/main" id="{66E1E389-B1C7-4C27-9819-701C3CB47A39}"/>
                </a:ext>
              </a:extLst>
            </p:cNvPr>
            <p:cNvSpPr txBox="1"/>
            <p:nvPr/>
          </p:nvSpPr>
          <p:spPr>
            <a:xfrm>
              <a:off x="9272818" y="5581575"/>
              <a:ext cx="1185632" cy="233763"/>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end of PPDU</a:t>
              </a:r>
            </a:p>
          </p:txBody>
        </p:sp>
        <p:sp>
          <p:nvSpPr>
            <p:cNvPr id="42" name="TextBox 41">
              <a:extLst>
                <a:ext uri="{FF2B5EF4-FFF2-40B4-BE49-F238E27FC236}">
                  <a16:creationId xmlns:a16="http://schemas.microsoft.com/office/drawing/2014/main" id="{823B9F46-8906-4D89-8F0B-11D2488FC513}"/>
                </a:ext>
              </a:extLst>
            </p:cNvPr>
            <p:cNvSpPr txBox="1"/>
            <p:nvPr/>
          </p:nvSpPr>
          <p:spPr>
            <a:xfrm>
              <a:off x="10255220" y="5246419"/>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grpSp>
      <p:sp>
        <p:nvSpPr>
          <p:cNvPr id="44" name="TextBox 43"/>
          <p:cNvSpPr txBox="1"/>
          <p:nvPr/>
        </p:nvSpPr>
        <p:spPr>
          <a:xfrm>
            <a:off x="914400" y="1676400"/>
            <a:ext cx="10363200" cy="1200329"/>
          </a:xfrm>
          <a:prstGeom prst="rect">
            <a:avLst/>
          </a:prstGeom>
          <a:noFill/>
        </p:spPr>
        <p:txBody>
          <a:bodyPr wrap="square" rtlCol="0">
            <a:spAutoFit/>
          </a:bodyPr>
          <a:lstStyle/>
          <a:p>
            <a:pPr marL="342900" indent="-342900">
              <a:buFont typeface="Arial"/>
              <a:buChar char="•"/>
            </a:pPr>
            <a:r>
              <a:rPr lang="en-US" sz="1800" dirty="0">
                <a:solidFill>
                  <a:srgbClr val="000000"/>
                </a:solidFill>
              </a:rPr>
              <a:t>Adjustable durations of the legacy and new modulation sections are based on actual channel usage – NGV stations form NGV PPDUs according to their measured </a:t>
            </a:r>
            <a:r>
              <a:rPr lang="en-US" sz="1800" i="1" dirty="0" err="1">
                <a:solidFill>
                  <a:srgbClr val="000000"/>
                </a:solidFill>
              </a:rPr>
              <a:t>TechPercentage</a:t>
            </a:r>
            <a:r>
              <a:rPr lang="en-US" sz="1800" dirty="0">
                <a:solidFill>
                  <a:srgbClr val="000000"/>
                </a:solidFill>
              </a:rPr>
              <a:t>  </a:t>
            </a:r>
          </a:p>
          <a:p>
            <a:pPr marL="342900" indent="-342900">
              <a:buFont typeface="Arial"/>
              <a:buChar char="•"/>
            </a:pPr>
            <a:r>
              <a:rPr lang="en-US" sz="1800" dirty="0">
                <a:solidFill>
                  <a:srgbClr val="000000"/>
                </a:solidFill>
              </a:rPr>
              <a:t>Total PPDU duration can be set so that it is (or not) similar to 802.11p PPDU, with same payload, encoded with QPSK ½ (rate 6 Mb/s, shown below as State #1) </a:t>
            </a:r>
          </a:p>
        </p:txBody>
      </p:sp>
      <p:sp>
        <p:nvSpPr>
          <p:cNvPr id="45" name="Title 1">
            <a:extLst>
              <a:ext uri="{FF2B5EF4-FFF2-40B4-BE49-F238E27FC236}">
                <a16:creationId xmlns:a16="http://schemas.microsoft.com/office/drawing/2014/main" id="{F77A99E8-CF4B-4AD2-A04F-470E2E045895}"/>
              </a:ext>
            </a:extLst>
          </p:cNvPr>
          <p:cNvSpPr>
            <a:spLocks noGrp="1"/>
          </p:cNvSpPr>
          <p:nvPr>
            <p:ph type="title"/>
          </p:nvPr>
        </p:nvSpPr>
        <p:spPr>
          <a:xfrm>
            <a:off x="877358" y="800969"/>
            <a:ext cx="10361084" cy="940314"/>
          </a:xfrm>
        </p:spPr>
        <p:txBody>
          <a:bodyPr/>
          <a:lstStyle/>
          <a:p>
            <a:r>
              <a:rPr lang="en-US" dirty="0"/>
              <a:t>Example 2: Legacy to NGV soft switch, legacy section uses higher rates for constant transmission time (2) </a:t>
            </a:r>
          </a:p>
        </p:txBody>
      </p:sp>
    </p:spTree>
    <p:extLst>
      <p:ext uri="{BB962C8B-B14F-4D97-AF65-F5344CB8AC3E}">
        <p14:creationId xmlns:p14="http://schemas.microsoft.com/office/powerpoint/2010/main" val="7421864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940314"/>
          </a:xfrm>
        </p:spPr>
        <p:txBody>
          <a:bodyPr/>
          <a:lstStyle/>
          <a:p>
            <a:r>
              <a:rPr lang="en-US" dirty="0"/>
              <a:t>Example 3: Legacy and/or NGV switch, using both </a:t>
            </a:r>
            <a:r>
              <a:rPr lang="en-US" dirty="0" err="1"/>
              <a:t>ChannelBusyPercentage</a:t>
            </a:r>
            <a:r>
              <a:rPr lang="en-US" dirty="0"/>
              <a:t> &amp; </a:t>
            </a:r>
            <a:r>
              <a:rPr lang="en-US" dirty="0" err="1"/>
              <a:t>TechPercentage</a:t>
            </a:r>
            <a:r>
              <a:rPr lang="en-US" dirty="0"/>
              <a:t> metrics (1)</a:t>
            </a:r>
          </a:p>
        </p:txBody>
      </p:sp>
      <p:sp>
        <p:nvSpPr>
          <p:cNvPr id="6" name="Slide Number Placeholder 5"/>
          <p:cNvSpPr>
            <a:spLocks noGrp="1"/>
          </p:cNvSpPr>
          <p:nvPr>
            <p:ph type="sldNum" idx="12"/>
          </p:nvPr>
        </p:nvSpPr>
        <p:spPr/>
        <p:txBody>
          <a:bodyPr/>
          <a:lstStyle/>
          <a:p>
            <a:r>
              <a:rPr lang="en-US"/>
              <a:t>Slide </a:t>
            </a:r>
            <a:fld id="{DC83D890-10BB-4905-98E9-EC5FFEC1B9BB}" type="slidenum">
              <a:rPr lang="en-US" smtClean="0"/>
              <a:pPr/>
              <a:t>21</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graphicFrame>
        <p:nvGraphicFramePr>
          <p:cNvPr id="8" name="Table 7">
            <a:extLst>
              <a:ext uri="{FF2B5EF4-FFF2-40B4-BE49-F238E27FC236}">
                <a16:creationId xmlns:a16="http://schemas.microsoft.com/office/drawing/2014/main" id="{2B4AABAC-2D30-44B3-8E64-2B5510511C01}"/>
              </a:ext>
            </a:extLst>
          </p:cNvPr>
          <p:cNvGraphicFramePr>
            <a:graphicFrameLocks noGrp="1"/>
          </p:cNvGraphicFramePr>
          <p:nvPr>
            <p:extLst>
              <p:ext uri="{D42A27DB-BD31-4B8C-83A1-F6EECF244321}">
                <p14:modId xmlns:p14="http://schemas.microsoft.com/office/powerpoint/2010/main" val="4293964568"/>
              </p:ext>
            </p:extLst>
          </p:nvPr>
        </p:nvGraphicFramePr>
        <p:xfrm>
          <a:off x="609600" y="2957540"/>
          <a:ext cx="11125201" cy="1715934"/>
        </p:xfrm>
        <a:graphic>
          <a:graphicData uri="http://schemas.openxmlformats.org/drawingml/2006/table">
            <a:tbl>
              <a:tblPr firstRow="1" firstCol="1" bandRow="1"/>
              <a:tblGrid>
                <a:gridCol w="1899727">
                  <a:extLst>
                    <a:ext uri="{9D8B030D-6E8A-4147-A177-3AD203B41FA5}">
                      <a16:colId xmlns:a16="http://schemas.microsoft.com/office/drawing/2014/main" val="930549200"/>
                    </a:ext>
                  </a:extLst>
                </a:gridCol>
                <a:gridCol w="814169">
                  <a:extLst>
                    <a:ext uri="{9D8B030D-6E8A-4147-A177-3AD203B41FA5}">
                      <a16:colId xmlns:a16="http://schemas.microsoft.com/office/drawing/2014/main" val="537292419"/>
                    </a:ext>
                  </a:extLst>
                </a:gridCol>
                <a:gridCol w="2696304">
                  <a:extLst>
                    <a:ext uri="{9D8B030D-6E8A-4147-A177-3AD203B41FA5}">
                      <a16:colId xmlns:a16="http://schemas.microsoft.com/office/drawing/2014/main" val="1424880458"/>
                    </a:ext>
                  </a:extLst>
                </a:gridCol>
                <a:gridCol w="2743200">
                  <a:extLst>
                    <a:ext uri="{9D8B030D-6E8A-4147-A177-3AD203B41FA5}">
                      <a16:colId xmlns:a16="http://schemas.microsoft.com/office/drawing/2014/main" val="798037110"/>
                    </a:ext>
                  </a:extLst>
                </a:gridCol>
                <a:gridCol w="2971801">
                  <a:extLst>
                    <a:ext uri="{9D8B030D-6E8A-4147-A177-3AD203B41FA5}">
                      <a16:colId xmlns:a16="http://schemas.microsoft.com/office/drawing/2014/main" val="4034804978"/>
                    </a:ext>
                  </a:extLst>
                </a:gridCol>
              </a:tblGrid>
              <a:tr h="39526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en-US" sz="1400" b="1"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b="1" i="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ChannelBusyPercentage</a:t>
                      </a:r>
                      <a:endParaRPr lang="en-US" sz="1400"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l" fontAlgn="auto" hangingPunct="1">
                        <a:lnSpc>
                          <a:spcPct val="115000"/>
                        </a:lnSpc>
                        <a:spcBef>
                          <a:spcPts val="0"/>
                        </a:spcBef>
                        <a:spcAft>
                          <a:spcPts val="0"/>
                        </a:spcAft>
                      </a:pP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l" fontAlgn="auto" hangingPunct="1">
                        <a:lnSpc>
                          <a:spcPct val="115000"/>
                        </a:lnSpc>
                        <a:spcBef>
                          <a:spcPts val="0"/>
                        </a:spcBef>
                        <a:spcAft>
                          <a:spcPts val="0"/>
                        </a:spcAft>
                      </a:pP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8928604"/>
                  </a:ext>
                </a:extLst>
              </a:tr>
              <a:tr h="381000">
                <a:tc>
                  <a:txBody>
                    <a:bodyPr/>
                    <a:lstStyle/>
                    <a:p>
                      <a:pPr marL="0" marR="0" algn="l" fontAlgn="auto" hangingPunct="1">
                        <a:lnSpc>
                          <a:spcPct val="115000"/>
                        </a:lnSpc>
                        <a:spcBef>
                          <a:spcPts val="0"/>
                        </a:spcBef>
                        <a:spcAft>
                          <a:spcPts val="0"/>
                        </a:spcAft>
                      </a:pP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fontAlgn="auto" hangingPunct="1">
                        <a:lnSpc>
                          <a:spcPct val="115000"/>
                        </a:lnSpc>
                        <a:spcBef>
                          <a:spcPts val="0"/>
                        </a:spcBef>
                        <a:spcAft>
                          <a:spcPts val="0"/>
                        </a:spcAft>
                      </a:pPr>
                      <a:endParaRPr lang="en-US" sz="1400" b="1"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 - 30%]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auto" hangingPunct="1">
                        <a:lnSpc>
                          <a:spcPct val="115000"/>
                        </a:lnSpc>
                        <a:spcBef>
                          <a:spcPts val="0"/>
                        </a:spcBef>
                        <a:spcAft>
                          <a:spcPts val="0"/>
                        </a:spcAft>
                      </a:pPr>
                      <a:r>
                        <a:rPr lang="fr-FR" sz="1400" b="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&gt; 30%</a:t>
                      </a:r>
                      <a:endParaRPr lang="en-US" sz="1400" b="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66772297"/>
                  </a:ext>
                </a:extLst>
              </a:tr>
              <a:tr h="271684">
                <a:tc rowSpan="2">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en-US" sz="1400" b="1" i="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TechPercentage</a:t>
                      </a:r>
                      <a:endParaRPr lang="en-US" sz="1400"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a:t>
                      </a: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QPSK ½, 2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repetitions</a:t>
                      </a:r>
                      <a:endPar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algn="l"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NGV: QPSK ½, 1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repetition</a:t>
                      </a:r>
                      <a:endPar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a:t>
                      </a: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QPSK ½, 1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repetition</a:t>
                      </a:r>
                      <a:endPar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algn="l"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NGV: QPSK ½, 0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repetition</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a:t>
                      </a: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QPSK ½, 0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repetition</a:t>
                      </a:r>
                      <a:endPar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algn="l"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NGV: not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transmitted</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6814582"/>
                  </a:ext>
                </a:extLst>
              </a:tr>
              <a:tr h="271684">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&gt; P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a:t>
                      </a: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QPSK ½, 1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repetition</a:t>
                      </a:r>
                      <a:endPar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algn="l"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NGV: QPSK ½, 2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repetitions</a:t>
                      </a:r>
                      <a:endPar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a:t>
                      </a: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16QAM ¾, 0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repetition</a:t>
                      </a:r>
                      <a:endPar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algn="l"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NGV: QPSK ½, 0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repetition</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l" fontAlgn="auto" hangingPunct="1">
                        <a:lnSpc>
                          <a:spcPct val="115000"/>
                        </a:lnSpc>
                        <a:spcBef>
                          <a:spcPts val="0"/>
                        </a:spcBef>
                        <a:spcAft>
                          <a:spcPts val="0"/>
                        </a:spcAft>
                      </a:pP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a:t>
                      </a: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not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transmitted</a:t>
                      </a:r>
                      <a:endPar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algn="l"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NGV: QPSK ½, 0 </a:t>
                      </a:r>
                      <a:r>
                        <a:rPr lang="fr-FR" sz="14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repetition</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682645"/>
                  </a:ext>
                </a:extLst>
              </a:tr>
            </a:tbl>
          </a:graphicData>
        </a:graphic>
      </p:graphicFrame>
      <p:sp>
        <p:nvSpPr>
          <p:cNvPr id="15" name="Content Placeholder 2">
            <a:extLst>
              <a:ext uri="{FF2B5EF4-FFF2-40B4-BE49-F238E27FC236}">
                <a16:creationId xmlns:a16="http://schemas.microsoft.com/office/drawing/2014/main" id="{346ED905-E2EA-4232-A03F-417D7107AEBD}"/>
              </a:ext>
            </a:extLst>
          </p:cNvPr>
          <p:cNvSpPr>
            <a:spLocks noGrp="1"/>
          </p:cNvSpPr>
          <p:nvPr>
            <p:ph idx="1"/>
          </p:nvPr>
        </p:nvSpPr>
        <p:spPr>
          <a:xfrm>
            <a:off x="637845" y="1749541"/>
            <a:ext cx="11015793" cy="1207999"/>
          </a:xfrm>
        </p:spPr>
        <p:txBody>
          <a:bodyPr/>
          <a:lstStyle/>
          <a:p>
            <a:pPr marL="0" indent="0"/>
            <a:r>
              <a:rPr lang="en-US" b="0" dirty="0"/>
              <a:t>This example shows a configuration where both the </a:t>
            </a:r>
            <a:r>
              <a:rPr lang="en-US" b="0" dirty="0" err="1"/>
              <a:t>ChannelBusyPercentage</a:t>
            </a:r>
            <a:r>
              <a:rPr lang="en-US" b="0" dirty="0"/>
              <a:t> (or CBR) and the </a:t>
            </a:r>
            <a:r>
              <a:rPr lang="en-US" b="0" dirty="0" err="1"/>
              <a:t>TechPercentage</a:t>
            </a:r>
            <a:r>
              <a:rPr lang="en-US" b="0" dirty="0"/>
              <a:t> metrics are used, and the repetition feature is also possibly used.</a:t>
            </a:r>
            <a:endParaRPr lang="en-US" sz="2000" b="0" dirty="0"/>
          </a:p>
        </p:txBody>
      </p:sp>
    </p:spTree>
    <p:extLst>
      <p:ext uri="{BB962C8B-B14F-4D97-AF65-F5344CB8AC3E}">
        <p14:creationId xmlns:p14="http://schemas.microsoft.com/office/powerpoint/2010/main" val="7014532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940314"/>
          </a:xfrm>
        </p:spPr>
        <p:txBody>
          <a:bodyPr/>
          <a:lstStyle/>
          <a:p>
            <a:r>
              <a:rPr lang="en-US" dirty="0"/>
              <a:t>Example 3: Legacy and/or NGV switch, using both </a:t>
            </a:r>
            <a:r>
              <a:rPr lang="en-US" dirty="0" err="1"/>
              <a:t>ChannelBusyPercentage</a:t>
            </a:r>
            <a:r>
              <a:rPr lang="en-US" dirty="0"/>
              <a:t> &amp; </a:t>
            </a:r>
            <a:r>
              <a:rPr lang="en-US" dirty="0" err="1"/>
              <a:t>TechPercentage</a:t>
            </a:r>
            <a:r>
              <a:rPr lang="en-US" dirty="0"/>
              <a:t> metrics (2)</a:t>
            </a:r>
          </a:p>
        </p:txBody>
      </p:sp>
      <p:sp>
        <p:nvSpPr>
          <p:cNvPr id="6" name="Slide Number Placeholder 5"/>
          <p:cNvSpPr>
            <a:spLocks noGrp="1"/>
          </p:cNvSpPr>
          <p:nvPr>
            <p:ph type="sldNum" idx="12"/>
          </p:nvPr>
        </p:nvSpPr>
        <p:spPr/>
        <p:txBody>
          <a:bodyPr/>
          <a:lstStyle/>
          <a:p>
            <a:r>
              <a:rPr lang="en-US"/>
              <a:t>Slide </a:t>
            </a:r>
            <a:fld id="{DC83D890-10BB-4905-98E9-EC5FFEC1B9BB}" type="slidenum">
              <a:rPr lang="en-US" smtClean="0"/>
              <a:pPr/>
              <a:t>22</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sp>
        <p:nvSpPr>
          <p:cNvPr id="10" name="Rectangle 9">
            <a:extLst>
              <a:ext uri="{FF2B5EF4-FFF2-40B4-BE49-F238E27FC236}">
                <a16:creationId xmlns:a16="http://schemas.microsoft.com/office/drawing/2014/main" id="{D1ED25FE-6A40-486B-BE3F-93B36F41A7AC}"/>
              </a:ext>
            </a:extLst>
          </p:cNvPr>
          <p:cNvSpPr/>
          <p:nvPr/>
        </p:nvSpPr>
        <p:spPr bwMode="auto">
          <a:xfrm>
            <a:off x="2671587" y="4617523"/>
            <a:ext cx="4738313" cy="838200"/>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IEEE 802.11bd MAC and PHY</a:t>
            </a:r>
          </a:p>
        </p:txBody>
      </p:sp>
      <p:sp>
        <p:nvSpPr>
          <p:cNvPr id="13" name="Rectangle 12">
            <a:extLst>
              <a:ext uri="{FF2B5EF4-FFF2-40B4-BE49-F238E27FC236}">
                <a16:creationId xmlns:a16="http://schemas.microsoft.com/office/drawing/2014/main" id="{3FE736F3-A00C-4267-9F12-6FF8586E39B0}"/>
              </a:ext>
            </a:extLst>
          </p:cNvPr>
          <p:cNvSpPr/>
          <p:nvPr/>
        </p:nvSpPr>
        <p:spPr bwMode="auto">
          <a:xfrm>
            <a:off x="2671586" y="2157323"/>
            <a:ext cx="4738314" cy="1455039"/>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ITS layer (ex: ITS-G5, SAE)</a:t>
            </a:r>
          </a:p>
        </p:txBody>
      </p:sp>
      <p:sp>
        <p:nvSpPr>
          <p:cNvPr id="11" name="Arrow: Down 10">
            <a:extLst>
              <a:ext uri="{FF2B5EF4-FFF2-40B4-BE49-F238E27FC236}">
                <a16:creationId xmlns:a16="http://schemas.microsoft.com/office/drawing/2014/main" id="{25C378C5-CF21-4D82-A3CE-DD8E3C6514E8}"/>
              </a:ext>
            </a:extLst>
          </p:cNvPr>
          <p:cNvSpPr/>
          <p:nvPr/>
        </p:nvSpPr>
        <p:spPr bwMode="auto">
          <a:xfrm rot="10800000">
            <a:off x="3154968" y="3321484"/>
            <a:ext cx="282023" cy="1366099"/>
          </a:xfrm>
          <a:prstGeom prst="downArrow">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4692F456-EF95-471C-941B-24FF6BA2A1DA}"/>
              </a:ext>
            </a:extLst>
          </p:cNvPr>
          <p:cNvSpPr txBox="1"/>
          <p:nvPr/>
        </p:nvSpPr>
        <p:spPr>
          <a:xfrm>
            <a:off x="264534" y="3741003"/>
            <a:ext cx="3363496" cy="830997"/>
          </a:xfrm>
          <a:prstGeom prst="rect">
            <a:avLst/>
          </a:prstGeom>
          <a:noFill/>
        </p:spPr>
        <p:txBody>
          <a:bodyPr wrap="square" rtlCol="0">
            <a:spAutoFit/>
          </a:bodyPr>
          <a:lstStyle/>
          <a:p>
            <a:r>
              <a:rPr lang="en-US" sz="1800" b="1"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ChannelBusyPercentage</a:t>
            </a:r>
            <a:r>
              <a:rPr lang="en-US" dirty="0">
                <a:solidFill>
                  <a:schemeClr val="tx1"/>
                </a:solidFill>
              </a:rPr>
              <a:t>, </a:t>
            </a:r>
            <a:r>
              <a:rPr lang="en-US" sz="1800" b="1"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TechPercentage</a:t>
            </a:r>
            <a:r>
              <a:rPr lang="en-US" dirty="0">
                <a:solidFill>
                  <a:schemeClr val="tx1"/>
                </a:solidFill>
              </a:rPr>
              <a:t> </a:t>
            </a:r>
          </a:p>
        </p:txBody>
      </p:sp>
      <p:sp>
        <p:nvSpPr>
          <p:cNvPr id="25" name="Arrow: Down 24">
            <a:extLst>
              <a:ext uri="{FF2B5EF4-FFF2-40B4-BE49-F238E27FC236}">
                <a16:creationId xmlns:a16="http://schemas.microsoft.com/office/drawing/2014/main" id="{15609AE4-5645-4FAF-90C2-10C414303B42}"/>
              </a:ext>
            </a:extLst>
          </p:cNvPr>
          <p:cNvSpPr/>
          <p:nvPr/>
        </p:nvSpPr>
        <p:spPr bwMode="auto">
          <a:xfrm>
            <a:off x="6561192" y="3321484"/>
            <a:ext cx="304800" cy="1366099"/>
          </a:xfrm>
          <a:prstGeom prst="downArrow">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46F7989E-1B5E-4402-B030-682B86725FB5}"/>
              </a:ext>
            </a:extLst>
          </p:cNvPr>
          <p:cNvSpPr txBox="1"/>
          <p:nvPr/>
        </p:nvSpPr>
        <p:spPr>
          <a:xfrm>
            <a:off x="6789792" y="3794581"/>
            <a:ext cx="5097408" cy="461665"/>
          </a:xfrm>
          <a:prstGeom prst="rect">
            <a:avLst/>
          </a:prstGeom>
          <a:noFill/>
        </p:spPr>
        <p:txBody>
          <a:bodyPr wrap="square" rtlCol="0">
            <a:spAutoFit/>
          </a:bodyPr>
          <a:lstStyle/>
          <a:p>
            <a:r>
              <a:rPr lang="en-US" dirty="0">
                <a:solidFill>
                  <a:schemeClr val="tx1"/>
                </a:solidFill>
              </a:rPr>
              <a:t>Legacy and NGV modulation details</a:t>
            </a:r>
          </a:p>
        </p:txBody>
      </p:sp>
      <p:sp>
        <p:nvSpPr>
          <p:cNvPr id="3" name="Rectangle 2">
            <a:extLst>
              <a:ext uri="{FF2B5EF4-FFF2-40B4-BE49-F238E27FC236}">
                <a16:creationId xmlns:a16="http://schemas.microsoft.com/office/drawing/2014/main" id="{FF0E4408-A883-462C-B834-6C1E7F0F65A4}"/>
              </a:ext>
            </a:extLst>
          </p:cNvPr>
          <p:cNvSpPr/>
          <p:nvPr/>
        </p:nvSpPr>
        <p:spPr>
          <a:xfrm>
            <a:off x="4336536" y="2742809"/>
            <a:ext cx="2982308" cy="646331"/>
          </a:xfrm>
          <a:prstGeom prst="rect">
            <a:avLst/>
          </a:prstGeom>
          <a:ln>
            <a:solidFill>
              <a:schemeClr val="tx1"/>
            </a:solidFill>
          </a:ln>
        </p:spPr>
        <p:txBody>
          <a:bodyPr wrap="square">
            <a:spAutoFit/>
          </a:bodyPr>
          <a:lstStyle/>
          <a:p>
            <a:r>
              <a:rPr lang="en-US" sz="1800">
                <a:solidFill>
                  <a:schemeClr val="tx1"/>
                </a:solidFill>
                <a:latin typeface="Arial" panose="020B0604020202020204" pitchFamily="34" charset="0"/>
                <a:cs typeface="Arial" panose="020B0604020202020204" pitchFamily="34" charset="0"/>
              </a:rPr>
              <a:t>Channel ressource monitoring (including DCC)</a:t>
            </a:r>
          </a:p>
        </p:txBody>
      </p:sp>
    </p:spTree>
    <p:extLst>
      <p:ext uri="{BB962C8B-B14F-4D97-AF65-F5344CB8AC3E}">
        <p14:creationId xmlns:p14="http://schemas.microsoft.com/office/powerpoint/2010/main" val="7251743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p>
            <a:r>
              <a:rPr lang="en-US" dirty="0"/>
              <a:t>Example 4: Legacy to NGV hard switch </a:t>
            </a:r>
          </a:p>
        </p:txBody>
      </p:sp>
      <p:sp>
        <p:nvSpPr>
          <p:cNvPr id="3" name="Content Placeholder 2"/>
          <p:cNvSpPr>
            <a:spLocks noGrp="1"/>
          </p:cNvSpPr>
          <p:nvPr>
            <p:ph idx="1"/>
          </p:nvPr>
        </p:nvSpPr>
        <p:spPr>
          <a:xfrm>
            <a:off x="719006" y="1603376"/>
            <a:ext cx="11015793" cy="2282824"/>
          </a:xfrm>
        </p:spPr>
        <p:txBody>
          <a:bodyPr/>
          <a:lstStyle/>
          <a:p>
            <a:pPr marL="0" indent="0"/>
            <a:r>
              <a:rPr lang="en-US" b="0" dirty="0"/>
              <a:t>In this example, we depict a hard switch between legacy and NGV type of waveforms, based on the </a:t>
            </a:r>
            <a:r>
              <a:rPr lang="en-US" b="0" dirty="0" err="1"/>
              <a:t>TechPercentage</a:t>
            </a:r>
            <a:r>
              <a:rPr lang="en-US" b="0" dirty="0"/>
              <a:t> metric.</a:t>
            </a:r>
          </a:p>
          <a:p>
            <a:pPr>
              <a:buFont typeface="Arial" panose="020B0604020202020204" pitchFamily="34" charset="0"/>
              <a:buChar char="•"/>
            </a:pPr>
            <a:r>
              <a:rPr lang="en-US" sz="2000" b="0" dirty="0"/>
              <a:t>For values of </a:t>
            </a:r>
            <a:r>
              <a:rPr lang="en-US" sz="1600" i="1" kern="1200" dirty="0" err="1">
                <a:latin typeface="Arial" panose="020B0604020202020204" pitchFamily="34" charset="0"/>
                <a:ea typeface="Times New Roman" panose="02020603050405020304" pitchFamily="18" charset="0"/>
                <a:cs typeface="Arial" panose="020B0604020202020204" pitchFamily="34" charset="0"/>
              </a:rPr>
              <a:t>TechPercentage</a:t>
            </a:r>
            <a:r>
              <a:rPr lang="en-US" sz="1200" i="1" kern="1200" dirty="0">
                <a:latin typeface="Arial" panose="020B0604020202020204" pitchFamily="34" charset="0"/>
                <a:ea typeface="Times New Roman" panose="02020603050405020304" pitchFamily="18" charset="0"/>
                <a:cs typeface="Arial" panose="020B0604020202020204" pitchFamily="34" charset="0"/>
              </a:rPr>
              <a:t> </a:t>
            </a:r>
            <a:r>
              <a:rPr lang="en-US" sz="2000" b="0" dirty="0"/>
              <a:t>≤ P %, encoding is done according to legacy IEEE 802.11p (for example with QPSK ½ encoding, as is defined by ETSI ITS-G5, other options possible)</a:t>
            </a:r>
          </a:p>
          <a:p>
            <a:pPr>
              <a:buFont typeface="Arial" panose="020B0604020202020204" pitchFamily="34" charset="0"/>
              <a:buChar char="•"/>
            </a:pPr>
            <a:r>
              <a:rPr lang="en-US" sz="2000" b="0" dirty="0"/>
              <a:t>For values of </a:t>
            </a:r>
            <a:r>
              <a:rPr lang="en-US" sz="1600" i="1" kern="1200" dirty="0" err="1">
                <a:latin typeface="Arial" panose="020B0604020202020204" pitchFamily="34" charset="0"/>
                <a:ea typeface="Times New Roman" panose="02020603050405020304" pitchFamily="18" charset="0"/>
                <a:cs typeface="Arial" panose="020B0604020202020204" pitchFamily="34" charset="0"/>
              </a:rPr>
              <a:t>TechPercentage</a:t>
            </a:r>
            <a:r>
              <a:rPr lang="en-US" sz="1200" i="1" kern="1200" dirty="0">
                <a:latin typeface="Arial" panose="020B0604020202020204" pitchFamily="34" charset="0"/>
                <a:ea typeface="Times New Roman" panose="02020603050405020304" pitchFamily="18" charset="0"/>
                <a:cs typeface="Arial" panose="020B0604020202020204" pitchFamily="34" charset="0"/>
              </a:rPr>
              <a:t> </a:t>
            </a:r>
            <a:r>
              <a:rPr lang="en-US" sz="2000" b="0" dirty="0"/>
              <a:t>&gt; P %, encoding is done according to NGV new modulation</a:t>
            </a:r>
          </a:p>
        </p:txBody>
      </p:sp>
      <p:sp>
        <p:nvSpPr>
          <p:cNvPr id="6" name="Slide Number Placeholder 5"/>
          <p:cNvSpPr>
            <a:spLocks noGrp="1"/>
          </p:cNvSpPr>
          <p:nvPr>
            <p:ph type="sldNum" idx="12"/>
          </p:nvPr>
        </p:nvSpPr>
        <p:spPr/>
        <p:txBody>
          <a:bodyPr/>
          <a:lstStyle/>
          <a:p>
            <a:r>
              <a:rPr lang="en-US"/>
              <a:t>Slide </a:t>
            </a:r>
            <a:fld id="{DC83D890-10BB-4905-98E9-EC5FFEC1B9BB}" type="slidenum">
              <a:rPr lang="en-US" smtClean="0"/>
              <a:pPr/>
              <a:t>23</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graphicFrame>
        <p:nvGraphicFramePr>
          <p:cNvPr id="7" name="Table 6">
            <a:extLst>
              <a:ext uri="{FF2B5EF4-FFF2-40B4-BE49-F238E27FC236}">
                <a16:creationId xmlns:a16="http://schemas.microsoft.com/office/drawing/2014/main" id="{B96C6674-44B2-4377-89DB-E109CE8774A6}"/>
              </a:ext>
            </a:extLst>
          </p:cNvPr>
          <p:cNvGraphicFramePr>
            <a:graphicFrameLocks noGrp="1"/>
          </p:cNvGraphicFramePr>
          <p:nvPr>
            <p:extLst>
              <p:ext uri="{D42A27DB-BD31-4B8C-83A1-F6EECF244321}">
                <p14:modId xmlns:p14="http://schemas.microsoft.com/office/powerpoint/2010/main" val="1759056804"/>
              </p:ext>
            </p:extLst>
          </p:nvPr>
        </p:nvGraphicFramePr>
        <p:xfrm>
          <a:off x="503368" y="4003827"/>
          <a:ext cx="10579899" cy="1365924"/>
        </p:xfrm>
        <a:graphic>
          <a:graphicData uri="http://schemas.openxmlformats.org/drawingml/2006/table">
            <a:tbl>
              <a:tblPr firstRow="1" firstCol="1" bandRow="1"/>
              <a:tblGrid>
                <a:gridCol w="1100834">
                  <a:extLst>
                    <a:ext uri="{9D8B030D-6E8A-4147-A177-3AD203B41FA5}">
                      <a16:colId xmlns:a16="http://schemas.microsoft.com/office/drawing/2014/main" val="930549200"/>
                    </a:ext>
                  </a:extLst>
                </a:gridCol>
                <a:gridCol w="1692998">
                  <a:extLst>
                    <a:ext uri="{9D8B030D-6E8A-4147-A177-3AD203B41FA5}">
                      <a16:colId xmlns:a16="http://schemas.microsoft.com/office/drawing/2014/main" val="537292419"/>
                    </a:ext>
                  </a:extLst>
                </a:gridCol>
                <a:gridCol w="2018923">
                  <a:extLst>
                    <a:ext uri="{9D8B030D-6E8A-4147-A177-3AD203B41FA5}">
                      <a16:colId xmlns:a16="http://schemas.microsoft.com/office/drawing/2014/main" val="1424880458"/>
                    </a:ext>
                  </a:extLst>
                </a:gridCol>
                <a:gridCol w="1783532">
                  <a:extLst>
                    <a:ext uri="{9D8B030D-6E8A-4147-A177-3AD203B41FA5}">
                      <a16:colId xmlns:a16="http://schemas.microsoft.com/office/drawing/2014/main" val="798037110"/>
                    </a:ext>
                  </a:extLst>
                </a:gridCol>
                <a:gridCol w="2118511">
                  <a:extLst>
                    <a:ext uri="{9D8B030D-6E8A-4147-A177-3AD203B41FA5}">
                      <a16:colId xmlns:a16="http://schemas.microsoft.com/office/drawing/2014/main" val="975013004"/>
                    </a:ext>
                  </a:extLst>
                </a:gridCol>
                <a:gridCol w="1865101">
                  <a:extLst>
                    <a:ext uri="{9D8B030D-6E8A-4147-A177-3AD203B41FA5}">
                      <a16:colId xmlns:a16="http://schemas.microsoft.com/office/drawing/2014/main" val="4034804978"/>
                    </a:ext>
                  </a:extLst>
                </a:gridCol>
              </a:tblGrid>
              <a:tr h="822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fontAlgn="auto" hangingPunct="1">
                        <a:lnSpc>
                          <a:spcPct val="115000"/>
                        </a:lnSpc>
                        <a:spcBef>
                          <a:spcPts val="0"/>
                        </a:spcBef>
                        <a:spcAft>
                          <a:spcPts val="0"/>
                        </a:spcAft>
                      </a:pPr>
                      <a:r>
                        <a:rPr lang="en-US" sz="1400" b="1" i="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TechPercentage</a:t>
                      </a:r>
                      <a:endParaRPr lang="en-US" sz="1400"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PPDU encoding</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MHz channel)</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DATA </a:t>
                      </a:r>
                      <a:r>
                        <a:rPr lang="fr-FR" sz="1400" b="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symbols</a:t>
                      </a: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time duration</a:t>
                      </a:r>
                      <a:endPar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t</a:t>
                      </a:r>
                      <a:r>
                        <a:rPr lang="fr-FR" sz="1400" b="1" kern="12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ime</a:t>
                      </a:r>
                      <a:r>
                        <a:rPr lang="fr-FR"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duration</a:t>
                      </a:r>
                      <a:endPar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example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8928604"/>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1</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 (6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6814582"/>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2</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&gt; P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2249035"/>
                  </a:ext>
                </a:extLst>
              </a:tr>
            </a:tbl>
          </a:graphicData>
        </a:graphic>
      </p:graphicFrame>
    </p:spTree>
    <p:extLst>
      <p:ext uri="{BB962C8B-B14F-4D97-AF65-F5344CB8AC3E}">
        <p14:creationId xmlns:p14="http://schemas.microsoft.com/office/powerpoint/2010/main" val="23781534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it is possible to extend the legacy PPDU?</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Content Placeholder 2">
            <a:extLst>
              <a:ext uri="{FF2B5EF4-FFF2-40B4-BE49-F238E27FC236}">
                <a16:creationId xmlns:a16="http://schemas.microsoft.com/office/drawing/2014/main" id="{77E68C8D-3BF2-4EDA-91A9-44AA545F45DA}"/>
              </a:ext>
            </a:extLst>
          </p:cNvPr>
          <p:cNvSpPr>
            <a:spLocks noGrp="1"/>
          </p:cNvSpPr>
          <p:nvPr>
            <p:ph idx="1"/>
          </p:nvPr>
        </p:nvSpPr>
        <p:spPr>
          <a:xfrm>
            <a:off x="914401" y="1981201"/>
            <a:ext cx="10361084" cy="914399"/>
          </a:xfrm>
        </p:spPr>
        <p:txBody>
          <a:bodyPr/>
          <a:lstStyle/>
          <a:p>
            <a:r>
              <a:rPr lang="en-US" dirty="0"/>
              <a:t>	Not different than the case where a receive station gets overlapping messages, due to different geographical situation.</a:t>
            </a:r>
          </a:p>
          <a:p>
            <a:endParaRPr lang="en-US" dirty="0"/>
          </a:p>
        </p:txBody>
      </p:sp>
      <p:sp>
        <p:nvSpPr>
          <p:cNvPr id="8" name="Isosceles Triangle 7">
            <a:extLst>
              <a:ext uri="{FF2B5EF4-FFF2-40B4-BE49-F238E27FC236}">
                <a16:creationId xmlns:a16="http://schemas.microsoft.com/office/drawing/2014/main" id="{C9645AE0-C614-42C2-9195-D57806B3DA1D}"/>
              </a:ext>
            </a:extLst>
          </p:cNvPr>
          <p:cNvSpPr/>
          <p:nvPr/>
        </p:nvSpPr>
        <p:spPr>
          <a:xfrm>
            <a:off x="2676335" y="2953138"/>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9" name="Isosceles Triangle 8">
            <a:extLst>
              <a:ext uri="{FF2B5EF4-FFF2-40B4-BE49-F238E27FC236}">
                <a16:creationId xmlns:a16="http://schemas.microsoft.com/office/drawing/2014/main" id="{DCE51D8F-CA2A-412C-A921-BB98C00AD56A}"/>
              </a:ext>
            </a:extLst>
          </p:cNvPr>
          <p:cNvSpPr/>
          <p:nvPr/>
        </p:nvSpPr>
        <p:spPr>
          <a:xfrm>
            <a:off x="4410076" y="2953138"/>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 name="Isosceles Triangle 9">
            <a:extLst>
              <a:ext uri="{FF2B5EF4-FFF2-40B4-BE49-F238E27FC236}">
                <a16:creationId xmlns:a16="http://schemas.microsoft.com/office/drawing/2014/main" id="{0C4681F5-E788-4A77-892B-AA0ECD9D3F52}"/>
              </a:ext>
            </a:extLst>
          </p:cNvPr>
          <p:cNvSpPr/>
          <p:nvPr/>
        </p:nvSpPr>
        <p:spPr>
          <a:xfrm>
            <a:off x="9266770" y="2958290"/>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1" name="TextBox 10">
            <a:extLst>
              <a:ext uri="{FF2B5EF4-FFF2-40B4-BE49-F238E27FC236}">
                <a16:creationId xmlns:a16="http://schemas.microsoft.com/office/drawing/2014/main" id="{8DA14EBE-14A0-46CF-81DE-28D0C2287FC9}"/>
              </a:ext>
            </a:extLst>
          </p:cNvPr>
          <p:cNvSpPr txBox="1"/>
          <p:nvPr/>
        </p:nvSpPr>
        <p:spPr>
          <a:xfrm>
            <a:off x="2340767" y="3402005"/>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a:solidFill>
                  <a:srgbClr val="000000"/>
                </a:solidFill>
                <a:latin typeface="Arial" charset="0"/>
                <a:ea typeface="+mn-ea"/>
              </a:rPr>
              <a:t>TXA</a:t>
            </a:r>
          </a:p>
        </p:txBody>
      </p:sp>
      <p:sp>
        <p:nvSpPr>
          <p:cNvPr id="12" name="TextBox 11">
            <a:extLst>
              <a:ext uri="{FF2B5EF4-FFF2-40B4-BE49-F238E27FC236}">
                <a16:creationId xmlns:a16="http://schemas.microsoft.com/office/drawing/2014/main" id="{115C20B7-FDE8-4EE7-B5B3-CB889E6FF29B}"/>
              </a:ext>
            </a:extLst>
          </p:cNvPr>
          <p:cNvSpPr txBox="1"/>
          <p:nvPr/>
        </p:nvSpPr>
        <p:spPr>
          <a:xfrm>
            <a:off x="8995307" y="3405755"/>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dirty="0">
                <a:solidFill>
                  <a:srgbClr val="000000"/>
                </a:solidFill>
                <a:latin typeface="Arial" charset="0"/>
                <a:ea typeface="+mn-ea"/>
              </a:rPr>
              <a:t>TXB</a:t>
            </a:r>
          </a:p>
        </p:txBody>
      </p:sp>
      <p:sp>
        <p:nvSpPr>
          <p:cNvPr id="13" name="TextBox 12">
            <a:extLst>
              <a:ext uri="{FF2B5EF4-FFF2-40B4-BE49-F238E27FC236}">
                <a16:creationId xmlns:a16="http://schemas.microsoft.com/office/drawing/2014/main" id="{AF8A7605-5B4F-4085-A07D-E4542A2BB275}"/>
              </a:ext>
            </a:extLst>
          </p:cNvPr>
          <p:cNvSpPr txBox="1"/>
          <p:nvPr/>
        </p:nvSpPr>
        <p:spPr>
          <a:xfrm>
            <a:off x="4295681" y="3386708"/>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dirty="0">
                <a:solidFill>
                  <a:srgbClr val="000000"/>
                </a:solidFill>
                <a:latin typeface="Arial" charset="0"/>
                <a:ea typeface="+mn-ea"/>
              </a:rPr>
              <a:t>RX</a:t>
            </a:r>
          </a:p>
        </p:txBody>
      </p:sp>
      <p:sp>
        <p:nvSpPr>
          <p:cNvPr id="14" name="TextBox 13">
            <a:extLst>
              <a:ext uri="{FF2B5EF4-FFF2-40B4-BE49-F238E27FC236}">
                <a16:creationId xmlns:a16="http://schemas.microsoft.com/office/drawing/2014/main" id="{6438D087-FCC7-48E9-B848-D9396A516D7E}"/>
              </a:ext>
            </a:extLst>
          </p:cNvPr>
          <p:cNvSpPr txBox="1"/>
          <p:nvPr/>
        </p:nvSpPr>
        <p:spPr>
          <a:xfrm>
            <a:off x="6696266" y="3224597"/>
            <a:ext cx="1000125" cy="523875"/>
          </a:xfrm>
          <a:prstGeom prst="rect">
            <a:avLst/>
          </a:prstGeom>
          <a:noFill/>
        </p:spPr>
        <p:txBody>
          <a:bodyPr wrap="square" lIns="91440" tIns="45720" rIns="91440" rtlCol="0" anchor="t">
            <a:noAutofit/>
          </a:bodyPr>
          <a:lstStyle/>
          <a:p>
            <a:pPr algn="ctr" defTabSz="914400" eaLnBrk="1" hangingPunct="1">
              <a:buClrTx/>
              <a:buSzTx/>
              <a:buFontTx/>
              <a:buNone/>
            </a:pPr>
            <a:r>
              <a:rPr lang="en-US" sz="1600" dirty="0">
                <a:solidFill>
                  <a:srgbClr val="000000"/>
                </a:solidFill>
                <a:latin typeface="Arial" charset="0"/>
                <a:ea typeface="+mn-ea"/>
              </a:rPr>
              <a:t>1000 meters</a:t>
            </a:r>
          </a:p>
        </p:txBody>
      </p:sp>
      <p:sp>
        <p:nvSpPr>
          <p:cNvPr id="15" name="TextBox 14">
            <a:extLst>
              <a:ext uri="{FF2B5EF4-FFF2-40B4-BE49-F238E27FC236}">
                <a16:creationId xmlns:a16="http://schemas.microsoft.com/office/drawing/2014/main" id="{16EFF973-3C01-4906-8315-3D0C61664195}"/>
              </a:ext>
            </a:extLst>
          </p:cNvPr>
          <p:cNvSpPr txBox="1"/>
          <p:nvPr/>
        </p:nvSpPr>
        <p:spPr>
          <a:xfrm>
            <a:off x="3143248" y="3276988"/>
            <a:ext cx="1000125" cy="523875"/>
          </a:xfrm>
          <a:prstGeom prst="rect">
            <a:avLst/>
          </a:prstGeom>
          <a:noFill/>
        </p:spPr>
        <p:txBody>
          <a:bodyPr wrap="square" lIns="91440" tIns="45720" rIns="91440" rtlCol="0" anchor="t">
            <a:noAutofit/>
          </a:bodyPr>
          <a:lstStyle/>
          <a:p>
            <a:pPr algn="ctr" defTabSz="914400" eaLnBrk="1" hangingPunct="1">
              <a:buClrTx/>
              <a:buSzTx/>
              <a:buFontTx/>
              <a:buNone/>
            </a:pPr>
            <a:r>
              <a:rPr lang="en-US" sz="1600" dirty="0">
                <a:solidFill>
                  <a:srgbClr val="000000"/>
                </a:solidFill>
                <a:latin typeface="Arial" charset="0"/>
                <a:ea typeface="+mn-ea"/>
              </a:rPr>
              <a:t>100 meters</a:t>
            </a:r>
          </a:p>
        </p:txBody>
      </p:sp>
      <p:cxnSp>
        <p:nvCxnSpPr>
          <p:cNvPr id="16" name="Straight Arrow Connector 15">
            <a:extLst>
              <a:ext uri="{FF2B5EF4-FFF2-40B4-BE49-F238E27FC236}">
                <a16:creationId xmlns:a16="http://schemas.microsoft.com/office/drawing/2014/main" id="{2F87DE3A-2B98-43AA-807A-0C047E764B75}"/>
              </a:ext>
            </a:extLst>
          </p:cNvPr>
          <p:cNvCxnSpPr>
            <a:cxnSpLocks/>
          </p:cNvCxnSpPr>
          <p:nvPr/>
        </p:nvCxnSpPr>
        <p:spPr>
          <a:xfrm>
            <a:off x="1971488" y="5719546"/>
            <a:ext cx="5648512" cy="0"/>
          </a:xfrm>
          <a:prstGeom prst="straightConnector1">
            <a:avLst/>
          </a:prstGeom>
          <a:noFill/>
          <a:ln w="9525" cap="flat" cmpd="sng" algn="ctr">
            <a:solidFill>
              <a:schemeClr val="tx1"/>
            </a:solidFill>
            <a:prstDash val="solid"/>
            <a:tailEnd type="triangle"/>
          </a:ln>
          <a:effectLst/>
        </p:spPr>
      </p:cxnSp>
      <p:sp>
        <p:nvSpPr>
          <p:cNvPr id="17" name="TextBox 16">
            <a:extLst>
              <a:ext uri="{FF2B5EF4-FFF2-40B4-BE49-F238E27FC236}">
                <a16:creationId xmlns:a16="http://schemas.microsoft.com/office/drawing/2014/main" id="{B7CBB082-1744-46BC-B0F5-855BAE4D3985}"/>
              </a:ext>
            </a:extLst>
          </p:cNvPr>
          <p:cNvSpPr txBox="1"/>
          <p:nvPr/>
        </p:nvSpPr>
        <p:spPr>
          <a:xfrm>
            <a:off x="7734301" y="5529044"/>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1600">
                <a:solidFill>
                  <a:srgbClr val="000000"/>
                </a:solidFill>
                <a:latin typeface="Arial" charset="0"/>
                <a:ea typeface="+mn-ea"/>
              </a:rPr>
              <a:t>time</a:t>
            </a:r>
          </a:p>
        </p:txBody>
      </p:sp>
      <p:cxnSp>
        <p:nvCxnSpPr>
          <p:cNvPr id="18" name="Straight Arrow Connector 17">
            <a:extLst>
              <a:ext uri="{FF2B5EF4-FFF2-40B4-BE49-F238E27FC236}">
                <a16:creationId xmlns:a16="http://schemas.microsoft.com/office/drawing/2014/main" id="{335D1409-BAF1-4902-A2E7-0E425D62612E}"/>
              </a:ext>
            </a:extLst>
          </p:cNvPr>
          <p:cNvCxnSpPr>
            <a:cxnSpLocks/>
          </p:cNvCxnSpPr>
          <p:nvPr/>
        </p:nvCxnSpPr>
        <p:spPr>
          <a:xfrm flipV="1">
            <a:off x="2200087" y="4881346"/>
            <a:ext cx="0" cy="971550"/>
          </a:xfrm>
          <a:prstGeom prst="straightConnector1">
            <a:avLst/>
          </a:prstGeom>
          <a:noFill/>
          <a:ln w="9525" cap="flat" cmpd="sng" algn="ctr">
            <a:solidFill>
              <a:schemeClr val="tx1"/>
            </a:solidFill>
            <a:prstDash val="solid"/>
            <a:tailEnd type="triangle"/>
          </a:ln>
          <a:effectLst/>
        </p:spPr>
      </p:cxnSp>
      <p:sp>
        <p:nvSpPr>
          <p:cNvPr id="19" name="Rectangle 18">
            <a:extLst>
              <a:ext uri="{FF2B5EF4-FFF2-40B4-BE49-F238E27FC236}">
                <a16:creationId xmlns:a16="http://schemas.microsoft.com/office/drawing/2014/main" id="{BD1302DD-33CD-47EA-98CD-809B8C675DEC}"/>
              </a:ext>
            </a:extLst>
          </p:cNvPr>
          <p:cNvSpPr/>
          <p:nvPr/>
        </p:nvSpPr>
        <p:spPr>
          <a:xfrm>
            <a:off x="2200087" y="4979785"/>
            <a:ext cx="2714625" cy="457982"/>
          </a:xfrm>
          <a:prstGeom prst="rect">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TX A PPDU</a:t>
            </a:r>
          </a:p>
        </p:txBody>
      </p:sp>
      <p:sp>
        <p:nvSpPr>
          <p:cNvPr id="20" name="Rectangle 19">
            <a:extLst>
              <a:ext uri="{FF2B5EF4-FFF2-40B4-BE49-F238E27FC236}">
                <a16:creationId xmlns:a16="http://schemas.microsoft.com/office/drawing/2014/main" id="{19B954BD-2AE8-4435-95D7-B8B4A877EA26}"/>
              </a:ext>
            </a:extLst>
          </p:cNvPr>
          <p:cNvSpPr/>
          <p:nvPr/>
        </p:nvSpPr>
        <p:spPr>
          <a:xfrm>
            <a:off x="4100511" y="5481007"/>
            <a:ext cx="2714625" cy="153012"/>
          </a:xfrm>
          <a:prstGeom prst="rect">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cs typeface="+mn-cs"/>
              </a:rPr>
              <a:t>TX B PPDU</a:t>
            </a:r>
          </a:p>
        </p:txBody>
      </p:sp>
      <p:sp>
        <p:nvSpPr>
          <p:cNvPr id="21" name="TextBox 20">
            <a:extLst>
              <a:ext uri="{FF2B5EF4-FFF2-40B4-BE49-F238E27FC236}">
                <a16:creationId xmlns:a16="http://schemas.microsoft.com/office/drawing/2014/main" id="{BD19A743-F2D8-4FA9-9B8D-2189CBE87EC5}"/>
              </a:ext>
            </a:extLst>
          </p:cNvPr>
          <p:cNvSpPr txBox="1"/>
          <p:nvPr/>
        </p:nvSpPr>
        <p:spPr>
          <a:xfrm>
            <a:off x="1681068" y="4421761"/>
            <a:ext cx="7553513" cy="523875"/>
          </a:xfrm>
          <a:prstGeom prst="rect">
            <a:avLst/>
          </a:prstGeom>
          <a:noFill/>
        </p:spPr>
        <p:txBody>
          <a:bodyPr wrap="square" lIns="91440" tIns="45720" rIns="91440" rtlCol="0" anchor="t">
            <a:noAutofit/>
          </a:bodyPr>
          <a:lstStyle/>
          <a:p>
            <a:pPr defTabSz="914400" eaLnBrk="1" hangingPunct="1">
              <a:buClrTx/>
              <a:buSzTx/>
              <a:buFontTx/>
              <a:buNone/>
            </a:pPr>
            <a:r>
              <a:rPr lang="en-US" sz="1800" dirty="0">
                <a:solidFill>
                  <a:srgbClr val="000000"/>
                </a:solidFill>
                <a:latin typeface="Arial" charset="0"/>
                <a:ea typeface="+mn-ea"/>
              </a:rPr>
              <a:t>From receiver RX perspective, processing over time axis:</a:t>
            </a:r>
          </a:p>
        </p:txBody>
      </p:sp>
      <p:sp>
        <p:nvSpPr>
          <p:cNvPr id="22" name="Arrow: Right 21">
            <a:extLst>
              <a:ext uri="{FF2B5EF4-FFF2-40B4-BE49-F238E27FC236}">
                <a16:creationId xmlns:a16="http://schemas.microsoft.com/office/drawing/2014/main" id="{CAD65B53-BE85-40BA-BF61-F22D14D1353B}"/>
              </a:ext>
            </a:extLst>
          </p:cNvPr>
          <p:cNvSpPr/>
          <p:nvPr/>
        </p:nvSpPr>
        <p:spPr bwMode="auto">
          <a:xfrm>
            <a:off x="2974184" y="3025380"/>
            <a:ext cx="1438275" cy="398434"/>
          </a:xfrm>
          <a:prstGeom prst="rightArrow">
            <a:avLst/>
          </a:prstGeom>
          <a:solidFill>
            <a:srgbClr val="3889C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Arrow: Right 22">
            <a:extLst>
              <a:ext uri="{FF2B5EF4-FFF2-40B4-BE49-F238E27FC236}">
                <a16:creationId xmlns:a16="http://schemas.microsoft.com/office/drawing/2014/main" id="{A12A3C26-BD32-40F2-BAE5-2396A253BECD}"/>
              </a:ext>
            </a:extLst>
          </p:cNvPr>
          <p:cNvSpPr/>
          <p:nvPr/>
        </p:nvSpPr>
        <p:spPr bwMode="auto">
          <a:xfrm flipH="1">
            <a:off x="4633652" y="3118844"/>
            <a:ext cx="4633117" cy="170841"/>
          </a:xfrm>
          <a:prstGeom prst="rightArrow">
            <a:avLst/>
          </a:prstGeom>
          <a:solidFill>
            <a:srgbClr val="3889C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Rectangle 23">
            <a:extLst>
              <a:ext uri="{FF2B5EF4-FFF2-40B4-BE49-F238E27FC236}">
                <a16:creationId xmlns:a16="http://schemas.microsoft.com/office/drawing/2014/main" id="{27ED78C1-9F72-48B0-B50B-6633B19143EE}"/>
              </a:ext>
            </a:extLst>
          </p:cNvPr>
          <p:cNvSpPr/>
          <p:nvPr/>
        </p:nvSpPr>
        <p:spPr bwMode="auto">
          <a:xfrm>
            <a:off x="4100512" y="5481007"/>
            <a:ext cx="814200" cy="153302"/>
          </a:xfrm>
          <a:prstGeom prst="rect">
            <a:avLst/>
          </a:prstGeom>
          <a:pattFill prst="wdUpDiag">
            <a:fgClr>
              <a:srgbClr val="7BB1DB">
                <a:lumMod val="75000"/>
              </a:srgbClr>
            </a:fgClr>
            <a:bgClr>
              <a:schemeClr val="bg1"/>
            </a:bgClr>
          </a:pattFill>
          <a:ln w="25400" cap="flat" cmpd="sng" algn="ctr">
            <a:noFill/>
            <a:prstDash val="solid"/>
          </a:ln>
          <a:effectLst/>
        </p:spPr>
        <p:txBody>
          <a:bodyPr rtlCol="0" anchor="ctr"/>
          <a:lstStyle/>
          <a:p>
            <a:pPr algn="ctr" defTabSz="914400" eaLnBrk="1" fontAlgn="auto" hangingPunct="1">
              <a:spcBef>
                <a:spcPts val="0"/>
              </a:spcBef>
              <a:spcAft>
                <a:spcPts val="0"/>
              </a:spcAft>
              <a:buClrTx/>
              <a:buSzTx/>
            </a:pPr>
            <a:endParaRPr lang="en-US" sz="1100" kern="0">
              <a:solidFill>
                <a:prstClr val="white"/>
              </a:solidFill>
              <a:latin typeface="Arial"/>
              <a:ea typeface="+mn-ea"/>
            </a:endParaRPr>
          </a:p>
        </p:txBody>
      </p:sp>
    </p:spTree>
    <p:extLst>
      <p:ext uri="{BB962C8B-B14F-4D97-AF65-F5344CB8AC3E}">
        <p14:creationId xmlns:p14="http://schemas.microsoft.com/office/powerpoint/2010/main" val="3589251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 new modulated symbols with configurable gap</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grpSp>
        <p:nvGrpSpPr>
          <p:cNvPr id="8" name="Group 7">
            <a:extLst>
              <a:ext uri="{FF2B5EF4-FFF2-40B4-BE49-F238E27FC236}">
                <a16:creationId xmlns:a16="http://schemas.microsoft.com/office/drawing/2014/main" id="{D8A81767-E641-41F6-9DAC-E1E559DC3232}"/>
              </a:ext>
            </a:extLst>
          </p:cNvPr>
          <p:cNvGrpSpPr/>
          <p:nvPr/>
        </p:nvGrpSpPr>
        <p:grpSpPr>
          <a:xfrm>
            <a:off x="1602044" y="1600200"/>
            <a:ext cx="8896576" cy="1708845"/>
            <a:chOff x="1602044" y="1718846"/>
            <a:chExt cx="8896576" cy="1708845"/>
          </a:xfrm>
        </p:grpSpPr>
        <p:sp>
          <p:nvSpPr>
            <p:cNvPr id="18" name="Rectangle 17">
              <a:extLst>
                <a:ext uri="{FF2B5EF4-FFF2-40B4-BE49-F238E27FC236}">
                  <a16:creationId xmlns:a16="http://schemas.microsoft.com/office/drawing/2014/main" id="{BE2AF6A9-765F-4825-9190-FCB26A0790B0}"/>
                </a:ext>
              </a:extLst>
            </p:cNvPr>
            <p:cNvSpPr/>
            <p:nvPr/>
          </p:nvSpPr>
          <p:spPr>
            <a:xfrm>
              <a:off x="6435772" y="2903564"/>
              <a:ext cx="4062848" cy="52412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new modulation » copy of the message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Exact content discussed on the next slides</a:t>
              </a:r>
            </a:p>
          </p:txBody>
        </p:sp>
        <p:sp>
          <p:nvSpPr>
            <p:cNvPr id="11" name="Rectangle 10">
              <a:extLst>
                <a:ext uri="{FF2B5EF4-FFF2-40B4-BE49-F238E27FC236}">
                  <a16:creationId xmlns:a16="http://schemas.microsoft.com/office/drawing/2014/main" id="{3F451318-28F5-46D1-A423-FC43AA69B97D}"/>
                </a:ext>
              </a:extLst>
            </p:cNvPr>
            <p:cNvSpPr/>
            <p:nvPr/>
          </p:nvSpPr>
          <p:spPr>
            <a:xfrm>
              <a:off x="2218540" y="2950566"/>
              <a:ext cx="3203407"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Legacy » copy of the message</a:t>
              </a:r>
            </a:p>
          </p:txBody>
        </p:sp>
        <p:sp>
          <p:nvSpPr>
            <p:cNvPr id="9" name="Rectangle 8">
              <a:extLst>
                <a:ext uri="{FF2B5EF4-FFF2-40B4-BE49-F238E27FC236}">
                  <a16:creationId xmlns:a16="http://schemas.microsoft.com/office/drawing/2014/main" id="{EBDC5C4A-3A04-4CAE-BBD5-D4A3885E10A1}"/>
                </a:ext>
              </a:extLst>
            </p:cNvPr>
            <p:cNvSpPr/>
            <p:nvPr/>
          </p:nvSpPr>
          <p:spPr>
            <a:xfrm>
              <a:off x="3820246" y="1818358"/>
              <a:ext cx="897486" cy="327826"/>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S Gothic"/>
                <a:cs typeface="+mn-cs"/>
              </a:endParaRPr>
            </a:p>
          </p:txBody>
        </p:sp>
        <p:sp>
          <p:nvSpPr>
            <p:cNvPr id="10" name="Right Brace 9">
              <a:extLst>
                <a:ext uri="{FF2B5EF4-FFF2-40B4-BE49-F238E27FC236}">
                  <a16:creationId xmlns:a16="http://schemas.microsoft.com/office/drawing/2014/main" id="{F04B0247-1F64-4562-AFB0-4FF711C20E57}"/>
                </a:ext>
              </a:extLst>
            </p:cNvPr>
            <p:cNvSpPr/>
            <p:nvPr/>
          </p:nvSpPr>
          <p:spPr>
            <a:xfrm rot="5400000">
              <a:off x="3601241" y="609018"/>
              <a:ext cx="342350" cy="4340744"/>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12" name="Right Brace 11">
              <a:extLst>
                <a:ext uri="{FF2B5EF4-FFF2-40B4-BE49-F238E27FC236}">
                  <a16:creationId xmlns:a16="http://schemas.microsoft.com/office/drawing/2014/main" id="{A92B957E-137E-4ABF-B35C-677910249E29}"/>
                </a:ext>
              </a:extLst>
            </p:cNvPr>
            <p:cNvSpPr/>
            <p:nvPr/>
          </p:nvSpPr>
          <p:spPr>
            <a:xfrm rot="5400000">
              <a:off x="7989683" y="998646"/>
              <a:ext cx="342350" cy="3561490"/>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13" name="Rectangle 12">
              <a:extLst>
                <a:ext uri="{FF2B5EF4-FFF2-40B4-BE49-F238E27FC236}">
                  <a16:creationId xmlns:a16="http://schemas.microsoft.com/office/drawing/2014/main" id="{1806B06C-CA58-4304-B72B-EB6B062CD9BD}"/>
                </a:ext>
              </a:extLst>
            </p:cNvPr>
            <p:cNvSpPr/>
            <p:nvPr/>
          </p:nvSpPr>
          <p:spPr>
            <a:xfrm>
              <a:off x="2077291" y="2360053"/>
              <a:ext cx="475246" cy="207485"/>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L-LTF</a:t>
              </a:r>
            </a:p>
          </p:txBody>
        </p:sp>
        <p:sp>
          <p:nvSpPr>
            <p:cNvPr id="14" name="Rectangle 13">
              <a:extLst>
                <a:ext uri="{FF2B5EF4-FFF2-40B4-BE49-F238E27FC236}">
                  <a16:creationId xmlns:a16="http://schemas.microsoft.com/office/drawing/2014/main" id="{3C4E32E5-3B95-4A34-8F76-8FDAD46748FB}"/>
                </a:ext>
              </a:extLst>
            </p:cNvPr>
            <p:cNvSpPr/>
            <p:nvPr/>
          </p:nvSpPr>
          <p:spPr>
            <a:xfrm>
              <a:off x="2545338" y="2359045"/>
              <a:ext cx="304095" cy="207485"/>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SIG</a:t>
              </a:r>
            </a:p>
          </p:txBody>
        </p:sp>
        <p:sp>
          <p:nvSpPr>
            <p:cNvPr id="15" name="Rectangle 14">
              <a:extLst>
                <a:ext uri="{FF2B5EF4-FFF2-40B4-BE49-F238E27FC236}">
                  <a16:creationId xmlns:a16="http://schemas.microsoft.com/office/drawing/2014/main" id="{304BBFF4-3905-4963-9FD1-8A7A534EC217}"/>
                </a:ext>
              </a:extLst>
            </p:cNvPr>
            <p:cNvSpPr/>
            <p:nvPr/>
          </p:nvSpPr>
          <p:spPr>
            <a:xfrm>
              <a:off x="2849433" y="2359045"/>
              <a:ext cx="3093356" cy="207485"/>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Payload</a:t>
              </a:r>
            </a:p>
          </p:txBody>
        </p:sp>
        <p:sp>
          <p:nvSpPr>
            <p:cNvPr id="16" name="Rectangle 15">
              <a:extLst>
                <a:ext uri="{FF2B5EF4-FFF2-40B4-BE49-F238E27FC236}">
                  <a16:creationId xmlns:a16="http://schemas.microsoft.com/office/drawing/2014/main" id="{3ABA2A3A-C69D-4175-B7CB-6B9BEC8B4109}"/>
                </a:ext>
              </a:extLst>
            </p:cNvPr>
            <p:cNvSpPr/>
            <p:nvPr/>
          </p:nvSpPr>
          <p:spPr>
            <a:xfrm>
              <a:off x="6380112" y="2358037"/>
              <a:ext cx="3561492" cy="207485"/>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New modulation symbols</a:t>
              </a:r>
            </a:p>
          </p:txBody>
        </p:sp>
        <p:sp>
          <p:nvSpPr>
            <p:cNvPr id="17" name="Rectangle 16">
              <a:extLst>
                <a:ext uri="{FF2B5EF4-FFF2-40B4-BE49-F238E27FC236}">
                  <a16:creationId xmlns:a16="http://schemas.microsoft.com/office/drawing/2014/main" id="{82256F14-3339-4EE3-85A0-20815C84C51F}"/>
                </a:ext>
              </a:extLst>
            </p:cNvPr>
            <p:cNvSpPr/>
            <p:nvPr/>
          </p:nvSpPr>
          <p:spPr>
            <a:xfrm>
              <a:off x="1602045" y="2360053"/>
              <a:ext cx="475246" cy="207485"/>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S Gothic"/>
                  <a:cs typeface="+mn-cs"/>
                </a:rPr>
                <a:t>L-STF</a:t>
              </a:r>
            </a:p>
          </p:txBody>
        </p:sp>
        <p:sp>
          <p:nvSpPr>
            <p:cNvPr id="19" name="Rectangle 18">
              <a:extLst>
                <a:ext uri="{FF2B5EF4-FFF2-40B4-BE49-F238E27FC236}">
                  <a16:creationId xmlns:a16="http://schemas.microsoft.com/office/drawing/2014/main" id="{55C6A818-500B-4E8B-BCCE-69B64918AF43}"/>
                </a:ext>
              </a:extLst>
            </p:cNvPr>
            <p:cNvSpPr/>
            <p:nvPr/>
          </p:nvSpPr>
          <p:spPr>
            <a:xfrm>
              <a:off x="6629400" y="1718846"/>
              <a:ext cx="2057400" cy="338554"/>
            </a:xfrm>
            <a:prstGeom prst="rect">
              <a:avLst/>
            </a:prstGeom>
          </p:spPr>
          <p:txBody>
            <a:bodyPr wrap="square">
              <a:spAutoFit/>
            </a:bodyPr>
            <a:lstStyle/>
            <a:p>
              <a:pPr algn="ctr"/>
              <a:r>
                <a:rPr lang="en-US" sz="1600" dirty="0">
                  <a:solidFill>
                    <a:srgbClr val="0000FF"/>
                  </a:solidFill>
                </a:rPr>
                <a:t>Configurable gap time</a:t>
              </a:r>
            </a:p>
          </p:txBody>
        </p:sp>
        <p:cxnSp>
          <p:nvCxnSpPr>
            <p:cNvPr id="20" name="Connector: Elbow 19">
              <a:extLst>
                <a:ext uri="{FF2B5EF4-FFF2-40B4-BE49-F238E27FC236}">
                  <a16:creationId xmlns:a16="http://schemas.microsoft.com/office/drawing/2014/main" id="{AC2ADE2D-22F7-4738-913A-4383077AB425}"/>
                </a:ext>
              </a:extLst>
            </p:cNvPr>
            <p:cNvCxnSpPr>
              <a:cxnSpLocks/>
            </p:cNvCxnSpPr>
            <p:nvPr/>
          </p:nvCxnSpPr>
          <p:spPr>
            <a:xfrm rot="10800000" flipV="1">
              <a:off x="6141884" y="1905000"/>
              <a:ext cx="479897" cy="511092"/>
            </a:xfrm>
            <a:prstGeom prst="bentConnector2">
              <a:avLst/>
            </a:prstGeom>
            <a:ln w="28575">
              <a:solidFill>
                <a:srgbClr val="0000FF"/>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Rectangle 20">
            <a:extLst>
              <a:ext uri="{FF2B5EF4-FFF2-40B4-BE49-F238E27FC236}">
                <a16:creationId xmlns:a16="http://schemas.microsoft.com/office/drawing/2014/main" id="{9F2370A9-D517-4E93-AD3F-B6390E00BF66}"/>
              </a:ext>
            </a:extLst>
          </p:cNvPr>
          <p:cNvSpPr/>
          <p:nvPr/>
        </p:nvSpPr>
        <p:spPr>
          <a:xfrm>
            <a:off x="914401" y="3353812"/>
            <a:ext cx="10456556" cy="267765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kern="0" dirty="0">
                <a:solidFill>
                  <a:srgbClr val="000000"/>
                </a:solidFill>
                <a:ea typeface="MS Gothic"/>
              </a:rPr>
              <a:t>T</a:t>
            </a:r>
            <a:r>
              <a:rPr lang="en-US" kern="0" dirty="0">
                <a:solidFill>
                  <a:srgbClr val="000000"/>
                </a:solidFill>
                <a:ea typeface="MS Gothic"/>
              </a:rPr>
              <a:t>he configurable gap can be set</a:t>
            </a:r>
          </a:p>
          <a:p>
            <a:pPr marL="1085850" lvl="1" indent="-342900" defTabSz="914400" eaLnBrk="1" fontAlgn="auto" hangingPunct="1">
              <a:spcBef>
                <a:spcPts val="0"/>
              </a:spcBef>
              <a:spcAft>
                <a:spcPts val="0"/>
              </a:spcAft>
              <a:buClrTx/>
              <a:buSzTx/>
              <a:buFont typeface="Arial" panose="020B0604020202020204" pitchFamily="34" charset="0"/>
              <a:buChar char="•"/>
              <a:defRPr/>
            </a:pPr>
            <a:r>
              <a:rPr lang="en-US" kern="0" dirty="0">
                <a:solidFill>
                  <a:srgbClr val="000000"/>
                </a:solidFill>
                <a:ea typeface="MS Gothic"/>
              </a:rPr>
              <a:t>to zero (direct concatenation) for best efficiency, </a:t>
            </a:r>
          </a:p>
          <a:p>
            <a:pPr marL="1085850" lvl="1" indent="-342900" defTabSz="914400" eaLnBrk="1" fontAlgn="auto" hangingPunct="1">
              <a:spcBef>
                <a:spcPts val="0"/>
              </a:spcBef>
              <a:spcAft>
                <a:spcPts val="0"/>
              </a:spcAft>
              <a:buClrTx/>
              <a:buSzTx/>
              <a:buFont typeface="Arial" panose="020B0604020202020204" pitchFamily="34" charset="0"/>
              <a:buChar char="•"/>
              <a:defRPr/>
            </a:pPr>
            <a:r>
              <a:rPr lang="en-US" kern="0" dirty="0">
                <a:solidFill>
                  <a:srgbClr val="000000"/>
                </a:solidFill>
                <a:ea typeface="MS Gothic"/>
              </a:rPr>
              <a:t>to a short interval such as SIFS, to allow each section to be processed as a separate PPDU by the receiving PHY, while appearing as a single instance of medium activity to nearby station MACs, or</a:t>
            </a:r>
          </a:p>
          <a:p>
            <a:pPr marL="1085850" lvl="1" indent="-342900" defTabSz="914400" eaLnBrk="1" fontAlgn="auto" hangingPunct="1">
              <a:spcBef>
                <a:spcPts val="0"/>
              </a:spcBef>
              <a:spcAft>
                <a:spcPts val="0"/>
              </a:spcAft>
              <a:buClrTx/>
              <a:buSzTx/>
              <a:buFont typeface="Arial" panose="020B0604020202020204" pitchFamily="34" charset="0"/>
              <a:buChar char="•"/>
              <a:defRPr/>
            </a:pPr>
            <a:r>
              <a:rPr lang="en-US" kern="0" dirty="0">
                <a:solidFill>
                  <a:srgbClr val="000000"/>
                </a:solidFill>
                <a:ea typeface="MS Gothic"/>
              </a:rPr>
              <a:t>to a longer time interval (with a programmable maximum).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b="0" u="none" strike="noStrike" kern="0" cap="none" spc="0" normalizeH="0" baseline="0" noProof="0" dirty="0">
              <a:ln>
                <a:noFill/>
              </a:ln>
              <a:solidFill>
                <a:srgbClr val="000000"/>
              </a:solidFill>
              <a:effectLst/>
              <a:uLnTx/>
              <a:uFillTx/>
              <a:latin typeface="Arial" charset="0"/>
              <a:ea typeface="MS Gothic"/>
              <a:cs typeface="+mn-cs"/>
            </a:endParaRPr>
          </a:p>
        </p:txBody>
      </p:sp>
    </p:spTree>
    <p:extLst>
      <p:ext uri="{BB962C8B-B14F-4D97-AF65-F5344CB8AC3E}">
        <p14:creationId xmlns:p14="http://schemas.microsoft.com/office/powerpoint/2010/main" val="3917989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Compatibility with adaptive retransmission technique (1)</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9" name="Rectangle 2">
            <a:extLst>
              <a:ext uri="{FF2B5EF4-FFF2-40B4-BE49-F238E27FC236}">
                <a16:creationId xmlns:a16="http://schemas.microsoft.com/office/drawing/2014/main" id="{63ACD1F6-B1D5-492D-A495-3B4E21F78A37}"/>
              </a:ext>
            </a:extLst>
          </p:cNvPr>
          <p:cNvSpPr>
            <a:spLocks noGrp="1" noChangeArrowheads="1"/>
          </p:cNvSpPr>
          <p:nvPr>
            <p:ph idx="1"/>
          </p:nvPr>
        </p:nvSpPr>
        <p:spPr>
          <a:xfrm>
            <a:off x="914401" y="1981201"/>
            <a:ext cx="10361084" cy="4113213"/>
          </a:xfrm>
          <a:ln/>
        </p:spPr>
        <p:txBody>
          <a:bodyPr/>
          <a:lstStyle/>
          <a:p>
            <a:pPr lvl="0">
              <a:buFont typeface="Arial" panose="020B0604020202020204" pitchFamily="34" charset="0"/>
              <a:buChar char="•"/>
            </a:pPr>
            <a:r>
              <a:rPr lang="fr-FR" b="0" dirty="0"/>
              <a:t>T</a:t>
            </a:r>
            <a:r>
              <a:rPr lang="en-US" b="0" dirty="0"/>
              <a:t>his new PPDU design is fully compatible with the adaptive retransmission technique described in 11-19/0784 (and previously presented to the NGV SG in 11-18/1186 and 11-18/1577).</a:t>
            </a:r>
          </a:p>
        </p:txBody>
      </p:sp>
    </p:spTree>
    <p:extLst>
      <p:ext uri="{BB962C8B-B14F-4D97-AF65-F5344CB8AC3E}">
        <p14:creationId xmlns:p14="http://schemas.microsoft.com/office/powerpoint/2010/main" val="9399390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endParaRPr lang="en-GB" dirty="0"/>
          </a:p>
        </p:txBody>
      </p:sp>
      <p:sp>
        <p:nvSpPr>
          <p:cNvPr id="3" name="Content Placeholder 2"/>
          <p:cNvSpPr>
            <a:spLocks noGrp="1"/>
          </p:cNvSpPr>
          <p:nvPr>
            <p:ph idx="1"/>
          </p:nvPr>
        </p:nvSpPr>
        <p:spPr>
          <a:xfrm>
            <a:off x="893860" y="1600200"/>
            <a:ext cx="10361084" cy="4494213"/>
          </a:xfrm>
        </p:spPr>
        <p:txBody>
          <a:bodyPr/>
          <a:lstStyle/>
          <a:p>
            <a:pPr lvl="0">
              <a:buFont typeface="Arial" panose="020B0604020202020204" pitchFamily="34" charset="0"/>
              <a:buChar char="•"/>
            </a:pPr>
            <a:r>
              <a:rPr lang="en-US" sz="2200" dirty="0"/>
              <a:t>This technique for incorporating new modulation symbols improves performance while maintaining interoperability, coexistence, backward compatibility, and fairness with 802.11p equipment</a:t>
            </a:r>
            <a:br>
              <a:rPr lang="en-US" sz="2200" dirty="0"/>
            </a:br>
            <a:endParaRPr lang="en-US" sz="2200" dirty="0"/>
          </a:p>
          <a:p>
            <a:pPr lvl="0">
              <a:buFont typeface="Arial" panose="020B0604020202020204" pitchFamily="34" charset="0"/>
              <a:buChar char="•"/>
            </a:pPr>
            <a:r>
              <a:rPr lang="en-US" sz="2200" dirty="0"/>
              <a:t>This technique offers a flexible toolkit that allows a variety of network deployments configurations. </a:t>
            </a:r>
          </a:p>
          <a:p>
            <a:pPr lvl="0">
              <a:buFont typeface="Arial" panose="020B0604020202020204" pitchFamily="34" charset="0"/>
              <a:buChar char="•"/>
            </a:pPr>
            <a:endParaRPr lang="en-US" sz="2200" dirty="0"/>
          </a:p>
          <a:p>
            <a:pPr>
              <a:buFont typeface="Arial" panose="020B0604020202020204" pitchFamily="34" charset="0"/>
              <a:buChar char="•"/>
            </a:pPr>
            <a:r>
              <a:rPr lang="en-US" sz="2200" dirty="0"/>
              <a:t>This technique does not require changing higher layers of the ITS protocol stack.</a:t>
            </a:r>
            <a:endParaRPr lang="en-GB" sz="2200" dirty="0"/>
          </a:p>
          <a:p>
            <a:pPr lvl="0">
              <a:buFont typeface="Arial" panose="020B0604020202020204" pitchFamily="34" charset="0"/>
              <a:buChar char="•"/>
            </a:pPr>
            <a:endParaRPr lang="en-US" sz="2200" dirty="0"/>
          </a:p>
          <a:p>
            <a:pPr lvl="0">
              <a:buFont typeface="Arial" panose="020B0604020202020204" pitchFamily="34" charset="0"/>
              <a:buChar char="•"/>
            </a:pPr>
            <a:r>
              <a:rPr lang="en-US" sz="2200" dirty="0"/>
              <a:t>This technique can for instance be used in conjunction with the adaptive retransmission technique. </a:t>
            </a:r>
            <a:br>
              <a:rPr lang="en-US" sz="2200" dirty="0"/>
            </a:br>
            <a:endParaRPr lang="en-US" sz="22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23467294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32DB0-3C0E-417B-822E-0B363EC6B320}"/>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A77FD07C-3BAD-437B-A3EC-8A03EC1EE6EF}"/>
              </a:ext>
            </a:extLst>
          </p:cNvPr>
          <p:cNvSpPr>
            <a:spLocks noGrp="1"/>
          </p:cNvSpPr>
          <p:nvPr>
            <p:ph idx="1"/>
          </p:nvPr>
        </p:nvSpPr>
        <p:spPr/>
        <p:txBody>
          <a:bodyPr/>
          <a:lstStyle/>
          <a:p>
            <a:pPr marL="0" indent="0"/>
            <a:r>
              <a:rPr lang="en-US" dirty="0"/>
              <a:t>Do you agree to add the following text into Section 3.1 of SFD?</a:t>
            </a:r>
          </a:p>
          <a:p>
            <a:pPr marL="457200" lvl="1" indent="0"/>
            <a:r>
              <a:rPr lang="en-US" dirty="0"/>
              <a:t>“MPDUs sent by NGV STAs shall be transmitted using both legacy 802.11p modulation and the new modulation defined for 802.11bd. </a:t>
            </a:r>
            <a:r>
              <a:rPr lang="en-US" dirty="0">
                <a:solidFill>
                  <a:schemeClr val="tx1"/>
                </a:solidFill>
              </a:rPr>
              <a:t>The encoding parameters of the legacy and NGV sections can be set by the higher layers, based on the </a:t>
            </a:r>
            <a:r>
              <a:rPr lang="en-US" dirty="0" err="1">
                <a:solidFill>
                  <a:schemeClr val="tx1"/>
                </a:solidFill>
              </a:rPr>
              <a:t>ChannelBusyPercentage</a:t>
            </a:r>
            <a:r>
              <a:rPr lang="en-US" dirty="0">
                <a:solidFill>
                  <a:schemeClr val="tx1"/>
                </a:solidFill>
              </a:rPr>
              <a:t> (or CBR) and </a:t>
            </a:r>
            <a:r>
              <a:rPr lang="en-US" dirty="0" err="1">
                <a:solidFill>
                  <a:schemeClr val="tx1"/>
                </a:solidFill>
              </a:rPr>
              <a:t>TechPercentage</a:t>
            </a:r>
            <a:r>
              <a:rPr lang="en-US" dirty="0">
                <a:solidFill>
                  <a:schemeClr val="tx1"/>
                </a:solidFill>
              </a:rPr>
              <a:t> metrics</a:t>
            </a:r>
            <a:r>
              <a:rPr lang="en-US" dirty="0"/>
              <a:t>.</a:t>
            </a:r>
            <a:r>
              <a:rPr lang="en-US" dirty="0">
                <a:solidFill>
                  <a:schemeClr val="tx1"/>
                </a:solidFill>
              </a:rPr>
              <a:t>”</a:t>
            </a:r>
          </a:p>
          <a:p>
            <a:endParaRPr lang="en-US" dirty="0"/>
          </a:p>
          <a:p>
            <a:r>
              <a:rPr lang="en-US" dirty="0"/>
              <a:t>Y: </a:t>
            </a:r>
          </a:p>
          <a:p>
            <a:r>
              <a:rPr lang="en-US" dirty="0"/>
              <a:t>N: </a:t>
            </a:r>
          </a:p>
          <a:p>
            <a:r>
              <a:rPr lang="en-US" dirty="0"/>
              <a:t>A: </a:t>
            </a:r>
          </a:p>
          <a:p>
            <a:endParaRPr lang="en-US" dirty="0"/>
          </a:p>
          <a:p>
            <a:endParaRPr lang="en-US" dirty="0"/>
          </a:p>
        </p:txBody>
      </p:sp>
      <p:sp>
        <p:nvSpPr>
          <p:cNvPr id="4" name="Slide Number Placeholder 3">
            <a:extLst>
              <a:ext uri="{FF2B5EF4-FFF2-40B4-BE49-F238E27FC236}">
                <a16:creationId xmlns:a16="http://schemas.microsoft.com/office/drawing/2014/main"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id="{3C271323-6A2A-477C-B25F-C2489C17D17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55355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CFA20-DDD5-4FBA-90EE-6AD9555B7FFF}"/>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30E32BB-F51F-4707-ADAF-FEADCABF8BB0}"/>
              </a:ext>
            </a:extLst>
          </p:cNvPr>
          <p:cNvSpPr>
            <a:spLocks noGrp="1"/>
          </p:cNvSpPr>
          <p:nvPr>
            <p:ph idx="1"/>
          </p:nvPr>
        </p:nvSpPr>
        <p:spPr/>
        <p:txBody>
          <a:bodyPr/>
          <a:lstStyle/>
          <a:p>
            <a:pPr marL="0" indent="0"/>
            <a:r>
              <a:rPr lang="en-US" dirty="0"/>
              <a:t>Do you agree to add the following text into Section 3.1 of SFD?</a:t>
            </a:r>
          </a:p>
          <a:p>
            <a:pPr marL="457200" lvl="1" indent="0"/>
            <a:r>
              <a:rPr lang="en-US" dirty="0"/>
              <a:t>“The decision at an NGV STA regarding whether to transmit a PPDU using legacy 802.11p modulation, the new modulation defined for 802.11bd, or both shall be made, at least in part, using recent measurement of the percentages of observable traffic sent by legacy-only and NGV-capable stations. This decision may be made at a higher layer, using the </a:t>
            </a:r>
            <a:r>
              <a:rPr lang="en-US" dirty="0" err="1"/>
              <a:t>TechPercentage</a:t>
            </a:r>
            <a:r>
              <a:rPr lang="en-US" dirty="0"/>
              <a:t> and </a:t>
            </a:r>
            <a:r>
              <a:rPr lang="en-US" dirty="0" err="1"/>
              <a:t>ChannelBusyPercentage</a:t>
            </a:r>
            <a:r>
              <a:rPr lang="en-US" dirty="0"/>
              <a:t> (or CBR) metrics measured at the NGV STA.</a:t>
            </a:r>
            <a:r>
              <a:rPr lang="en-US" dirty="0">
                <a:solidFill>
                  <a:schemeClr val="tx1"/>
                </a:solidFill>
              </a:rPr>
              <a:t>”</a:t>
            </a:r>
          </a:p>
          <a:p>
            <a:endParaRPr lang="en-US" dirty="0"/>
          </a:p>
          <a:p>
            <a:r>
              <a:rPr lang="en-US" dirty="0"/>
              <a:t>Y: </a:t>
            </a:r>
          </a:p>
          <a:p>
            <a:r>
              <a:rPr lang="en-US" dirty="0"/>
              <a:t>N: </a:t>
            </a:r>
          </a:p>
          <a:p>
            <a:r>
              <a:rPr lang="en-US" dirty="0"/>
              <a:t>A: </a:t>
            </a:r>
          </a:p>
          <a:p>
            <a:endParaRPr lang="en-US" dirty="0"/>
          </a:p>
        </p:txBody>
      </p:sp>
      <p:sp>
        <p:nvSpPr>
          <p:cNvPr id="4" name="Slide Number Placeholder 3">
            <a:extLst>
              <a:ext uri="{FF2B5EF4-FFF2-40B4-BE49-F238E27FC236}">
                <a16:creationId xmlns:a16="http://schemas.microsoft.com/office/drawing/2014/main"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5AB55B8-AC3B-49F5-9CE1-9E84C3BE9C2A}"/>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id="{DF77A6DE-DF50-495F-B710-036F11C2697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239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81200"/>
            <a:ext cx="10361084" cy="1065213"/>
          </a:xfrm>
        </p:spPr>
        <p:txBody>
          <a:bodyPr/>
          <a:lstStyle/>
          <a:p>
            <a:r>
              <a:rPr lang="en-US" sz="4000" dirty="0"/>
              <a:t>NGV PPDU format</a:t>
            </a:r>
            <a:endParaRPr lang="en-GB" sz="4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17033856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55631-F34B-440C-8B2F-7EE3DF4FFFC6}"/>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2DDF9E10-A4EF-42A7-B06A-1D21E6343B71}"/>
              </a:ext>
            </a:extLst>
          </p:cNvPr>
          <p:cNvSpPr>
            <a:spLocks noGrp="1"/>
          </p:cNvSpPr>
          <p:nvPr>
            <p:ph idx="1"/>
          </p:nvPr>
        </p:nvSpPr>
        <p:spPr>
          <a:xfrm>
            <a:off x="876317" y="1732531"/>
            <a:ext cx="10361084" cy="4113213"/>
          </a:xfrm>
        </p:spPr>
        <p:txBody>
          <a:bodyPr/>
          <a:lstStyle/>
          <a:p>
            <a:pPr marL="0" indent="0"/>
            <a:r>
              <a:rPr lang="en-US" dirty="0"/>
              <a:t>Do you agree to add the following text into Section 3.1 of SFD?</a:t>
            </a:r>
          </a:p>
          <a:p>
            <a:pPr marL="457200" lvl="1" indent="0"/>
            <a:r>
              <a:rPr lang="en-US" dirty="0"/>
              <a:t>“The NGV transmission may include both a legacy 802.11p PPDU section and a new modulation PPDU section, each of which contain a copy of the same MPDU.  These PPDU sections shall be separated by a configurable time gap.”  </a:t>
            </a:r>
          </a:p>
        </p:txBody>
      </p:sp>
      <p:sp>
        <p:nvSpPr>
          <p:cNvPr id="4" name="Slide Number Placeholder 3">
            <a:extLst>
              <a:ext uri="{FF2B5EF4-FFF2-40B4-BE49-F238E27FC236}">
                <a16:creationId xmlns:a16="http://schemas.microsoft.com/office/drawing/2014/main" id="{5687DC26-4FC0-47B5-84D9-0DB3C47FE37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0EA61D-9A34-417C-B0D8-9843ED9906B1}"/>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id="{2D7A58EB-9BD8-4061-AA13-5F297EA659A8}"/>
              </a:ext>
            </a:extLst>
          </p:cNvPr>
          <p:cNvSpPr>
            <a:spLocks noGrp="1"/>
          </p:cNvSpPr>
          <p:nvPr>
            <p:ph type="dt" idx="15"/>
          </p:nvPr>
        </p:nvSpPr>
        <p:spPr/>
        <p:txBody>
          <a:bodyPr/>
          <a:lstStyle/>
          <a:p>
            <a:r>
              <a:rPr lang="en-US"/>
              <a:t>May 2019</a:t>
            </a:r>
            <a:endParaRPr lang="en-GB" dirty="0"/>
          </a:p>
        </p:txBody>
      </p:sp>
      <p:sp>
        <p:nvSpPr>
          <p:cNvPr id="8" name="Rectangle 7">
            <a:extLst>
              <a:ext uri="{FF2B5EF4-FFF2-40B4-BE49-F238E27FC236}">
                <a16:creationId xmlns:a16="http://schemas.microsoft.com/office/drawing/2014/main" id="{22719E6F-4B17-49F5-818F-2ADAA7ADC4E3}"/>
              </a:ext>
            </a:extLst>
          </p:cNvPr>
          <p:cNvSpPr/>
          <p:nvPr/>
        </p:nvSpPr>
        <p:spPr>
          <a:xfrm>
            <a:off x="672937" y="4461336"/>
            <a:ext cx="2442669" cy="1354217"/>
          </a:xfrm>
          <a:prstGeom prst="rect">
            <a:avLst/>
          </a:prstGeom>
        </p:spPr>
        <p:txBody>
          <a:bodyPr wrap="square">
            <a:spAutoFit/>
          </a:bodyPr>
          <a:lstStyle/>
          <a:p>
            <a:pPr marL="342900" lvl="0" indent="-342900" eaLnBrk="1" hangingPunct="1">
              <a:spcBef>
                <a:spcPts val="600"/>
              </a:spcBef>
            </a:pPr>
            <a:r>
              <a:rPr lang="en-US" b="1" kern="0" dirty="0">
                <a:solidFill>
                  <a:srgbClr val="000000"/>
                </a:solidFill>
                <a:latin typeface="Times New Roman"/>
                <a:ea typeface="MS Gothic"/>
              </a:rPr>
              <a:t>Y: </a:t>
            </a:r>
          </a:p>
          <a:p>
            <a:pPr marL="342900" lvl="0" indent="-342900" eaLnBrk="1" hangingPunct="1">
              <a:spcBef>
                <a:spcPts val="600"/>
              </a:spcBef>
            </a:pPr>
            <a:r>
              <a:rPr lang="en-US" b="1" kern="0" dirty="0">
                <a:solidFill>
                  <a:srgbClr val="000000"/>
                </a:solidFill>
                <a:latin typeface="Times New Roman"/>
                <a:ea typeface="MS Gothic"/>
              </a:rPr>
              <a:t>N: </a:t>
            </a:r>
          </a:p>
          <a:p>
            <a:pPr marL="342900" lvl="0" indent="-342900" eaLnBrk="1" hangingPunct="1">
              <a:spcBef>
                <a:spcPts val="600"/>
              </a:spcBef>
            </a:pPr>
            <a:r>
              <a:rPr lang="en-US" b="1" kern="0" dirty="0">
                <a:solidFill>
                  <a:srgbClr val="000000"/>
                </a:solidFill>
                <a:latin typeface="Times New Roman"/>
                <a:ea typeface="MS Gothic"/>
              </a:rPr>
              <a:t>A: </a:t>
            </a:r>
          </a:p>
        </p:txBody>
      </p:sp>
      <p:grpSp>
        <p:nvGrpSpPr>
          <p:cNvPr id="27" name="Group 26">
            <a:extLst>
              <a:ext uri="{FF2B5EF4-FFF2-40B4-BE49-F238E27FC236}">
                <a16:creationId xmlns:a16="http://schemas.microsoft.com/office/drawing/2014/main" id="{CD8762B8-65B2-467F-82EB-15207549B879}"/>
              </a:ext>
            </a:extLst>
          </p:cNvPr>
          <p:cNvGrpSpPr/>
          <p:nvPr/>
        </p:nvGrpSpPr>
        <p:grpSpPr>
          <a:xfrm>
            <a:off x="2590800" y="3396555"/>
            <a:ext cx="8896576" cy="1708845"/>
            <a:chOff x="1602044" y="1718846"/>
            <a:chExt cx="8896576" cy="1708845"/>
          </a:xfrm>
        </p:grpSpPr>
        <p:sp>
          <p:nvSpPr>
            <p:cNvPr id="28" name="Rectangle 27">
              <a:extLst>
                <a:ext uri="{FF2B5EF4-FFF2-40B4-BE49-F238E27FC236}">
                  <a16:creationId xmlns:a16="http://schemas.microsoft.com/office/drawing/2014/main" id="{DD98428E-C3D4-43BD-89D6-8C2E76545714}"/>
                </a:ext>
              </a:extLst>
            </p:cNvPr>
            <p:cNvSpPr/>
            <p:nvPr/>
          </p:nvSpPr>
          <p:spPr>
            <a:xfrm>
              <a:off x="6435772" y="2903564"/>
              <a:ext cx="4062848" cy="52412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new modulation » copy of the message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Exact content discussed on the next slides</a:t>
              </a:r>
            </a:p>
          </p:txBody>
        </p:sp>
        <p:sp>
          <p:nvSpPr>
            <p:cNvPr id="29" name="Rectangle 28">
              <a:extLst>
                <a:ext uri="{FF2B5EF4-FFF2-40B4-BE49-F238E27FC236}">
                  <a16:creationId xmlns:a16="http://schemas.microsoft.com/office/drawing/2014/main" id="{5D7139D5-B655-4F60-A76E-E333C4AB32AD}"/>
                </a:ext>
              </a:extLst>
            </p:cNvPr>
            <p:cNvSpPr/>
            <p:nvPr/>
          </p:nvSpPr>
          <p:spPr>
            <a:xfrm>
              <a:off x="2218540" y="2950566"/>
              <a:ext cx="3203407"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Legacy » copy of the message</a:t>
              </a:r>
            </a:p>
          </p:txBody>
        </p:sp>
        <p:sp>
          <p:nvSpPr>
            <p:cNvPr id="30" name="Rectangle 29">
              <a:extLst>
                <a:ext uri="{FF2B5EF4-FFF2-40B4-BE49-F238E27FC236}">
                  <a16:creationId xmlns:a16="http://schemas.microsoft.com/office/drawing/2014/main" id="{78EE3770-2946-4DF9-8CD1-FA107BD9F442}"/>
                </a:ext>
              </a:extLst>
            </p:cNvPr>
            <p:cNvSpPr/>
            <p:nvPr/>
          </p:nvSpPr>
          <p:spPr>
            <a:xfrm>
              <a:off x="3820246" y="1818358"/>
              <a:ext cx="897486" cy="327826"/>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S Gothic"/>
                <a:cs typeface="+mn-cs"/>
              </a:endParaRPr>
            </a:p>
          </p:txBody>
        </p:sp>
        <p:sp>
          <p:nvSpPr>
            <p:cNvPr id="31" name="Right Brace 30">
              <a:extLst>
                <a:ext uri="{FF2B5EF4-FFF2-40B4-BE49-F238E27FC236}">
                  <a16:creationId xmlns:a16="http://schemas.microsoft.com/office/drawing/2014/main" id="{2C9058C2-5948-4CD2-8FD5-FC54E72F9F82}"/>
                </a:ext>
              </a:extLst>
            </p:cNvPr>
            <p:cNvSpPr/>
            <p:nvPr/>
          </p:nvSpPr>
          <p:spPr>
            <a:xfrm rot="5400000">
              <a:off x="3601241" y="609018"/>
              <a:ext cx="342350" cy="4340744"/>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32" name="Right Brace 31">
              <a:extLst>
                <a:ext uri="{FF2B5EF4-FFF2-40B4-BE49-F238E27FC236}">
                  <a16:creationId xmlns:a16="http://schemas.microsoft.com/office/drawing/2014/main" id="{5B55FF5F-D52D-4825-97E7-53F20320DF61}"/>
                </a:ext>
              </a:extLst>
            </p:cNvPr>
            <p:cNvSpPr/>
            <p:nvPr/>
          </p:nvSpPr>
          <p:spPr>
            <a:xfrm rot="5400000">
              <a:off x="7989683" y="998646"/>
              <a:ext cx="342350" cy="3561490"/>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33" name="Rectangle 32">
              <a:extLst>
                <a:ext uri="{FF2B5EF4-FFF2-40B4-BE49-F238E27FC236}">
                  <a16:creationId xmlns:a16="http://schemas.microsoft.com/office/drawing/2014/main" id="{39A7CE98-85CC-43EA-A641-480DD759F907}"/>
                </a:ext>
              </a:extLst>
            </p:cNvPr>
            <p:cNvSpPr/>
            <p:nvPr/>
          </p:nvSpPr>
          <p:spPr>
            <a:xfrm>
              <a:off x="2077291" y="2360053"/>
              <a:ext cx="475246" cy="207485"/>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L-LTF</a:t>
              </a:r>
            </a:p>
          </p:txBody>
        </p:sp>
        <p:sp>
          <p:nvSpPr>
            <p:cNvPr id="34" name="Rectangle 33">
              <a:extLst>
                <a:ext uri="{FF2B5EF4-FFF2-40B4-BE49-F238E27FC236}">
                  <a16:creationId xmlns:a16="http://schemas.microsoft.com/office/drawing/2014/main" id="{66A310DD-3289-4809-84AE-3986F3663C0A}"/>
                </a:ext>
              </a:extLst>
            </p:cNvPr>
            <p:cNvSpPr/>
            <p:nvPr/>
          </p:nvSpPr>
          <p:spPr>
            <a:xfrm>
              <a:off x="2545338" y="2359045"/>
              <a:ext cx="304095" cy="207485"/>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SIG</a:t>
              </a:r>
            </a:p>
          </p:txBody>
        </p:sp>
        <p:sp>
          <p:nvSpPr>
            <p:cNvPr id="35" name="Rectangle 34">
              <a:extLst>
                <a:ext uri="{FF2B5EF4-FFF2-40B4-BE49-F238E27FC236}">
                  <a16:creationId xmlns:a16="http://schemas.microsoft.com/office/drawing/2014/main" id="{58F75A3E-C5AB-4072-AC26-C1BB989434D4}"/>
                </a:ext>
              </a:extLst>
            </p:cNvPr>
            <p:cNvSpPr/>
            <p:nvPr/>
          </p:nvSpPr>
          <p:spPr>
            <a:xfrm>
              <a:off x="2849433" y="2359045"/>
              <a:ext cx="3093356" cy="207485"/>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Payload</a:t>
              </a:r>
            </a:p>
          </p:txBody>
        </p:sp>
        <p:sp>
          <p:nvSpPr>
            <p:cNvPr id="36" name="Rectangle 35">
              <a:extLst>
                <a:ext uri="{FF2B5EF4-FFF2-40B4-BE49-F238E27FC236}">
                  <a16:creationId xmlns:a16="http://schemas.microsoft.com/office/drawing/2014/main" id="{F8350263-668D-4C9C-8C68-0AF82EED0FBD}"/>
                </a:ext>
              </a:extLst>
            </p:cNvPr>
            <p:cNvSpPr/>
            <p:nvPr/>
          </p:nvSpPr>
          <p:spPr>
            <a:xfrm>
              <a:off x="6380112" y="2358037"/>
              <a:ext cx="3561492" cy="207485"/>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New modulation symbols</a:t>
              </a:r>
            </a:p>
          </p:txBody>
        </p:sp>
        <p:sp>
          <p:nvSpPr>
            <p:cNvPr id="37" name="Rectangle 36">
              <a:extLst>
                <a:ext uri="{FF2B5EF4-FFF2-40B4-BE49-F238E27FC236}">
                  <a16:creationId xmlns:a16="http://schemas.microsoft.com/office/drawing/2014/main" id="{AEE7EDE1-0B2C-498D-8709-0A032F4F7EDD}"/>
                </a:ext>
              </a:extLst>
            </p:cNvPr>
            <p:cNvSpPr/>
            <p:nvPr/>
          </p:nvSpPr>
          <p:spPr>
            <a:xfrm>
              <a:off x="1602045" y="2360053"/>
              <a:ext cx="475246" cy="207485"/>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S Gothic"/>
                  <a:cs typeface="+mn-cs"/>
                </a:rPr>
                <a:t>L-STF</a:t>
              </a:r>
            </a:p>
          </p:txBody>
        </p:sp>
        <p:sp>
          <p:nvSpPr>
            <p:cNvPr id="38" name="Rectangle 37">
              <a:extLst>
                <a:ext uri="{FF2B5EF4-FFF2-40B4-BE49-F238E27FC236}">
                  <a16:creationId xmlns:a16="http://schemas.microsoft.com/office/drawing/2014/main" id="{11D97632-92E5-47C0-8895-A5A8BB276393}"/>
                </a:ext>
              </a:extLst>
            </p:cNvPr>
            <p:cNvSpPr/>
            <p:nvPr/>
          </p:nvSpPr>
          <p:spPr>
            <a:xfrm>
              <a:off x="6629400" y="1718846"/>
              <a:ext cx="2057400" cy="338554"/>
            </a:xfrm>
            <a:prstGeom prst="rect">
              <a:avLst/>
            </a:prstGeom>
          </p:spPr>
          <p:txBody>
            <a:bodyPr wrap="square">
              <a:spAutoFit/>
            </a:bodyPr>
            <a:lstStyle/>
            <a:p>
              <a:pPr algn="ctr"/>
              <a:r>
                <a:rPr lang="en-US" sz="1600" dirty="0">
                  <a:solidFill>
                    <a:srgbClr val="0000FF"/>
                  </a:solidFill>
                </a:rPr>
                <a:t>Configurable gap time</a:t>
              </a:r>
            </a:p>
          </p:txBody>
        </p:sp>
        <p:cxnSp>
          <p:nvCxnSpPr>
            <p:cNvPr id="39" name="Connector: Elbow 38">
              <a:extLst>
                <a:ext uri="{FF2B5EF4-FFF2-40B4-BE49-F238E27FC236}">
                  <a16:creationId xmlns:a16="http://schemas.microsoft.com/office/drawing/2014/main" id="{E3B2F9C2-13C5-4B7A-90CE-D1B103D6173E}"/>
                </a:ext>
              </a:extLst>
            </p:cNvPr>
            <p:cNvCxnSpPr>
              <a:cxnSpLocks/>
            </p:cNvCxnSpPr>
            <p:nvPr/>
          </p:nvCxnSpPr>
          <p:spPr>
            <a:xfrm rot="10800000" flipV="1">
              <a:off x="6141884" y="1905000"/>
              <a:ext cx="479897" cy="511092"/>
            </a:xfrm>
            <a:prstGeom prst="bentConnector2">
              <a:avLst/>
            </a:prstGeom>
            <a:ln w="28575">
              <a:solidFill>
                <a:srgbClr val="0000FF"/>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27855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Conceptual Framework</a:t>
            </a:r>
          </a:p>
        </p:txBody>
      </p:sp>
      <p:sp>
        <p:nvSpPr>
          <p:cNvPr id="9218" name="Rectangle 2"/>
          <p:cNvSpPr>
            <a:spLocks noGrp="1" noChangeArrowheads="1"/>
          </p:cNvSpPr>
          <p:nvPr>
            <p:ph idx="1"/>
          </p:nvPr>
        </p:nvSpPr>
        <p:spPr>
          <a:xfrm>
            <a:off x="887942" y="1600200"/>
            <a:ext cx="10515599" cy="4694235"/>
          </a:xfrm>
          <a:ln/>
        </p:spPr>
        <p:txBody>
          <a:bodyPr/>
          <a:lstStyle/>
          <a:p>
            <a:pPr lvl="0">
              <a:buFont typeface="Arial" panose="020B0604020202020204" pitchFamily="34" charset="0"/>
              <a:buChar char="•"/>
            </a:pPr>
            <a:r>
              <a:rPr lang="en-US" b="0" dirty="0"/>
              <a:t>The V2X radio environment is both complex and dynamic.  </a:t>
            </a:r>
          </a:p>
          <a:p>
            <a:pPr lvl="1">
              <a:buFont typeface="Arial" panose="020B0604020202020204" pitchFamily="34" charset="0"/>
              <a:buChar char="•"/>
            </a:pPr>
            <a:r>
              <a:rPr lang="en-US" b="0" dirty="0"/>
              <a:t>The population of stations, hence the mix of legacy and NGV stations, should be expected to change frequently, sometimes abruptly </a:t>
            </a:r>
          </a:p>
          <a:p>
            <a:pPr lvl="1">
              <a:buFont typeface="Arial" panose="020B0604020202020204" pitchFamily="34" charset="0"/>
              <a:buChar char="•"/>
            </a:pPr>
            <a:r>
              <a:rPr lang="en-US" dirty="0"/>
              <a:t>The critical messages are sent repeatedly to provide high likelihood of successful reception</a:t>
            </a:r>
          </a:p>
          <a:p>
            <a:pPr>
              <a:buFont typeface="Arial" panose="020B0604020202020204" pitchFamily="34" charset="0"/>
              <a:buChar char="•"/>
            </a:pPr>
            <a:r>
              <a:rPr lang="en-US" b="0" dirty="0"/>
              <a:t>Critical messages should be received at nearby stations, regardless of capabilities</a:t>
            </a:r>
          </a:p>
          <a:p>
            <a:pPr lvl="1">
              <a:buFont typeface="Arial" panose="020B0604020202020204" pitchFamily="34" charset="0"/>
              <a:buChar char="•"/>
            </a:pPr>
            <a:r>
              <a:rPr lang="en-US" b="0" dirty="0"/>
              <a:t>While this could be done by using the legacy modulation for all such messages, this denies the benefits of the new modulation(s) to the most important messages</a:t>
            </a:r>
          </a:p>
          <a:p>
            <a:pPr>
              <a:buFont typeface="Arial" panose="020B0604020202020204" pitchFamily="34" charset="0"/>
              <a:buChar char="•"/>
            </a:pPr>
            <a:r>
              <a:rPr lang="en-US" b="0" dirty="0"/>
              <a:t>Therefore, copies of such messages (MSDUs) should, in many cases, be sent using </a:t>
            </a:r>
            <a:r>
              <a:rPr lang="en-US" dirty="0"/>
              <a:t>both</a:t>
            </a:r>
            <a:r>
              <a:rPr lang="en-US" b="0" dirty="0"/>
              <a:t> the legacy and new modulations</a:t>
            </a:r>
          </a:p>
          <a:p>
            <a:pPr lvl="1">
              <a:buFont typeface="Arial" panose="020B0604020202020204" pitchFamily="34" charset="0"/>
              <a:buChar char="•"/>
            </a:pPr>
            <a:r>
              <a:rPr lang="en-US" b="0" dirty="0"/>
              <a:t>The amount of </a:t>
            </a:r>
            <a:r>
              <a:rPr lang="en-US" dirty="0"/>
              <a:t>transmission time allocated to each modulation can be varied dynamically, based on the station’s estimate of the capabilities of the nearby stations</a:t>
            </a:r>
          </a:p>
          <a:p>
            <a:pPr lvl="1">
              <a:buFont typeface="Arial" panose="020B0604020202020204" pitchFamily="34" charset="0"/>
              <a:buChar char="•"/>
            </a:pPr>
            <a:r>
              <a:rPr lang="en-US" b="0" dirty="0"/>
              <a:t>The </a:t>
            </a:r>
            <a:r>
              <a:rPr lang="en-US" dirty="0"/>
              <a:t>allocation may vary the particular modulations used to keep overall cannel usage roughly constant while conveying copies of the messages using both legacy and NGV</a:t>
            </a:r>
            <a:endParaRPr lang="en-US"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7867695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NGV PPDU format: proposal for inclusion of the new modulation symbols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grpSp>
        <p:nvGrpSpPr>
          <p:cNvPr id="7" name="Group 6">
            <a:extLst>
              <a:ext uri="{FF2B5EF4-FFF2-40B4-BE49-F238E27FC236}">
                <a16:creationId xmlns:a16="http://schemas.microsoft.com/office/drawing/2014/main" id="{E3D201B4-71C7-4F1D-9C43-20346D4D2FBD}"/>
              </a:ext>
            </a:extLst>
          </p:cNvPr>
          <p:cNvGrpSpPr/>
          <p:nvPr/>
        </p:nvGrpSpPr>
        <p:grpSpPr>
          <a:xfrm>
            <a:off x="732101" y="2144914"/>
            <a:ext cx="10122433" cy="1968300"/>
            <a:chOff x="129236" y="811724"/>
            <a:chExt cx="10839618" cy="2400731"/>
          </a:xfrm>
        </p:grpSpPr>
        <p:sp>
          <p:nvSpPr>
            <p:cNvPr id="8" name="Rectangle 7">
              <a:extLst>
                <a:ext uri="{FF2B5EF4-FFF2-40B4-BE49-F238E27FC236}">
                  <a16:creationId xmlns:a16="http://schemas.microsoft.com/office/drawing/2014/main" id="{AE729D28-AAFB-4236-8EE4-8F964923B397}"/>
                </a:ext>
              </a:extLst>
            </p:cNvPr>
            <p:cNvSpPr/>
            <p:nvPr/>
          </p:nvSpPr>
          <p:spPr>
            <a:xfrm>
              <a:off x="3090137" y="1665735"/>
              <a:ext cx="942340" cy="365760"/>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n-ea"/>
                <a:cs typeface="+mn-cs"/>
              </a:endParaRPr>
            </a:p>
          </p:txBody>
        </p:sp>
        <p:sp>
          <p:nvSpPr>
            <p:cNvPr id="9" name="Rectangle 8">
              <a:extLst>
                <a:ext uri="{FF2B5EF4-FFF2-40B4-BE49-F238E27FC236}">
                  <a16:creationId xmlns:a16="http://schemas.microsoft.com/office/drawing/2014/main" id="{DEB45430-9526-4670-B05E-FE293979C239}"/>
                </a:ext>
              </a:extLst>
            </p:cNvPr>
            <p:cNvSpPr/>
            <p:nvPr/>
          </p:nvSpPr>
          <p:spPr>
            <a:xfrm>
              <a:off x="761075" y="2268986"/>
              <a:ext cx="4557685" cy="73607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Legacy IEEE 802.11p section</a:t>
              </a:r>
            </a:p>
          </p:txBody>
        </p:sp>
        <p:sp>
          <p:nvSpPr>
            <p:cNvPr id="10" name="Rectangle 9">
              <a:extLst>
                <a:ext uri="{FF2B5EF4-FFF2-40B4-BE49-F238E27FC236}">
                  <a16:creationId xmlns:a16="http://schemas.microsoft.com/office/drawing/2014/main" id="{598ABE02-D27E-4945-8351-AE7F3863976D}"/>
                </a:ext>
              </a:extLst>
            </p:cNvPr>
            <p:cNvSpPr/>
            <p:nvPr/>
          </p:nvSpPr>
          <p:spPr>
            <a:xfrm>
              <a:off x="5560837" y="2268987"/>
              <a:ext cx="3739488" cy="74522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NGV section</a:t>
              </a:r>
            </a:p>
          </p:txBody>
        </p:sp>
        <p:sp>
          <p:nvSpPr>
            <p:cNvPr id="22" name="Rectangle 21">
              <a:extLst>
                <a:ext uri="{FF2B5EF4-FFF2-40B4-BE49-F238E27FC236}">
                  <a16:creationId xmlns:a16="http://schemas.microsoft.com/office/drawing/2014/main" id="{3F9EFB18-549B-4E8B-A565-3B8F2009FD4D}"/>
                </a:ext>
              </a:extLst>
            </p:cNvPr>
            <p:cNvSpPr/>
            <p:nvPr/>
          </p:nvSpPr>
          <p:spPr>
            <a:xfrm>
              <a:off x="913905" y="811726"/>
              <a:ext cx="799716" cy="491146"/>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23" name="Rectangle 22">
              <a:extLst>
                <a:ext uri="{FF2B5EF4-FFF2-40B4-BE49-F238E27FC236}">
                  <a16:creationId xmlns:a16="http://schemas.microsoft.com/office/drawing/2014/main" id="{5BEFA968-4CA9-46DD-8540-3173BDDE31CF}"/>
                </a:ext>
              </a:extLst>
            </p:cNvPr>
            <p:cNvSpPr/>
            <p:nvPr/>
          </p:nvSpPr>
          <p:spPr>
            <a:xfrm>
              <a:off x="1706576" y="811725"/>
              <a:ext cx="408679" cy="491147"/>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SIG</a:t>
              </a:r>
            </a:p>
          </p:txBody>
        </p:sp>
        <p:sp>
          <p:nvSpPr>
            <p:cNvPr id="24" name="Rectangle 23">
              <a:extLst>
                <a:ext uri="{FF2B5EF4-FFF2-40B4-BE49-F238E27FC236}">
                  <a16:creationId xmlns:a16="http://schemas.microsoft.com/office/drawing/2014/main" id="{548717BD-4F0E-4D1C-95B6-F48D2C240438}"/>
                </a:ext>
              </a:extLst>
            </p:cNvPr>
            <p:cNvSpPr/>
            <p:nvPr/>
          </p:nvSpPr>
          <p:spPr>
            <a:xfrm>
              <a:off x="2115255" y="811724"/>
              <a:ext cx="4577645" cy="49114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Payload (802.11p)</a:t>
              </a:r>
            </a:p>
          </p:txBody>
        </p:sp>
        <p:sp>
          <p:nvSpPr>
            <p:cNvPr id="25" name="Rectangle 24">
              <a:extLst>
                <a:ext uri="{FF2B5EF4-FFF2-40B4-BE49-F238E27FC236}">
                  <a16:creationId xmlns:a16="http://schemas.microsoft.com/office/drawing/2014/main" id="{026DBEE8-E483-4E3C-8E50-6166252F4F7B}"/>
                </a:ext>
              </a:extLst>
            </p:cNvPr>
            <p:cNvSpPr/>
            <p:nvPr/>
          </p:nvSpPr>
          <p:spPr>
            <a:xfrm>
              <a:off x="129236" y="813982"/>
              <a:ext cx="789475" cy="488890"/>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26" name="Straight Connector 25">
              <a:extLst>
                <a:ext uri="{FF2B5EF4-FFF2-40B4-BE49-F238E27FC236}">
                  <a16:creationId xmlns:a16="http://schemas.microsoft.com/office/drawing/2014/main" id="{CDF6AEA9-0056-4784-8956-51912BF57052}"/>
                </a:ext>
              </a:extLst>
            </p:cNvPr>
            <p:cNvCxnSpPr>
              <a:cxnSpLocks/>
            </p:cNvCxnSpPr>
            <p:nvPr/>
          </p:nvCxnSpPr>
          <p:spPr>
            <a:xfrm flipH="1">
              <a:off x="5318760" y="1302872"/>
              <a:ext cx="1374140" cy="976418"/>
            </a:xfrm>
            <a:prstGeom prst="line">
              <a:avLst/>
            </a:prstGeom>
            <a:noFill/>
            <a:ln w="28575" cap="flat" cmpd="sng" algn="ctr">
              <a:solidFill>
                <a:srgbClr val="000000"/>
              </a:solidFill>
              <a:prstDash val="solid"/>
            </a:ln>
            <a:effectLst/>
          </p:spPr>
        </p:cxnSp>
        <p:cxnSp>
          <p:nvCxnSpPr>
            <p:cNvPr id="27" name="Straight Connector 26">
              <a:extLst>
                <a:ext uri="{FF2B5EF4-FFF2-40B4-BE49-F238E27FC236}">
                  <a16:creationId xmlns:a16="http://schemas.microsoft.com/office/drawing/2014/main" id="{FC70FD76-5A48-4DB0-9E5D-574DA88A6638}"/>
                </a:ext>
              </a:extLst>
            </p:cNvPr>
            <p:cNvCxnSpPr>
              <a:cxnSpLocks/>
            </p:cNvCxnSpPr>
            <p:nvPr/>
          </p:nvCxnSpPr>
          <p:spPr>
            <a:xfrm>
              <a:off x="129236" y="1302872"/>
              <a:ext cx="631839" cy="966114"/>
            </a:xfrm>
            <a:prstGeom prst="line">
              <a:avLst/>
            </a:prstGeom>
            <a:noFill/>
            <a:ln w="28575" cap="flat" cmpd="sng" algn="ctr">
              <a:solidFill>
                <a:srgbClr val="000000"/>
              </a:solidFill>
              <a:prstDash val="solid"/>
            </a:ln>
            <a:effectLst/>
          </p:spPr>
        </p:cxnSp>
        <p:cxnSp>
          <p:nvCxnSpPr>
            <p:cNvPr id="28" name="Straight Arrow Connector 27">
              <a:extLst>
                <a:ext uri="{FF2B5EF4-FFF2-40B4-BE49-F238E27FC236}">
                  <a16:creationId xmlns:a16="http://schemas.microsoft.com/office/drawing/2014/main" id="{0563CE2A-9452-4601-9811-C64FFE84E198}"/>
                </a:ext>
              </a:extLst>
            </p:cNvPr>
            <p:cNvCxnSpPr>
              <a:cxnSpLocks/>
            </p:cNvCxnSpPr>
            <p:nvPr/>
          </p:nvCxnSpPr>
          <p:spPr>
            <a:xfrm>
              <a:off x="326909" y="3014334"/>
              <a:ext cx="10455074" cy="0"/>
            </a:xfrm>
            <a:prstGeom prst="straightConnector1">
              <a:avLst/>
            </a:prstGeom>
            <a:noFill/>
            <a:ln w="9525" cap="flat" cmpd="sng" algn="ctr">
              <a:solidFill>
                <a:srgbClr val="000000"/>
              </a:solidFill>
              <a:prstDash val="solid"/>
              <a:tailEnd type="triangle"/>
            </a:ln>
            <a:effectLst/>
          </p:spPr>
        </p:cxnSp>
        <p:sp>
          <p:nvSpPr>
            <p:cNvPr id="29" name="TextBox 28">
              <a:extLst>
                <a:ext uri="{FF2B5EF4-FFF2-40B4-BE49-F238E27FC236}">
                  <a16:creationId xmlns:a16="http://schemas.microsoft.com/office/drawing/2014/main" id="{0166E312-6149-4329-875D-F8C444934756}"/>
                </a:ext>
              </a:extLst>
            </p:cNvPr>
            <p:cNvSpPr txBox="1"/>
            <p:nvPr/>
          </p:nvSpPr>
          <p:spPr>
            <a:xfrm>
              <a:off x="10237334" y="2793510"/>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cxnSp>
          <p:nvCxnSpPr>
            <p:cNvPr id="30" name="Straight Arrow Connector 29">
              <a:extLst>
                <a:ext uri="{FF2B5EF4-FFF2-40B4-BE49-F238E27FC236}">
                  <a16:creationId xmlns:a16="http://schemas.microsoft.com/office/drawing/2014/main" id="{F61C0826-6D30-48DB-BDB3-BEC74276A6E5}"/>
                </a:ext>
              </a:extLst>
            </p:cNvPr>
            <p:cNvCxnSpPr>
              <a:cxnSpLocks/>
            </p:cNvCxnSpPr>
            <p:nvPr/>
          </p:nvCxnSpPr>
          <p:spPr>
            <a:xfrm flipV="1">
              <a:off x="761075" y="1894335"/>
              <a:ext cx="0" cy="1318120"/>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a16="http://schemas.microsoft.com/office/drawing/2014/main" id="{44C1B0A2-4409-44EF-8007-3B43314CA6FC}"/>
                </a:ext>
              </a:extLst>
            </p:cNvPr>
            <p:cNvSpPr txBox="1"/>
            <p:nvPr/>
          </p:nvSpPr>
          <p:spPr>
            <a:xfrm>
              <a:off x="672696" y="1705858"/>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grpSp>
      <p:sp>
        <p:nvSpPr>
          <p:cNvPr id="34" name="Rectangle 33">
            <a:extLst>
              <a:ext uri="{FF2B5EF4-FFF2-40B4-BE49-F238E27FC236}">
                <a16:creationId xmlns:a16="http://schemas.microsoft.com/office/drawing/2014/main" id="{297CDE40-0A49-495E-B8C8-ECAD55016FF4}"/>
              </a:ext>
            </a:extLst>
          </p:cNvPr>
          <p:cNvSpPr/>
          <p:nvPr/>
        </p:nvSpPr>
        <p:spPr>
          <a:xfrm>
            <a:off x="7536180" y="2861846"/>
            <a:ext cx="2522220" cy="338554"/>
          </a:xfrm>
          <a:prstGeom prst="rect">
            <a:avLst/>
          </a:prstGeom>
        </p:spPr>
        <p:txBody>
          <a:bodyPr wrap="square">
            <a:spAutoFit/>
          </a:bodyPr>
          <a:lstStyle/>
          <a:p>
            <a:r>
              <a:rPr lang="en-US" sz="1600" dirty="0">
                <a:solidFill>
                  <a:srgbClr val="0000FF"/>
                </a:solidFill>
              </a:rPr>
              <a:t>Configurable gap</a:t>
            </a:r>
          </a:p>
        </p:txBody>
      </p:sp>
      <p:cxnSp>
        <p:nvCxnSpPr>
          <p:cNvPr id="35" name="Connector: Elbow 34">
            <a:extLst>
              <a:ext uri="{FF2B5EF4-FFF2-40B4-BE49-F238E27FC236}">
                <a16:creationId xmlns:a16="http://schemas.microsoft.com/office/drawing/2014/main" id="{0409BF84-02DF-49D5-9191-A5137B2E39EF}"/>
              </a:ext>
            </a:extLst>
          </p:cNvPr>
          <p:cNvCxnSpPr>
            <a:cxnSpLocks/>
          </p:cNvCxnSpPr>
          <p:nvPr/>
        </p:nvCxnSpPr>
        <p:spPr>
          <a:xfrm rot="10800000" flipV="1">
            <a:off x="5684368" y="3021000"/>
            <a:ext cx="1886589" cy="484200"/>
          </a:xfrm>
          <a:prstGeom prst="bentConnector3">
            <a:avLst>
              <a:gd name="adj1" fmla="val 100049"/>
            </a:avLst>
          </a:prstGeom>
          <a:ln w="28575">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3" name="Rectangle 2">
            <a:extLst>
              <a:ext uri="{FF2B5EF4-FFF2-40B4-BE49-F238E27FC236}">
                <a16:creationId xmlns:a16="http://schemas.microsoft.com/office/drawing/2014/main" id="{34BAE2B5-77EB-4566-A4FB-8B6C88B5D56A}"/>
              </a:ext>
            </a:extLst>
          </p:cNvPr>
          <p:cNvSpPr>
            <a:spLocks noGrp="1" noChangeArrowheads="1"/>
          </p:cNvSpPr>
          <p:nvPr>
            <p:ph idx="1"/>
          </p:nvPr>
        </p:nvSpPr>
        <p:spPr>
          <a:xfrm>
            <a:off x="393700" y="4288860"/>
            <a:ext cx="10996084" cy="1950648"/>
          </a:xfrm>
          <a:ln/>
        </p:spPr>
        <p:txBody>
          <a:bodyPr/>
          <a:lstStyle/>
          <a:p>
            <a:pPr marL="0" indent="0"/>
            <a:r>
              <a:rPr lang="en-US" dirty="0"/>
              <a:t>The detailed organization of the NGV section is not the scope of this submission.</a:t>
            </a:r>
          </a:p>
          <a:p>
            <a:pPr marL="0" lvl="0" indent="0"/>
            <a:r>
              <a:rPr lang="en-US" b="0" dirty="0"/>
              <a:t>However, indicatively, the NGV section may comprise:</a:t>
            </a:r>
          </a:p>
          <a:p>
            <a:pPr lvl="1">
              <a:buFont typeface="Arial" panose="020B0604020202020204" pitchFamily="34" charset="0"/>
              <a:buChar char="•"/>
            </a:pPr>
            <a:r>
              <a:rPr lang="en-US" dirty="0"/>
              <a:t>Pilots for channel estimation (similar in function as L-LTF)</a:t>
            </a:r>
          </a:p>
          <a:p>
            <a:pPr lvl="1">
              <a:buFont typeface="Arial" panose="020B0604020202020204" pitchFamily="34" charset="0"/>
              <a:buChar char="•"/>
            </a:pPr>
            <a:r>
              <a:rPr lang="en-US" dirty="0"/>
              <a:t>Symbol(s) carrying information about the NGV data symbols (similar in function as L-SIG)</a:t>
            </a:r>
          </a:p>
          <a:p>
            <a:pPr lvl="1">
              <a:buFont typeface="Arial" panose="020B0604020202020204" pitchFamily="34" charset="0"/>
              <a:buChar char="•"/>
            </a:pPr>
            <a:r>
              <a:rPr lang="fr-FR" dirty="0"/>
              <a:t>Data </a:t>
            </a:r>
            <a:r>
              <a:rPr lang="fr-FR" dirty="0" err="1"/>
              <a:t>symbols</a:t>
            </a:r>
            <a:r>
              <a:rPr lang="fr-FR" dirty="0"/>
              <a:t> </a:t>
            </a:r>
          </a:p>
        </p:txBody>
      </p:sp>
    </p:spTree>
    <p:extLst>
      <p:ext uri="{BB962C8B-B14F-4D97-AF65-F5344CB8AC3E}">
        <p14:creationId xmlns:p14="http://schemas.microsoft.com/office/powerpoint/2010/main" val="40157227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US"/>
              <a:t>Slide </a:t>
            </a:r>
            <a:fld id="{DC83D890-10BB-4905-98E9-EC5FFEC1B9BB}" type="slidenum">
              <a:rPr lang="en-US" smtClean="0"/>
              <a:pPr/>
              <a:t>6</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sp>
        <p:nvSpPr>
          <p:cNvPr id="9" name="Rectangle 8">
            <a:extLst>
              <a:ext uri="{FF2B5EF4-FFF2-40B4-BE49-F238E27FC236}">
                <a16:creationId xmlns:a16="http://schemas.microsoft.com/office/drawing/2014/main" id="{DEB45430-9526-4670-B05E-FE293979C239}"/>
              </a:ext>
            </a:extLst>
          </p:cNvPr>
          <p:cNvSpPr/>
          <p:nvPr/>
        </p:nvSpPr>
        <p:spPr>
          <a:xfrm>
            <a:off x="1057081" y="3485223"/>
            <a:ext cx="4256133" cy="60348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kern="0" dirty="0">
                <a:solidFill>
                  <a:prstClr val="white"/>
                </a:solidFill>
                <a:latin typeface="Arial"/>
              </a:rPr>
              <a:t>Legacy IEEE 802.11p section</a:t>
            </a:r>
          </a:p>
        </p:txBody>
      </p:sp>
      <p:sp>
        <p:nvSpPr>
          <p:cNvPr id="10" name="Rectangle 9">
            <a:extLst>
              <a:ext uri="{FF2B5EF4-FFF2-40B4-BE49-F238E27FC236}">
                <a16:creationId xmlns:a16="http://schemas.microsoft.com/office/drawing/2014/main" id="{598ABE02-D27E-4945-8351-AE7F3863976D}"/>
              </a:ext>
            </a:extLst>
          </p:cNvPr>
          <p:cNvSpPr/>
          <p:nvPr/>
        </p:nvSpPr>
        <p:spPr>
          <a:xfrm>
            <a:off x="5599682" y="3485223"/>
            <a:ext cx="3492071" cy="5978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dirty="0">
                <a:ln>
                  <a:noFill/>
                </a:ln>
                <a:solidFill>
                  <a:prstClr val="white"/>
                </a:solidFill>
                <a:effectLst/>
                <a:uLnTx/>
                <a:uFillTx/>
                <a:latin typeface="Arial"/>
                <a:ea typeface="+mn-ea"/>
                <a:cs typeface="+mn-cs"/>
              </a:rPr>
              <a:t>NGV section</a:t>
            </a:r>
          </a:p>
        </p:txBody>
      </p:sp>
      <p:sp>
        <p:nvSpPr>
          <p:cNvPr id="11" name="Rectangle 10">
            <a:extLst>
              <a:ext uri="{FF2B5EF4-FFF2-40B4-BE49-F238E27FC236}">
                <a16:creationId xmlns:a16="http://schemas.microsoft.com/office/drawing/2014/main" id="{D708D9AF-6449-42E1-B5C0-B6AFD57F65F8}"/>
              </a:ext>
            </a:extLst>
          </p:cNvPr>
          <p:cNvSpPr/>
          <p:nvPr/>
        </p:nvSpPr>
        <p:spPr>
          <a:xfrm>
            <a:off x="5586980" y="2289591"/>
            <a:ext cx="5462020" cy="410573"/>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Copy of MSDU using « New DATA » symbols</a:t>
            </a:r>
          </a:p>
        </p:txBody>
      </p:sp>
      <p:sp>
        <p:nvSpPr>
          <p:cNvPr id="12" name="Rectangle 11">
            <a:extLst>
              <a:ext uri="{FF2B5EF4-FFF2-40B4-BE49-F238E27FC236}">
                <a16:creationId xmlns:a16="http://schemas.microsoft.com/office/drawing/2014/main" id="{FCF18284-7CC8-4E64-896F-A1F1D6BA29D7}"/>
              </a:ext>
            </a:extLst>
          </p:cNvPr>
          <p:cNvSpPr/>
          <p:nvPr/>
        </p:nvSpPr>
        <p:spPr>
          <a:xfrm>
            <a:off x="5562600" y="2290450"/>
            <a:ext cx="470023" cy="402810"/>
          </a:xfrm>
          <a:prstGeom prst="rect">
            <a:avLst/>
          </a:prstGeom>
          <a:solidFill>
            <a:schemeClr val="bg1">
              <a:lumMod val="6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NGV SIG</a:t>
            </a:r>
          </a:p>
        </p:txBody>
      </p:sp>
      <p:cxnSp>
        <p:nvCxnSpPr>
          <p:cNvPr id="17" name="Straight Connector 16">
            <a:extLst>
              <a:ext uri="{FF2B5EF4-FFF2-40B4-BE49-F238E27FC236}">
                <a16:creationId xmlns:a16="http://schemas.microsoft.com/office/drawing/2014/main" id="{A04CCA0A-DFCE-4D18-B511-6793FEC7668E}"/>
              </a:ext>
            </a:extLst>
          </p:cNvPr>
          <p:cNvCxnSpPr>
            <a:cxnSpLocks/>
          </p:cNvCxnSpPr>
          <p:nvPr/>
        </p:nvCxnSpPr>
        <p:spPr>
          <a:xfrm flipH="1">
            <a:off x="9091753" y="2690380"/>
            <a:ext cx="1948761" cy="803292"/>
          </a:xfrm>
          <a:prstGeom prst="line">
            <a:avLst/>
          </a:prstGeom>
          <a:noFill/>
          <a:ln w="28575" cap="flat" cmpd="sng" algn="ctr">
            <a:solidFill>
              <a:srgbClr val="000000"/>
            </a:solidFill>
            <a:prstDash val="solid"/>
          </a:ln>
          <a:effectLst/>
        </p:spPr>
      </p:cxnSp>
      <p:sp>
        <p:nvSpPr>
          <p:cNvPr id="22" name="Rectangle 21">
            <a:extLst>
              <a:ext uri="{FF2B5EF4-FFF2-40B4-BE49-F238E27FC236}">
                <a16:creationId xmlns:a16="http://schemas.microsoft.com/office/drawing/2014/main" id="{3F9EFB18-549B-4E8B-A565-3B8F2009FD4D}"/>
              </a:ext>
            </a:extLst>
          </p:cNvPr>
          <p:cNvSpPr/>
          <p:nvPr/>
        </p:nvSpPr>
        <p:spPr>
          <a:xfrm>
            <a:off x="1199800" y="2290452"/>
            <a:ext cx="746804"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prstClr val="white"/>
                </a:solidFill>
                <a:effectLst/>
                <a:uLnTx/>
                <a:uFillTx/>
                <a:latin typeface="Arial"/>
                <a:ea typeface="+mn-ea"/>
                <a:cs typeface="+mn-cs"/>
              </a:rPr>
              <a:t>L-LTF</a:t>
            </a:r>
          </a:p>
        </p:txBody>
      </p:sp>
      <p:sp>
        <p:nvSpPr>
          <p:cNvPr id="23" name="Rectangle 22">
            <a:extLst>
              <a:ext uri="{FF2B5EF4-FFF2-40B4-BE49-F238E27FC236}">
                <a16:creationId xmlns:a16="http://schemas.microsoft.com/office/drawing/2014/main" id="{5BEFA968-4CA9-46DD-8540-3173BDDE31CF}"/>
              </a:ext>
            </a:extLst>
          </p:cNvPr>
          <p:cNvSpPr/>
          <p:nvPr/>
        </p:nvSpPr>
        <p:spPr>
          <a:xfrm>
            <a:off x="1940025" y="2290451"/>
            <a:ext cx="381639" cy="402679"/>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prstClr val="white"/>
                </a:solidFill>
                <a:effectLst/>
                <a:uLnTx/>
                <a:uFillTx/>
                <a:latin typeface="Arial"/>
                <a:ea typeface="+mn-ea"/>
                <a:cs typeface="+mn-cs"/>
              </a:rPr>
              <a:t>SIG</a:t>
            </a:r>
          </a:p>
        </p:txBody>
      </p:sp>
      <p:sp>
        <p:nvSpPr>
          <p:cNvPr id="24" name="Rectangle 23">
            <a:extLst>
              <a:ext uri="{FF2B5EF4-FFF2-40B4-BE49-F238E27FC236}">
                <a16:creationId xmlns:a16="http://schemas.microsoft.com/office/drawing/2014/main" id="{548717BD-4F0E-4D1C-95B6-F48D2C240438}"/>
              </a:ext>
            </a:extLst>
          </p:cNvPr>
          <p:cNvSpPr/>
          <p:nvPr/>
        </p:nvSpPr>
        <p:spPr>
          <a:xfrm>
            <a:off x="2321665" y="2290450"/>
            <a:ext cx="2991550" cy="402681"/>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MSDU Payload (802.11p)</a:t>
            </a:r>
          </a:p>
        </p:txBody>
      </p:sp>
      <p:sp>
        <p:nvSpPr>
          <p:cNvPr id="25" name="Rectangle 24">
            <a:extLst>
              <a:ext uri="{FF2B5EF4-FFF2-40B4-BE49-F238E27FC236}">
                <a16:creationId xmlns:a16="http://schemas.microsoft.com/office/drawing/2014/main" id="{026DBEE8-E483-4E3C-8E50-6166252F4F7B}"/>
              </a:ext>
            </a:extLst>
          </p:cNvPr>
          <p:cNvSpPr/>
          <p:nvPr/>
        </p:nvSpPr>
        <p:spPr>
          <a:xfrm>
            <a:off x="467047" y="2292301"/>
            <a:ext cx="737241"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a:ln>
                  <a:noFill/>
                </a:ln>
                <a:solidFill>
                  <a:srgbClr val="000000"/>
                </a:solidFill>
                <a:effectLst/>
                <a:uLnTx/>
                <a:uFillTx/>
                <a:latin typeface="Arial"/>
                <a:ea typeface="+mn-ea"/>
                <a:cs typeface="+mn-cs"/>
              </a:rPr>
              <a:t>L-STF</a:t>
            </a:r>
          </a:p>
        </p:txBody>
      </p:sp>
      <p:cxnSp>
        <p:nvCxnSpPr>
          <p:cNvPr id="26" name="Straight Connector 25">
            <a:extLst>
              <a:ext uri="{FF2B5EF4-FFF2-40B4-BE49-F238E27FC236}">
                <a16:creationId xmlns:a16="http://schemas.microsoft.com/office/drawing/2014/main" id="{CDF6AEA9-0056-4784-8956-51912BF57052}"/>
              </a:ext>
            </a:extLst>
          </p:cNvPr>
          <p:cNvCxnSpPr>
            <a:cxnSpLocks/>
          </p:cNvCxnSpPr>
          <p:nvPr/>
        </p:nvCxnSpPr>
        <p:spPr>
          <a:xfrm>
            <a:off x="5311987" y="1902633"/>
            <a:ext cx="0" cy="2590800"/>
          </a:xfrm>
          <a:prstGeom prst="line">
            <a:avLst/>
          </a:prstGeom>
          <a:noFill/>
          <a:ln w="6350" cap="flat" cmpd="sng" algn="ctr">
            <a:solidFill>
              <a:srgbClr val="000000"/>
            </a:solidFill>
            <a:prstDash val="dash"/>
          </a:ln>
          <a:effectLst/>
        </p:spPr>
      </p:cxnSp>
      <p:cxnSp>
        <p:nvCxnSpPr>
          <p:cNvPr id="27" name="Straight Connector 26">
            <a:extLst>
              <a:ext uri="{FF2B5EF4-FFF2-40B4-BE49-F238E27FC236}">
                <a16:creationId xmlns:a16="http://schemas.microsoft.com/office/drawing/2014/main" id="{FC70FD76-5A48-4DB0-9E5D-574DA88A6638}"/>
              </a:ext>
            </a:extLst>
          </p:cNvPr>
          <p:cNvCxnSpPr>
            <a:cxnSpLocks/>
          </p:cNvCxnSpPr>
          <p:nvPr/>
        </p:nvCxnSpPr>
        <p:spPr>
          <a:xfrm>
            <a:off x="467047" y="2693130"/>
            <a:ext cx="590034" cy="792093"/>
          </a:xfrm>
          <a:prstGeom prst="line">
            <a:avLst/>
          </a:prstGeom>
          <a:noFill/>
          <a:ln w="28575" cap="flat" cmpd="sng" algn="ctr">
            <a:solidFill>
              <a:srgbClr val="000000"/>
            </a:solidFill>
            <a:prstDash val="solid"/>
          </a:ln>
          <a:effectLst/>
        </p:spPr>
      </p:cxnSp>
      <p:cxnSp>
        <p:nvCxnSpPr>
          <p:cNvPr id="28" name="Straight Arrow Connector 27">
            <a:extLst>
              <a:ext uri="{FF2B5EF4-FFF2-40B4-BE49-F238E27FC236}">
                <a16:creationId xmlns:a16="http://schemas.microsoft.com/office/drawing/2014/main" id="{0563CE2A-9452-4601-9811-C64FFE84E198}"/>
              </a:ext>
            </a:extLst>
          </p:cNvPr>
          <p:cNvCxnSpPr>
            <a:cxnSpLocks/>
          </p:cNvCxnSpPr>
          <p:nvPr/>
        </p:nvCxnSpPr>
        <p:spPr>
          <a:xfrm>
            <a:off x="663183" y="4267200"/>
            <a:ext cx="9763331" cy="0"/>
          </a:xfrm>
          <a:prstGeom prst="straightConnector1">
            <a:avLst/>
          </a:prstGeom>
          <a:noFill/>
          <a:ln w="9525" cap="flat" cmpd="sng" algn="ctr">
            <a:solidFill>
              <a:srgbClr val="000000"/>
            </a:solidFill>
            <a:prstDash val="solid"/>
            <a:tailEnd type="triangle"/>
          </a:ln>
          <a:effectLst/>
        </p:spPr>
      </p:cxnSp>
      <p:sp>
        <p:nvSpPr>
          <p:cNvPr id="29" name="TextBox 28">
            <a:extLst>
              <a:ext uri="{FF2B5EF4-FFF2-40B4-BE49-F238E27FC236}">
                <a16:creationId xmlns:a16="http://schemas.microsoft.com/office/drawing/2014/main" id="{0166E312-6149-4329-875D-F8C444934756}"/>
              </a:ext>
            </a:extLst>
          </p:cNvPr>
          <p:cNvSpPr txBox="1"/>
          <p:nvPr/>
        </p:nvSpPr>
        <p:spPr>
          <a:xfrm>
            <a:off x="9906359" y="3915267"/>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a:ln>
                  <a:noFill/>
                </a:ln>
                <a:solidFill>
                  <a:srgbClr val="000000"/>
                </a:solidFill>
                <a:effectLst/>
                <a:uLnTx/>
                <a:uFillTx/>
                <a:latin typeface="Arial" charset="0"/>
                <a:ea typeface="+mn-ea"/>
              </a:rPr>
              <a:t>time</a:t>
            </a:r>
          </a:p>
        </p:txBody>
      </p:sp>
      <p:cxnSp>
        <p:nvCxnSpPr>
          <p:cNvPr id="30" name="Straight Arrow Connector 29">
            <a:extLst>
              <a:ext uri="{FF2B5EF4-FFF2-40B4-BE49-F238E27FC236}">
                <a16:creationId xmlns:a16="http://schemas.microsoft.com/office/drawing/2014/main" id="{F61C0826-6D30-48DB-BDB3-BEC74276A6E5}"/>
              </a:ext>
            </a:extLst>
          </p:cNvPr>
          <p:cNvCxnSpPr>
            <a:cxnSpLocks/>
          </p:cNvCxnSpPr>
          <p:nvPr/>
        </p:nvCxnSpPr>
        <p:spPr>
          <a:xfrm flipV="1">
            <a:off x="1057081" y="3178056"/>
            <a:ext cx="0" cy="1080694"/>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a16="http://schemas.microsoft.com/office/drawing/2014/main" id="{44C1B0A2-4409-44EF-8007-3B43314CA6FC}"/>
              </a:ext>
            </a:extLst>
          </p:cNvPr>
          <p:cNvSpPr txBox="1"/>
          <p:nvPr/>
        </p:nvSpPr>
        <p:spPr>
          <a:xfrm>
            <a:off x="974550" y="3023528"/>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a:ln>
                  <a:noFill/>
                </a:ln>
                <a:solidFill>
                  <a:srgbClr val="000000"/>
                </a:solidFill>
                <a:effectLst/>
                <a:uLnTx/>
                <a:uFillTx/>
                <a:latin typeface="Arial" charset="0"/>
                <a:ea typeface="+mn-ea"/>
              </a:rPr>
              <a:t>freq</a:t>
            </a:r>
          </a:p>
        </p:txBody>
      </p:sp>
      <p:sp>
        <p:nvSpPr>
          <p:cNvPr id="36" name="Rectangle 35">
            <a:extLst>
              <a:ext uri="{FF2B5EF4-FFF2-40B4-BE49-F238E27FC236}">
                <a16:creationId xmlns:a16="http://schemas.microsoft.com/office/drawing/2014/main" id="{24983C17-7060-404D-AEEE-4692CCD33CA4}"/>
              </a:ext>
            </a:extLst>
          </p:cNvPr>
          <p:cNvSpPr/>
          <p:nvPr/>
        </p:nvSpPr>
        <p:spPr>
          <a:xfrm>
            <a:off x="2334365" y="2286000"/>
            <a:ext cx="381639" cy="402679"/>
          </a:xfrm>
          <a:prstGeom prst="rect">
            <a:avLst/>
          </a:prstGeom>
          <a:solidFill>
            <a:srgbClr val="002060"/>
          </a:solidFill>
          <a:ln w="6350" cap="flat" cmpd="sng" algn="ctr">
            <a:solidFill>
              <a:schemeClr val="bg1"/>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a:ln>
                  <a:noFill/>
                </a:ln>
                <a:solidFill>
                  <a:prstClr val="white"/>
                </a:solidFill>
                <a:effectLst/>
                <a:uLnTx/>
                <a:uFillTx/>
                <a:latin typeface="Arial"/>
                <a:ea typeface="+mn-ea"/>
                <a:cs typeface="+mn-cs"/>
              </a:rPr>
              <a:t>MAC header</a:t>
            </a:r>
          </a:p>
        </p:txBody>
      </p:sp>
      <p:sp>
        <p:nvSpPr>
          <p:cNvPr id="37" name="Rectangle 36">
            <a:extLst>
              <a:ext uri="{FF2B5EF4-FFF2-40B4-BE49-F238E27FC236}">
                <a16:creationId xmlns:a16="http://schemas.microsoft.com/office/drawing/2014/main" id="{EA84F6E5-FC33-4697-8B4F-BD1E7BB90EBC}"/>
              </a:ext>
            </a:extLst>
          </p:cNvPr>
          <p:cNvSpPr/>
          <p:nvPr/>
        </p:nvSpPr>
        <p:spPr>
          <a:xfrm>
            <a:off x="6019800" y="2285075"/>
            <a:ext cx="381639" cy="402679"/>
          </a:xfrm>
          <a:prstGeom prst="rect">
            <a:avLst/>
          </a:prstGeom>
          <a:solidFill>
            <a:srgbClr val="00B050"/>
          </a:solidFill>
          <a:ln w="6350" cap="flat" cmpd="sng" algn="ctr">
            <a:solidFill>
              <a:schemeClr val="bg1"/>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dirty="0">
                <a:ln>
                  <a:noFill/>
                </a:ln>
                <a:solidFill>
                  <a:prstClr val="white"/>
                </a:solidFill>
                <a:effectLst/>
                <a:uLnTx/>
                <a:uFillTx/>
                <a:latin typeface="Arial"/>
                <a:ea typeface="+mn-ea"/>
                <a:cs typeface="+mn-cs"/>
              </a:rPr>
              <a:t>MAC header</a:t>
            </a:r>
          </a:p>
        </p:txBody>
      </p:sp>
      <p:sp>
        <p:nvSpPr>
          <p:cNvPr id="46" name="TextBox 45">
            <a:extLst>
              <a:ext uri="{FF2B5EF4-FFF2-40B4-BE49-F238E27FC236}">
                <a16:creationId xmlns:a16="http://schemas.microsoft.com/office/drawing/2014/main" id="{E0A37140-8EC0-4DF0-BED6-4C988BB0630F}"/>
              </a:ext>
            </a:extLst>
          </p:cNvPr>
          <p:cNvSpPr txBox="1"/>
          <p:nvPr/>
        </p:nvSpPr>
        <p:spPr>
          <a:xfrm>
            <a:off x="314645" y="4570928"/>
            <a:ext cx="11420153" cy="1877437"/>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1"/>
                </a:solidFill>
              </a:rPr>
              <a:t>The </a:t>
            </a:r>
            <a:r>
              <a:rPr lang="en-US" sz="2000" b="1" dirty="0">
                <a:solidFill>
                  <a:schemeClr val="tx1"/>
                </a:solidFill>
              </a:rPr>
              <a:t>length</a:t>
            </a:r>
            <a:r>
              <a:rPr lang="en-US" sz="2000" dirty="0">
                <a:solidFill>
                  <a:schemeClr val="tx1"/>
                </a:solidFill>
              </a:rPr>
              <a:t> information included in the </a:t>
            </a:r>
            <a:r>
              <a:rPr lang="en-US" sz="2000" b="1" dirty="0">
                <a:solidFill>
                  <a:schemeClr val="tx1"/>
                </a:solidFill>
              </a:rPr>
              <a:t>NGV-SIG</a:t>
            </a:r>
            <a:r>
              <a:rPr lang="en-US" sz="2000" dirty="0">
                <a:solidFill>
                  <a:schemeClr val="tx1"/>
                </a:solidFill>
              </a:rPr>
              <a:t> may indicate the end of the NGV symbols</a:t>
            </a:r>
          </a:p>
          <a:p>
            <a:pPr marL="1085850" lvl="1" indent="-342900">
              <a:buFont typeface="Arial" panose="020B0604020202020204" pitchFamily="34" charset="0"/>
              <a:buChar char="•"/>
            </a:pPr>
            <a:r>
              <a:rPr lang="en-US" sz="1800" dirty="0">
                <a:solidFill>
                  <a:schemeClr val="tx1"/>
                </a:solidFill>
              </a:rPr>
              <a:t>Just like L-SIG indicates the end of the L-DATA symbols</a:t>
            </a:r>
          </a:p>
          <a:p>
            <a:pPr marL="1085850" lvl="1" indent="-342900">
              <a:buFont typeface="Arial" panose="020B0604020202020204" pitchFamily="34" charset="0"/>
              <a:buChar char="•"/>
            </a:pPr>
            <a:endParaRPr lang="en-US" sz="1800" dirty="0">
              <a:solidFill>
                <a:schemeClr val="tx1"/>
              </a:solidFill>
            </a:endParaRPr>
          </a:p>
          <a:p>
            <a:pPr marL="342900" indent="-342900">
              <a:buFont typeface="Arial" panose="020B0604020202020204" pitchFamily="34" charset="0"/>
              <a:buChar char="•"/>
            </a:pPr>
            <a:r>
              <a:rPr lang="en-US" sz="2000" b="1" dirty="0">
                <a:solidFill>
                  <a:schemeClr val="tx1"/>
                </a:solidFill>
              </a:rPr>
              <a:t>Consistently with aggregation technique used in IEEE 802.11ac</a:t>
            </a:r>
            <a:r>
              <a:rPr lang="en-US" sz="2000" dirty="0">
                <a:solidFill>
                  <a:schemeClr val="tx1"/>
                </a:solidFill>
              </a:rPr>
              <a:t>, the </a:t>
            </a:r>
            <a:r>
              <a:rPr lang="en-US" sz="2000" b="1" dirty="0">
                <a:solidFill>
                  <a:schemeClr val="tx1"/>
                </a:solidFill>
              </a:rPr>
              <a:t>duration field of each section’s MAC header should be identical </a:t>
            </a:r>
            <a:r>
              <a:rPr lang="en-US" sz="2000" dirty="0">
                <a:solidFill>
                  <a:schemeClr val="tx1"/>
                </a:solidFill>
              </a:rPr>
              <a:t>(and only the first one is effectively used). An NGV station shall never update its NAV based on the duration field value received from a group-addressed frame.</a:t>
            </a:r>
          </a:p>
        </p:txBody>
      </p:sp>
      <p:sp>
        <p:nvSpPr>
          <p:cNvPr id="32" name="Title 1">
            <a:extLst>
              <a:ext uri="{FF2B5EF4-FFF2-40B4-BE49-F238E27FC236}">
                <a16:creationId xmlns:a16="http://schemas.microsoft.com/office/drawing/2014/main" id="{7C4838E7-C593-47AD-8941-20E6D66A54D4}"/>
              </a:ext>
            </a:extLst>
          </p:cNvPr>
          <p:cNvSpPr>
            <a:spLocks noGrp="1"/>
          </p:cNvSpPr>
          <p:nvPr>
            <p:ph type="title"/>
          </p:nvPr>
        </p:nvSpPr>
        <p:spPr>
          <a:xfrm>
            <a:off x="467046" y="685801"/>
            <a:ext cx="11115353" cy="646367"/>
          </a:xfrm>
        </p:spPr>
        <p:txBody>
          <a:bodyPr/>
          <a:lstStyle/>
          <a:p>
            <a:r>
              <a:rPr lang="en-US" dirty="0"/>
              <a:t>IEEE 802.11bd PPDU format: SIG &amp; duration field info</a:t>
            </a:r>
          </a:p>
        </p:txBody>
      </p:sp>
      <p:cxnSp>
        <p:nvCxnSpPr>
          <p:cNvPr id="16" name="Connector: Elbow 15">
            <a:extLst>
              <a:ext uri="{FF2B5EF4-FFF2-40B4-BE49-F238E27FC236}">
                <a16:creationId xmlns:a16="http://schemas.microsoft.com/office/drawing/2014/main" id="{BF38113A-5EC7-4163-BC55-B9E40C5F617F}"/>
              </a:ext>
            </a:extLst>
          </p:cNvPr>
          <p:cNvCxnSpPr>
            <a:cxnSpLocks/>
          </p:cNvCxnSpPr>
          <p:nvPr/>
        </p:nvCxnSpPr>
        <p:spPr bwMode="auto">
          <a:xfrm rot="5400000" flipH="1" flipV="1">
            <a:off x="4383673" y="817196"/>
            <a:ext cx="925" cy="3743302"/>
          </a:xfrm>
          <a:prstGeom prst="bentConnector3">
            <a:avLst>
              <a:gd name="adj1" fmla="val -24713514"/>
            </a:avLst>
          </a:prstGeom>
          <a:solidFill>
            <a:srgbClr val="00B8FF"/>
          </a:solidFill>
          <a:ln w="19050" cap="flat" cmpd="sng" algn="ctr">
            <a:solidFill>
              <a:schemeClr val="tx1"/>
            </a:solidFill>
            <a:prstDash val="sysDot"/>
            <a:round/>
            <a:headEnd type="none" w="med" len="med"/>
            <a:tailEnd type="triangle"/>
          </a:ln>
          <a:effectLst/>
        </p:spPr>
      </p:cxnSp>
      <p:sp>
        <p:nvSpPr>
          <p:cNvPr id="19" name="TextBox 18">
            <a:extLst>
              <a:ext uri="{FF2B5EF4-FFF2-40B4-BE49-F238E27FC236}">
                <a16:creationId xmlns:a16="http://schemas.microsoft.com/office/drawing/2014/main" id="{2A75BDCF-E5BF-4CBD-B14B-46E2D1A8D5A4}"/>
              </a:ext>
            </a:extLst>
          </p:cNvPr>
          <p:cNvSpPr txBox="1"/>
          <p:nvPr/>
        </p:nvSpPr>
        <p:spPr>
          <a:xfrm>
            <a:off x="4174829" y="2829775"/>
            <a:ext cx="611718" cy="307777"/>
          </a:xfrm>
          <a:prstGeom prst="rect">
            <a:avLst/>
          </a:prstGeom>
          <a:noFill/>
        </p:spPr>
        <p:txBody>
          <a:bodyPr wrap="square" rtlCol="0">
            <a:spAutoFit/>
          </a:bodyPr>
          <a:lstStyle/>
          <a:p>
            <a:r>
              <a:rPr lang="en-US" sz="1400">
                <a:solidFill>
                  <a:schemeClr val="tx1"/>
                </a:solidFill>
              </a:rPr>
              <a:t>copy</a:t>
            </a:r>
          </a:p>
        </p:txBody>
      </p:sp>
      <p:cxnSp>
        <p:nvCxnSpPr>
          <p:cNvPr id="41" name="Connector: Elbow 40">
            <a:extLst>
              <a:ext uri="{FF2B5EF4-FFF2-40B4-BE49-F238E27FC236}">
                <a16:creationId xmlns:a16="http://schemas.microsoft.com/office/drawing/2014/main" id="{E076FAC0-8012-401F-A566-57291C7AC760}"/>
              </a:ext>
            </a:extLst>
          </p:cNvPr>
          <p:cNvCxnSpPr>
            <a:cxnSpLocks/>
            <a:stCxn id="23" idx="0"/>
            <a:endCxn id="47" idx="0"/>
          </p:cNvCxnSpPr>
          <p:nvPr/>
        </p:nvCxnSpPr>
        <p:spPr bwMode="auto">
          <a:xfrm rot="5400000" flipH="1" flipV="1">
            <a:off x="3717623" y="696087"/>
            <a:ext cx="7586" cy="3181142"/>
          </a:xfrm>
          <a:prstGeom prst="bentConnector3">
            <a:avLst>
              <a:gd name="adj1" fmla="val 3113446"/>
            </a:avLst>
          </a:prstGeom>
          <a:solidFill>
            <a:srgbClr val="00B8FF"/>
          </a:solidFill>
          <a:ln w="19050" cap="flat" cmpd="sng" algn="ctr">
            <a:solidFill>
              <a:srgbClr val="255C86"/>
            </a:solidFill>
            <a:prstDash val="solid"/>
            <a:round/>
            <a:headEnd type="none" w="med" len="med"/>
            <a:tailEnd type="triangle"/>
          </a:ln>
          <a:effectLst/>
        </p:spPr>
      </p:cxnSp>
      <p:sp>
        <p:nvSpPr>
          <p:cNvPr id="47" name="TextBox 46">
            <a:extLst>
              <a:ext uri="{FF2B5EF4-FFF2-40B4-BE49-F238E27FC236}">
                <a16:creationId xmlns:a16="http://schemas.microsoft.com/office/drawing/2014/main" id="{E520742D-1331-48B0-B694-6C2F745113A3}"/>
              </a:ext>
            </a:extLst>
          </p:cNvPr>
          <p:cNvSpPr txBox="1"/>
          <p:nvPr/>
        </p:nvSpPr>
        <p:spPr>
          <a:xfrm>
            <a:off x="5006128" y="2282865"/>
            <a:ext cx="611718" cy="307777"/>
          </a:xfrm>
          <a:prstGeom prst="rect">
            <a:avLst/>
          </a:prstGeom>
          <a:noFill/>
        </p:spPr>
        <p:txBody>
          <a:bodyPr wrap="square" rtlCol="0">
            <a:spAutoFit/>
          </a:bodyPr>
          <a:lstStyle/>
          <a:p>
            <a:r>
              <a:rPr lang="en-US" sz="1400">
                <a:solidFill>
                  <a:schemeClr val="tx1"/>
                </a:solidFill>
              </a:rPr>
              <a:t> </a:t>
            </a:r>
          </a:p>
        </p:txBody>
      </p:sp>
      <p:sp>
        <p:nvSpPr>
          <p:cNvPr id="54" name="TextBox 53">
            <a:extLst>
              <a:ext uri="{FF2B5EF4-FFF2-40B4-BE49-F238E27FC236}">
                <a16:creationId xmlns:a16="http://schemas.microsoft.com/office/drawing/2014/main" id="{E2635251-0FDA-4B2B-B0CE-D28F1EE96F07}"/>
              </a:ext>
            </a:extLst>
          </p:cNvPr>
          <p:cNvSpPr txBox="1"/>
          <p:nvPr/>
        </p:nvSpPr>
        <p:spPr>
          <a:xfrm>
            <a:off x="10448188" y="2288819"/>
            <a:ext cx="611718" cy="307777"/>
          </a:xfrm>
          <a:prstGeom prst="rect">
            <a:avLst/>
          </a:prstGeom>
          <a:noFill/>
        </p:spPr>
        <p:txBody>
          <a:bodyPr wrap="square" rtlCol="0">
            <a:spAutoFit/>
          </a:bodyPr>
          <a:lstStyle/>
          <a:p>
            <a:r>
              <a:rPr lang="en-US" sz="1400">
                <a:solidFill>
                  <a:schemeClr val="tx1"/>
                </a:solidFill>
              </a:rPr>
              <a:t> </a:t>
            </a:r>
          </a:p>
        </p:txBody>
      </p:sp>
      <p:cxnSp>
        <p:nvCxnSpPr>
          <p:cNvPr id="55" name="Connector: Elbow 54">
            <a:extLst>
              <a:ext uri="{FF2B5EF4-FFF2-40B4-BE49-F238E27FC236}">
                <a16:creationId xmlns:a16="http://schemas.microsoft.com/office/drawing/2014/main" id="{DF78419D-69DF-4196-B07A-B361D656BD04}"/>
              </a:ext>
            </a:extLst>
          </p:cNvPr>
          <p:cNvCxnSpPr>
            <a:cxnSpLocks/>
            <a:stCxn id="12" idx="0"/>
          </p:cNvCxnSpPr>
          <p:nvPr/>
        </p:nvCxnSpPr>
        <p:spPr bwMode="auto">
          <a:xfrm rot="5400000" flipH="1" flipV="1">
            <a:off x="8395726" y="-309294"/>
            <a:ext cx="1631" cy="5197858"/>
          </a:xfrm>
          <a:prstGeom prst="bentConnector3">
            <a:avLst>
              <a:gd name="adj1" fmla="val 14115941"/>
            </a:avLst>
          </a:prstGeom>
          <a:solidFill>
            <a:srgbClr val="00B8FF"/>
          </a:solidFill>
          <a:ln w="19050" cap="flat" cmpd="sng" algn="ctr">
            <a:solidFill>
              <a:srgbClr val="005426"/>
            </a:solidFill>
            <a:prstDash val="solid"/>
            <a:round/>
            <a:headEnd type="none" w="med" len="med"/>
            <a:tailEnd type="triangle"/>
          </a:ln>
          <a:effectLst/>
        </p:spPr>
      </p:cxnSp>
      <p:sp>
        <p:nvSpPr>
          <p:cNvPr id="58" name="Rectangle 57">
            <a:extLst>
              <a:ext uri="{FF2B5EF4-FFF2-40B4-BE49-F238E27FC236}">
                <a16:creationId xmlns:a16="http://schemas.microsoft.com/office/drawing/2014/main" id="{397BBA42-6929-4DF4-8481-ADE4104E92AD}"/>
              </a:ext>
            </a:extLst>
          </p:cNvPr>
          <p:cNvSpPr/>
          <p:nvPr/>
        </p:nvSpPr>
        <p:spPr>
          <a:xfrm>
            <a:off x="7367823" y="1323323"/>
            <a:ext cx="2522220" cy="338554"/>
          </a:xfrm>
          <a:prstGeom prst="rect">
            <a:avLst/>
          </a:prstGeom>
        </p:spPr>
        <p:txBody>
          <a:bodyPr wrap="square">
            <a:spAutoFit/>
          </a:bodyPr>
          <a:lstStyle/>
          <a:p>
            <a:r>
              <a:rPr lang="en-US" sz="1600" dirty="0">
                <a:solidFill>
                  <a:srgbClr val="0000FF"/>
                </a:solidFill>
              </a:rPr>
              <a:t>Configurable gap</a:t>
            </a:r>
          </a:p>
        </p:txBody>
      </p:sp>
      <p:cxnSp>
        <p:nvCxnSpPr>
          <p:cNvPr id="59" name="Connector: Elbow 58">
            <a:extLst>
              <a:ext uri="{FF2B5EF4-FFF2-40B4-BE49-F238E27FC236}">
                <a16:creationId xmlns:a16="http://schemas.microsoft.com/office/drawing/2014/main" id="{C79E3801-75FB-41C5-8CC9-7A454330F9D2}"/>
              </a:ext>
            </a:extLst>
          </p:cNvPr>
          <p:cNvCxnSpPr>
            <a:cxnSpLocks/>
            <a:stCxn id="58" idx="1"/>
            <a:endCxn id="62" idx="0"/>
          </p:cNvCxnSpPr>
          <p:nvPr/>
        </p:nvCxnSpPr>
        <p:spPr>
          <a:xfrm rot="10800000" flipV="1">
            <a:off x="5470149" y="1492600"/>
            <a:ext cx="1897675" cy="1021648"/>
          </a:xfrm>
          <a:prstGeom prst="bentConnector2">
            <a:avLst/>
          </a:prstGeom>
          <a:ln w="28575">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4F8B461A-2391-4F69-BCC7-C148C06CD81C}"/>
              </a:ext>
            </a:extLst>
          </p:cNvPr>
          <p:cNvSpPr txBox="1"/>
          <p:nvPr/>
        </p:nvSpPr>
        <p:spPr>
          <a:xfrm>
            <a:off x="5164289" y="2514248"/>
            <a:ext cx="611718" cy="307777"/>
          </a:xfrm>
          <a:prstGeom prst="rect">
            <a:avLst/>
          </a:prstGeom>
          <a:noFill/>
        </p:spPr>
        <p:txBody>
          <a:bodyPr wrap="square" rtlCol="0">
            <a:spAutoFit/>
          </a:bodyPr>
          <a:lstStyle/>
          <a:p>
            <a:r>
              <a:rPr lang="en-US" sz="1400">
                <a:solidFill>
                  <a:schemeClr val="tx1"/>
                </a:solidFill>
              </a:rPr>
              <a:t> </a:t>
            </a:r>
          </a:p>
        </p:txBody>
      </p:sp>
    </p:spTree>
    <p:extLst>
      <p:ext uri="{BB962C8B-B14F-4D97-AF65-F5344CB8AC3E}">
        <p14:creationId xmlns:p14="http://schemas.microsoft.com/office/powerpoint/2010/main" val="4112296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a:t>May 2019</a:t>
            </a:r>
            <a:endParaRPr lang="en-US" dirty="0"/>
          </a:p>
        </p:txBody>
      </p:sp>
      <p:sp>
        <p:nvSpPr>
          <p:cNvPr id="22" name="Rectangle 21">
            <a:extLst>
              <a:ext uri="{FF2B5EF4-FFF2-40B4-BE49-F238E27FC236}">
                <a16:creationId xmlns:a16="http://schemas.microsoft.com/office/drawing/2014/main" id="{3F9EFB18-549B-4E8B-A565-3B8F2009FD4D}"/>
              </a:ext>
            </a:extLst>
          </p:cNvPr>
          <p:cNvSpPr/>
          <p:nvPr/>
        </p:nvSpPr>
        <p:spPr>
          <a:xfrm>
            <a:off x="2211166" y="2938502"/>
            <a:ext cx="746804"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23" name="Rectangle 22">
            <a:extLst>
              <a:ext uri="{FF2B5EF4-FFF2-40B4-BE49-F238E27FC236}">
                <a16:creationId xmlns:a16="http://schemas.microsoft.com/office/drawing/2014/main" id="{5BEFA968-4CA9-46DD-8540-3173BDDE31CF}"/>
              </a:ext>
            </a:extLst>
          </p:cNvPr>
          <p:cNvSpPr/>
          <p:nvPr/>
        </p:nvSpPr>
        <p:spPr>
          <a:xfrm>
            <a:off x="2951391" y="2938501"/>
            <a:ext cx="477590" cy="402679"/>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L_SIG</a:t>
            </a:r>
          </a:p>
        </p:txBody>
      </p:sp>
      <p:sp>
        <p:nvSpPr>
          <p:cNvPr id="25" name="Rectangle 24">
            <a:extLst>
              <a:ext uri="{FF2B5EF4-FFF2-40B4-BE49-F238E27FC236}">
                <a16:creationId xmlns:a16="http://schemas.microsoft.com/office/drawing/2014/main" id="{026DBEE8-E483-4E3C-8E50-6166252F4F7B}"/>
              </a:ext>
            </a:extLst>
          </p:cNvPr>
          <p:cNvSpPr/>
          <p:nvPr/>
        </p:nvSpPr>
        <p:spPr>
          <a:xfrm>
            <a:off x="1478413" y="2940351"/>
            <a:ext cx="737241"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28" name="Straight Arrow Connector 27">
            <a:extLst>
              <a:ext uri="{FF2B5EF4-FFF2-40B4-BE49-F238E27FC236}">
                <a16:creationId xmlns:a16="http://schemas.microsoft.com/office/drawing/2014/main" id="{0563CE2A-9452-4601-9811-C64FFE84E198}"/>
              </a:ext>
            </a:extLst>
          </p:cNvPr>
          <p:cNvCxnSpPr>
            <a:cxnSpLocks/>
          </p:cNvCxnSpPr>
          <p:nvPr/>
        </p:nvCxnSpPr>
        <p:spPr>
          <a:xfrm>
            <a:off x="1072973" y="3341180"/>
            <a:ext cx="9763331" cy="0"/>
          </a:xfrm>
          <a:prstGeom prst="straightConnector1">
            <a:avLst/>
          </a:prstGeom>
          <a:noFill/>
          <a:ln w="9525" cap="flat" cmpd="sng" algn="ctr">
            <a:solidFill>
              <a:srgbClr val="000000"/>
            </a:solidFill>
            <a:prstDash val="solid"/>
            <a:tailEnd type="triangle"/>
          </a:ln>
          <a:effectLst/>
        </p:spPr>
      </p:cxnSp>
      <p:sp>
        <p:nvSpPr>
          <p:cNvPr id="29" name="TextBox 28">
            <a:extLst>
              <a:ext uri="{FF2B5EF4-FFF2-40B4-BE49-F238E27FC236}">
                <a16:creationId xmlns:a16="http://schemas.microsoft.com/office/drawing/2014/main" id="{0166E312-6149-4329-875D-F8C444934756}"/>
              </a:ext>
            </a:extLst>
          </p:cNvPr>
          <p:cNvSpPr txBox="1"/>
          <p:nvPr/>
        </p:nvSpPr>
        <p:spPr>
          <a:xfrm>
            <a:off x="10327691" y="3160132"/>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cxnSp>
        <p:nvCxnSpPr>
          <p:cNvPr id="30" name="Straight Arrow Connector 29">
            <a:extLst>
              <a:ext uri="{FF2B5EF4-FFF2-40B4-BE49-F238E27FC236}">
                <a16:creationId xmlns:a16="http://schemas.microsoft.com/office/drawing/2014/main" id="{F61C0826-6D30-48DB-BDB3-BEC74276A6E5}"/>
              </a:ext>
            </a:extLst>
          </p:cNvPr>
          <p:cNvCxnSpPr>
            <a:cxnSpLocks/>
          </p:cNvCxnSpPr>
          <p:nvPr/>
        </p:nvCxnSpPr>
        <p:spPr>
          <a:xfrm flipV="1">
            <a:off x="1478413" y="2422921"/>
            <a:ext cx="0" cy="1080694"/>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a16="http://schemas.microsoft.com/office/drawing/2014/main" id="{44C1B0A2-4409-44EF-8007-3B43314CA6FC}"/>
              </a:ext>
            </a:extLst>
          </p:cNvPr>
          <p:cNvSpPr txBox="1"/>
          <p:nvPr/>
        </p:nvSpPr>
        <p:spPr>
          <a:xfrm>
            <a:off x="1253564" y="2216548"/>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a:ln>
                <a:noFill/>
              </a:ln>
              <a:solidFill>
                <a:srgbClr val="000000"/>
              </a:solidFill>
              <a:effectLst/>
              <a:uLnTx/>
              <a:uFillTx/>
              <a:latin typeface="Arial" charset="0"/>
              <a:ea typeface="+mn-ea"/>
            </a:endParaRPr>
          </a:p>
        </p:txBody>
      </p:sp>
      <p:sp>
        <p:nvSpPr>
          <p:cNvPr id="52" name="Title 1">
            <a:extLst>
              <a:ext uri="{FF2B5EF4-FFF2-40B4-BE49-F238E27FC236}">
                <a16:creationId xmlns:a16="http://schemas.microsoft.com/office/drawing/2014/main" id="{C7AC7722-AC22-4F4D-B337-A8D9CCABCD67}"/>
              </a:ext>
            </a:extLst>
          </p:cNvPr>
          <p:cNvSpPr>
            <a:spLocks noGrp="1"/>
          </p:cNvSpPr>
          <p:nvPr>
            <p:ph type="title"/>
          </p:nvPr>
        </p:nvSpPr>
        <p:spPr>
          <a:xfrm>
            <a:off x="467046" y="889625"/>
            <a:ext cx="11115353" cy="646367"/>
          </a:xfrm>
        </p:spPr>
        <p:txBody>
          <a:bodyPr/>
          <a:lstStyle/>
          <a:p>
            <a:r>
              <a:rPr lang="en-US" dirty="0"/>
              <a:t>IEEE 802.11bd PPDU: construction when </a:t>
            </a:r>
            <a:br>
              <a:rPr lang="en-US" dirty="0"/>
            </a:br>
            <a:r>
              <a:rPr lang="en-US" dirty="0"/>
              <a:t>containing only the NGV section</a:t>
            </a:r>
          </a:p>
        </p:txBody>
      </p:sp>
      <p:sp>
        <p:nvSpPr>
          <p:cNvPr id="2" name="Rectangle 1">
            <a:extLst>
              <a:ext uri="{FF2B5EF4-FFF2-40B4-BE49-F238E27FC236}">
                <a16:creationId xmlns:a16="http://schemas.microsoft.com/office/drawing/2014/main" id="{68C7EBFE-FB4A-4138-832A-F81F265950D1}"/>
              </a:ext>
            </a:extLst>
          </p:cNvPr>
          <p:cNvSpPr/>
          <p:nvPr/>
        </p:nvSpPr>
        <p:spPr>
          <a:xfrm>
            <a:off x="228600" y="1811119"/>
            <a:ext cx="10591800" cy="461665"/>
          </a:xfrm>
          <a:prstGeom prst="rect">
            <a:avLst/>
          </a:prstGeom>
        </p:spPr>
        <p:txBody>
          <a:bodyPr wrap="square">
            <a:spAutoFit/>
          </a:bodyPr>
          <a:lstStyle/>
          <a:p>
            <a:pPr marL="342900" indent="-342900">
              <a:buFont typeface="Arial" panose="020B0604020202020204" pitchFamily="34" charset="0"/>
              <a:buChar char="•"/>
            </a:pPr>
            <a:r>
              <a:rPr lang="en-US" dirty="0">
                <a:solidFill>
                  <a:schemeClr val="tx1"/>
                </a:solidFill>
              </a:rPr>
              <a:t>In this configuration, IEEE 802.11bd messages start with a legacy preamble</a:t>
            </a:r>
          </a:p>
        </p:txBody>
      </p:sp>
      <p:sp>
        <p:nvSpPr>
          <p:cNvPr id="38" name="Rectangle 37">
            <a:extLst>
              <a:ext uri="{FF2B5EF4-FFF2-40B4-BE49-F238E27FC236}">
                <a16:creationId xmlns:a16="http://schemas.microsoft.com/office/drawing/2014/main" id="{E9065D51-ED0A-4CA9-B222-9AD1582CB146}"/>
              </a:ext>
            </a:extLst>
          </p:cNvPr>
          <p:cNvSpPr/>
          <p:nvPr/>
        </p:nvSpPr>
        <p:spPr>
          <a:xfrm>
            <a:off x="3428981" y="2840405"/>
            <a:ext cx="3492071" cy="5978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New modulation symbols </a:t>
            </a:r>
            <a:r>
              <a:rPr lang="en-US" sz="1800" kern="0" dirty="0">
                <a:solidFill>
                  <a:prstClr val="white"/>
                </a:solidFill>
                <a:latin typeface="Arial"/>
              </a:rPr>
              <a:t>section</a:t>
            </a: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3" name="Rectangle 2">
            <a:extLst>
              <a:ext uri="{FF2B5EF4-FFF2-40B4-BE49-F238E27FC236}">
                <a16:creationId xmlns:a16="http://schemas.microsoft.com/office/drawing/2014/main" id="{83827EBF-0908-46A3-A200-BC9C68F7D883}"/>
              </a:ext>
            </a:extLst>
          </p:cNvPr>
          <p:cNvSpPr/>
          <p:nvPr/>
        </p:nvSpPr>
        <p:spPr>
          <a:xfrm>
            <a:off x="266700" y="4839004"/>
            <a:ext cx="11925300" cy="1692771"/>
          </a:xfrm>
          <a:prstGeom prst="rect">
            <a:avLst/>
          </a:prstGeom>
        </p:spPr>
        <p:txBody>
          <a:bodyPr wrap="square">
            <a:spAutoFit/>
          </a:bodyPr>
          <a:lstStyle/>
          <a:p>
            <a:r>
              <a:rPr lang="en-US" dirty="0">
                <a:solidFill>
                  <a:schemeClr val="tx1"/>
                </a:solidFill>
              </a:rPr>
              <a:t>Encoding of the legacy </a:t>
            </a:r>
            <a:r>
              <a:rPr lang="en-US" b="1" dirty="0">
                <a:solidFill>
                  <a:schemeClr val="tx1"/>
                </a:solidFill>
              </a:rPr>
              <a:t>SIG </a:t>
            </a:r>
            <a:r>
              <a:rPr lang="en-US" dirty="0">
                <a:solidFill>
                  <a:schemeClr val="tx1"/>
                </a:solidFill>
              </a:rPr>
              <a:t>info: </a:t>
            </a:r>
          </a:p>
          <a:p>
            <a:pPr marL="342900" indent="-342900">
              <a:buFont typeface="Arial" panose="020B0604020202020204" pitchFamily="34" charset="0"/>
              <a:buChar char="•"/>
            </a:pPr>
            <a:r>
              <a:rPr lang="en-US" sz="2000" dirty="0">
                <a:solidFill>
                  <a:schemeClr val="tx1"/>
                </a:solidFill>
              </a:rPr>
              <a:t>Need to flag this packet as a “non-11p” rate </a:t>
            </a:r>
            <a:r>
              <a:rPr lang="en-US" sz="2000" dirty="0">
                <a:solidFill>
                  <a:schemeClr val="tx1"/>
                </a:solidFill>
                <a:sym typeface="Wingdings" panose="05000000000000000000" pitchFamily="2" charset="2"/>
              </a:rPr>
              <a:t> </a:t>
            </a:r>
            <a:r>
              <a:rPr lang="en-US" sz="2000" b="1" dirty="0">
                <a:solidFill>
                  <a:schemeClr val="tx1"/>
                </a:solidFill>
              </a:rPr>
              <a:t>R4=0</a:t>
            </a:r>
          </a:p>
          <a:p>
            <a:pPr marL="342900" indent="-342900">
              <a:buFont typeface="Arial" panose="020B0604020202020204" pitchFamily="34" charset="0"/>
              <a:buChar char="•"/>
            </a:pPr>
            <a:r>
              <a:rPr lang="en-US" sz="2000" dirty="0">
                <a:solidFill>
                  <a:schemeClr val="tx1"/>
                </a:solidFill>
              </a:rPr>
              <a:t>Extra redundancy protection: in case some legacy stations would ignore R4 (although they should not), encode the </a:t>
            </a:r>
            <a:r>
              <a:rPr lang="en-US" sz="2000" b="1" dirty="0">
                <a:solidFill>
                  <a:schemeClr val="tx1"/>
                </a:solidFill>
              </a:rPr>
              <a:t>R1-R3</a:t>
            </a:r>
            <a:r>
              <a:rPr lang="en-US" sz="2000" dirty="0">
                <a:solidFill>
                  <a:schemeClr val="tx1"/>
                </a:solidFill>
              </a:rPr>
              <a:t> and </a:t>
            </a:r>
            <a:r>
              <a:rPr lang="en-US" sz="2000" b="1" dirty="0">
                <a:solidFill>
                  <a:schemeClr val="tx1"/>
                </a:solidFill>
              </a:rPr>
              <a:t>LENGTH </a:t>
            </a:r>
            <a:r>
              <a:rPr lang="en-US" sz="2000" dirty="0">
                <a:solidFill>
                  <a:schemeClr val="tx1"/>
                </a:solidFill>
              </a:rPr>
              <a:t>fields so that packet duration matches the duration of the NGV symbols, as if it were a legacy PPDU. As reference, we </a:t>
            </a:r>
            <a:r>
              <a:rPr lang="en-US" sz="2000">
                <a:solidFill>
                  <a:schemeClr val="tx1"/>
                </a:solidFill>
              </a:rPr>
              <a:t>can encode R1-R3 as « QPSK ½ », and encode LENGTH accordingly.</a:t>
            </a:r>
            <a:endParaRPr lang="en-US" sz="2000" dirty="0">
              <a:solidFill>
                <a:schemeClr val="tx1"/>
              </a:solidFill>
            </a:endParaRPr>
          </a:p>
        </p:txBody>
      </p:sp>
      <p:pic>
        <p:nvPicPr>
          <p:cNvPr id="14" name="Picture 13">
            <a:extLst>
              <a:ext uri="{FF2B5EF4-FFF2-40B4-BE49-F238E27FC236}">
                <a16:creationId xmlns:a16="http://schemas.microsoft.com/office/drawing/2014/main" id="{4D3F178D-86A8-48AD-93B6-49F7A64CB742}"/>
              </a:ext>
            </a:extLst>
          </p:cNvPr>
          <p:cNvPicPr>
            <a:picLocks noChangeAspect="1"/>
          </p:cNvPicPr>
          <p:nvPr/>
        </p:nvPicPr>
        <p:blipFill rotWithShape="1">
          <a:blip r:embed="rId3"/>
          <a:srcRect l="4488" b="40389"/>
          <a:stretch/>
        </p:blipFill>
        <p:spPr>
          <a:xfrm>
            <a:off x="646471" y="3797430"/>
            <a:ext cx="5087429" cy="877730"/>
          </a:xfrm>
          <a:prstGeom prst="rect">
            <a:avLst/>
          </a:prstGeom>
        </p:spPr>
      </p:pic>
      <p:cxnSp>
        <p:nvCxnSpPr>
          <p:cNvPr id="15" name="Straight Arrow Connector 14">
            <a:extLst>
              <a:ext uri="{FF2B5EF4-FFF2-40B4-BE49-F238E27FC236}">
                <a16:creationId xmlns:a16="http://schemas.microsoft.com/office/drawing/2014/main" id="{8C26CBC1-4A83-4B01-B542-19A828441EE8}"/>
              </a:ext>
            </a:extLst>
          </p:cNvPr>
          <p:cNvCxnSpPr>
            <a:cxnSpLocks/>
            <a:stCxn id="23" idx="2"/>
          </p:cNvCxnSpPr>
          <p:nvPr/>
        </p:nvCxnSpPr>
        <p:spPr>
          <a:xfrm>
            <a:off x="3190186" y="3341180"/>
            <a:ext cx="0" cy="55563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50F098D8-8CE8-44F8-B17E-0C52D3E07805}"/>
              </a:ext>
            </a:extLst>
          </p:cNvPr>
          <p:cNvSpPr/>
          <p:nvPr/>
        </p:nvSpPr>
        <p:spPr bwMode="auto">
          <a:xfrm>
            <a:off x="642855" y="3932606"/>
            <a:ext cx="4843545" cy="74255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32" name="Connector: Elbow 31">
            <a:extLst>
              <a:ext uri="{FF2B5EF4-FFF2-40B4-BE49-F238E27FC236}">
                <a16:creationId xmlns:a16="http://schemas.microsoft.com/office/drawing/2014/main" id="{1DA49FCF-9792-48D8-8CBB-EAFE507EFAE3}"/>
              </a:ext>
            </a:extLst>
          </p:cNvPr>
          <p:cNvCxnSpPr>
            <a:cxnSpLocks/>
            <a:stCxn id="23" idx="0"/>
            <a:endCxn id="33" idx="0"/>
          </p:cNvCxnSpPr>
          <p:nvPr/>
        </p:nvCxnSpPr>
        <p:spPr bwMode="auto">
          <a:xfrm rot="5400000" flipH="1" flipV="1">
            <a:off x="5012546" y="1029995"/>
            <a:ext cx="86146" cy="3730866"/>
          </a:xfrm>
          <a:prstGeom prst="bentConnector3">
            <a:avLst>
              <a:gd name="adj1" fmla="val 365363"/>
            </a:avLst>
          </a:prstGeom>
          <a:solidFill>
            <a:srgbClr val="00B8FF"/>
          </a:solidFill>
          <a:ln w="19050" cap="flat" cmpd="sng" algn="ctr">
            <a:solidFill>
              <a:srgbClr val="255C86"/>
            </a:solidFill>
            <a:prstDash val="dash"/>
            <a:round/>
            <a:headEnd type="none" w="med" len="med"/>
            <a:tailEnd type="triangle"/>
          </a:ln>
          <a:effectLst/>
        </p:spPr>
      </p:cxnSp>
      <p:sp>
        <p:nvSpPr>
          <p:cNvPr id="33" name="TextBox 32">
            <a:extLst>
              <a:ext uri="{FF2B5EF4-FFF2-40B4-BE49-F238E27FC236}">
                <a16:creationId xmlns:a16="http://schemas.microsoft.com/office/drawing/2014/main" id="{E24EF458-CE25-4006-AD14-1D8CE12F46C0}"/>
              </a:ext>
            </a:extLst>
          </p:cNvPr>
          <p:cNvSpPr txBox="1"/>
          <p:nvPr/>
        </p:nvSpPr>
        <p:spPr>
          <a:xfrm>
            <a:off x="6615193" y="2852355"/>
            <a:ext cx="611718" cy="307777"/>
          </a:xfrm>
          <a:prstGeom prst="rect">
            <a:avLst/>
          </a:prstGeom>
          <a:noFill/>
        </p:spPr>
        <p:txBody>
          <a:bodyPr wrap="square" rtlCol="0">
            <a:spAutoFit/>
          </a:bodyPr>
          <a:lstStyle/>
          <a:p>
            <a:r>
              <a:rPr lang="en-US" sz="1400" dirty="0">
                <a:solidFill>
                  <a:schemeClr val="tx1"/>
                </a:solidFill>
              </a:rPr>
              <a:t> </a:t>
            </a:r>
          </a:p>
        </p:txBody>
      </p:sp>
      <p:sp>
        <p:nvSpPr>
          <p:cNvPr id="5" name="Footer Placeholder 4">
            <a:extLst>
              <a:ext uri="{FF2B5EF4-FFF2-40B4-BE49-F238E27FC236}">
                <a16:creationId xmlns:a16="http://schemas.microsoft.com/office/drawing/2014/main" id="{A8C94771-92E4-4692-91EC-BE3BC4EE3F8F}"/>
              </a:ext>
            </a:extLst>
          </p:cNvPr>
          <p:cNvSpPr>
            <a:spLocks noGrp="1"/>
          </p:cNvSpPr>
          <p:nvPr>
            <p:ph type="ftr" idx="14"/>
          </p:nvPr>
        </p:nvSpPr>
        <p:spPr/>
        <p:txBody>
          <a:bodyPr/>
          <a:lstStyle/>
          <a:p>
            <a:r>
              <a:rPr lang="en-GB"/>
              <a:t>Fischer - Filippi - Martinez, NXP</a:t>
            </a:r>
            <a:endParaRPr lang="en-GB" dirty="0"/>
          </a:p>
        </p:txBody>
      </p:sp>
      <p:sp>
        <p:nvSpPr>
          <p:cNvPr id="6" name="Slide Number Placeholder 5">
            <a:extLst>
              <a:ext uri="{FF2B5EF4-FFF2-40B4-BE49-F238E27FC236}">
                <a16:creationId xmlns:a16="http://schemas.microsoft.com/office/drawing/2014/main" id="{B8051651-1A0D-47F5-B7C5-89003EDD56F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0990856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81200"/>
            <a:ext cx="10361084" cy="1065213"/>
          </a:xfrm>
        </p:spPr>
        <p:txBody>
          <a:bodyPr/>
          <a:lstStyle/>
          <a:p>
            <a:r>
              <a:rPr lang="en-US" sz="4000" dirty="0"/>
              <a:t>Legacy device PHY state machines</a:t>
            </a:r>
            <a:endParaRPr lang="en-GB" sz="4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796489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a:t>May 2019</a:t>
            </a:r>
            <a:endParaRPr lang="en-GB"/>
          </a:p>
        </p:txBody>
      </p:sp>
      <p:sp>
        <p:nvSpPr>
          <p:cNvPr id="22" name="Rectangle 21">
            <a:extLst>
              <a:ext uri="{FF2B5EF4-FFF2-40B4-BE49-F238E27FC236}">
                <a16:creationId xmlns:a16="http://schemas.microsoft.com/office/drawing/2014/main" id="{3F9EFB18-549B-4E8B-A565-3B8F2009FD4D}"/>
              </a:ext>
            </a:extLst>
          </p:cNvPr>
          <p:cNvSpPr/>
          <p:nvPr/>
        </p:nvSpPr>
        <p:spPr>
          <a:xfrm>
            <a:off x="2307117" y="2817551"/>
            <a:ext cx="746804"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23" name="Rectangle 22">
            <a:extLst>
              <a:ext uri="{FF2B5EF4-FFF2-40B4-BE49-F238E27FC236}">
                <a16:creationId xmlns:a16="http://schemas.microsoft.com/office/drawing/2014/main" id="{5BEFA968-4CA9-46DD-8540-3173BDDE31CF}"/>
              </a:ext>
            </a:extLst>
          </p:cNvPr>
          <p:cNvSpPr/>
          <p:nvPr/>
        </p:nvSpPr>
        <p:spPr>
          <a:xfrm>
            <a:off x="3047342" y="2817550"/>
            <a:ext cx="381639" cy="402679"/>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L_SIG</a:t>
            </a:r>
          </a:p>
        </p:txBody>
      </p:sp>
      <p:sp>
        <p:nvSpPr>
          <p:cNvPr id="25" name="Rectangle 24">
            <a:extLst>
              <a:ext uri="{FF2B5EF4-FFF2-40B4-BE49-F238E27FC236}">
                <a16:creationId xmlns:a16="http://schemas.microsoft.com/office/drawing/2014/main" id="{026DBEE8-E483-4E3C-8E50-6166252F4F7B}"/>
              </a:ext>
            </a:extLst>
          </p:cNvPr>
          <p:cNvSpPr/>
          <p:nvPr/>
        </p:nvSpPr>
        <p:spPr>
          <a:xfrm>
            <a:off x="1574364" y="2819400"/>
            <a:ext cx="737241"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28" name="Straight Arrow Connector 27">
            <a:extLst>
              <a:ext uri="{FF2B5EF4-FFF2-40B4-BE49-F238E27FC236}">
                <a16:creationId xmlns:a16="http://schemas.microsoft.com/office/drawing/2014/main" id="{0563CE2A-9452-4601-9811-C64FFE84E198}"/>
              </a:ext>
            </a:extLst>
          </p:cNvPr>
          <p:cNvCxnSpPr>
            <a:cxnSpLocks/>
          </p:cNvCxnSpPr>
          <p:nvPr/>
        </p:nvCxnSpPr>
        <p:spPr>
          <a:xfrm>
            <a:off x="1156224" y="3219764"/>
            <a:ext cx="9763331" cy="0"/>
          </a:xfrm>
          <a:prstGeom prst="straightConnector1">
            <a:avLst/>
          </a:prstGeom>
          <a:noFill/>
          <a:ln w="9525" cap="flat" cmpd="sng" algn="ctr">
            <a:solidFill>
              <a:srgbClr val="000000"/>
            </a:solidFill>
            <a:prstDash val="solid"/>
            <a:tailEnd type="triangle"/>
          </a:ln>
          <a:effectLst/>
        </p:spPr>
      </p:cxnSp>
      <p:sp>
        <p:nvSpPr>
          <p:cNvPr id="29" name="TextBox 28">
            <a:extLst>
              <a:ext uri="{FF2B5EF4-FFF2-40B4-BE49-F238E27FC236}">
                <a16:creationId xmlns:a16="http://schemas.microsoft.com/office/drawing/2014/main" id="{0166E312-6149-4329-875D-F8C444934756}"/>
              </a:ext>
            </a:extLst>
          </p:cNvPr>
          <p:cNvSpPr txBox="1"/>
          <p:nvPr/>
        </p:nvSpPr>
        <p:spPr>
          <a:xfrm>
            <a:off x="10410942" y="3038716"/>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cxnSp>
        <p:nvCxnSpPr>
          <p:cNvPr id="30" name="Straight Arrow Connector 29">
            <a:extLst>
              <a:ext uri="{FF2B5EF4-FFF2-40B4-BE49-F238E27FC236}">
                <a16:creationId xmlns:a16="http://schemas.microsoft.com/office/drawing/2014/main" id="{F61C0826-6D30-48DB-BDB3-BEC74276A6E5}"/>
              </a:ext>
            </a:extLst>
          </p:cNvPr>
          <p:cNvCxnSpPr>
            <a:cxnSpLocks/>
          </p:cNvCxnSpPr>
          <p:nvPr/>
        </p:nvCxnSpPr>
        <p:spPr>
          <a:xfrm flipV="1">
            <a:off x="1561664" y="2301505"/>
            <a:ext cx="0" cy="1080694"/>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a16="http://schemas.microsoft.com/office/drawing/2014/main" id="{44C1B0A2-4409-44EF-8007-3B43314CA6FC}"/>
              </a:ext>
            </a:extLst>
          </p:cNvPr>
          <p:cNvSpPr txBox="1"/>
          <p:nvPr/>
        </p:nvSpPr>
        <p:spPr>
          <a:xfrm>
            <a:off x="1479133" y="2146977"/>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sp>
        <p:nvSpPr>
          <p:cNvPr id="41" name="Rectangle 40">
            <a:extLst>
              <a:ext uri="{FF2B5EF4-FFF2-40B4-BE49-F238E27FC236}">
                <a16:creationId xmlns:a16="http://schemas.microsoft.com/office/drawing/2014/main" id="{30F32E19-FE75-41E7-995B-563FB24EAECE}"/>
              </a:ext>
            </a:extLst>
          </p:cNvPr>
          <p:cNvSpPr/>
          <p:nvPr/>
        </p:nvSpPr>
        <p:spPr>
          <a:xfrm>
            <a:off x="3428981" y="2819400"/>
            <a:ext cx="2945983" cy="402681"/>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Payload (802.11p)</a:t>
            </a:r>
          </a:p>
        </p:txBody>
      </p:sp>
      <p:sp>
        <p:nvSpPr>
          <p:cNvPr id="52" name="Title 1">
            <a:extLst>
              <a:ext uri="{FF2B5EF4-FFF2-40B4-BE49-F238E27FC236}">
                <a16:creationId xmlns:a16="http://schemas.microsoft.com/office/drawing/2014/main" id="{C7AC7722-AC22-4F4D-B337-A8D9CCABCD67}"/>
              </a:ext>
            </a:extLst>
          </p:cNvPr>
          <p:cNvSpPr>
            <a:spLocks noGrp="1"/>
          </p:cNvSpPr>
          <p:nvPr>
            <p:ph type="title"/>
          </p:nvPr>
        </p:nvSpPr>
        <p:spPr>
          <a:xfrm>
            <a:off x="467046" y="889625"/>
            <a:ext cx="11115353" cy="646367"/>
          </a:xfrm>
        </p:spPr>
        <p:txBody>
          <a:bodyPr/>
          <a:lstStyle/>
          <a:p>
            <a:r>
              <a:rPr lang="en-US" dirty="0"/>
              <a:t>IEEE 802.11bd PPDU: how legacy device treat incoming packets containing both legacy and NGV sections</a:t>
            </a:r>
          </a:p>
        </p:txBody>
      </p:sp>
      <p:sp>
        <p:nvSpPr>
          <p:cNvPr id="53" name="Rectangle 52">
            <a:extLst>
              <a:ext uri="{FF2B5EF4-FFF2-40B4-BE49-F238E27FC236}">
                <a16:creationId xmlns:a16="http://schemas.microsoft.com/office/drawing/2014/main" id="{DAED7597-A8FA-4668-AB27-CD31ABD042C5}"/>
              </a:ext>
            </a:extLst>
          </p:cNvPr>
          <p:cNvSpPr/>
          <p:nvPr/>
        </p:nvSpPr>
        <p:spPr>
          <a:xfrm>
            <a:off x="6374965" y="2820109"/>
            <a:ext cx="3200400" cy="400120"/>
          </a:xfrm>
          <a:prstGeom prst="rect">
            <a:avLst/>
          </a:prstGeom>
          <a:solidFill>
            <a:schemeClr val="bg1">
              <a:lumMod val="7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56" name="TextBox 55">
            <a:extLst>
              <a:ext uri="{FF2B5EF4-FFF2-40B4-BE49-F238E27FC236}">
                <a16:creationId xmlns:a16="http://schemas.microsoft.com/office/drawing/2014/main" id="{6AEF9624-9672-4B9C-AD59-20B0C532A178}"/>
              </a:ext>
            </a:extLst>
          </p:cNvPr>
          <p:cNvSpPr txBox="1"/>
          <p:nvPr/>
        </p:nvSpPr>
        <p:spPr>
          <a:xfrm>
            <a:off x="676677" y="3891553"/>
            <a:ext cx="11439123" cy="1200329"/>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Legacy IEEE 802.11p device attempt to decode the legacy section as usual</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a:solidFill>
                  <a:schemeClr val="tx1"/>
                </a:solidFill>
              </a:rPr>
              <a:t>Legacy IEEE 802.11p device observes </a:t>
            </a:r>
            <a:r>
              <a:rPr lang="en-US" b="1" dirty="0">
                <a:solidFill>
                  <a:schemeClr val="tx1"/>
                </a:solidFill>
              </a:rPr>
              <a:t>high-power energy following the legacy section</a:t>
            </a:r>
          </a:p>
        </p:txBody>
      </p:sp>
      <p:sp>
        <p:nvSpPr>
          <p:cNvPr id="2" name="Footer Placeholder 1">
            <a:extLst>
              <a:ext uri="{FF2B5EF4-FFF2-40B4-BE49-F238E27FC236}">
                <a16:creationId xmlns:a16="http://schemas.microsoft.com/office/drawing/2014/main" id="{F5223E92-6B3D-487E-A0DF-0ED01EEE82C6}"/>
              </a:ext>
            </a:extLst>
          </p:cNvPr>
          <p:cNvSpPr>
            <a:spLocks noGrp="1"/>
          </p:cNvSpPr>
          <p:nvPr>
            <p:ph type="ftr" idx="14"/>
          </p:nvPr>
        </p:nvSpPr>
        <p:spPr/>
        <p:txBody>
          <a:bodyPr/>
          <a:lstStyle/>
          <a:p>
            <a:r>
              <a:rPr lang="en-GB"/>
              <a:t>Fischer - Filippi - Martinez, NXP</a:t>
            </a:r>
            <a:endParaRPr lang="en-GB" dirty="0"/>
          </a:p>
        </p:txBody>
      </p:sp>
      <p:sp>
        <p:nvSpPr>
          <p:cNvPr id="3" name="Slide Number Placeholder 2">
            <a:extLst>
              <a:ext uri="{FF2B5EF4-FFF2-40B4-BE49-F238E27FC236}">
                <a16:creationId xmlns:a16="http://schemas.microsoft.com/office/drawing/2014/main" id="{E02E3508-2AF3-4425-9E3F-2C8016E7CBE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89585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3621</Words>
  <Application>Microsoft Office PowerPoint</Application>
  <PresentationFormat>Widescreen</PresentationFormat>
  <Paragraphs>661</Paragraphs>
  <Slides>30</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MS Gothic</vt:lpstr>
      <vt:lpstr>Arial</vt:lpstr>
      <vt:lpstr>Arial Unicode MS</vt:lpstr>
      <vt:lpstr>Times New Roman</vt:lpstr>
      <vt:lpstr>Wingdings</vt:lpstr>
      <vt:lpstr>Office Theme</vt:lpstr>
      <vt:lpstr>Document</vt:lpstr>
      <vt:lpstr>Interoperable Approach for NGV New Modulations</vt:lpstr>
      <vt:lpstr>Abstract</vt:lpstr>
      <vt:lpstr>NGV PPDU format</vt:lpstr>
      <vt:lpstr>Conceptual Framework</vt:lpstr>
      <vt:lpstr>NGV PPDU format: proposal for inclusion of the new modulation symbols</vt:lpstr>
      <vt:lpstr>IEEE 802.11bd PPDU format: SIG &amp; duration field info</vt:lpstr>
      <vt:lpstr>IEEE 802.11bd PPDU: construction when  containing only the NGV section</vt:lpstr>
      <vt:lpstr>Legacy device PHY state machines</vt:lpstr>
      <vt:lpstr>IEEE 802.11bd PPDU: how legacy device treat incoming packets containing both legacy and NGV sections</vt:lpstr>
      <vt:lpstr>IEEE 802.11bd PPDU: how legacy device treat incoming packets containing only the NGV section</vt:lpstr>
      <vt:lpstr>NGV device PHY state machines</vt:lpstr>
      <vt:lpstr>IEEE 802.11bd PPDU: how NGV device treat incoming packets (1) </vt:lpstr>
      <vt:lpstr>IEEE 802.11bd PPDU: how NGV device treat incoming packets (2) </vt:lpstr>
      <vt:lpstr>Waveform design: a flexible &amp; adaptable toolbox</vt:lpstr>
      <vt:lpstr>Waveform design: a flexible &amp; adaptable toolbox</vt:lpstr>
      <vt:lpstr>Objective: Allow for a wide variety of switching options</vt:lpstr>
      <vt:lpstr>Example 1: Legacy to NGV soft switch, legacy section uses constant modulation and coding scheme (1) </vt:lpstr>
      <vt:lpstr>Example 1: Legacy to NGV soft switch, legacy section uses constant modulation and coding scheme (2) </vt:lpstr>
      <vt:lpstr>Example 2: Legacy to NGV soft switch, legacy section uses higher rates for constant transmission time (1) </vt:lpstr>
      <vt:lpstr>Example 2: Legacy to NGV soft switch, legacy section uses higher rates for constant transmission time (2) </vt:lpstr>
      <vt:lpstr>Example 3: Legacy and/or NGV switch, using both ChannelBusyPercentage &amp; TechPercentage metrics (1)</vt:lpstr>
      <vt:lpstr>Example 3: Legacy and/or NGV switch, using both ChannelBusyPercentage &amp; TechPercentage metrics (2)</vt:lpstr>
      <vt:lpstr>Example 4: Legacy to NGV hard switch </vt:lpstr>
      <vt:lpstr>Why it is possible to extend the legacy PPDU?</vt:lpstr>
      <vt:lpstr>Append new modulated symbols with configurable gap</vt:lpstr>
      <vt:lpstr>Compatibility with adaptive retransmission technique (1)</vt:lpstr>
      <vt:lpstr>Benefits</vt:lpstr>
      <vt:lpstr>Straw Poll #1</vt:lpstr>
      <vt:lpstr>Straw Poll #2</vt:lpstr>
      <vt:lpstr>Straw Poll #3</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Interoperable Approach for NGV New Modulations</dc:title>
  <dc:creator>Michael Fischer</dc:creator>
  <cp:keywords>Submission</cp:keywords>
  <cp:lastModifiedBy>Michael Fischer</cp:lastModifiedBy>
  <cp:revision>118</cp:revision>
  <cp:lastPrinted>1601-01-01T00:00:00Z</cp:lastPrinted>
  <dcterms:created xsi:type="dcterms:W3CDTF">2019-01-13T00:12:33Z</dcterms:created>
  <dcterms:modified xsi:type="dcterms:W3CDTF">2019-05-13T02:41:50Z</dcterms:modified>
</cp:coreProperties>
</file>