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2" r:id="rId2"/>
    <p:sldId id="368" r:id="rId3"/>
    <p:sldId id="367" r:id="rId4"/>
    <p:sldId id="413" r:id="rId5"/>
    <p:sldId id="409" r:id="rId6"/>
    <p:sldId id="410" r:id="rId7"/>
    <p:sldId id="411" r:id="rId8"/>
    <p:sldId id="414" r:id="rId9"/>
    <p:sldId id="412" r:id="rId10"/>
    <p:sldId id="365" r:id="rId11"/>
    <p:sldId id="405" r:id="rId12"/>
    <p:sldId id="366" r:id="rId13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  <p:cmAuthor id="6" name="durui (D)" initials="d(" lastIdx="1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 autoAdjust="0"/>
    <p:restoredTop sz="92000" autoAdjust="0"/>
  </p:normalViewPr>
  <p:slideViewPr>
    <p:cSldViewPr>
      <p:cViewPr varScale="1">
        <p:scale>
          <a:sx n="94" d="100"/>
          <a:sy n="94" d="100"/>
        </p:scale>
        <p:origin x="121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21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0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43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2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802.11-19/0080r0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Further discussion for WLAN Radar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2019-01-03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27665"/>
              </p:ext>
            </p:extLst>
          </p:nvPr>
        </p:nvGraphicFramePr>
        <p:xfrm>
          <a:off x="535905" y="3263623"/>
          <a:ext cx="8148390" cy="27432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83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 Xiao Han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Tony.hanxiao@huawei.com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Rui</a:t>
                      </a:r>
                      <a:r>
                        <a:rPr lang="en-US" sz="1400" baseline="0" dirty="0" smtClean="0"/>
                        <a:t> Du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Wei</a:t>
                      </a:r>
                      <a:r>
                        <a:rPr lang="en-US" sz="1400" baseline="0" dirty="0" smtClean="0"/>
                        <a:t> Lin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Ross Jian Yu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Yan Xin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summarizes </a:t>
            </a:r>
            <a:r>
              <a:rPr lang="en-US" sz="2000" dirty="0"/>
              <a:t>and </a:t>
            </a:r>
            <a:r>
              <a:rPr lang="en-US" sz="2000" dirty="0" smtClean="0"/>
              <a:t>analyzes </a:t>
            </a:r>
            <a:r>
              <a:rPr lang="en-US" sz="2000" dirty="0">
                <a:solidFill>
                  <a:srgbClr val="0000FF"/>
                </a:solidFill>
              </a:rPr>
              <a:t>all possible solutions considered so far </a:t>
            </a:r>
            <a:r>
              <a:rPr lang="en-US" sz="2000" dirty="0" smtClean="0"/>
              <a:t>to </a:t>
            </a:r>
            <a:r>
              <a:rPr lang="en-US" sz="2000" dirty="0"/>
              <a:t>include </a:t>
            </a:r>
            <a:r>
              <a:rPr lang="en-US" sz="2000" dirty="0" smtClean="0"/>
              <a:t>radar functionality </a:t>
            </a:r>
            <a:r>
              <a:rPr lang="en-US" sz="2000" dirty="0"/>
              <a:t>in </a:t>
            </a:r>
            <a:r>
              <a:rPr lang="en-US" sz="2000" dirty="0" smtClean="0"/>
              <a:t>WLAN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After comparison, </a:t>
            </a:r>
            <a:r>
              <a:rPr lang="en-US" sz="2000" dirty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t seems that the </a:t>
            </a:r>
            <a:r>
              <a:rPr lang="en-US" sz="2000" dirty="0" smtClean="0">
                <a:solidFill>
                  <a:srgbClr val="0000FF"/>
                </a:solidFill>
              </a:rPr>
              <a:t>Opt 1 could work without changing the Spec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If the group agrees to change the Spec, then the </a:t>
            </a:r>
            <a:r>
              <a:rPr lang="en-US" sz="2000" dirty="0" smtClean="0">
                <a:solidFill>
                  <a:srgbClr val="0000FF"/>
                </a:solidFill>
              </a:rPr>
              <a:t>Opt 4 is a better </a:t>
            </a:r>
            <a:r>
              <a:rPr lang="en-US" sz="2000" dirty="0" smtClean="0">
                <a:solidFill>
                  <a:schemeClr val="tx1"/>
                </a:solidFill>
              </a:rPr>
              <a:t>solution.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endParaRPr lang="en-US" sz="1400" dirty="0"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494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Which option do you </a:t>
            </a:r>
            <a:r>
              <a:rPr lang="en-US" altLang="zh-CN" sz="2000" dirty="0">
                <a:solidFill>
                  <a:schemeClr val="tx1"/>
                </a:solidFill>
              </a:rPr>
              <a:t>prefer for adding </a:t>
            </a:r>
            <a:r>
              <a:rPr lang="en-US" altLang="zh-CN" sz="2000" dirty="0" smtClean="0">
                <a:solidFill>
                  <a:schemeClr val="tx1"/>
                </a:solidFill>
              </a:rPr>
              <a:t>radar </a:t>
            </a:r>
            <a:r>
              <a:rPr lang="en-US" altLang="zh-CN" sz="2000" dirty="0">
                <a:solidFill>
                  <a:schemeClr val="tx1"/>
                </a:solidFill>
              </a:rPr>
              <a:t>functionality?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(The corresponding draft </a:t>
            </a:r>
            <a:r>
              <a:rPr lang="en-US" sz="1600" b="0" dirty="0">
                <a:solidFill>
                  <a:schemeClr val="tx1"/>
                </a:solidFill>
              </a:rPr>
              <a:t>text will be provided </a:t>
            </a:r>
            <a:r>
              <a:rPr lang="en-US" sz="1600" b="0" dirty="0" smtClean="0">
                <a:solidFill>
                  <a:schemeClr val="tx1"/>
                </a:solidFill>
              </a:rPr>
              <a:t>if Opt 4 is preferred)</a:t>
            </a:r>
            <a:endParaRPr lang="en-US" sz="16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 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 change for the 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Spec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200150" lvl="2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.,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CTS-to-Self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then any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radar signal</a:t>
            </a:r>
          </a:p>
          <a:p>
            <a:pPr marL="800100" lvl="1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 2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Scheme in [2</a:t>
            </a: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</a:p>
          <a:p>
            <a:pPr marL="1200150" lvl="2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E.g., DMG PHY and EDMG PHY, RA=TA, adding TRN </a:t>
            </a:r>
          </a:p>
          <a:p>
            <a:pPr marL="800100" lvl="1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 3. Modified </a:t>
            </a: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 based on [2]</a:t>
            </a:r>
            <a:endPara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200150" lvl="2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E.g., DMG PHY, explicit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indication by misusing RA=TA,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adding TRN </a:t>
            </a:r>
            <a:endParaRPr lang="en-US" altLang="zh-CN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 4. Dedicated explicit indication scheme based on [2]</a:t>
            </a:r>
          </a:p>
          <a:p>
            <a:pPr marL="1200150" lvl="2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E.g., DMG PHY,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dedicated explicit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indication, adding TRN </a:t>
            </a:r>
          </a:p>
          <a:p>
            <a:pPr marL="800100" lvl="1" indent="-342900" algn="just" defTabSz="9144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Abstain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9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11-18-2094-00-00ay-wlan-radar.pptx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] 11-18-2095-00-00ay-wlan-radar-annex.docx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[3] Draft P802.11ay_D2.1.pdf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 1. No change for the Spec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 2. Scheme in [2]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 3.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based on [2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Dedicated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indication scheme based on [2]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and comparison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8206680" cy="359303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As described in [1], </a:t>
            </a:r>
            <a:r>
              <a:rPr lang="en-US" sz="1800" dirty="0" smtClean="0">
                <a:solidFill>
                  <a:srgbClr val="0000FF"/>
                </a:solidFill>
              </a:rPr>
              <a:t>radar</a:t>
            </a:r>
            <a:r>
              <a:rPr lang="en-US" sz="1800" dirty="0" smtClean="0"/>
              <a:t> </a:t>
            </a:r>
            <a:r>
              <a:rPr lang="en-US" sz="1800" dirty="0"/>
              <a:t>use-case in unlicensed </a:t>
            </a:r>
            <a:r>
              <a:rPr lang="en-US" sz="1800" dirty="0" err="1"/>
              <a:t>mmWave</a:t>
            </a:r>
            <a:r>
              <a:rPr lang="en-US" sz="1800" dirty="0"/>
              <a:t> </a:t>
            </a:r>
            <a:r>
              <a:rPr lang="en-US" sz="1800" dirty="0" smtClean="0"/>
              <a:t>starts </a:t>
            </a:r>
            <a:r>
              <a:rPr lang="en-US" sz="1800" dirty="0"/>
              <a:t>to gain </a:t>
            </a:r>
            <a:r>
              <a:rPr lang="en-US" sz="1800" dirty="0">
                <a:solidFill>
                  <a:srgbClr val="0000FF"/>
                </a:solidFill>
              </a:rPr>
              <a:t>interest</a:t>
            </a:r>
            <a:r>
              <a:rPr lang="en-US" sz="1800" dirty="0"/>
              <a:t> in the industry </a:t>
            </a:r>
            <a:r>
              <a:rPr lang="en-US" sz="1800" dirty="0" smtClean="0"/>
              <a:t>for many applications.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Hence, in </a:t>
            </a:r>
            <a:r>
              <a:rPr lang="en-US" sz="1800" dirty="0"/>
              <a:t>[1, 2</a:t>
            </a:r>
            <a:r>
              <a:rPr lang="en-US" sz="1800" dirty="0" smtClean="0"/>
              <a:t>], radar is proposed </a:t>
            </a:r>
            <a:r>
              <a:rPr lang="en-US" sz="1800" dirty="0">
                <a:solidFill>
                  <a:srgbClr val="0000FF"/>
                </a:solidFill>
              </a:rPr>
              <a:t>as part of </a:t>
            </a:r>
            <a:r>
              <a:rPr lang="en-US" sz="1800" dirty="0"/>
              <a:t>the WLAN </a:t>
            </a:r>
            <a:r>
              <a:rPr lang="en-US" sz="1800" dirty="0" smtClean="0"/>
              <a:t>framework, in order to achieve better </a:t>
            </a:r>
            <a:r>
              <a:rPr lang="en-US" sz="1800" dirty="0">
                <a:solidFill>
                  <a:srgbClr val="0000FF"/>
                </a:solidFill>
              </a:rPr>
              <a:t>Coexistence and </a:t>
            </a:r>
            <a:r>
              <a:rPr lang="en-US" sz="1800" dirty="0" smtClean="0">
                <a:solidFill>
                  <a:srgbClr val="0000FF"/>
                </a:solidFill>
              </a:rPr>
              <a:t>sharing </a:t>
            </a:r>
            <a:r>
              <a:rPr lang="en-US" sz="1800" dirty="0" smtClean="0"/>
              <a:t>between radar function and WLAN function.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In this proposal, we want to summarize and analyze </a:t>
            </a:r>
            <a:r>
              <a:rPr lang="en-US" altLang="zh-CN" sz="1800" dirty="0" smtClean="0">
                <a:solidFill>
                  <a:srgbClr val="0000FF"/>
                </a:solidFill>
              </a:rPr>
              <a:t>all possible solutions considered </a:t>
            </a:r>
            <a:r>
              <a:rPr lang="en-US" altLang="zh-CN" sz="1800" dirty="0">
                <a:solidFill>
                  <a:srgbClr val="0000FF"/>
                </a:solidFill>
              </a:rPr>
              <a:t>so </a:t>
            </a:r>
            <a:r>
              <a:rPr lang="en-US" altLang="zh-CN" sz="1800" dirty="0" smtClean="0">
                <a:solidFill>
                  <a:srgbClr val="0000FF"/>
                </a:solidFill>
              </a:rPr>
              <a:t>far </a:t>
            </a:r>
            <a:r>
              <a:rPr lang="en-US" altLang="zh-CN" sz="1800" dirty="0" smtClean="0"/>
              <a:t>to include radar function in WLAN, and ask for the feedback from the group.</a:t>
            </a: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0331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kern="1200" dirty="0" err="1" smtClean="0">
                <a:solidFill>
                  <a:srgbClr val="0000FF"/>
                </a:solidFill>
              </a:rPr>
              <a:t>Monostatic</a:t>
            </a:r>
            <a:r>
              <a:rPr lang="en-US" sz="1600" kern="1200" dirty="0" smtClean="0">
                <a:solidFill>
                  <a:srgbClr val="0000FF"/>
                </a:solidFill>
              </a:rPr>
              <a:t> </a:t>
            </a:r>
            <a:r>
              <a:rPr lang="en-US" sz="1600" kern="1200" dirty="0"/>
              <a:t>radar is </a:t>
            </a:r>
            <a:r>
              <a:rPr lang="en-US" sz="1600" kern="1200" dirty="0" smtClean="0"/>
              <a:t>a type of radar </a:t>
            </a:r>
            <a:r>
              <a:rPr lang="en-US" sz="1600" kern="1200" dirty="0"/>
              <a:t>in which the transmitter and receiver are </a:t>
            </a:r>
            <a:r>
              <a:rPr lang="en-US" sz="1600" kern="1200" dirty="0">
                <a:solidFill>
                  <a:srgbClr val="0000FF"/>
                </a:solidFill>
              </a:rPr>
              <a:t>collocated</a:t>
            </a:r>
            <a:r>
              <a:rPr lang="en-US" sz="1600" kern="1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" kern="1200" dirty="0"/>
          </a:p>
          <a:p>
            <a:pPr marL="3429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kern="1200" dirty="0" err="1" smtClean="0">
                <a:solidFill>
                  <a:srgbClr val="0000FF"/>
                </a:solidFill>
                <a:cs typeface="+mn-cs"/>
              </a:rPr>
              <a:t>Bistatic</a:t>
            </a:r>
            <a:r>
              <a:rPr lang="en-US" sz="1600" b="1" kern="120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1600" b="1" kern="1200" dirty="0">
                <a:cs typeface="+mn-cs"/>
              </a:rPr>
              <a:t>radar is the name given to a radar system comprising a transmitter and receiver that are </a:t>
            </a:r>
            <a:r>
              <a:rPr lang="en-US" sz="1600" b="1" kern="1200" dirty="0">
                <a:solidFill>
                  <a:srgbClr val="0000FF"/>
                </a:solidFill>
                <a:cs typeface="+mn-cs"/>
              </a:rPr>
              <a:t>separated</a:t>
            </a:r>
            <a:r>
              <a:rPr lang="en-US" sz="1600" b="1" kern="1200" dirty="0">
                <a:cs typeface="+mn-cs"/>
              </a:rPr>
              <a:t> by a distance comparable to the expected target distance</a:t>
            </a:r>
            <a:r>
              <a:rPr lang="en-US" sz="1600" b="1" kern="1200" dirty="0" smtClean="0">
                <a:cs typeface="+mn-cs"/>
              </a:rPr>
              <a:t>.</a:t>
            </a:r>
          </a:p>
          <a:p>
            <a:pPr marL="3429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400" b="1" kern="1200" dirty="0" smtClean="0">
              <a:cs typeface="+mn-cs"/>
            </a:endParaRPr>
          </a:p>
          <a:p>
            <a:pPr marL="3429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kern="1200" dirty="0" smtClean="0">
                <a:cs typeface="+mn-cs"/>
              </a:rPr>
              <a:t>A </a:t>
            </a:r>
            <a:r>
              <a:rPr lang="en-US" sz="1600" b="1" kern="1200" dirty="0">
                <a:cs typeface="+mn-cs"/>
              </a:rPr>
              <a:t>system containing </a:t>
            </a:r>
            <a:r>
              <a:rPr lang="en-US" sz="1600" b="1" kern="1200" dirty="0">
                <a:solidFill>
                  <a:srgbClr val="0000FF"/>
                </a:solidFill>
                <a:cs typeface="+mn-cs"/>
              </a:rPr>
              <a:t>multiple</a:t>
            </a:r>
            <a:r>
              <a:rPr lang="en-US" sz="1600" b="1" kern="1200" dirty="0">
                <a:cs typeface="+mn-cs"/>
              </a:rPr>
              <a:t> spatially diverse </a:t>
            </a:r>
            <a:r>
              <a:rPr lang="en-US" altLang="zh-CN" sz="1600" b="1" kern="1200" dirty="0" err="1">
                <a:cs typeface="+mn-cs"/>
              </a:rPr>
              <a:t>M</a:t>
            </a:r>
            <a:r>
              <a:rPr lang="en-US" sz="1600" b="1" kern="1200" dirty="0" err="1">
                <a:cs typeface="+mn-cs"/>
              </a:rPr>
              <a:t>onostatic</a:t>
            </a:r>
            <a:r>
              <a:rPr lang="en-US" sz="1600" b="1" kern="1200" dirty="0">
                <a:cs typeface="+mn-cs"/>
              </a:rPr>
              <a:t> </a:t>
            </a:r>
            <a:r>
              <a:rPr lang="en-US" sz="1600" b="1" kern="1200" dirty="0" smtClean="0">
                <a:cs typeface="+mn-cs"/>
              </a:rPr>
              <a:t>radar </a:t>
            </a:r>
            <a:r>
              <a:rPr lang="en-US" sz="1600" b="1" kern="1200" dirty="0">
                <a:cs typeface="+mn-cs"/>
              </a:rPr>
              <a:t>or </a:t>
            </a:r>
            <a:r>
              <a:rPr lang="en-US" altLang="zh-CN" sz="1600" b="1" kern="1200" dirty="0" err="1">
                <a:cs typeface="+mn-cs"/>
              </a:rPr>
              <a:t>B</a:t>
            </a:r>
            <a:r>
              <a:rPr lang="en-US" sz="1600" b="1" kern="1200" dirty="0" err="1">
                <a:cs typeface="+mn-cs"/>
              </a:rPr>
              <a:t>istatic</a:t>
            </a:r>
            <a:r>
              <a:rPr lang="en-US" sz="1600" b="1" kern="1200" dirty="0">
                <a:cs typeface="+mn-cs"/>
              </a:rPr>
              <a:t> </a:t>
            </a:r>
            <a:r>
              <a:rPr lang="en-US" sz="1600" b="1" kern="1200" dirty="0" smtClean="0">
                <a:cs typeface="+mn-cs"/>
              </a:rPr>
              <a:t>radar </a:t>
            </a:r>
            <a:r>
              <a:rPr lang="en-US" sz="1600" b="1" kern="1200" dirty="0">
                <a:cs typeface="+mn-cs"/>
              </a:rPr>
              <a:t>components with a shared area of coverage is called </a:t>
            </a:r>
            <a:r>
              <a:rPr lang="en-US" sz="1600" b="1" kern="1200" dirty="0" err="1">
                <a:solidFill>
                  <a:srgbClr val="0000FF"/>
                </a:solidFill>
                <a:cs typeface="+mn-cs"/>
              </a:rPr>
              <a:t>Multistatic</a:t>
            </a:r>
            <a:r>
              <a:rPr lang="en-US" sz="1600" b="1" kern="1200" dirty="0">
                <a:solidFill>
                  <a:srgbClr val="0000FF"/>
                </a:solidFill>
                <a:cs typeface="+mn-cs"/>
              </a:rPr>
              <a:t> </a:t>
            </a:r>
            <a:r>
              <a:rPr lang="en-US" sz="1600" b="1" kern="1200" dirty="0" smtClean="0">
                <a:cs typeface="+mn-cs"/>
              </a:rPr>
              <a:t>radar</a:t>
            </a:r>
            <a:r>
              <a:rPr lang="en-US" sz="1600" b="1" kern="1200" dirty="0">
                <a:cs typeface="+mn-cs"/>
              </a:rPr>
              <a:t>. </a:t>
            </a:r>
            <a:endParaRPr lang="en-US" sz="1600" b="1" kern="1200" dirty="0" smtClean="0">
              <a:cs typeface="+mn-cs"/>
            </a:endParaRPr>
          </a:p>
          <a:p>
            <a:pPr marL="342900" lvl="2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kern="1200" dirty="0" smtClean="0">
                <a:cs typeface="+mn-cs"/>
              </a:rPr>
              <a:t>The </a:t>
            </a:r>
            <a:r>
              <a:rPr lang="en-US" sz="1600" b="1" kern="1200" dirty="0" err="1">
                <a:cs typeface="+mn-cs"/>
              </a:rPr>
              <a:t>Multistatic</a:t>
            </a:r>
            <a:r>
              <a:rPr lang="en-US" sz="1600" b="1" kern="1200" dirty="0">
                <a:cs typeface="+mn-cs"/>
              </a:rPr>
              <a:t> </a:t>
            </a:r>
            <a:r>
              <a:rPr lang="en-US" sz="1600" b="1" kern="1200" dirty="0" smtClean="0">
                <a:cs typeface="+mn-cs"/>
              </a:rPr>
              <a:t>radar </a:t>
            </a:r>
            <a:r>
              <a:rPr lang="en-US" sz="1600" b="1" kern="1200" dirty="0">
                <a:cs typeface="+mn-cs"/>
              </a:rPr>
              <a:t>could be used to do, e.g., target detection, with the following </a:t>
            </a:r>
            <a:r>
              <a:rPr lang="en-US" sz="1600" b="1" kern="1200" dirty="0">
                <a:solidFill>
                  <a:srgbClr val="0000FF"/>
                </a:solidFill>
                <a:cs typeface="+mn-cs"/>
              </a:rPr>
              <a:t>advantages</a:t>
            </a:r>
            <a:r>
              <a:rPr lang="en-US" sz="1600" b="1" kern="1200" dirty="0">
                <a:cs typeface="+mn-cs"/>
              </a:rPr>
              <a:t> comparing to </a:t>
            </a:r>
            <a:r>
              <a:rPr lang="en-US" sz="1600" b="1" kern="1200" dirty="0" err="1">
                <a:cs typeface="+mn-cs"/>
              </a:rPr>
              <a:t>Monostatic</a:t>
            </a:r>
            <a:r>
              <a:rPr lang="en-US" sz="1600" b="1" kern="1200" dirty="0">
                <a:cs typeface="+mn-cs"/>
              </a:rPr>
              <a:t> </a:t>
            </a:r>
            <a:r>
              <a:rPr lang="en-US" sz="1600" b="1" kern="1200" dirty="0" smtClean="0">
                <a:cs typeface="+mn-cs"/>
              </a:rPr>
              <a:t>radar</a:t>
            </a:r>
            <a:r>
              <a:rPr lang="en-US" sz="1600" b="1" kern="1200" dirty="0">
                <a:cs typeface="+mn-cs"/>
              </a:rPr>
              <a:t>: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200" dirty="0" err="1">
                <a:cs typeface="+mn-cs"/>
              </a:rPr>
              <a:t>Multistatic</a:t>
            </a:r>
            <a:r>
              <a:rPr lang="en-US" sz="1200" dirty="0">
                <a:cs typeface="+mn-cs"/>
              </a:rPr>
              <a:t> </a:t>
            </a:r>
            <a:r>
              <a:rPr lang="en-US" sz="1200" dirty="0" smtClean="0">
                <a:cs typeface="+mn-cs"/>
              </a:rPr>
              <a:t>radar is </a:t>
            </a:r>
            <a:r>
              <a:rPr lang="en-US" sz="1200" dirty="0">
                <a:cs typeface="+mn-cs"/>
              </a:rPr>
              <a:t>able to localize the target with only </a:t>
            </a:r>
            <a:r>
              <a:rPr lang="en-US" sz="1200" dirty="0">
                <a:solidFill>
                  <a:srgbClr val="0000FF"/>
                </a:solidFill>
                <a:cs typeface="+mn-cs"/>
              </a:rPr>
              <a:t>a single time </a:t>
            </a:r>
            <a:r>
              <a:rPr lang="en-US" sz="1200" dirty="0" smtClean="0">
                <a:cs typeface="+mn-cs"/>
              </a:rPr>
              <a:t>radar signal </a:t>
            </a:r>
            <a:r>
              <a:rPr lang="en-US" sz="1200" dirty="0">
                <a:cs typeface="+mn-cs"/>
              </a:rPr>
              <a:t>transmission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200" dirty="0" err="1" smtClean="0">
                <a:cs typeface="+mn-cs"/>
              </a:rPr>
              <a:t>Multistatic</a:t>
            </a:r>
            <a:r>
              <a:rPr lang="en-US" sz="1200" dirty="0" smtClean="0">
                <a:cs typeface="+mn-cs"/>
              </a:rPr>
              <a:t> radar system</a:t>
            </a:r>
            <a:r>
              <a:rPr lang="en-US" sz="1200" dirty="0">
                <a:cs typeface="+mn-cs"/>
              </a:rPr>
              <a:t>, which include multiple receivers at </a:t>
            </a:r>
            <a:r>
              <a:rPr lang="en-US" sz="1200" dirty="0" smtClean="0">
                <a:cs typeface="+mn-cs"/>
              </a:rPr>
              <a:t>different </a:t>
            </a:r>
            <a:r>
              <a:rPr lang="en-US" sz="1200" dirty="0">
                <a:cs typeface="+mn-cs"/>
              </a:rPr>
              <a:t>locations, is </a:t>
            </a:r>
            <a:r>
              <a:rPr lang="en-US" sz="1200" dirty="0">
                <a:solidFill>
                  <a:srgbClr val="0000FF"/>
                </a:solidFill>
                <a:cs typeface="+mn-cs"/>
              </a:rPr>
              <a:t>more robust </a:t>
            </a:r>
            <a:r>
              <a:rPr lang="en-US" sz="1200" dirty="0">
                <a:cs typeface="+mn-cs"/>
              </a:rPr>
              <a:t>than </a:t>
            </a:r>
            <a:r>
              <a:rPr lang="en-US" sz="1200" dirty="0" err="1">
                <a:cs typeface="+mn-cs"/>
              </a:rPr>
              <a:t>Monostatic</a:t>
            </a:r>
            <a:r>
              <a:rPr lang="en-US" sz="1200" dirty="0">
                <a:cs typeface="+mn-cs"/>
              </a:rPr>
              <a:t> radar on target detection.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pic>
        <p:nvPicPr>
          <p:cNvPr id="8" name="Picture 4" descr="âmonostaticâçå¾çæç´¢ç»æ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" y="4766882"/>
            <a:ext cx="1824137" cy="15894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254759" y="4766882"/>
            <a:ext cx="2365118" cy="1589479"/>
            <a:chOff x="6047970" y="4365104"/>
            <a:chExt cx="2844510" cy="1678261"/>
          </a:xfrm>
        </p:grpSpPr>
        <p:pic>
          <p:nvPicPr>
            <p:cNvPr id="10" name="Picture 2" descr="cid:image001.png@01D49C39.C5A2B27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7970" y="4365104"/>
              <a:ext cx="2844510" cy="1678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7470225" y="5797144"/>
              <a:ext cx="91563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chemeClr val="tx1"/>
                  </a:solidFill>
                </a:rPr>
                <a:t>Bistatic</a:t>
              </a:r>
              <a:r>
                <a:rPr lang="en-US" sz="1000" dirty="0" smtClean="0">
                  <a:solidFill>
                    <a:schemeClr val="tx1"/>
                  </a:solidFill>
                </a:rPr>
                <a:t> Radar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08007" y="4766882"/>
            <a:ext cx="2200069" cy="1775233"/>
            <a:chOff x="7025517" y="4653136"/>
            <a:chExt cx="1970667" cy="1579237"/>
          </a:xfrm>
        </p:grpSpPr>
        <p:pic>
          <p:nvPicPr>
            <p:cNvPr id="13" name="Picture 2" descr="https://upload.wikimedia.org/wikipedia/commons/thumb/8/8d/Multistatic_system.jpg/220px-Multistatic_system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517" y="4653136"/>
              <a:ext cx="1871664" cy="13432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917042" y="5986152"/>
              <a:ext cx="107914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chemeClr val="tx1"/>
                  </a:solidFill>
                </a:rPr>
                <a:t>Multistatic</a:t>
              </a:r>
              <a:r>
                <a:rPr lang="en-US" sz="1000" dirty="0" smtClean="0">
                  <a:solidFill>
                    <a:schemeClr val="tx1"/>
                  </a:solidFill>
                </a:rPr>
                <a:t> Radar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6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799" y="1204120"/>
            <a:ext cx="7846641" cy="5033192"/>
          </a:xfrm>
        </p:spPr>
        <p:txBody>
          <a:bodyPr/>
          <a:lstStyle/>
          <a:p>
            <a:pPr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A possible scheme without changing the Spec</a:t>
            </a:r>
          </a:p>
          <a:p>
            <a:pPr marL="630238" lvl="1" algn="just">
              <a:spcBef>
                <a:spcPts val="300"/>
              </a:spcBef>
              <a:buFont typeface="Times New Roman" panose="02020603050405020304" pitchFamily="18" charset="0"/>
              <a:buChar char="–"/>
            </a:pPr>
            <a:r>
              <a:rPr lang="en-US" sz="1400" dirty="0">
                <a:cs typeface="+mn-cs"/>
              </a:rPr>
              <a:t>The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>
                <a:cs typeface="+mn-cs"/>
              </a:rPr>
              <a:t>STA (i.e., STA with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>
                <a:cs typeface="+mn-cs"/>
              </a:rPr>
              <a:t>function) could send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DMG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CTS-to-Self</a:t>
            </a:r>
            <a:r>
              <a:rPr lang="en-US" sz="1400" dirty="0" smtClean="0">
                <a:cs typeface="+mn-cs"/>
              </a:rPr>
              <a:t> to </a:t>
            </a:r>
            <a:r>
              <a:rPr lang="en-US" sz="1400" dirty="0">
                <a:cs typeface="+mn-cs"/>
              </a:rPr>
              <a:t>set the NAV, </a:t>
            </a:r>
          </a:p>
          <a:p>
            <a:pPr marL="630238" lvl="1" algn="just">
              <a:spcBef>
                <a:spcPts val="3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Then </a:t>
            </a:r>
            <a:r>
              <a:rPr lang="en-US" sz="1400" dirty="0" smtClean="0"/>
              <a:t>radar </a:t>
            </a:r>
            <a:r>
              <a:rPr lang="en-US" sz="1400" dirty="0"/>
              <a:t>STA </a:t>
            </a:r>
            <a:r>
              <a:rPr lang="en-US" sz="1400" dirty="0" smtClean="0"/>
              <a:t>could </a:t>
            </a:r>
            <a:r>
              <a:rPr lang="en-US" sz="1400" dirty="0" smtClean="0">
                <a:cs typeface="+mn-cs"/>
              </a:rPr>
              <a:t>transmit </a:t>
            </a:r>
            <a:r>
              <a:rPr lang="en-US" sz="1400" dirty="0">
                <a:cs typeface="+mn-cs"/>
              </a:rPr>
              <a:t>any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radar signal </a:t>
            </a:r>
            <a:r>
              <a:rPr lang="en-US" sz="1400" dirty="0" smtClean="0">
                <a:cs typeface="+mn-cs"/>
              </a:rPr>
              <a:t>during the TXOP.</a:t>
            </a:r>
          </a:p>
          <a:p>
            <a:pPr marL="630238" lvl="1" algn="just">
              <a:spcBef>
                <a:spcPts val="300"/>
              </a:spcBef>
              <a:buFont typeface="Times New Roman" panose="02020603050405020304" pitchFamily="18" charset="0"/>
              <a:buChar char="–"/>
            </a:pPr>
            <a:endParaRPr lang="en-US" sz="1400" dirty="0">
              <a:cs typeface="+mn-cs"/>
            </a:endParaRPr>
          </a:p>
          <a:p>
            <a:pPr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Pros</a:t>
            </a:r>
          </a:p>
          <a:p>
            <a:pPr marL="630238" lvl="1" algn="just">
              <a:spcBef>
                <a:spcPts val="3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rgbClr val="0000FF"/>
                </a:solidFill>
                <a:cs typeface="+mn-cs"/>
              </a:rPr>
              <a:t>No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change </a:t>
            </a:r>
            <a:r>
              <a:rPr lang="en-US" sz="1400" dirty="0">
                <a:cs typeface="+mn-cs"/>
              </a:rPr>
              <a:t>for the Spec (especially in the late phase of the 11ay project</a:t>
            </a:r>
            <a:r>
              <a:rPr lang="en-US" sz="1400" dirty="0" smtClean="0">
                <a:cs typeface="+mn-cs"/>
              </a:rPr>
              <a:t>)</a:t>
            </a:r>
          </a:p>
          <a:p>
            <a:pPr marL="630238" lvl="1" algn="just">
              <a:spcBef>
                <a:spcPts val="300"/>
              </a:spcBef>
              <a:buFont typeface="Times New Roman" panose="02020603050405020304" pitchFamily="18" charset="0"/>
              <a:buChar char="–"/>
            </a:pPr>
            <a:r>
              <a:rPr lang="en-US" sz="1400" dirty="0"/>
              <a:t>Could work for </a:t>
            </a:r>
            <a:r>
              <a:rPr lang="en-US" sz="1400" dirty="0" err="1">
                <a:solidFill>
                  <a:srgbClr val="0000FF"/>
                </a:solidFill>
              </a:rPr>
              <a:t>Monostatic</a:t>
            </a:r>
            <a:r>
              <a:rPr lang="en-US" sz="1400" dirty="0">
                <a:solidFill>
                  <a:srgbClr val="0000FF"/>
                </a:solidFill>
              </a:rPr>
              <a:t> radar </a:t>
            </a:r>
            <a:endParaRPr lang="en-US" sz="1400" dirty="0"/>
          </a:p>
          <a:p>
            <a:pPr marL="896938" lvl="2" indent="-285750" algn="just" defTabSz="492125">
              <a:spcBef>
                <a:spcPts val="300"/>
              </a:spcBef>
              <a:buFont typeface="Wingdings" panose="05000000000000000000" pitchFamily="2" charset="2"/>
              <a:buChar char="n"/>
            </a:pPr>
            <a:endParaRPr lang="en-US" sz="1200" kern="12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Cons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/>
              <a:t>May not robust enough, since the WLAN device may </a:t>
            </a:r>
            <a:r>
              <a:rPr lang="en-US" sz="1400" dirty="0">
                <a:solidFill>
                  <a:srgbClr val="0000FF"/>
                </a:solidFill>
              </a:rPr>
              <a:t>miss</a:t>
            </a:r>
            <a:r>
              <a:rPr lang="en-US" sz="1400" dirty="0"/>
              <a:t> the </a:t>
            </a:r>
            <a:r>
              <a:rPr lang="en-US" sz="1400" dirty="0" smtClean="0"/>
              <a:t>DMG CTS-to-Self </a:t>
            </a:r>
            <a:r>
              <a:rPr lang="en-US" sz="1400" dirty="0"/>
              <a:t>and </a:t>
            </a:r>
            <a:r>
              <a:rPr lang="en-US" sz="1400" dirty="0">
                <a:solidFill>
                  <a:srgbClr val="0000FF"/>
                </a:solidFill>
              </a:rPr>
              <a:t>fail</a:t>
            </a:r>
            <a:r>
              <a:rPr lang="en-US" sz="1400" dirty="0"/>
              <a:t> to set the NAV, and then only </a:t>
            </a:r>
            <a:r>
              <a:rPr lang="en-US" sz="1400" dirty="0">
                <a:solidFill>
                  <a:srgbClr val="0000FF"/>
                </a:solidFill>
              </a:rPr>
              <a:t>energy detection</a:t>
            </a:r>
            <a:r>
              <a:rPr lang="en-US" sz="1400" dirty="0"/>
              <a:t> could be used for the following </a:t>
            </a:r>
            <a:r>
              <a:rPr lang="en-US" sz="1400" dirty="0" smtClean="0"/>
              <a:t>radar signal</a:t>
            </a:r>
            <a:r>
              <a:rPr lang="en-US" sz="1400" dirty="0"/>
              <a:t>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Does </a:t>
            </a:r>
            <a:r>
              <a:rPr lang="en-US" sz="1400" dirty="0"/>
              <a:t>not support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radar. </a:t>
            </a:r>
            <a:r>
              <a:rPr lang="en-US" sz="1400" dirty="0"/>
              <a:t>Since the 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radar, so without explicit indication, the </a:t>
            </a:r>
            <a:r>
              <a:rPr lang="en-US" sz="1400" dirty="0" smtClean="0"/>
              <a:t>receivers do </a:t>
            </a:r>
            <a:r>
              <a:rPr lang="en-US" sz="1400" dirty="0">
                <a:solidFill>
                  <a:srgbClr val="0000FF"/>
                </a:solidFill>
              </a:rPr>
              <a:t>not</a:t>
            </a:r>
            <a:r>
              <a:rPr lang="en-US" sz="1400" dirty="0"/>
              <a:t> know the PPDU is for radar, then </a:t>
            </a:r>
            <a:r>
              <a:rPr lang="en-US" sz="1400" dirty="0" smtClean="0"/>
              <a:t>do </a:t>
            </a:r>
            <a:r>
              <a:rPr lang="en-US" sz="1400" dirty="0">
                <a:solidFill>
                  <a:srgbClr val="0000FF"/>
                </a:solidFill>
              </a:rPr>
              <a:t>not</a:t>
            </a:r>
            <a:r>
              <a:rPr lang="en-US" sz="1400" dirty="0"/>
              <a:t> know when to turn on/switch to radar </a:t>
            </a:r>
            <a:r>
              <a:rPr lang="en-US" sz="1400" dirty="0" smtClean="0"/>
              <a:t>functionality, </a:t>
            </a:r>
            <a:r>
              <a:rPr lang="en-US" sz="1400" dirty="0"/>
              <a:t>and do </a:t>
            </a:r>
            <a:r>
              <a:rPr lang="en-US" sz="1400" dirty="0">
                <a:solidFill>
                  <a:srgbClr val="0000FF"/>
                </a:solidFill>
              </a:rPr>
              <a:t>not</a:t>
            </a:r>
            <a:r>
              <a:rPr lang="en-US" sz="1400" dirty="0"/>
              <a:t> know when and where to receive the radar signal.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endParaRPr lang="en-US" sz="1400" dirty="0">
              <a:solidFill>
                <a:srgbClr val="0000FF"/>
              </a:solidFill>
            </a:endParaRPr>
          </a:p>
          <a:p>
            <a:pPr marL="896938" lvl="2" indent="-285750" algn="just" defTabSz="492125">
              <a:spcBef>
                <a:spcPts val="300"/>
              </a:spcBef>
              <a:buFont typeface="Wingdings" panose="05000000000000000000" pitchFamily="2" charset="2"/>
              <a:buChar char="n"/>
            </a:pPr>
            <a:endParaRPr lang="en-US" sz="1200" kern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Opt 1. No </a:t>
            </a:r>
            <a:r>
              <a:rPr lang="en-US" sz="2800" kern="0" dirty="0"/>
              <a:t>change for the Spec</a:t>
            </a:r>
          </a:p>
        </p:txBody>
      </p:sp>
    </p:spTree>
    <p:extLst>
      <p:ext uri="{BB962C8B-B14F-4D97-AF65-F5344CB8AC3E}">
        <p14:creationId xmlns:p14="http://schemas.microsoft.com/office/powerpoint/2010/main" val="17480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8206680" cy="52712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Scheme in [2] including some modification for the Spec, e.g., 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>
                <a:cs typeface="+mn-cs"/>
              </a:rPr>
              <a:t> PHY and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EDMG</a:t>
            </a:r>
            <a:r>
              <a:rPr lang="en-US" sz="1400" dirty="0">
                <a:cs typeface="+mn-cs"/>
              </a:rPr>
              <a:t> PHY </a:t>
            </a:r>
            <a:r>
              <a:rPr lang="en-US" sz="1400" dirty="0" smtClean="0">
                <a:cs typeface="+mn-cs"/>
              </a:rPr>
              <a:t>is used </a:t>
            </a:r>
            <a:r>
              <a:rPr lang="en-US" sz="1400" dirty="0">
                <a:cs typeface="+mn-cs"/>
              </a:rPr>
              <a:t>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Setting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RA=TA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</a:t>
            </a:r>
            <a:r>
              <a:rPr lang="en-US" sz="1400" dirty="0" smtClean="0">
                <a:cs typeface="+mn-cs"/>
              </a:rPr>
              <a:t>(e.g., SSW), </a:t>
            </a:r>
            <a:r>
              <a:rPr lang="en-US" sz="1400" dirty="0">
                <a:cs typeface="+mn-cs"/>
              </a:rPr>
              <a:t>and this “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may</a:t>
            </a:r>
            <a:r>
              <a:rPr lang="en-US" sz="1400" dirty="0">
                <a:cs typeface="+mn-cs"/>
              </a:rPr>
              <a:t>” indicate for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/>
              <a:t>functionality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Adding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TRN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(e.g., SSW)</a:t>
            </a:r>
            <a:r>
              <a:rPr lang="en-US" sz="1400" dirty="0" smtClean="0">
                <a:cs typeface="+mn-cs"/>
              </a:rPr>
              <a:t>, </a:t>
            </a:r>
            <a:r>
              <a:rPr lang="en-US" sz="1400" dirty="0">
                <a:cs typeface="+mn-cs"/>
              </a:rPr>
              <a:t>which is not allowed in the Spec for now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Pros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More robust than Opt 1, since radar signal is included in a DMG/EDMG PPDU.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/>
              <a:t>Could work for </a:t>
            </a:r>
            <a:r>
              <a:rPr lang="en-US" sz="1400" dirty="0" err="1">
                <a:solidFill>
                  <a:srgbClr val="0000FF"/>
                </a:solidFill>
              </a:rPr>
              <a:t>Monostatic</a:t>
            </a:r>
            <a:r>
              <a:rPr lang="en-US" sz="1400" dirty="0">
                <a:solidFill>
                  <a:srgbClr val="0000FF"/>
                </a:solidFill>
              </a:rPr>
              <a:t> radar </a:t>
            </a:r>
            <a:endParaRPr lang="en-US" sz="1400" dirty="0" smtClean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Cons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rgbClr val="0000FF"/>
                </a:solidFill>
              </a:rPr>
              <a:t>EDMG</a:t>
            </a:r>
            <a:r>
              <a:rPr lang="en-US" sz="1400" dirty="0" smtClean="0"/>
              <a:t> PHY is </a:t>
            </a:r>
            <a:r>
              <a:rPr lang="en-US" sz="1400" dirty="0"/>
              <a:t>not a good choice, since </a:t>
            </a:r>
            <a:r>
              <a:rPr lang="en-US" sz="1400" dirty="0">
                <a:solidFill>
                  <a:srgbClr val="0000FF"/>
                </a:solidFill>
              </a:rPr>
              <a:t>11ad</a:t>
            </a:r>
            <a:r>
              <a:rPr lang="en-US" sz="1400" dirty="0"/>
              <a:t> STA cannot understand 11ay preamble and so on (e.g., MAC header including RA, TA, and Duration fields), and </a:t>
            </a:r>
            <a:r>
              <a:rPr lang="en-US" sz="1400" dirty="0">
                <a:solidFill>
                  <a:srgbClr val="0000FF"/>
                </a:solidFill>
              </a:rPr>
              <a:t>cannot</a:t>
            </a:r>
            <a:r>
              <a:rPr lang="en-US" sz="1400" dirty="0"/>
              <a:t> set NAV. </a:t>
            </a:r>
            <a:r>
              <a:rPr lang="en-US" sz="1400" dirty="0" smtClean="0"/>
              <a:t>Hence, 11ad </a:t>
            </a:r>
            <a:r>
              <a:rPr lang="en-US" sz="1400" dirty="0"/>
              <a:t>STA </a:t>
            </a:r>
            <a:r>
              <a:rPr lang="en-US" sz="1400" dirty="0" smtClean="0"/>
              <a:t>may potentially </a:t>
            </a:r>
            <a:r>
              <a:rPr lang="en-US" sz="1400" dirty="0"/>
              <a:t>transmit, which could create interference to radar signal.</a:t>
            </a:r>
            <a:endParaRPr lang="en-US" sz="1400" dirty="0" smtClean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Receiving a DMG PPDU with </a:t>
            </a:r>
            <a:r>
              <a:rPr lang="en-US" sz="1400" dirty="0"/>
              <a:t>RA=TA</a:t>
            </a:r>
            <a:r>
              <a:rPr lang="en-US" sz="1400" dirty="0" smtClean="0"/>
              <a:t>, the </a:t>
            </a:r>
            <a:r>
              <a:rPr lang="en-US" sz="1400" dirty="0"/>
              <a:t>unintended STAs </a:t>
            </a:r>
            <a:r>
              <a:rPr lang="en-US" sz="1400" dirty="0">
                <a:solidFill>
                  <a:srgbClr val="0000FF"/>
                </a:solidFill>
              </a:rPr>
              <a:t>do not explicitly know </a:t>
            </a:r>
            <a:r>
              <a:rPr lang="en-US" sz="1400" dirty="0"/>
              <a:t>it’s </a:t>
            </a:r>
            <a:r>
              <a:rPr lang="en-US" sz="1400" dirty="0" smtClean="0"/>
              <a:t>radar </a:t>
            </a:r>
            <a:r>
              <a:rPr lang="en-US" sz="1400" dirty="0"/>
              <a:t>PPDU/TXOP, then the STAs only </a:t>
            </a:r>
            <a:r>
              <a:rPr lang="en-US" sz="1400" dirty="0">
                <a:solidFill>
                  <a:srgbClr val="0000FF"/>
                </a:solidFill>
              </a:rPr>
              <a:t>keep quiet </a:t>
            </a:r>
            <a:r>
              <a:rPr lang="en-US" sz="1400" dirty="0"/>
              <a:t>during the TXOP, but </a:t>
            </a:r>
            <a:r>
              <a:rPr lang="en-US" sz="1400" dirty="0">
                <a:solidFill>
                  <a:srgbClr val="0000FF"/>
                </a:solidFill>
              </a:rPr>
              <a:t>cannot go to </a:t>
            </a:r>
            <a:r>
              <a:rPr lang="en-US" sz="1400" dirty="0" smtClean="0">
                <a:solidFill>
                  <a:srgbClr val="0000FF"/>
                </a:solidFill>
              </a:rPr>
              <a:t>sleep </a:t>
            </a:r>
            <a:r>
              <a:rPr lang="en-US" sz="1400" dirty="0" smtClean="0"/>
              <a:t>(or go to sleep with </a:t>
            </a:r>
            <a:r>
              <a:rPr lang="en-US" sz="1400" dirty="0" smtClean="0">
                <a:solidFill>
                  <a:srgbClr val="0000FF"/>
                </a:solidFill>
              </a:rPr>
              <a:t>concern/risk</a:t>
            </a:r>
            <a:r>
              <a:rPr lang="en-US" sz="1400" dirty="0" smtClean="0"/>
              <a:t>), </a:t>
            </a:r>
            <a:r>
              <a:rPr lang="en-US" sz="1400" dirty="0"/>
              <a:t>since the TXOP holder (e.g., PCP/AP) may transmit to </a:t>
            </a:r>
            <a:r>
              <a:rPr lang="en-US" sz="1400" dirty="0" smtClean="0"/>
              <a:t>them. But keeping awake and receiving each following PPDU is </a:t>
            </a:r>
            <a:r>
              <a:rPr lang="en-US" sz="1400" dirty="0">
                <a:solidFill>
                  <a:srgbClr val="0000FF"/>
                </a:solidFill>
              </a:rPr>
              <a:t>wasting the energy </a:t>
            </a:r>
            <a:r>
              <a:rPr lang="en-US" sz="1400" dirty="0"/>
              <a:t>of the unintended </a:t>
            </a:r>
            <a:r>
              <a:rPr lang="en-US" sz="1400" dirty="0" smtClean="0"/>
              <a:t>STAs.</a:t>
            </a:r>
            <a:endParaRPr lang="en-US" sz="14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Does </a:t>
            </a:r>
            <a:r>
              <a:rPr lang="en-US" sz="1400" dirty="0"/>
              <a:t>not support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radar. </a:t>
            </a:r>
            <a:r>
              <a:rPr lang="en-US" sz="1400" dirty="0"/>
              <a:t>Since the 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radar, so without explicit </a:t>
            </a:r>
            <a:r>
              <a:rPr lang="en-US" sz="1400" dirty="0" smtClean="0"/>
              <a:t>indication, the receivers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</a:t>
            </a:r>
            <a:r>
              <a:rPr lang="en-US" sz="1400" dirty="0"/>
              <a:t>the PPDU is for </a:t>
            </a:r>
            <a:r>
              <a:rPr lang="en-US" sz="1400" dirty="0" smtClean="0"/>
              <a:t>radar</a:t>
            </a:r>
            <a:r>
              <a:rPr lang="en-US" sz="1400" dirty="0"/>
              <a:t>, then </a:t>
            </a:r>
            <a:r>
              <a:rPr lang="en-US" sz="1400" dirty="0" smtClean="0"/>
              <a:t>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to turn </a:t>
            </a:r>
            <a:r>
              <a:rPr lang="en-US" sz="1400" dirty="0"/>
              <a:t>on/switch to </a:t>
            </a:r>
            <a:r>
              <a:rPr lang="en-US" sz="1400" dirty="0" smtClean="0"/>
              <a:t>radar functionality, and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and where to receive the radar signal.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Opt 2. Scheme in [2]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6117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20"/>
            <a:ext cx="8206680" cy="468096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Enhanced scheme based on [2</a:t>
            </a:r>
            <a:r>
              <a:rPr lang="en-US" sz="1800" dirty="0" smtClean="0"/>
              <a:t>]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Only the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>
                <a:cs typeface="+mn-cs"/>
              </a:rPr>
              <a:t> PHY </a:t>
            </a:r>
            <a:r>
              <a:rPr lang="en-US" sz="1400" dirty="0" smtClean="0">
                <a:cs typeface="+mn-cs"/>
              </a:rPr>
              <a:t>is used </a:t>
            </a:r>
            <a:r>
              <a:rPr lang="en-US" sz="1400" dirty="0">
                <a:cs typeface="+mn-cs"/>
              </a:rPr>
              <a:t>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Using RA=TA </a:t>
            </a:r>
            <a:r>
              <a:rPr lang="en-US" sz="1400" dirty="0"/>
              <a:t>for </a:t>
            </a:r>
            <a:r>
              <a:rPr lang="en-US" sz="1400" dirty="0" smtClean="0"/>
              <a:t>few types of frame </a:t>
            </a:r>
            <a:r>
              <a:rPr lang="en-US" sz="1400" dirty="0"/>
              <a:t>(e.g., </a:t>
            </a:r>
            <a:r>
              <a:rPr lang="en-US" sz="1400" dirty="0" smtClean="0"/>
              <a:t>SSW) </a:t>
            </a:r>
            <a:r>
              <a:rPr lang="en-US" sz="1400" dirty="0" smtClean="0">
                <a:cs typeface="+mn-cs"/>
              </a:rPr>
              <a:t>as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explicit indication </a:t>
            </a:r>
            <a:r>
              <a:rPr lang="en-US" sz="1400" dirty="0">
                <a:cs typeface="+mn-cs"/>
              </a:rPr>
              <a:t>for </a:t>
            </a:r>
            <a:r>
              <a:rPr lang="en-US" sz="1400" dirty="0" smtClean="0">
                <a:cs typeface="+mn-cs"/>
              </a:rPr>
              <a:t>radar PPDU/TXOP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Adding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TRN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 smtClean="0">
                <a:cs typeface="+mn-cs"/>
              </a:rPr>
              <a:t>frames</a:t>
            </a:r>
            <a:r>
              <a:rPr lang="en-US" sz="1400" dirty="0"/>
              <a:t> (e.g., SSW</a:t>
            </a:r>
            <a:r>
              <a:rPr lang="en-US" sz="1400" dirty="0" smtClean="0"/>
              <a:t>)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Pros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More robust than Opt 1&amp;2, since radar signal is included in a DMG PPDU and explicitly indicated.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The </a:t>
            </a:r>
            <a:r>
              <a:rPr lang="en-US" sz="1400" dirty="0"/>
              <a:t>unintended </a:t>
            </a:r>
            <a:r>
              <a:rPr lang="en-US" sz="1400" dirty="0" smtClean="0"/>
              <a:t>EDMG STAs </a:t>
            </a:r>
            <a:r>
              <a:rPr lang="en-US" sz="1400" dirty="0" smtClean="0">
                <a:solidFill>
                  <a:srgbClr val="0000FF"/>
                </a:solidFill>
              </a:rPr>
              <a:t>explicitly </a:t>
            </a:r>
            <a:r>
              <a:rPr lang="en-US" sz="1400" dirty="0">
                <a:solidFill>
                  <a:srgbClr val="0000FF"/>
                </a:solidFill>
              </a:rPr>
              <a:t>know </a:t>
            </a:r>
            <a:r>
              <a:rPr lang="en-US" sz="1400" dirty="0"/>
              <a:t>it’s </a:t>
            </a:r>
            <a:r>
              <a:rPr lang="en-US" sz="1400" dirty="0" smtClean="0"/>
              <a:t>radar </a:t>
            </a:r>
            <a:r>
              <a:rPr lang="en-US" sz="1400" dirty="0"/>
              <a:t>PPDU/TXOP, then the STAs </a:t>
            </a:r>
            <a:r>
              <a:rPr lang="en-US" sz="1400" dirty="0" smtClean="0">
                <a:solidFill>
                  <a:srgbClr val="0000FF"/>
                </a:solidFill>
              </a:rPr>
              <a:t>could </a:t>
            </a:r>
            <a:r>
              <a:rPr lang="en-US" sz="1400" dirty="0">
                <a:solidFill>
                  <a:srgbClr val="0000FF"/>
                </a:solidFill>
              </a:rPr>
              <a:t>go to </a:t>
            </a:r>
            <a:r>
              <a:rPr lang="en-US" sz="1400" dirty="0" smtClean="0">
                <a:solidFill>
                  <a:srgbClr val="0000FF"/>
                </a:solidFill>
              </a:rPr>
              <a:t>sleep </a:t>
            </a:r>
            <a:r>
              <a:rPr lang="en-US" sz="1400" dirty="0" smtClean="0"/>
              <a:t>without any </a:t>
            </a:r>
            <a:r>
              <a:rPr lang="en-US" sz="1400" dirty="0" smtClean="0">
                <a:solidFill>
                  <a:srgbClr val="0000FF"/>
                </a:solidFill>
              </a:rPr>
              <a:t>concern/risk</a:t>
            </a:r>
            <a:r>
              <a:rPr lang="en-US" sz="1400" dirty="0" smtClean="0"/>
              <a:t>, </a:t>
            </a:r>
            <a:r>
              <a:rPr lang="en-US" sz="1400" dirty="0"/>
              <a:t>since the TXOP holder (e.g., PCP/AP) </a:t>
            </a:r>
            <a:r>
              <a:rPr lang="en-US" sz="1400" dirty="0" smtClean="0"/>
              <a:t>will not transmit </a:t>
            </a:r>
            <a:r>
              <a:rPr lang="en-US" sz="1400" dirty="0"/>
              <a:t>to </a:t>
            </a:r>
            <a:r>
              <a:rPr lang="en-US" sz="1400" dirty="0" smtClean="0"/>
              <a:t>them during the TXOP.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It is a </a:t>
            </a:r>
            <a:r>
              <a:rPr lang="en-US" sz="1400" dirty="0" smtClean="0">
                <a:solidFill>
                  <a:srgbClr val="0000FF"/>
                </a:solidFill>
              </a:rPr>
              <a:t>misusing</a:t>
            </a:r>
            <a:r>
              <a:rPr lang="en-US" sz="1400" dirty="0" smtClean="0"/>
              <a:t> of “</a:t>
            </a:r>
            <a:r>
              <a:rPr lang="en-US" sz="1400" dirty="0"/>
              <a:t>RA=TA</a:t>
            </a:r>
            <a:r>
              <a:rPr lang="en-US" sz="1400" dirty="0" smtClean="0"/>
              <a:t>” and will cause problem in the future. E.g., if we want </a:t>
            </a:r>
            <a:r>
              <a:rPr lang="en-US" sz="1400" dirty="0" smtClean="0">
                <a:solidFill>
                  <a:srgbClr val="0000FF"/>
                </a:solidFill>
              </a:rPr>
              <a:t>other</a:t>
            </a:r>
            <a:r>
              <a:rPr lang="en-US" sz="1400" dirty="0" smtClean="0"/>
              <a:t> function/indication, and </a:t>
            </a:r>
            <a:r>
              <a:rPr lang="en-US" sz="1400" dirty="0" smtClean="0">
                <a:solidFill>
                  <a:srgbClr val="0000FF"/>
                </a:solidFill>
              </a:rPr>
              <a:t>together with setting RA=TA </a:t>
            </a:r>
            <a:r>
              <a:rPr lang="en-US" sz="1400" dirty="0" smtClean="0"/>
              <a:t>at the same time, then it will cause problem for radar functionality (e.g., will cause false alarm </a:t>
            </a:r>
            <a:r>
              <a:rPr lang="en-US" sz="1400" dirty="0"/>
              <a:t>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radar) </a:t>
            </a:r>
            <a:r>
              <a:rPr lang="en-US" sz="1400" dirty="0" smtClean="0"/>
              <a:t>and for EDMG STA (will treat it as radar PPDU/TXOP, which is not, and will improperly go to sleep).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Still does not work </a:t>
            </a:r>
            <a:r>
              <a:rPr lang="en-US" sz="1400" dirty="0"/>
              <a:t>for </a:t>
            </a:r>
            <a:r>
              <a:rPr lang="en-US" sz="1400" dirty="0" err="1" smtClean="0">
                <a:solidFill>
                  <a:srgbClr val="0000FF"/>
                </a:solidFill>
              </a:rPr>
              <a:t>Bistatic</a:t>
            </a:r>
            <a:r>
              <a:rPr lang="en-US" sz="1400" dirty="0" smtClean="0">
                <a:solidFill>
                  <a:srgbClr val="0000FF"/>
                </a:solidFill>
              </a:rPr>
              <a:t>/</a:t>
            </a:r>
            <a:r>
              <a:rPr lang="en-US" sz="1400" dirty="0" err="1" smtClean="0">
                <a:solidFill>
                  <a:srgbClr val="0000FF"/>
                </a:solidFill>
              </a:rPr>
              <a:t>Multistatic</a:t>
            </a:r>
            <a:r>
              <a:rPr lang="en-US" sz="1400" dirty="0" smtClean="0">
                <a:solidFill>
                  <a:srgbClr val="0000FF"/>
                </a:solidFill>
              </a:rPr>
              <a:t> radar</a:t>
            </a:r>
            <a:r>
              <a:rPr lang="en-US" sz="1400" dirty="0"/>
              <a:t>. Since the RA=TA, i.e., RA </a:t>
            </a:r>
            <a:r>
              <a:rPr lang="en-US" sz="1400" dirty="0" smtClean="0"/>
              <a:t>does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indicate the </a:t>
            </a:r>
            <a:r>
              <a:rPr lang="en-US" sz="1400" dirty="0"/>
              <a:t>actual </a:t>
            </a:r>
            <a:r>
              <a:rPr lang="en-US" sz="1400" dirty="0" smtClean="0"/>
              <a:t>receiver, hence the receiver could not receive this radar PPDU.</a:t>
            </a:r>
            <a:endParaRPr lang="en-US" sz="14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Opt 3. Modified scheme based on [2]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9486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20"/>
            <a:ext cx="8206680" cy="468096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Enhanced scheme based on [2</a:t>
            </a:r>
            <a:r>
              <a:rPr lang="en-US" sz="1800" dirty="0" smtClean="0"/>
              <a:t>]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/>
              <a:t>Only the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 smtClean="0">
                <a:cs typeface="+mn-cs"/>
              </a:rPr>
              <a:t> </a:t>
            </a:r>
            <a:r>
              <a:rPr lang="en-US" sz="1400" dirty="0">
                <a:cs typeface="+mn-cs"/>
              </a:rPr>
              <a:t>PHY </a:t>
            </a:r>
            <a:r>
              <a:rPr lang="en-US" sz="1400" dirty="0" smtClean="0">
                <a:cs typeface="+mn-cs"/>
              </a:rPr>
              <a:t>is used </a:t>
            </a:r>
            <a:r>
              <a:rPr lang="en-US" sz="1400" dirty="0">
                <a:cs typeface="+mn-cs"/>
              </a:rPr>
              <a:t>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Adding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dedicated</a:t>
            </a:r>
            <a:r>
              <a:rPr lang="en-US" sz="1400" dirty="0" smtClean="0">
                <a:cs typeface="+mn-cs"/>
              </a:rPr>
              <a:t>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explicit indication </a:t>
            </a:r>
            <a:r>
              <a:rPr lang="en-US" sz="1400" dirty="0">
                <a:cs typeface="+mn-cs"/>
              </a:rPr>
              <a:t>for </a:t>
            </a:r>
            <a:r>
              <a:rPr lang="en-US" sz="1400" dirty="0" smtClean="0">
                <a:cs typeface="+mn-cs"/>
              </a:rPr>
              <a:t>radar PPDU/TXOP</a:t>
            </a:r>
          </a:p>
          <a:p>
            <a:pPr marL="896938" lvl="2" indent="-285750" algn="just" defTabSz="492125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en-US" sz="1200" kern="1200" dirty="0"/>
              <a:t>E.g., 1 reserved value in Scrambler Initialization </a:t>
            </a:r>
            <a:r>
              <a:rPr lang="en-US" sz="1200" kern="1200" dirty="0" smtClean="0"/>
              <a:t>field </a:t>
            </a:r>
          </a:p>
          <a:p>
            <a:pPr marL="611188" lvl="2" indent="0" algn="just" defTabSz="492125">
              <a:spcBef>
                <a:spcPts val="600"/>
              </a:spcBef>
            </a:pPr>
            <a:r>
              <a:rPr lang="en-US" sz="1200" kern="1200" dirty="0" smtClean="0"/>
              <a:t>       (</a:t>
            </a:r>
            <a:r>
              <a:rPr lang="en-US" sz="1200" kern="1200" dirty="0"/>
              <a:t>in </a:t>
            </a:r>
            <a:r>
              <a:rPr lang="en-US" sz="1200" kern="1200" dirty="0" smtClean="0"/>
              <a:t>Table 46 in [3]) in </a:t>
            </a:r>
            <a:r>
              <a:rPr lang="en-US" sz="1200" kern="1200" dirty="0"/>
              <a:t>control mode </a:t>
            </a:r>
            <a:r>
              <a:rPr lang="en-US" sz="1200" kern="1200" dirty="0" smtClean="0"/>
              <a:t>PPDU</a:t>
            </a:r>
            <a:endParaRPr lang="en-US" sz="1200" kern="12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Adding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TRN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 smtClean="0">
                <a:cs typeface="+mn-cs"/>
              </a:rPr>
              <a:t>frames</a:t>
            </a:r>
            <a:r>
              <a:rPr lang="en-US" sz="1400" dirty="0"/>
              <a:t> (e.g., SSW</a:t>
            </a:r>
            <a:r>
              <a:rPr lang="en-US" sz="1400" dirty="0" smtClean="0"/>
              <a:t>)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Pros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More robust than Opt 1&amp;2&amp;3, since radar signal is included in a DMG PPDU and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dedicated</a:t>
            </a:r>
            <a:r>
              <a:rPr lang="en-US" sz="1400" dirty="0" smtClean="0">
                <a:cs typeface="+mn-cs"/>
              </a:rPr>
              <a:t> explicitly indicated.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The </a:t>
            </a:r>
            <a:r>
              <a:rPr lang="en-US" sz="1400" dirty="0"/>
              <a:t>unintended </a:t>
            </a:r>
            <a:r>
              <a:rPr lang="en-US" sz="1400" dirty="0" smtClean="0"/>
              <a:t>EDMG STAs </a:t>
            </a:r>
            <a:r>
              <a:rPr lang="en-US" sz="1400" dirty="0" smtClean="0">
                <a:solidFill>
                  <a:srgbClr val="0000FF"/>
                </a:solidFill>
              </a:rPr>
              <a:t>explicitly </a:t>
            </a:r>
            <a:r>
              <a:rPr lang="en-US" sz="1400" dirty="0">
                <a:solidFill>
                  <a:srgbClr val="0000FF"/>
                </a:solidFill>
              </a:rPr>
              <a:t>know </a:t>
            </a:r>
            <a:r>
              <a:rPr lang="en-US" sz="1400" dirty="0"/>
              <a:t>it’s </a:t>
            </a:r>
            <a:r>
              <a:rPr lang="en-US" sz="1400" dirty="0" smtClean="0"/>
              <a:t>radar </a:t>
            </a:r>
            <a:r>
              <a:rPr lang="en-US" sz="1400" dirty="0"/>
              <a:t>PPDU/TXOP, then the STAs </a:t>
            </a:r>
            <a:r>
              <a:rPr lang="en-US" sz="1400" dirty="0" smtClean="0">
                <a:solidFill>
                  <a:srgbClr val="0000FF"/>
                </a:solidFill>
              </a:rPr>
              <a:t>could </a:t>
            </a:r>
            <a:r>
              <a:rPr lang="en-US" sz="1400" dirty="0">
                <a:solidFill>
                  <a:srgbClr val="0000FF"/>
                </a:solidFill>
              </a:rPr>
              <a:t>go to </a:t>
            </a:r>
            <a:r>
              <a:rPr lang="en-US" sz="1400" dirty="0" smtClean="0">
                <a:solidFill>
                  <a:srgbClr val="0000FF"/>
                </a:solidFill>
              </a:rPr>
              <a:t>sleep </a:t>
            </a:r>
            <a:r>
              <a:rPr lang="en-US" sz="1400" dirty="0" smtClean="0"/>
              <a:t>without any </a:t>
            </a:r>
            <a:r>
              <a:rPr lang="en-US" sz="1400" dirty="0" smtClean="0">
                <a:solidFill>
                  <a:srgbClr val="0000FF"/>
                </a:solidFill>
              </a:rPr>
              <a:t>concern/risk</a:t>
            </a:r>
            <a:r>
              <a:rPr lang="en-US" sz="1400" dirty="0" smtClean="0"/>
              <a:t>, </a:t>
            </a:r>
            <a:r>
              <a:rPr lang="en-US" sz="1400" dirty="0"/>
              <a:t>since the TXOP holder (e.g., PCP/AP) </a:t>
            </a:r>
            <a:r>
              <a:rPr lang="en-US" sz="1400" dirty="0" smtClean="0"/>
              <a:t>will not transmit </a:t>
            </a:r>
            <a:r>
              <a:rPr lang="en-US" sz="1400" dirty="0"/>
              <a:t>to </a:t>
            </a:r>
            <a:r>
              <a:rPr lang="en-US" sz="1400" dirty="0" smtClean="0"/>
              <a:t>them during the TXOP.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Could </a:t>
            </a:r>
            <a:r>
              <a:rPr lang="en-US" sz="1400" dirty="0"/>
              <a:t>work for </a:t>
            </a:r>
            <a:r>
              <a:rPr lang="en-US" sz="1400" dirty="0" err="1">
                <a:solidFill>
                  <a:srgbClr val="0000FF"/>
                </a:solidFill>
              </a:rPr>
              <a:t>Monostatic</a:t>
            </a:r>
            <a:r>
              <a:rPr lang="en-US" sz="1400" dirty="0">
                <a:solidFill>
                  <a:srgbClr val="0000FF"/>
                </a:solidFill>
              </a:rPr>
              <a:t> radar </a:t>
            </a:r>
            <a:r>
              <a:rPr lang="en-US" sz="1400" dirty="0" smtClean="0">
                <a:solidFill>
                  <a:schemeClr val="tx1"/>
                </a:solidFill>
              </a:rPr>
              <a:t>and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radar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Will not cause any further problem in the future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Need explicit indication (if we call this is Cons/drawback</a:t>
            </a:r>
            <a:r>
              <a:rPr lang="en-US" sz="1400" dirty="0" smtClean="0">
                <a:sym typeface="Wingdings" panose="05000000000000000000" pitchFamily="2" charset="2"/>
              </a:rPr>
              <a:t></a:t>
            </a:r>
            <a:r>
              <a:rPr lang="en-US" sz="1400" dirty="0" smtClean="0"/>
              <a:t>)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Opt 4. Enhanced scheme based on [2]</a:t>
            </a:r>
            <a:endParaRPr lang="en-US" sz="28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729" y="2109288"/>
            <a:ext cx="3483751" cy="146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Summary and comparison</a:t>
            </a:r>
            <a:endParaRPr lang="en-US" sz="28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22048"/>
              </p:ext>
            </p:extLst>
          </p:nvPr>
        </p:nvGraphicFramePr>
        <p:xfrm>
          <a:off x="179512" y="1245448"/>
          <a:ext cx="8784975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232248"/>
                <a:gridCol w="1080120"/>
                <a:gridCol w="1296144"/>
                <a:gridCol w="1656184"/>
                <a:gridCol w="720079"/>
              </a:tblGrid>
              <a:tr h="42861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Robustness/Coexistence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Monostatic</a:t>
                      </a:r>
                      <a:r>
                        <a:rPr lang="en-US" sz="1400" dirty="0" smtClean="0"/>
                        <a:t> radar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Bistatic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Multistatic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radar 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Power</a:t>
                      </a:r>
                      <a:r>
                        <a:rPr lang="en-US" sz="1400" baseline="0" dirty="0" smtClean="0"/>
                        <a:t> saving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Spec change</a:t>
                      </a:r>
                      <a:endParaRPr lang="en-US" sz="1400" dirty="0"/>
                    </a:p>
                  </a:txBody>
                  <a:tcPr anchor="ctr"/>
                </a:tc>
              </a:tr>
              <a:tr h="68695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/>
                        <a:t>Opt 1. No change for the Spec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E.g.,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DMG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CTS-to-Self, then any radar 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Low.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since the WLAN device may miss the DMG CTS-to-Self and fail to set the NAV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Yes</a:t>
                      </a:r>
                      <a:r>
                        <a:rPr lang="en-US" sz="1400" b="1" baseline="0" dirty="0" smtClean="0"/>
                        <a:t>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baseline="0" dirty="0" smtClean="0"/>
                        <a:t>(could work)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</a:tr>
              <a:tr h="42861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 smtClean="0"/>
                        <a:t>Opt 2. Scheme in [2]</a:t>
                      </a:r>
                    </a:p>
                    <a:p>
                      <a:pPr marL="0" algn="just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E.g.,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DMG PHY and EDMG PHY, RA=TA (non explicit indication ), adding TRN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Medium.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/>
                        <a:t>Better</a:t>
                      </a:r>
                      <a:r>
                        <a:rPr lang="en-US" sz="1100" baseline="0" dirty="0" smtClean="0"/>
                        <a:t> than Opt 1.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/>
                        <a:t>But EDMG PHY is not a good choice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861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 smtClean="0"/>
                        <a:t>Opt 3. Modified scheme based on [2]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E.g., DMG PHY, explicit indication by setting RA=TA for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few types of frame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adding TRN </a:t>
                      </a: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Medium.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Better than Opt 1&amp;2.</a:t>
                      </a:r>
                      <a:r>
                        <a:rPr lang="en-US" sz="11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But it is a misusing of “RA=TA” and will cause problem in the future.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Yes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unintended EDMG STAs explicitly know it’s radar PPDU/TXOP, then the STAs could go to sleep without any concern/risk,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861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 smtClean="0"/>
                        <a:t>Opt 4. Dedicated explicit indication scheme based on [2]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E.g., DMG PHY, dedicated explicit indication, adding TRN </a:t>
                      </a: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High.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Better than Opt 1&amp;2&amp;3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/>
                        <a:t>Yes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unintended EDMG STAs explicitly know it’s radar PPDU/TXOP, then the STAs could go to sleep without any concern/risk,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5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47807</TotalTime>
  <Words>1563</Words>
  <Application>Microsoft Office PowerPoint</Application>
  <PresentationFormat>全屏显示(4:3)</PresentationFormat>
  <Paragraphs>211</Paragraphs>
  <Slides>12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微软雅黑</vt:lpstr>
      <vt:lpstr>Arial</vt:lpstr>
      <vt:lpstr>Times New Roman</vt:lpstr>
      <vt:lpstr>Wingdings</vt:lpstr>
      <vt:lpstr>Office Theme</vt:lpstr>
      <vt:lpstr>Further discussion for WLAN Radar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Conclusions</vt:lpstr>
      <vt:lpstr>Straw Poll/Motion 1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 training enhancement for mmWave Distribution Networks</dc:title>
  <cp:lastModifiedBy>Hanxiao (Tony, CT Lab)</cp:lastModifiedBy>
  <cp:revision>146</cp:revision>
  <cp:lastPrinted>1601-01-01T00:00:00Z</cp:lastPrinted>
  <dcterms:created xsi:type="dcterms:W3CDTF">2016-09-11T14:22:53Z</dcterms:created>
  <dcterms:modified xsi:type="dcterms:W3CDTF">2019-01-14T23:36:12Z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(3)IHVTQaUoAuAydtTOqsBriye2ZwF0/cIG1YvxLUuPKgdW0wmDkv/PBHXGR6j7qEHdIyR3rA+x
kyd1lsVSmU85N2CAQBxYRdY0lGJEg2x/gSyhfslr7pm60qmlz1UFAeNTsZ5M6DjRsbFtCIAg
tA/0xu+zn/EIc5f8ZuLaMo/IyUSNgU7V3eTeTDI9AauW6RO4Wmu7jDi7xJhg8ZbxYyM7spDp
+X+JJakYWQVx7PNYTg</vt:lpwstr>
  </property>
  <property fmtid="{D5CDD505-2E9C-101B-9397-08002B2CF9AE}" pid="9" name="_2015_ms_pID_7253431">
    <vt:lpwstr>Z7Ifa+qkiU4Sj1tAKjWCCGrmwFJ6iPQBjm4kAJmYOEPDH5CJnmdV7M
951seEkNldlzW5eZ0Oy+U05Y7OAi1UHUGPdkPtOjftkkEeGn2kwsEUBPXIC18pmHToeVgxx3
wD7HjckkFV9XjjmU8nwMdFX+SXqtoOpVb1dDu4+L5gR82ShKu9X2hEKcCmxfz2gLpXXIZTg9
MiO1nM6IMp0NbRea9zmZ6F6mbZHmrbSDZxf5</vt:lpwstr>
  </property>
  <property fmtid="{D5CDD505-2E9C-101B-9397-08002B2CF9AE}" pid="10" name="_2015_ms_pID_7253432">
    <vt:lpwstr>jA==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1547432412</vt:lpwstr>
  </property>
</Properties>
</file>