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6"/>
  </p:notesMasterIdLst>
  <p:handoutMasterIdLst>
    <p:handoutMasterId r:id="rId17"/>
  </p:handoutMasterIdLst>
  <p:sldIdLst>
    <p:sldId id="256" r:id="rId2"/>
    <p:sldId id="257" r:id="rId3"/>
    <p:sldId id="258" r:id="rId4"/>
    <p:sldId id="277" r:id="rId5"/>
    <p:sldId id="260" r:id="rId6"/>
    <p:sldId id="271" r:id="rId7"/>
    <p:sldId id="279" r:id="rId8"/>
    <p:sldId id="280" r:id="rId9"/>
    <p:sldId id="267" r:id="rId10"/>
    <p:sldId id="282" r:id="rId11"/>
    <p:sldId id="284" r:id="rId12"/>
    <p:sldId id="283" r:id="rId13"/>
    <p:sldId id="272" r:id="rId14"/>
    <p:sldId id="268" r:id="rId1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valcanti, Dave" initials="CD" lastIdx="2" clrIdx="0">
    <p:extLst>
      <p:ext uri="{19B8F6BF-5375-455C-9EA6-DF929625EA0E}">
        <p15:presenceInfo xmlns:p15="http://schemas.microsoft.com/office/powerpoint/2012/main" userId="S-1-5-21-725345543-602162358-527237240-2935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6" autoAdjust="0"/>
    <p:restoredTop sz="94660"/>
  </p:normalViewPr>
  <p:slideViewPr>
    <p:cSldViewPr>
      <p:cViewPr varScale="1">
        <p:scale>
          <a:sx n="78" d="100"/>
          <a:sy n="78" d="100"/>
        </p:scale>
        <p:origin x="1337" y="4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6" d="100"/>
          <a:sy n="116" d="100"/>
        </p:scale>
        <p:origin x="3040"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3/12/2019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9"/>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9"/>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9"/>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4" y="8985251"/>
            <a:ext cx="922337" cy="18097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6" y="8985251"/>
            <a:ext cx="51117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4" y="8985251"/>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4"/>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4"/>
            <a:ext cx="5638800" cy="1587"/>
          </a:xfrm>
          <a:prstGeom prst="line">
            <a:avLst/>
          </a:prstGeom>
          <a:noFill/>
          <a:ln w="12600">
            <a:solidFill>
              <a:srgbClr val="000000"/>
            </a:solidFill>
            <a:miter lim="800000"/>
            <a:headEnd/>
            <a:tailEnd/>
          </a:ln>
          <a:effectLst/>
        </p:spPr>
        <p:txBody>
          <a:bodyPr/>
          <a:lstStyle/>
          <a:p>
            <a:endParaRPr lang="en-GB"/>
          </a:p>
        </p:txBody>
      </p:sp>
      <p:sp>
        <p:nvSpPr>
          <p:cNvPr id="2" name="Rectangle 1">
            <a:extLst>
              <a:ext uri="{FF2B5EF4-FFF2-40B4-BE49-F238E27FC236}">
                <a16:creationId xmlns:a16="http://schemas.microsoft.com/office/drawing/2014/main" id="{9D727BD0-FD1A-B94F-8698-87D308498259}"/>
              </a:ext>
            </a:extLst>
          </p:cNvPr>
          <p:cNvSpPr/>
          <p:nvPr/>
        </p:nvSpPr>
        <p:spPr>
          <a:xfrm>
            <a:off x="2324800" y="4409431"/>
            <a:ext cx="2284600" cy="461665"/>
          </a:xfrm>
          <a:prstGeom prst="rect">
            <a:avLst/>
          </a:prstGeom>
        </p:spPr>
        <p:txBody>
          <a:bodyPr wrap="none">
            <a:spAutoFit/>
          </a:bodyPr>
          <a:lstStyle/>
          <a:p>
            <a:r>
              <a:rPr lang="en-US" sz="2400" kern="100" dirty="0">
                <a:effectLst/>
                <a:latin typeface="Times New Roman" panose="02020603050405020304" pitchFamily="18" charset="0"/>
                <a:ea typeface="SimSun" panose="02010600030101010101" pitchFamily="2" charset="-122"/>
              </a:rPr>
              <a:t>close to user life </a:t>
            </a:r>
            <a:endParaRPr lang="en-US"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4"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9"/>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4"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9"/>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201716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a:t>Jan 2019</a:t>
            </a:r>
            <a:endParaRPr lang="en-GB" dirty="0"/>
          </a:p>
        </p:txBody>
      </p:sp>
      <p:sp>
        <p:nvSpPr>
          <p:cNvPr id="5" name="Footer Placeholder 4"/>
          <p:cNvSpPr>
            <a:spLocks noGrp="1"/>
          </p:cNvSpPr>
          <p:nvPr>
            <p:ph type="ftr" idx="11"/>
          </p:nvPr>
        </p:nvSpPr>
        <p:spPr/>
        <p:txBody>
          <a:bodyPr/>
          <a:lstStyle>
            <a:lvl1pPr>
              <a:defRPr/>
            </a:lvl1pPr>
          </a:lstStyle>
          <a:p>
            <a:r>
              <a:rPr lang="en-GB"/>
              <a:t>Kate Meng (Tencent)</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4650-E0D1-4BFC-8A2D-AEBB8C8D71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272C0-CFA8-453C-86D7-28E3544D3952}"/>
              </a:ext>
            </a:extLst>
          </p:cNvPr>
          <p:cNvSpPr>
            <a:spLocks noGrp="1"/>
          </p:cNvSpPr>
          <p:nvPr>
            <p:ph type="dt" idx="10"/>
          </p:nvPr>
        </p:nvSpPr>
        <p:spPr/>
        <p:txBody>
          <a:bodyPr/>
          <a:lstStyle/>
          <a:p>
            <a:r>
              <a:rPr lang="en-US" altLang="zh-CN"/>
              <a:t>Jan 2019</a:t>
            </a:r>
            <a:endParaRPr lang="en-GB" dirty="0"/>
          </a:p>
        </p:txBody>
      </p:sp>
      <p:sp>
        <p:nvSpPr>
          <p:cNvPr id="4" name="Footer Placeholder 3">
            <a:extLst>
              <a:ext uri="{FF2B5EF4-FFF2-40B4-BE49-F238E27FC236}">
                <a16:creationId xmlns:a16="http://schemas.microsoft.com/office/drawing/2014/main" id="{A278ECDF-282E-44F6-97C7-A28ADA6159AF}"/>
              </a:ext>
            </a:extLst>
          </p:cNvPr>
          <p:cNvSpPr>
            <a:spLocks noGrp="1"/>
          </p:cNvSpPr>
          <p:nvPr>
            <p:ph type="ftr" idx="11"/>
          </p:nvPr>
        </p:nvSpPr>
        <p:spPr/>
        <p:txBody>
          <a:bodyPr/>
          <a:lstStyle/>
          <a:p>
            <a:r>
              <a:rPr lang="en-GB"/>
              <a:t>Kate Meng (Tencent)</a:t>
            </a:r>
            <a:endParaRPr lang="en-GB" dirty="0"/>
          </a:p>
        </p:txBody>
      </p:sp>
      <p:sp>
        <p:nvSpPr>
          <p:cNvPr id="5" name="Slide Number Placeholder 4">
            <a:extLst>
              <a:ext uri="{FF2B5EF4-FFF2-40B4-BE49-F238E27FC236}">
                <a16:creationId xmlns:a16="http://schemas.microsoft.com/office/drawing/2014/main" id="{F03EFAAC-35E0-4D53-B89D-0113AA2390A5}"/>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extLst>
      <p:ext uri="{BB962C8B-B14F-4D97-AF65-F5344CB8AC3E}">
        <p14:creationId xmlns:p14="http://schemas.microsoft.com/office/powerpoint/2010/main" val="234450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Kate Meng (Tencent)</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Jan 2019</a:t>
            </a:r>
            <a:endParaRPr lang="en-GB" dirty="0"/>
          </a:p>
        </p:txBody>
      </p:sp>
      <p:sp>
        <p:nvSpPr>
          <p:cNvPr id="4" name="Title 3">
            <a:extLst>
              <a:ext uri="{FF2B5EF4-FFF2-40B4-BE49-F238E27FC236}">
                <a16:creationId xmlns:a16="http://schemas.microsoft.com/office/drawing/2014/main" id="{51A62685-CFA9-4E4A-8CA4-E01CDE66C3FE}"/>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7" name="Date Placeholder 6">
            <a:extLst>
              <a:ext uri="{FF2B5EF4-FFF2-40B4-BE49-F238E27FC236}">
                <a16:creationId xmlns:a16="http://schemas.microsoft.com/office/drawing/2014/main" id="{5CF1CC39-5248-4070-BEC5-7BED9C49C8D6}"/>
              </a:ext>
            </a:extLst>
          </p:cNvPr>
          <p:cNvSpPr>
            <a:spLocks noGrp="1"/>
          </p:cNvSpPr>
          <p:nvPr>
            <p:ph type="dt" idx="10"/>
          </p:nvPr>
        </p:nvSpPr>
        <p:spPr/>
        <p:txBody>
          <a:bodyPr/>
          <a:lstStyle/>
          <a:p>
            <a:r>
              <a:rPr lang="en-US" altLang="zh-CN"/>
              <a:t>Jan 2019</a:t>
            </a:r>
            <a:endParaRPr lang="en-GB" dirty="0"/>
          </a:p>
        </p:txBody>
      </p:sp>
      <p:sp>
        <p:nvSpPr>
          <p:cNvPr id="8" name="Footer Placeholder 7">
            <a:extLst>
              <a:ext uri="{FF2B5EF4-FFF2-40B4-BE49-F238E27FC236}">
                <a16:creationId xmlns:a16="http://schemas.microsoft.com/office/drawing/2014/main" id="{A1F1550F-6A7E-4080-AA64-997530CB0616}"/>
              </a:ext>
            </a:extLst>
          </p:cNvPr>
          <p:cNvSpPr>
            <a:spLocks noGrp="1"/>
          </p:cNvSpPr>
          <p:nvPr>
            <p:ph type="ftr" idx="11"/>
          </p:nvPr>
        </p:nvSpPr>
        <p:spPr/>
        <p:txBody>
          <a:bodyPr/>
          <a:lstStyle/>
          <a:p>
            <a:r>
              <a:rPr lang="en-GB"/>
              <a:t>Kate Meng (Tencent)</a:t>
            </a:r>
            <a:endParaRPr lang="en-GB" dirty="0"/>
          </a:p>
        </p:txBody>
      </p:sp>
      <p:sp>
        <p:nvSpPr>
          <p:cNvPr id="9" name="Slide Number Placeholder 8">
            <a:extLst>
              <a:ext uri="{FF2B5EF4-FFF2-40B4-BE49-F238E27FC236}">
                <a16:creationId xmlns:a16="http://schemas.microsoft.com/office/drawing/2014/main" id="{5BB84F30-E4B5-41E6-B6E7-ABA252C2FBB6}"/>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zh-CN"/>
              <a:t>Jan 2019</a:t>
            </a:r>
            <a:endParaRPr lang="en-GB"/>
          </a:p>
        </p:txBody>
      </p:sp>
      <p:sp>
        <p:nvSpPr>
          <p:cNvPr id="6" name="Footer Placeholder 5"/>
          <p:cNvSpPr>
            <a:spLocks noGrp="1"/>
          </p:cNvSpPr>
          <p:nvPr>
            <p:ph type="ftr" idx="11"/>
          </p:nvPr>
        </p:nvSpPr>
        <p:spPr/>
        <p:txBody>
          <a:bodyPr/>
          <a:lstStyle>
            <a:lvl1pPr>
              <a:defRPr/>
            </a:lvl1pPr>
          </a:lstStyle>
          <a:p>
            <a:r>
              <a:rPr lang="en-GB"/>
              <a:t>Kate Meng (Tencent)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zh-CN"/>
              <a:t>Jan 2019</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Kate Meng (Tencent)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a:t>Jan 2019</a:t>
            </a:r>
            <a:endParaRPr lang="en-GB"/>
          </a:p>
        </p:txBody>
      </p:sp>
      <p:sp>
        <p:nvSpPr>
          <p:cNvPr id="4" name="Footer Placeholder 3"/>
          <p:cNvSpPr>
            <a:spLocks noGrp="1"/>
          </p:cNvSpPr>
          <p:nvPr>
            <p:ph type="ftr" idx="11"/>
          </p:nvPr>
        </p:nvSpPr>
        <p:spPr/>
        <p:txBody>
          <a:bodyPr/>
          <a:lstStyle>
            <a:lvl1pPr>
              <a:defRPr/>
            </a:lvl1pPr>
          </a:lstStyle>
          <a:p>
            <a:r>
              <a:rPr lang="en-GB"/>
              <a:t>Kate Meng (Tencent)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a:t>Jan 2019</a:t>
            </a:r>
            <a:endParaRPr lang="en-GB"/>
          </a:p>
        </p:txBody>
      </p:sp>
      <p:sp>
        <p:nvSpPr>
          <p:cNvPr id="3" name="Footer Placeholder 2"/>
          <p:cNvSpPr>
            <a:spLocks noGrp="1"/>
          </p:cNvSpPr>
          <p:nvPr>
            <p:ph type="ftr" idx="11"/>
          </p:nvPr>
        </p:nvSpPr>
        <p:spPr/>
        <p:txBody>
          <a:bodyPr/>
          <a:lstStyle>
            <a:lvl1pPr>
              <a:defRPr/>
            </a:lvl1pPr>
          </a:lstStyle>
          <a:p>
            <a:r>
              <a:rPr lang="en-GB"/>
              <a:t>Kate Meng (Tencent)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zh-CN"/>
              <a:t>Jan 2019</a:t>
            </a:r>
            <a:endParaRPr lang="en-GB"/>
          </a:p>
        </p:txBody>
      </p:sp>
      <p:sp>
        <p:nvSpPr>
          <p:cNvPr id="5" name="Footer Placeholder 4"/>
          <p:cNvSpPr>
            <a:spLocks noGrp="1"/>
          </p:cNvSpPr>
          <p:nvPr>
            <p:ph type="ftr" idx="11"/>
          </p:nvPr>
        </p:nvSpPr>
        <p:spPr/>
        <p:txBody>
          <a:bodyPr/>
          <a:lstStyle>
            <a:lvl1pPr>
              <a:defRPr/>
            </a:lvl1pPr>
          </a:lstStyle>
          <a:p>
            <a:r>
              <a:rPr lang="en-GB"/>
              <a:t>Kate Meng (Tencent)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49B1D1DC-16B6-4EB0-83BD-6EC5759312CD}"/>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BF4A65C4-B49F-4038-9833-8D24289076FD}"/>
              </a:ext>
            </a:extLst>
          </p:cNvPr>
          <p:cNvSpPr>
            <a:spLocks noGrp="1"/>
          </p:cNvSpPr>
          <p:nvPr>
            <p:ph type="dt" idx="10"/>
          </p:nvPr>
        </p:nvSpPr>
        <p:spPr/>
        <p:txBody>
          <a:bodyPr/>
          <a:lstStyle/>
          <a:p>
            <a:r>
              <a:rPr lang="en-US" altLang="zh-CN"/>
              <a:t>Jan 2019</a:t>
            </a:r>
            <a:endParaRPr lang="en-GB" dirty="0"/>
          </a:p>
        </p:txBody>
      </p:sp>
      <p:sp>
        <p:nvSpPr>
          <p:cNvPr id="9" name="Footer Placeholder 8">
            <a:extLst>
              <a:ext uri="{FF2B5EF4-FFF2-40B4-BE49-F238E27FC236}">
                <a16:creationId xmlns:a16="http://schemas.microsoft.com/office/drawing/2014/main" id="{35F7E772-AF8F-48EF-AAC5-99F92B8C89A8}"/>
              </a:ext>
            </a:extLst>
          </p:cNvPr>
          <p:cNvSpPr>
            <a:spLocks noGrp="1"/>
          </p:cNvSpPr>
          <p:nvPr>
            <p:ph type="ftr" idx="11"/>
          </p:nvPr>
        </p:nvSpPr>
        <p:spPr/>
        <p:txBody>
          <a:bodyPr/>
          <a:lstStyle/>
          <a:p>
            <a:r>
              <a:rPr lang="en-GB"/>
              <a:t>Kate Meng (Tencent)</a:t>
            </a:r>
            <a:endParaRPr lang="en-GB" dirty="0"/>
          </a:p>
        </p:txBody>
      </p:sp>
      <p:sp>
        <p:nvSpPr>
          <p:cNvPr id="10" name="Slide Number Placeholder 9">
            <a:extLst>
              <a:ext uri="{FF2B5EF4-FFF2-40B4-BE49-F238E27FC236}">
                <a16:creationId xmlns:a16="http://schemas.microsoft.com/office/drawing/2014/main" id="{F52530D2-D36F-498E-822C-F81BAE757EEA}"/>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Jan 2019</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Ka</a:t>
            </a:r>
            <a:r>
              <a:rPr lang="en-US" altLang="zh-CN" dirty="0" err="1"/>
              <a:t>te</a:t>
            </a:r>
            <a:r>
              <a:rPr lang="en-US" altLang="zh-CN" dirty="0"/>
              <a:t> Meng (Tencent)</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3393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a:t>
            </a:r>
            <a:r>
              <a:rPr kumimoji="0" lang="en-US" altLang="zh-CN"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9-0065r5</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a:t>Jan 2019</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Kate Meng (Tencent)</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23106" y="630237"/>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report summary</a:t>
            </a:r>
          </a:p>
        </p:txBody>
      </p:sp>
      <p:sp>
        <p:nvSpPr>
          <p:cNvPr id="3074" name="Rectangle 2"/>
          <p:cNvSpPr>
            <a:spLocks noGrp="1" noChangeArrowheads="1"/>
          </p:cNvSpPr>
          <p:nvPr>
            <p:ph type="body" idx="1"/>
          </p:nvPr>
        </p:nvSpPr>
        <p:spPr>
          <a:xfrm>
            <a:off x="696912" y="154305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2019-03-</a:t>
            </a:r>
            <a:r>
              <a:rPr lang="en-US" altLang="zh-CN" sz="2000" b="0" dirty="0"/>
              <a:t>12</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429030077"/>
              </p:ext>
            </p:extLst>
          </p:nvPr>
        </p:nvGraphicFramePr>
        <p:xfrm>
          <a:off x="0" y="3654425"/>
          <a:ext cx="10972799" cy="2828925"/>
        </p:xfrm>
        <a:graphic>
          <a:graphicData uri="http://schemas.openxmlformats.org/presentationml/2006/ole">
            <mc:AlternateContent xmlns:mc="http://schemas.openxmlformats.org/markup-compatibility/2006">
              <mc:Choice xmlns:v="urn:schemas-microsoft-com:vml" Requires="v">
                <p:oleObj spid="_x0000_s1066" name="Document" r:id="rId4" imgW="8288938" imgH="2090105" progId="Word.Document.8">
                  <p:embed/>
                </p:oleObj>
              </mc:Choice>
              <mc:Fallback>
                <p:oleObj name="Document" r:id="rId4" imgW="8288938" imgH="2090105" progId="Word.Document.8">
                  <p:embed/>
                  <p:pic>
                    <p:nvPicPr>
                      <p:cNvPr id="3075" name="Object 3"/>
                      <p:cNvPicPr>
                        <a:picLocks noChangeAspect="1" noChangeArrowheads="1"/>
                      </p:cNvPicPr>
                      <p:nvPr/>
                    </p:nvPicPr>
                    <p:blipFill>
                      <a:blip r:embed="rId5"/>
                      <a:srcRect/>
                      <a:stretch>
                        <a:fillRect/>
                      </a:stretch>
                    </p:blipFill>
                    <p:spPr bwMode="auto">
                      <a:xfrm>
                        <a:off x="0" y="3654425"/>
                        <a:ext cx="10972799" cy="2828925"/>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045FD-D43F-4C55-BD29-9EF38639703D}"/>
              </a:ext>
            </a:extLst>
          </p:cNvPr>
          <p:cNvSpPr>
            <a:spLocks noGrp="1"/>
          </p:cNvSpPr>
          <p:nvPr>
            <p:ph idx="1"/>
          </p:nvPr>
        </p:nvSpPr>
        <p:spPr>
          <a:xfrm>
            <a:off x="836614" y="1962625"/>
            <a:ext cx="7619999" cy="1142999"/>
          </a:xfrm>
        </p:spPr>
        <p:txBody>
          <a:bodyPr/>
          <a:lstStyle/>
          <a:p>
            <a:pPr>
              <a:buFont typeface="Arial" panose="020B0604020202020204" pitchFamily="34" charset="0"/>
              <a:buChar char="•"/>
            </a:pPr>
            <a:r>
              <a:rPr lang="en-US" sz="2000" b="0" dirty="0"/>
              <a:t>Time-Aware Shaping (802.1Qbv over 802.11 [</a:t>
            </a:r>
            <a:r>
              <a:rPr lang="en-US" altLang="zh-CN" sz="2000" b="0" dirty="0"/>
              <a:t>2</a:t>
            </a:r>
            <a:r>
              <a:rPr lang="en-US" sz="2000" b="0" dirty="0"/>
              <a:t>]): control queues and access to the medium to ensure time-sensitive traffic is delivered within the required worst-case latency and jitter</a:t>
            </a:r>
          </a:p>
          <a:p>
            <a:pPr marL="0" indent="0"/>
            <a:endParaRPr lang="en-US" sz="2000" b="0" dirty="0"/>
          </a:p>
        </p:txBody>
      </p:sp>
      <p:sp>
        <p:nvSpPr>
          <p:cNvPr id="3" name="Slide Number Placeholder 2">
            <a:extLst>
              <a:ext uri="{FF2B5EF4-FFF2-40B4-BE49-F238E27FC236}">
                <a16:creationId xmlns:a16="http://schemas.microsoft.com/office/drawing/2014/main" id="{32F6C3BC-F2E5-4588-962C-55BC22755D5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4" name="Footer Placeholder 3">
            <a:extLst>
              <a:ext uri="{FF2B5EF4-FFF2-40B4-BE49-F238E27FC236}">
                <a16:creationId xmlns:a16="http://schemas.microsoft.com/office/drawing/2014/main" id="{82261D6F-F03C-424C-AD36-01D89B50976A}"/>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52852AD1-EF77-4585-83E1-28D4A58DE534}"/>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74695884-6FF4-46C7-BACF-6E7017A17CF0}"/>
              </a:ext>
            </a:extLst>
          </p:cNvPr>
          <p:cNvSpPr>
            <a:spLocks noGrp="1"/>
          </p:cNvSpPr>
          <p:nvPr>
            <p:ph type="title"/>
          </p:nvPr>
        </p:nvSpPr>
        <p:spPr/>
        <p:txBody>
          <a:bodyPr/>
          <a:lstStyle/>
          <a:p>
            <a:r>
              <a:rPr lang="en-US" dirty="0"/>
              <a:t>Technical features example (2)</a:t>
            </a:r>
          </a:p>
        </p:txBody>
      </p:sp>
      <p:pic>
        <p:nvPicPr>
          <p:cNvPr id="9" name="Picture 8"/>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8388" y="3059430"/>
            <a:ext cx="3276600" cy="3481070"/>
          </a:xfrm>
          <a:prstGeom prst="rect">
            <a:avLst/>
          </a:prstGeom>
          <a:noFill/>
        </p:spPr>
      </p:pic>
      <p:pic>
        <p:nvPicPr>
          <p:cNvPr id="10" name="Picture 9"/>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4988" y="3842542"/>
            <a:ext cx="4588193" cy="1979614"/>
          </a:xfrm>
          <a:prstGeom prst="rect">
            <a:avLst/>
          </a:prstGeom>
          <a:noFill/>
        </p:spPr>
      </p:pic>
    </p:spTree>
    <p:extLst>
      <p:ext uri="{BB962C8B-B14F-4D97-AF65-F5344CB8AC3E}">
        <p14:creationId xmlns:p14="http://schemas.microsoft.com/office/powerpoint/2010/main" val="32982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6C3BC-F2E5-4588-962C-55BC22755D5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4" name="Footer Placeholder 3">
            <a:extLst>
              <a:ext uri="{FF2B5EF4-FFF2-40B4-BE49-F238E27FC236}">
                <a16:creationId xmlns:a16="http://schemas.microsoft.com/office/drawing/2014/main" id="{82261D6F-F03C-424C-AD36-01D89B50976A}"/>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52852AD1-EF77-4585-83E1-28D4A58DE534}"/>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74695884-6FF4-46C7-BACF-6E7017A17CF0}"/>
              </a:ext>
            </a:extLst>
          </p:cNvPr>
          <p:cNvSpPr>
            <a:spLocks noGrp="1"/>
          </p:cNvSpPr>
          <p:nvPr>
            <p:ph type="title"/>
          </p:nvPr>
        </p:nvSpPr>
        <p:spPr>
          <a:xfrm>
            <a:off x="662593" y="370021"/>
            <a:ext cx="7770813" cy="1065213"/>
          </a:xfrm>
        </p:spPr>
        <p:txBody>
          <a:bodyPr/>
          <a:lstStyle/>
          <a:p>
            <a:r>
              <a:rPr lang="en-US" dirty="0"/>
              <a:t>Technical features example (3)</a:t>
            </a:r>
          </a:p>
        </p:txBody>
      </p:sp>
      <p:sp>
        <p:nvSpPr>
          <p:cNvPr id="48" name="Заголовок 1">
            <a:extLst>
              <a:ext uri="{FF2B5EF4-FFF2-40B4-BE49-F238E27FC236}">
                <a16:creationId xmlns:a16="http://schemas.microsoft.com/office/drawing/2014/main" id="{B1029AC4-A276-4407-9614-13AE39D46C08}"/>
              </a:ext>
            </a:extLst>
          </p:cNvPr>
          <p:cNvSpPr>
            <a:spLocks noGrp="1"/>
          </p:cNvSpPr>
          <p:nvPr/>
        </p:nvSpPr>
        <p:spPr bwMode="auto">
          <a:xfrm>
            <a:off x="829550" y="1223753"/>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dirty="0"/>
              <a:t>AX-like approach. Possible Algorithm</a:t>
            </a:r>
            <a:endParaRPr lang="ru-RU" dirty="0"/>
          </a:p>
        </p:txBody>
      </p:sp>
      <p:sp>
        <p:nvSpPr>
          <p:cNvPr id="49" name="CustomShape 7">
            <a:extLst>
              <a:ext uri="{FF2B5EF4-FFF2-40B4-BE49-F238E27FC236}">
                <a16:creationId xmlns:a16="http://schemas.microsoft.com/office/drawing/2014/main" id="{5B510292-D452-4F6D-A85D-79B701F8E03C}"/>
              </a:ext>
            </a:extLst>
          </p:cNvPr>
          <p:cNvSpPr/>
          <p:nvPr/>
        </p:nvSpPr>
        <p:spPr>
          <a:xfrm flipV="1">
            <a:off x="417527" y="4240899"/>
            <a:ext cx="8031391" cy="0"/>
          </a:xfrm>
          <a:custGeom>
            <a:avLst/>
            <a:gdLst/>
            <a:ahLst/>
            <a:cxnLst/>
            <a:rect l="l" t="t" r="r" b="b"/>
            <a:pathLst>
              <a:path w="21600" h="21600">
                <a:moveTo>
                  <a:pt x="0" y="0"/>
                </a:moveTo>
                <a:lnTo>
                  <a:pt x="21600" y="21600"/>
                </a:lnTo>
              </a:path>
            </a:pathLst>
          </a:custGeom>
          <a:noFill/>
          <a:ln w="28440">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en-US"/>
          </a:p>
        </p:txBody>
      </p:sp>
      <p:sp>
        <p:nvSpPr>
          <p:cNvPr id="50" name="CustomShape 8">
            <a:extLst>
              <a:ext uri="{FF2B5EF4-FFF2-40B4-BE49-F238E27FC236}">
                <a16:creationId xmlns:a16="http://schemas.microsoft.com/office/drawing/2014/main" id="{E1220668-5D14-4E86-8282-B11933494FB8}"/>
              </a:ext>
            </a:extLst>
          </p:cNvPr>
          <p:cNvSpPr/>
          <p:nvPr/>
        </p:nvSpPr>
        <p:spPr>
          <a:xfrm flipV="1">
            <a:off x="417527" y="2725889"/>
            <a:ext cx="0" cy="1515342"/>
          </a:xfrm>
          <a:custGeom>
            <a:avLst/>
            <a:gdLst/>
            <a:ahLst/>
            <a:cxnLst/>
            <a:rect l="l" t="t" r="r" b="b"/>
            <a:pathLst>
              <a:path w="21600" h="21600">
                <a:moveTo>
                  <a:pt x="0" y="0"/>
                </a:moveTo>
                <a:lnTo>
                  <a:pt x="21600" y="21600"/>
                </a:lnTo>
              </a:path>
            </a:pathLst>
          </a:custGeom>
          <a:noFill/>
          <a:ln w="28440">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en-US"/>
          </a:p>
        </p:txBody>
      </p:sp>
      <p:sp>
        <p:nvSpPr>
          <p:cNvPr id="51" name="CustomShape 15">
            <a:extLst>
              <a:ext uri="{FF2B5EF4-FFF2-40B4-BE49-F238E27FC236}">
                <a16:creationId xmlns:a16="http://schemas.microsoft.com/office/drawing/2014/main" id="{FA7B1A9F-55B8-47EA-9927-6D5ECF53B6D6}"/>
              </a:ext>
            </a:extLst>
          </p:cNvPr>
          <p:cNvSpPr/>
          <p:nvPr/>
        </p:nvSpPr>
        <p:spPr>
          <a:xfrm>
            <a:off x="8096478" y="4346697"/>
            <a:ext cx="704880" cy="2665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Time</a:t>
            </a:r>
            <a:endParaRPr lang="en-US" sz="1600" spc="-1" dirty="0">
              <a:latin typeface="Arial"/>
            </a:endParaRPr>
          </a:p>
        </p:txBody>
      </p:sp>
      <p:sp>
        <p:nvSpPr>
          <p:cNvPr id="52" name="CustomShape 10">
            <a:extLst>
              <a:ext uri="{FF2B5EF4-FFF2-40B4-BE49-F238E27FC236}">
                <a16:creationId xmlns:a16="http://schemas.microsoft.com/office/drawing/2014/main" id="{8C3E59A8-5429-49BA-9B5F-77897BB446E7}"/>
              </a:ext>
            </a:extLst>
          </p:cNvPr>
          <p:cNvSpPr/>
          <p:nvPr/>
        </p:nvSpPr>
        <p:spPr>
          <a:xfrm>
            <a:off x="683822" y="3753923"/>
            <a:ext cx="936104" cy="303040"/>
          </a:xfrm>
          <a:prstGeom prst="rect">
            <a:avLst/>
          </a:prstGeom>
          <a:solidFill>
            <a:srgbClr val="FF5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0</a:t>
            </a:r>
            <a:endParaRPr lang="en-US" sz="1600" spc="-1" dirty="0">
              <a:latin typeface="Arial"/>
            </a:endParaRPr>
          </a:p>
        </p:txBody>
      </p:sp>
      <p:sp>
        <p:nvSpPr>
          <p:cNvPr id="53" name="CustomShape 10">
            <a:extLst>
              <a:ext uri="{FF2B5EF4-FFF2-40B4-BE49-F238E27FC236}">
                <a16:creationId xmlns:a16="http://schemas.microsoft.com/office/drawing/2014/main" id="{FF7A8796-C7B0-47B1-AC72-D5DC07EF908F}"/>
              </a:ext>
            </a:extLst>
          </p:cNvPr>
          <p:cNvSpPr/>
          <p:nvPr/>
        </p:nvSpPr>
        <p:spPr>
          <a:xfrm>
            <a:off x="683302" y="3450884"/>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1</a:t>
            </a:r>
            <a:endParaRPr lang="en-US" sz="1600" spc="-1" dirty="0">
              <a:latin typeface="Arial"/>
            </a:endParaRPr>
          </a:p>
        </p:txBody>
      </p:sp>
      <p:sp>
        <p:nvSpPr>
          <p:cNvPr id="54" name="CustomShape 10">
            <a:extLst>
              <a:ext uri="{FF2B5EF4-FFF2-40B4-BE49-F238E27FC236}">
                <a16:creationId xmlns:a16="http://schemas.microsoft.com/office/drawing/2014/main" id="{2D8733F2-CD0C-4211-BBB3-E190E18E21FC}"/>
              </a:ext>
            </a:extLst>
          </p:cNvPr>
          <p:cNvSpPr/>
          <p:nvPr/>
        </p:nvSpPr>
        <p:spPr>
          <a:xfrm>
            <a:off x="683302" y="3144828"/>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ea typeface="ＭＳ Ｐゴシック"/>
              </a:rPr>
              <a:t>RU 2</a:t>
            </a:r>
            <a:endParaRPr lang="en-US" sz="1600" spc="-1" dirty="0"/>
          </a:p>
        </p:txBody>
      </p:sp>
      <p:sp>
        <p:nvSpPr>
          <p:cNvPr id="55" name="CustomShape 10">
            <a:extLst>
              <a:ext uri="{FF2B5EF4-FFF2-40B4-BE49-F238E27FC236}">
                <a16:creationId xmlns:a16="http://schemas.microsoft.com/office/drawing/2014/main" id="{684FAEAF-69E7-4C08-B682-9C2917EC1394}"/>
              </a:ext>
            </a:extLst>
          </p:cNvPr>
          <p:cNvSpPr/>
          <p:nvPr/>
        </p:nvSpPr>
        <p:spPr>
          <a:xfrm>
            <a:off x="683822" y="2841603"/>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a:t>
            </a:r>
            <a:endParaRPr lang="en-US" sz="1600" spc="-1" dirty="0">
              <a:latin typeface="Arial"/>
            </a:endParaRPr>
          </a:p>
        </p:txBody>
      </p:sp>
      <p:sp>
        <p:nvSpPr>
          <p:cNvPr id="56" name="CustomShape 10">
            <a:extLst>
              <a:ext uri="{FF2B5EF4-FFF2-40B4-BE49-F238E27FC236}">
                <a16:creationId xmlns:a16="http://schemas.microsoft.com/office/drawing/2014/main" id="{8CF11250-D3DE-400A-B8C8-7C6E88B605AE}"/>
              </a:ext>
            </a:extLst>
          </p:cNvPr>
          <p:cNvSpPr/>
          <p:nvPr/>
        </p:nvSpPr>
        <p:spPr>
          <a:xfrm>
            <a:off x="683302" y="2542777"/>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m</a:t>
            </a:r>
            <a:endParaRPr lang="en-US" sz="1600" spc="-1" dirty="0">
              <a:latin typeface="Arial"/>
            </a:endParaRPr>
          </a:p>
        </p:txBody>
      </p:sp>
      <p:sp>
        <p:nvSpPr>
          <p:cNvPr id="57" name="CustomShape 10">
            <a:extLst>
              <a:ext uri="{FF2B5EF4-FFF2-40B4-BE49-F238E27FC236}">
                <a16:creationId xmlns:a16="http://schemas.microsoft.com/office/drawing/2014/main" id="{DDC223B9-5D02-41F4-88F0-E14142CE262A}"/>
              </a:ext>
            </a:extLst>
          </p:cNvPr>
          <p:cNvSpPr/>
          <p:nvPr/>
        </p:nvSpPr>
        <p:spPr>
          <a:xfrm>
            <a:off x="1835950" y="3760220"/>
            <a:ext cx="1800200" cy="303040"/>
          </a:xfrm>
          <a:prstGeom prst="rect">
            <a:avLst/>
          </a:prstGeom>
          <a:solidFill>
            <a:srgbClr val="92D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0</a:t>
            </a:r>
            <a:endParaRPr lang="en-US" sz="1600" spc="-1" dirty="0">
              <a:latin typeface="Arial"/>
            </a:endParaRPr>
          </a:p>
        </p:txBody>
      </p:sp>
      <p:sp>
        <p:nvSpPr>
          <p:cNvPr id="58" name="CustomShape 10">
            <a:extLst>
              <a:ext uri="{FF2B5EF4-FFF2-40B4-BE49-F238E27FC236}">
                <a16:creationId xmlns:a16="http://schemas.microsoft.com/office/drawing/2014/main" id="{100A4589-F92A-4410-88D8-85CC937CD5C1}"/>
              </a:ext>
            </a:extLst>
          </p:cNvPr>
          <p:cNvSpPr/>
          <p:nvPr/>
        </p:nvSpPr>
        <p:spPr>
          <a:xfrm>
            <a:off x="1835430" y="3457181"/>
            <a:ext cx="1800200"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STAs: 1, m+1</a:t>
            </a:r>
            <a:r>
              <a:rPr lang="en-US" sz="1600" spc="-1" dirty="0">
                <a:solidFill>
                  <a:srgbClr val="000000"/>
                </a:solidFill>
                <a:ea typeface="ＭＳ Ｐゴシック"/>
              </a:rPr>
              <a:t> , …</a:t>
            </a:r>
            <a:endParaRPr lang="en-US" sz="1600" spc="-1" dirty="0">
              <a:latin typeface="Arial"/>
            </a:endParaRPr>
          </a:p>
        </p:txBody>
      </p:sp>
      <p:sp>
        <p:nvSpPr>
          <p:cNvPr id="59" name="CustomShape 10">
            <a:extLst>
              <a:ext uri="{FF2B5EF4-FFF2-40B4-BE49-F238E27FC236}">
                <a16:creationId xmlns:a16="http://schemas.microsoft.com/office/drawing/2014/main" id="{12685F94-1F92-4DB6-B966-0EE502957118}"/>
              </a:ext>
            </a:extLst>
          </p:cNvPr>
          <p:cNvSpPr/>
          <p:nvPr/>
        </p:nvSpPr>
        <p:spPr>
          <a:xfrm>
            <a:off x="1835430" y="3151125"/>
            <a:ext cx="1800200" cy="303040"/>
          </a:xfrm>
          <a:prstGeom prst="rect">
            <a:avLst/>
          </a:prstGeom>
          <a:solidFill>
            <a:srgbClr val="FF5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spc="-1" dirty="0">
                <a:solidFill>
                  <a:srgbClr val="000000"/>
                </a:solidFill>
                <a:ea typeface="ＭＳ Ｐゴシック"/>
              </a:rPr>
              <a:t>STAs: 2, m+2 , …</a:t>
            </a:r>
            <a:endParaRPr lang="en-US" sz="1600" spc="-1" dirty="0"/>
          </a:p>
        </p:txBody>
      </p:sp>
      <p:sp>
        <p:nvSpPr>
          <p:cNvPr id="60" name="CustomShape 10">
            <a:extLst>
              <a:ext uri="{FF2B5EF4-FFF2-40B4-BE49-F238E27FC236}">
                <a16:creationId xmlns:a16="http://schemas.microsoft.com/office/drawing/2014/main" id="{122D0BDB-384F-4174-9B20-DA507B8D55AF}"/>
              </a:ext>
            </a:extLst>
          </p:cNvPr>
          <p:cNvSpPr/>
          <p:nvPr/>
        </p:nvSpPr>
        <p:spPr>
          <a:xfrm>
            <a:off x="1835950" y="2847900"/>
            <a:ext cx="1800200" cy="303040"/>
          </a:xfrm>
          <a:prstGeom prst="rect">
            <a:avLst/>
          </a:prstGeom>
          <a:solidFill>
            <a:srgbClr val="B3EFE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a:t>
            </a:r>
            <a:endParaRPr lang="en-US" sz="1600" spc="-1" dirty="0">
              <a:latin typeface="Arial"/>
            </a:endParaRPr>
          </a:p>
        </p:txBody>
      </p:sp>
      <p:sp>
        <p:nvSpPr>
          <p:cNvPr id="61" name="CustomShape 10">
            <a:extLst>
              <a:ext uri="{FF2B5EF4-FFF2-40B4-BE49-F238E27FC236}">
                <a16:creationId xmlns:a16="http://schemas.microsoft.com/office/drawing/2014/main" id="{8D191E04-67B8-4FC1-8BFB-F74C101A4D84}"/>
              </a:ext>
            </a:extLst>
          </p:cNvPr>
          <p:cNvSpPr/>
          <p:nvPr/>
        </p:nvSpPr>
        <p:spPr>
          <a:xfrm>
            <a:off x="1835430" y="2549074"/>
            <a:ext cx="1800200" cy="303040"/>
          </a:xfrm>
          <a:prstGeom prst="rect">
            <a:avLst/>
          </a:prstGeom>
          <a:solidFill>
            <a:srgbClr val="FF5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spc="-1" dirty="0">
                <a:solidFill>
                  <a:srgbClr val="000000"/>
                </a:solidFill>
                <a:ea typeface="ＭＳ Ｐゴシック"/>
              </a:rPr>
              <a:t>STAs: m, 2m, …</a:t>
            </a:r>
            <a:endParaRPr lang="en-US" sz="1600" spc="-1" dirty="0"/>
          </a:p>
        </p:txBody>
      </p:sp>
      <p:sp>
        <p:nvSpPr>
          <p:cNvPr id="62" name="CustomShape 10">
            <a:extLst>
              <a:ext uri="{FF2B5EF4-FFF2-40B4-BE49-F238E27FC236}">
                <a16:creationId xmlns:a16="http://schemas.microsoft.com/office/drawing/2014/main" id="{7BCED0CE-ED08-41B0-B20A-F3C52E484729}"/>
              </a:ext>
            </a:extLst>
          </p:cNvPr>
          <p:cNvSpPr/>
          <p:nvPr/>
        </p:nvSpPr>
        <p:spPr>
          <a:xfrm>
            <a:off x="3852174" y="3768442"/>
            <a:ext cx="1224136" cy="303040"/>
          </a:xfrm>
          <a:prstGeom prst="rect">
            <a:avLst/>
          </a:prstGeom>
          <a:solidFill>
            <a:srgbClr val="92D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0</a:t>
            </a:r>
            <a:endParaRPr lang="en-US" sz="1600" spc="-1" dirty="0">
              <a:latin typeface="Arial"/>
            </a:endParaRPr>
          </a:p>
        </p:txBody>
      </p:sp>
      <p:sp>
        <p:nvSpPr>
          <p:cNvPr id="63" name="CustomShape 10">
            <a:extLst>
              <a:ext uri="{FF2B5EF4-FFF2-40B4-BE49-F238E27FC236}">
                <a16:creationId xmlns:a16="http://schemas.microsoft.com/office/drawing/2014/main" id="{BBD1959C-0917-4AF6-AD13-7280687A01C2}"/>
              </a:ext>
            </a:extLst>
          </p:cNvPr>
          <p:cNvSpPr/>
          <p:nvPr/>
        </p:nvSpPr>
        <p:spPr>
          <a:xfrm>
            <a:off x="3851654" y="3465402"/>
            <a:ext cx="1224136"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STAs: 2</a:t>
            </a:r>
            <a:endParaRPr lang="en-US" sz="1600" spc="-1" dirty="0">
              <a:latin typeface="Arial"/>
            </a:endParaRPr>
          </a:p>
        </p:txBody>
      </p:sp>
      <p:sp>
        <p:nvSpPr>
          <p:cNvPr id="64" name="CustomShape 10">
            <a:extLst>
              <a:ext uri="{FF2B5EF4-FFF2-40B4-BE49-F238E27FC236}">
                <a16:creationId xmlns:a16="http://schemas.microsoft.com/office/drawing/2014/main" id="{214F5ED3-1BB5-47FF-8FA3-D565238D6E39}"/>
              </a:ext>
            </a:extLst>
          </p:cNvPr>
          <p:cNvSpPr/>
          <p:nvPr/>
        </p:nvSpPr>
        <p:spPr>
          <a:xfrm>
            <a:off x="3851654" y="3159347"/>
            <a:ext cx="1224136"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spc="-1" dirty="0">
                <a:solidFill>
                  <a:srgbClr val="000000"/>
                </a:solidFill>
                <a:ea typeface="ＭＳ Ｐゴシック"/>
              </a:rPr>
              <a:t>STAs: m+2</a:t>
            </a:r>
            <a:endParaRPr lang="en-US" sz="1600" spc="-1" dirty="0"/>
          </a:p>
        </p:txBody>
      </p:sp>
      <p:sp>
        <p:nvSpPr>
          <p:cNvPr id="65" name="CustomShape 10">
            <a:extLst>
              <a:ext uri="{FF2B5EF4-FFF2-40B4-BE49-F238E27FC236}">
                <a16:creationId xmlns:a16="http://schemas.microsoft.com/office/drawing/2014/main" id="{5D27D5A1-D644-411E-B6F4-D1994F6C4C10}"/>
              </a:ext>
            </a:extLst>
          </p:cNvPr>
          <p:cNvSpPr/>
          <p:nvPr/>
        </p:nvSpPr>
        <p:spPr>
          <a:xfrm>
            <a:off x="3852174" y="2856122"/>
            <a:ext cx="1224136"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STAs: 2m</a:t>
            </a:r>
            <a:endParaRPr lang="en-US" sz="1600" spc="-1" dirty="0">
              <a:latin typeface="Arial"/>
            </a:endParaRPr>
          </a:p>
        </p:txBody>
      </p:sp>
      <p:sp>
        <p:nvSpPr>
          <p:cNvPr id="66" name="CustomShape 10">
            <a:extLst>
              <a:ext uri="{FF2B5EF4-FFF2-40B4-BE49-F238E27FC236}">
                <a16:creationId xmlns:a16="http://schemas.microsoft.com/office/drawing/2014/main" id="{B7C213D6-42AB-443C-BCBE-3F9FC59DE633}"/>
              </a:ext>
            </a:extLst>
          </p:cNvPr>
          <p:cNvSpPr/>
          <p:nvPr/>
        </p:nvSpPr>
        <p:spPr>
          <a:xfrm>
            <a:off x="3851654" y="2557296"/>
            <a:ext cx="1224136"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spc="-1" dirty="0">
                <a:solidFill>
                  <a:srgbClr val="000000"/>
                </a:solidFill>
                <a:ea typeface="ＭＳ Ｐゴシック"/>
              </a:rPr>
              <a:t>STAs: m</a:t>
            </a:r>
            <a:endParaRPr lang="en-US" sz="1600" spc="-1" dirty="0"/>
          </a:p>
        </p:txBody>
      </p:sp>
      <p:sp>
        <p:nvSpPr>
          <p:cNvPr id="67" name="CustomShape 10">
            <a:extLst>
              <a:ext uri="{FF2B5EF4-FFF2-40B4-BE49-F238E27FC236}">
                <a16:creationId xmlns:a16="http://schemas.microsoft.com/office/drawing/2014/main" id="{400C3666-23E1-491D-85F2-AFA3ED910B78}"/>
              </a:ext>
            </a:extLst>
          </p:cNvPr>
          <p:cNvSpPr/>
          <p:nvPr/>
        </p:nvSpPr>
        <p:spPr>
          <a:xfrm>
            <a:off x="5291814" y="3752971"/>
            <a:ext cx="936104" cy="303040"/>
          </a:xfrm>
          <a:prstGeom prst="rect">
            <a:avLst/>
          </a:prstGeom>
          <a:solidFill>
            <a:srgbClr val="92D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0</a:t>
            </a:r>
            <a:endParaRPr lang="en-US" sz="1600" spc="-1" dirty="0">
              <a:latin typeface="Arial"/>
            </a:endParaRPr>
          </a:p>
        </p:txBody>
      </p:sp>
      <p:sp>
        <p:nvSpPr>
          <p:cNvPr id="68" name="CustomShape 10">
            <a:extLst>
              <a:ext uri="{FF2B5EF4-FFF2-40B4-BE49-F238E27FC236}">
                <a16:creationId xmlns:a16="http://schemas.microsoft.com/office/drawing/2014/main" id="{E8D4826B-F28D-4703-9F57-DAA9C0DF26FC}"/>
              </a:ext>
            </a:extLst>
          </p:cNvPr>
          <p:cNvSpPr/>
          <p:nvPr/>
        </p:nvSpPr>
        <p:spPr>
          <a:xfrm>
            <a:off x="5291294" y="3449931"/>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1</a:t>
            </a:r>
            <a:endParaRPr lang="en-US" sz="1600" spc="-1" dirty="0">
              <a:latin typeface="Arial"/>
            </a:endParaRPr>
          </a:p>
        </p:txBody>
      </p:sp>
      <p:sp>
        <p:nvSpPr>
          <p:cNvPr id="69" name="CustomShape 10">
            <a:extLst>
              <a:ext uri="{FF2B5EF4-FFF2-40B4-BE49-F238E27FC236}">
                <a16:creationId xmlns:a16="http://schemas.microsoft.com/office/drawing/2014/main" id="{B03305BC-CDEA-423B-962C-76697A344BF2}"/>
              </a:ext>
            </a:extLst>
          </p:cNvPr>
          <p:cNvSpPr/>
          <p:nvPr/>
        </p:nvSpPr>
        <p:spPr>
          <a:xfrm>
            <a:off x="5291294" y="3143876"/>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ea typeface="ＭＳ Ｐゴシック"/>
              </a:rPr>
              <a:t>RU 2</a:t>
            </a:r>
            <a:endParaRPr lang="en-US" sz="1600" spc="-1" dirty="0"/>
          </a:p>
        </p:txBody>
      </p:sp>
      <p:sp>
        <p:nvSpPr>
          <p:cNvPr id="70" name="CustomShape 10">
            <a:extLst>
              <a:ext uri="{FF2B5EF4-FFF2-40B4-BE49-F238E27FC236}">
                <a16:creationId xmlns:a16="http://schemas.microsoft.com/office/drawing/2014/main" id="{A6266926-EE4D-4683-AF2F-A37F6EB7C22C}"/>
              </a:ext>
            </a:extLst>
          </p:cNvPr>
          <p:cNvSpPr/>
          <p:nvPr/>
        </p:nvSpPr>
        <p:spPr>
          <a:xfrm>
            <a:off x="5291814" y="2840651"/>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a:t>
            </a:r>
            <a:endParaRPr lang="en-US" sz="1600" spc="-1" dirty="0">
              <a:latin typeface="Arial"/>
            </a:endParaRPr>
          </a:p>
        </p:txBody>
      </p:sp>
      <p:sp>
        <p:nvSpPr>
          <p:cNvPr id="71" name="CustomShape 10">
            <a:extLst>
              <a:ext uri="{FF2B5EF4-FFF2-40B4-BE49-F238E27FC236}">
                <a16:creationId xmlns:a16="http://schemas.microsoft.com/office/drawing/2014/main" id="{014D7AF2-754C-4DB2-ACF9-ACECC6A371E4}"/>
              </a:ext>
            </a:extLst>
          </p:cNvPr>
          <p:cNvSpPr/>
          <p:nvPr/>
        </p:nvSpPr>
        <p:spPr>
          <a:xfrm>
            <a:off x="5291294" y="2541825"/>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m</a:t>
            </a:r>
            <a:endParaRPr lang="en-US" sz="1600" spc="-1" dirty="0">
              <a:latin typeface="Arial"/>
            </a:endParaRPr>
          </a:p>
        </p:txBody>
      </p:sp>
      <p:sp>
        <p:nvSpPr>
          <p:cNvPr id="72" name="CustomShape 10">
            <a:extLst>
              <a:ext uri="{FF2B5EF4-FFF2-40B4-BE49-F238E27FC236}">
                <a16:creationId xmlns:a16="http://schemas.microsoft.com/office/drawing/2014/main" id="{3AC9C86E-ADD7-48EA-A5AC-477012E03A2E}"/>
              </a:ext>
            </a:extLst>
          </p:cNvPr>
          <p:cNvSpPr/>
          <p:nvPr/>
        </p:nvSpPr>
        <p:spPr>
          <a:xfrm>
            <a:off x="6738030" y="2569798"/>
            <a:ext cx="428512" cy="302130"/>
          </a:xfrm>
          <a:prstGeom prst="rect">
            <a:avLst/>
          </a:prstGeom>
          <a:solidFill>
            <a:srgbClr val="92D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73" name="Прямоугольник 63">
            <a:extLst>
              <a:ext uri="{FF2B5EF4-FFF2-40B4-BE49-F238E27FC236}">
                <a16:creationId xmlns:a16="http://schemas.microsoft.com/office/drawing/2014/main" id="{D512C303-1018-4424-ABBC-569D43A9C66E}"/>
              </a:ext>
            </a:extLst>
          </p:cNvPr>
          <p:cNvSpPr/>
          <p:nvPr/>
        </p:nvSpPr>
        <p:spPr>
          <a:xfrm>
            <a:off x="7335341" y="2582849"/>
            <a:ext cx="1218860"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RT RA RU, idle</a:t>
            </a:r>
            <a:endParaRPr lang="ru-RU" dirty="0"/>
          </a:p>
        </p:txBody>
      </p:sp>
      <p:sp>
        <p:nvSpPr>
          <p:cNvPr id="74" name="CustomShape 10">
            <a:extLst>
              <a:ext uri="{FF2B5EF4-FFF2-40B4-BE49-F238E27FC236}">
                <a16:creationId xmlns:a16="http://schemas.microsoft.com/office/drawing/2014/main" id="{A2CBA129-056C-48CF-82E4-FC40D217F038}"/>
              </a:ext>
            </a:extLst>
          </p:cNvPr>
          <p:cNvSpPr/>
          <p:nvPr/>
        </p:nvSpPr>
        <p:spPr>
          <a:xfrm>
            <a:off x="6738030" y="2255224"/>
            <a:ext cx="428512" cy="30213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75" name="Прямоугольник 65">
            <a:extLst>
              <a:ext uri="{FF2B5EF4-FFF2-40B4-BE49-F238E27FC236}">
                <a16:creationId xmlns:a16="http://schemas.microsoft.com/office/drawing/2014/main" id="{D7DBD0C4-1727-4ED3-A3F5-289AE48354AC}"/>
              </a:ext>
            </a:extLst>
          </p:cNvPr>
          <p:cNvSpPr/>
          <p:nvPr/>
        </p:nvSpPr>
        <p:spPr>
          <a:xfrm>
            <a:off x="7335341" y="2259919"/>
            <a:ext cx="979499"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Non-RT RU</a:t>
            </a:r>
            <a:endParaRPr lang="ru-RU" dirty="0"/>
          </a:p>
        </p:txBody>
      </p:sp>
      <p:sp>
        <p:nvSpPr>
          <p:cNvPr id="76" name="CustomShape 10">
            <a:extLst>
              <a:ext uri="{FF2B5EF4-FFF2-40B4-BE49-F238E27FC236}">
                <a16:creationId xmlns:a16="http://schemas.microsoft.com/office/drawing/2014/main" id="{03EA7D51-893E-4DF8-BF77-5673EBA5939F}"/>
              </a:ext>
            </a:extLst>
          </p:cNvPr>
          <p:cNvSpPr/>
          <p:nvPr/>
        </p:nvSpPr>
        <p:spPr>
          <a:xfrm>
            <a:off x="6738030" y="2884372"/>
            <a:ext cx="428512" cy="302130"/>
          </a:xfrm>
          <a:prstGeom prst="rect">
            <a:avLst/>
          </a:prstGeom>
          <a:solidFill>
            <a:srgbClr val="B3EFE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77" name="Прямоугольник 67">
            <a:extLst>
              <a:ext uri="{FF2B5EF4-FFF2-40B4-BE49-F238E27FC236}">
                <a16:creationId xmlns:a16="http://schemas.microsoft.com/office/drawing/2014/main" id="{A67FACDD-46EC-4EF0-8B99-EC390B4BBB9B}"/>
              </a:ext>
            </a:extLst>
          </p:cNvPr>
          <p:cNvSpPr/>
          <p:nvPr/>
        </p:nvSpPr>
        <p:spPr>
          <a:xfrm>
            <a:off x="7335341" y="2905779"/>
            <a:ext cx="971228"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RT RU, idle</a:t>
            </a:r>
            <a:endParaRPr lang="ru-RU" dirty="0"/>
          </a:p>
        </p:txBody>
      </p:sp>
      <p:sp>
        <p:nvSpPr>
          <p:cNvPr id="78" name="CustomShape 10">
            <a:extLst>
              <a:ext uri="{FF2B5EF4-FFF2-40B4-BE49-F238E27FC236}">
                <a16:creationId xmlns:a16="http://schemas.microsoft.com/office/drawing/2014/main" id="{837B5C1D-C5B9-430A-A242-4D90F7656891}"/>
              </a:ext>
            </a:extLst>
          </p:cNvPr>
          <p:cNvSpPr/>
          <p:nvPr/>
        </p:nvSpPr>
        <p:spPr>
          <a:xfrm>
            <a:off x="6738030" y="3513519"/>
            <a:ext cx="428512" cy="302130"/>
          </a:xfrm>
          <a:prstGeom prst="rect">
            <a:avLst/>
          </a:prstGeom>
          <a:solidFill>
            <a:srgbClr val="FF5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79" name="Прямоугольник 69">
            <a:extLst>
              <a:ext uri="{FF2B5EF4-FFF2-40B4-BE49-F238E27FC236}">
                <a16:creationId xmlns:a16="http://schemas.microsoft.com/office/drawing/2014/main" id="{E4DB3BCB-56A4-49D6-AA53-2FC1C90D1487}"/>
              </a:ext>
            </a:extLst>
          </p:cNvPr>
          <p:cNvSpPr/>
          <p:nvPr/>
        </p:nvSpPr>
        <p:spPr>
          <a:xfrm>
            <a:off x="7335341" y="3551641"/>
            <a:ext cx="1267270"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RT RU Collision</a:t>
            </a:r>
            <a:endParaRPr lang="ru-RU" dirty="0"/>
          </a:p>
        </p:txBody>
      </p:sp>
      <p:sp>
        <p:nvSpPr>
          <p:cNvPr id="80" name="Скругленная прямоугольная выноска 70">
            <a:extLst>
              <a:ext uri="{FF2B5EF4-FFF2-40B4-BE49-F238E27FC236}">
                <a16:creationId xmlns:a16="http://schemas.microsoft.com/office/drawing/2014/main" id="{1F8FBD2D-4E32-4E20-8BD6-4ED19D696FEE}"/>
              </a:ext>
            </a:extLst>
          </p:cNvPr>
          <p:cNvSpPr/>
          <p:nvPr/>
        </p:nvSpPr>
        <p:spPr bwMode="auto">
          <a:xfrm>
            <a:off x="304800" y="4425167"/>
            <a:ext cx="1530629" cy="602467"/>
          </a:xfrm>
          <a:prstGeom prst="wedgeRoundRectCallout">
            <a:avLst>
              <a:gd name="adj1" fmla="val -8993"/>
              <a:gd name="adj2" fmla="val -123882"/>
              <a:gd name="adj3"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dk1"/>
                </a:solidFill>
                <a:latin typeface="+mn-lt"/>
                <a:ea typeface="+mn-ea"/>
                <a:cs typeface="+mn-cs"/>
              </a:defRPr>
            </a:lvl1pPr>
            <a:lvl2pPr marL="457200" algn="l" rtl="0" eaLnBrk="0" fontAlgn="base" hangingPunct="0">
              <a:spcBef>
                <a:spcPct val="0"/>
              </a:spcBef>
              <a:spcAft>
                <a:spcPct val="0"/>
              </a:spcAft>
              <a:defRPr sz="1200" kern="1200">
                <a:solidFill>
                  <a:schemeClr val="dk1"/>
                </a:solidFill>
                <a:latin typeface="+mn-lt"/>
                <a:ea typeface="+mn-ea"/>
                <a:cs typeface="+mn-cs"/>
              </a:defRPr>
            </a:lvl2pPr>
            <a:lvl3pPr marL="914400" algn="l" rtl="0" eaLnBrk="0" fontAlgn="base" hangingPunct="0">
              <a:spcBef>
                <a:spcPct val="0"/>
              </a:spcBef>
              <a:spcAft>
                <a:spcPct val="0"/>
              </a:spcAft>
              <a:defRPr sz="1200" kern="1200">
                <a:solidFill>
                  <a:schemeClr val="dk1"/>
                </a:solidFill>
                <a:latin typeface="+mn-lt"/>
                <a:ea typeface="+mn-ea"/>
                <a:cs typeface="+mn-cs"/>
              </a:defRPr>
            </a:lvl3pPr>
            <a:lvl4pPr marL="1371600" algn="l" rtl="0" eaLnBrk="0" fontAlgn="base" hangingPunct="0">
              <a:spcBef>
                <a:spcPct val="0"/>
              </a:spcBef>
              <a:spcAft>
                <a:spcPct val="0"/>
              </a:spcAft>
              <a:defRPr sz="1200" kern="1200">
                <a:solidFill>
                  <a:schemeClr val="dk1"/>
                </a:solidFill>
                <a:latin typeface="+mn-lt"/>
                <a:ea typeface="+mn-ea"/>
                <a:cs typeface="+mn-cs"/>
              </a:defRPr>
            </a:lvl4pPr>
            <a:lvl5pPr marL="1828800" algn="l" rtl="0" eaLnBrk="0" fontAlgn="base" hangingPunct="0">
              <a:spcBef>
                <a:spcPct val="0"/>
              </a:spcBef>
              <a:spcAft>
                <a:spcPct val="0"/>
              </a:spcAft>
              <a:defRPr sz="1200" kern="1200">
                <a:solidFill>
                  <a:schemeClr val="dk1"/>
                </a:solidFill>
                <a:latin typeface="+mn-lt"/>
                <a:ea typeface="+mn-ea"/>
                <a:cs typeface="+mn-cs"/>
              </a:defRPr>
            </a:lvl5pPr>
            <a:lvl6pPr marL="2286000" algn="l" defTabSz="914400" rtl="0" eaLnBrk="1" latinLnBrk="0" hangingPunct="1">
              <a:defRPr sz="1200" kern="1200">
                <a:solidFill>
                  <a:schemeClr val="dk1"/>
                </a:solidFill>
                <a:latin typeface="+mn-lt"/>
                <a:ea typeface="+mn-ea"/>
                <a:cs typeface="+mn-cs"/>
              </a:defRPr>
            </a:lvl6pPr>
            <a:lvl7pPr marL="2743200" algn="l" defTabSz="914400" rtl="0" eaLnBrk="1" latinLnBrk="0" hangingPunct="1">
              <a:defRPr sz="1200" kern="1200">
                <a:solidFill>
                  <a:schemeClr val="dk1"/>
                </a:solidFill>
                <a:latin typeface="+mn-lt"/>
                <a:ea typeface="+mn-ea"/>
                <a:cs typeface="+mn-cs"/>
              </a:defRPr>
            </a:lvl7pPr>
            <a:lvl8pPr marL="3200400" algn="l" defTabSz="914400" rtl="0" eaLnBrk="1" latinLnBrk="0" hangingPunct="1">
              <a:defRPr sz="1200" kern="1200">
                <a:solidFill>
                  <a:schemeClr val="dk1"/>
                </a:solidFill>
                <a:latin typeface="+mn-lt"/>
                <a:ea typeface="+mn-ea"/>
                <a:cs typeface="+mn-cs"/>
              </a:defRPr>
            </a:lvl8pPr>
            <a:lvl9pPr marL="3657600" algn="l" defTabSz="914400" rtl="0" eaLnBrk="1" latinLnBrk="0" hangingPunct="1">
              <a:defRPr sz="1200" kern="1200">
                <a:solidFill>
                  <a:schemeClr val="dk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STAs</a:t>
            </a:r>
            <a:r>
              <a:rPr kumimoji="0" lang="en-US" sz="1200" b="0" i="0" u="none" strike="noStrike" cap="none" normalizeH="0" dirty="0">
                <a:ln>
                  <a:noFill/>
                </a:ln>
                <a:solidFill>
                  <a:schemeClr val="tx1"/>
                </a:solidFill>
                <a:effectLst/>
                <a:latin typeface="Times New Roman" pitchFamily="18" charset="0"/>
              </a:rPr>
              <a:t> 1, 2, m, 2m transmit RT frames</a:t>
            </a:r>
            <a:endParaRPr kumimoji="0" lang="ru-RU" sz="1200" b="0" i="0" u="none" strike="noStrike" cap="none" normalizeH="0" baseline="0" dirty="0">
              <a:ln>
                <a:noFill/>
              </a:ln>
              <a:solidFill>
                <a:schemeClr val="tx1"/>
              </a:solidFill>
              <a:effectLst/>
              <a:latin typeface="Times New Roman" pitchFamily="18" charset="0"/>
            </a:endParaRPr>
          </a:p>
        </p:txBody>
      </p:sp>
      <p:sp>
        <p:nvSpPr>
          <p:cNvPr id="81" name="CustomShape 10">
            <a:extLst>
              <a:ext uri="{FF2B5EF4-FFF2-40B4-BE49-F238E27FC236}">
                <a16:creationId xmlns:a16="http://schemas.microsoft.com/office/drawing/2014/main" id="{67B40C40-6AE8-40B4-ABBD-D811F3737A70}"/>
              </a:ext>
            </a:extLst>
          </p:cNvPr>
          <p:cNvSpPr/>
          <p:nvPr/>
        </p:nvSpPr>
        <p:spPr>
          <a:xfrm>
            <a:off x="6738030" y="3198946"/>
            <a:ext cx="428512" cy="30213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82" name="Прямоугольник 72">
            <a:extLst>
              <a:ext uri="{FF2B5EF4-FFF2-40B4-BE49-F238E27FC236}">
                <a16:creationId xmlns:a16="http://schemas.microsoft.com/office/drawing/2014/main" id="{5D1192D2-8E76-4743-9A11-3F1660B869B6}"/>
              </a:ext>
            </a:extLst>
          </p:cNvPr>
          <p:cNvSpPr/>
          <p:nvPr/>
        </p:nvSpPr>
        <p:spPr>
          <a:xfrm>
            <a:off x="7335341" y="3228709"/>
            <a:ext cx="1288238"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RT RU, success</a:t>
            </a:r>
            <a:endParaRPr lang="ru-RU" dirty="0"/>
          </a:p>
        </p:txBody>
      </p:sp>
      <p:sp>
        <p:nvSpPr>
          <p:cNvPr id="83" name="Скругленная прямоугольная выноска 73">
            <a:extLst>
              <a:ext uri="{FF2B5EF4-FFF2-40B4-BE49-F238E27FC236}">
                <a16:creationId xmlns:a16="http://schemas.microsoft.com/office/drawing/2014/main" id="{B42AAA98-421B-48FD-A1C6-E9FAB29FD88E}"/>
              </a:ext>
            </a:extLst>
          </p:cNvPr>
          <p:cNvSpPr/>
          <p:nvPr/>
        </p:nvSpPr>
        <p:spPr bwMode="auto">
          <a:xfrm>
            <a:off x="1935217" y="4393631"/>
            <a:ext cx="1619675" cy="634003"/>
          </a:xfrm>
          <a:prstGeom prst="wedgeRoundRectCallout">
            <a:avLst>
              <a:gd name="adj1" fmla="val 26446"/>
              <a:gd name="adj2" fmla="val -211018"/>
              <a:gd name="adj3"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dk1"/>
                </a:solidFill>
                <a:latin typeface="+mn-lt"/>
                <a:ea typeface="+mn-ea"/>
                <a:cs typeface="+mn-cs"/>
              </a:defRPr>
            </a:lvl1pPr>
            <a:lvl2pPr marL="457200" algn="l" rtl="0" eaLnBrk="0" fontAlgn="base" hangingPunct="0">
              <a:spcBef>
                <a:spcPct val="0"/>
              </a:spcBef>
              <a:spcAft>
                <a:spcPct val="0"/>
              </a:spcAft>
              <a:defRPr sz="1200" kern="1200">
                <a:solidFill>
                  <a:schemeClr val="dk1"/>
                </a:solidFill>
                <a:latin typeface="+mn-lt"/>
                <a:ea typeface="+mn-ea"/>
                <a:cs typeface="+mn-cs"/>
              </a:defRPr>
            </a:lvl2pPr>
            <a:lvl3pPr marL="914400" algn="l" rtl="0" eaLnBrk="0" fontAlgn="base" hangingPunct="0">
              <a:spcBef>
                <a:spcPct val="0"/>
              </a:spcBef>
              <a:spcAft>
                <a:spcPct val="0"/>
              </a:spcAft>
              <a:defRPr sz="1200" kern="1200">
                <a:solidFill>
                  <a:schemeClr val="dk1"/>
                </a:solidFill>
                <a:latin typeface="+mn-lt"/>
                <a:ea typeface="+mn-ea"/>
                <a:cs typeface="+mn-cs"/>
              </a:defRPr>
            </a:lvl3pPr>
            <a:lvl4pPr marL="1371600" algn="l" rtl="0" eaLnBrk="0" fontAlgn="base" hangingPunct="0">
              <a:spcBef>
                <a:spcPct val="0"/>
              </a:spcBef>
              <a:spcAft>
                <a:spcPct val="0"/>
              </a:spcAft>
              <a:defRPr sz="1200" kern="1200">
                <a:solidFill>
                  <a:schemeClr val="dk1"/>
                </a:solidFill>
                <a:latin typeface="+mn-lt"/>
                <a:ea typeface="+mn-ea"/>
                <a:cs typeface="+mn-cs"/>
              </a:defRPr>
            </a:lvl4pPr>
            <a:lvl5pPr marL="1828800" algn="l" rtl="0" eaLnBrk="0" fontAlgn="base" hangingPunct="0">
              <a:spcBef>
                <a:spcPct val="0"/>
              </a:spcBef>
              <a:spcAft>
                <a:spcPct val="0"/>
              </a:spcAft>
              <a:defRPr sz="1200" kern="1200">
                <a:solidFill>
                  <a:schemeClr val="dk1"/>
                </a:solidFill>
                <a:latin typeface="+mn-lt"/>
                <a:ea typeface="+mn-ea"/>
                <a:cs typeface="+mn-cs"/>
              </a:defRPr>
            </a:lvl5pPr>
            <a:lvl6pPr marL="2286000" algn="l" defTabSz="914400" rtl="0" eaLnBrk="1" latinLnBrk="0" hangingPunct="1">
              <a:defRPr sz="1200" kern="1200">
                <a:solidFill>
                  <a:schemeClr val="dk1"/>
                </a:solidFill>
                <a:latin typeface="+mn-lt"/>
                <a:ea typeface="+mn-ea"/>
                <a:cs typeface="+mn-cs"/>
              </a:defRPr>
            </a:lvl6pPr>
            <a:lvl7pPr marL="2743200" algn="l" defTabSz="914400" rtl="0" eaLnBrk="1" latinLnBrk="0" hangingPunct="1">
              <a:defRPr sz="1200" kern="1200">
                <a:solidFill>
                  <a:schemeClr val="dk1"/>
                </a:solidFill>
                <a:latin typeface="+mn-lt"/>
                <a:ea typeface="+mn-ea"/>
                <a:cs typeface="+mn-cs"/>
              </a:defRPr>
            </a:lvl7pPr>
            <a:lvl8pPr marL="3200400" algn="l" defTabSz="914400" rtl="0" eaLnBrk="1" latinLnBrk="0" hangingPunct="1">
              <a:defRPr sz="1200" kern="1200">
                <a:solidFill>
                  <a:schemeClr val="dk1"/>
                </a:solidFill>
                <a:latin typeface="+mn-lt"/>
                <a:ea typeface="+mn-ea"/>
                <a:cs typeface="+mn-cs"/>
              </a:defRPr>
            </a:lvl8pPr>
            <a:lvl9pPr marL="3657600" algn="l" defTabSz="914400" rtl="0" eaLnBrk="1" latinLnBrk="0" hangingPunct="1">
              <a:defRPr sz="1200" kern="1200">
                <a:solidFill>
                  <a:schemeClr val="dk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Apart from that, STA</a:t>
            </a:r>
            <a:r>
              <a:rPr kumimoji="0" lang="en-US" sz="1200" b="0" i="0" u="none" strike="noStrike" cap="none" normalizeH="0" dirty="0">
                <a:ln>
                  <a:noFill/>
                </a:ln>
                <a:solidFill>
                  <a:schemeClr val="tx1"/>
                </a:solidFill>
                <a:effectLst/>
                <a:latin typeface="Times New Roman" pitchFamily="18" charset="0"/>
              </a:rPr>
              <a:t> m+2 transmits.</a:t>
            </a:r>
            <a:endParaRPr kumimoji="0" lang="ru-RU" sz="1200" b="0" i="0" u="none" strike="noStrike" cap="none" normalizeH="0" baseline="0" dirty="0">
              <a:ln>
                <a:noFill/>
              </a:ln>
              <a:solidFill>
                <a:schemeClr val="tx1"/>
              </a:solidFill>
              <a:effectLst/>
              <a:latin typeface="Times New Roman" pitchFamily="18" charset="0"/>
            </a:endParaRPr>
          </a:p>
        </p:txBody>
      </p:sp>
      <p:sp>
        <p:nvSpPr>
          <p:cNvPr id="84" name="CustomShape 5">
            <a:extLst>
              <a:ext uri="{FF2B5EF4-FFF2-40B4-BE49-F238E27FC236}">
                <a16:creationId xmlns:a16="http://schemas.microsoft.com/office/drawing/2014/main" id="{39E620AF-B255-4695-89AD-7CA64F251120}"/>
              </a:ext>
            </a:extLst>
          </p:cNvPr>
          <p:cNvSpPr/>
          <p:nvPr/>
        </p:nvSpPr>
        <p:spPr>
          <a:xfrm>
            <a:off x="3546955" y="4567065"/>
            <a:ext cx="5228148" cy="12241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By default, the AP allocates 1 RUs for random access</a:t>
            </a:r>
          </a:p>
          <a:p>
            <a:pPr>
              <a:lnSpc>
                <a:spcPct val="100000"/>
              </a:lnSpc>
            </a:pPr>
            <a:r>
              <a:rPr lang="en-US" sz="1600" spc="-1" dirty="0">
                <a:solidFill>
                  <a:srgbClr val="000000"/>
                </a:solidFill>
                <a:latin typeface="Arial"/>
                <a:ea typeface="ＭＳ Ｐゴシック"/>
              </a:rPr>
              <a:t>In case of collision, the remaining m RUs are allocated for RA RT uniformly for those STAs, which might participate in the collision</a:t>
            </a:r>
          </a:p>
          <a:p>
            <a:pPr>
              <a:lnSpc>
                <a:spcPct val="100000"/>
              </a:lnSpc>
            </a:pPr>
            <a:r>
              <a:rPr lang="en-US" sz="1600" spc="-1" dirty="0">
                <a:solidFill>
                  <a:srgbClr val="000000"/>
                </a:solidFill>
                <a:latin typeface="Arial"/>
                <a:ea typeface="ＭＳ Ｐゴシック"/>
              </a:rPr>
              <a:t>If the number of RT STAs is greater than m, each RU is  allocated for several STAs</a:t>
            </a:r>
          </a:p>
        </p:txBody>
      </p:sp>
    </p:spTree>
    <p:extLst>
      <p:ext uri="{BB962C8B-B14F-4D97-AF65-F5344CB8AC3E}">
        <p14:creationId xmlns:p14="http://schemas.microsoft.com/office/powerpoint/2010/main" val="263957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GB" dirty="0"/>
              <a:t>Predictable and efficient medium access</a:t>
            </a:r>
          </a:p>
          <a:p>
            <a:pPr>
              <a:buFont typeface="Arial" panose="020B0604020202020204" pitchFamily="34" charset="0"/>
              <a:buChar char="•"/>
            </a:pPr>
            <a:r>
              <a:rPr lang="en-GB" dirty="0"/>
              <a:t>Reduced PHY overhead and support for time-sensitive small packet transmissions</a:t>
            </a:r>
          </a:p>
          <a:p>
            <a:pPr>
              <a:buFont typeface="Arial" panose="020B0604020202020204" pitchFamily="34" charset="0"/>
              <a:buChar char="•"/>
            </a:pPr>
            <a:r>
              <a:rPr lang="en-GB" dirty="0"/>
              <a:t>Improved management and time-sensitive data coexistence</a:t>
            </a:r>
          </a:p>
          <a:p>
            <a:pPr>
              <a:buFont typeface="Arial" panose="020B0604020202020204" pitchFamily="34" charset="0"/>
              <a:buChar char="•"/>
            </a:pPr>
            <a:r>
              <a:rPr lang="en-GB" dirty="0"/>
              <a:t>Coordination between APs/BSSs to reduce impact of OBSS on latency/reliability</a:t>
            </a:r>
          </a:p>
          <a:p>
            <a:pPr>
              <a:buFont typeface="Arial" panose="020B0604020202020204" pitchFamily="34" charset="0"/>
              <a:buChar char="•"/>
            </a:pPr>
            <a:r>
              <a:rPr lang="en-GB" dirty="0"/>
              <a:t>Dual/Multiple links transmission</a:t>
            </a:r>
          </a:p>
          <a:p>
            <a:pPr lvl="1">
              <a:buFont typeface="Arial" panose="020B0604020202020204" pitchFamily="34" charset="0"/>
              <a:buChar char="•"/>
            </a:pPr>
            <a:r>
              <a:rPr lang="en-GB" dirty="0"/>
              <a:t>Duplicated mode</a:t>
            </a:r>
          </a:p>
          <a:p>
            <a:pPr lvl="1">
              <a:buFont typeface="Arial" panose="020B0604020202020204" pitchFamily="34" charset="0"/>
              <a:buChar char="•"/>
            </a:pPr>
            <a:r>
              <a:rPr lang="en-GB" dirty="0"/>
              <a:t>Joint mode</a:t>
            </a:r>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Footer Placeholder 3"/>
          <p:cNvSpPr>
            <a:spLocks noGrp="1"/>
          </p:cNvSpPr>
          <p:nvPr>
            <p:ph type="ftr" idx="14"/>
          </p:nvPr>
        </p:nvSpPr>
        <p:spPr/>
        <p:txBody>
          <a:bodyPr/>
          <a:lstStyle/>
          <a:p>
            <a:r>
              <a:rPr lang="en-GB"/>
              <a:t>Kate Meng (Tencent)</a:t>
            </a:r>
            <a:endParaRPr lang="en-GB" dirty="0"/>
          </a:p>
        </p:txBody>
      </p:sp>
      <p:sp>
        <p:nvSpPr>
          <p:cNvPr id="5" name="Date Placeholder 4"/>
          <p:cNvSpPr>
            <a:spLocks noGrp="1"/>
          </p:cNvSpPr>
          <p:nvPr>
            <p:ph type="dt" idx="15"/>
          </p:nvPr>
        </p:nvSpPr>
        <p:spPr/>
        <p:txBody>
          <a:bodyPr/>
          <a:lstStyle/>
          <a:p>
            <a:r>
              <a:rPr lang="en-US" altLang="zh-CN"/>
              <a:t>Jan 2019</a:t>
            </a:r>
            <a:endParaRPr lang="en-GB" dirty="0"/>
          </a:p>
        </p:txBody>
      </p:sp>
      <p:sp>
        <p:nvSpPr>
          <p:cNvPr id="6" name="Title 5"/>
          <p:cNvSpPr>
            <a:spLocks noGrp="1"/>
          </p:cNvSpPr>
          <p:nvPr>
            <p:ph type="title"/>
          </p:nvPr>
        </p:nvSpPr>
        <p:spPr/>
        <p:txBody>
          <a:bodyPr/>
          <a:lstStyle/>
          <a:p>
            <a:r>
              <a:rPr lang="en-US" dirty="0"/>
              <a:t>New MAC/PHY enhancements </a:t>
            </a:r>
            <a:br>
              <a:rPr lang="en-US" dirty="0"/>
            </a:br>
            <a:r>
              <a:rPr lang="en-US" dirty="0"/>
              <a:t>to support RTA</a:t>
            </a:r>
          </a:p>
        </p:txBody>
      </p:sp>
    </p:spTree>
    <p:extLst>
      <p:ext uri="{BB962C8B-B14F-4D97-AF65-F5344CB8AC3E}">
        <p14:creationId xmlns:p14="http://schemas.microsoft.com/office/powerpoint/2010/main" val="150817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4075A-C33A-4279-8E2F-63C5FEC9D9A8}"/>
              </a:ext>
            </a:extLst>
          </p:cNvPr>
          <p:cNvSpPr>
            <a:spLocks noGrp="1"/>
          </p:cNvSpPr>
          <p:nvPr>
            <p:ph idx="1"/>
          </p:nvPr>
        </p:nvSpPr>
        <p:spPr>
          <a:xfrm>
            <a:off x="609601" y="2286000"/>
            <a:ext cx="8229599" cy="3581400"/>
          </a:xfrm>
        </p:spPr>
        <p:txBody>
          <a:bodyPr/>
          <a:lstStyle/>
          <a:p>
            <a:pPr>
              <a:buFont typeface="Arial" panose="020B0604020202020204" pitchFamily="34" charset="0"/>
              <a:buChar char="•"/>
            </a:pPr>
            <a:r>
              <a:rPr lang="en-US" altLang="zh-CN" dirty="0"/>
              <a:t>Implement </a:t>
            </a:r>
            <a:r>
              <a:rPr lang="en-US" altLang="zh-CN" dirty="0" err="1"/>
              <a:t>QoS</a:t>
            </a:r>
            <a:r>
              <a:rPr lang="en-US" altLang="zh-CN" dirty="0"/>
              <a:t> Prioritization for RTA on both </a:t>
            </a:r>
            <a:r>
              <a:rPr lang="en-US" altLang="zh-CN" dirty="0" err="1"/>
              <a:t>Tx</a:t>
            </a:r>
            <a:r>
              <a:rPr lang="en-US" altLang="zh-CN" dirty="0"/>
              <a:t> and Rx</a:t>
            </a:r>
          </a:p>
          <a:p>
            <a:pPr marL="800100" lvl="1" indent="-342900">
              <a:buFont typeface="Wingdings" panose="05000000000000000000" pitchFamily="2" charset="2"/>
              <a:buChar char="ü"/>
            </a:pPr>
            <a:r>
              <a:rPr lang="en-US" dirty="0"/>
              <a:t>Improve </a:t>
            </a:r>
            <a:r>
              <a:rPr lang="en-US" altLang="zh-CN" dirty="0"/>
              <a:t>average latency</a:t>
            </a:r>
            <a:r>
              <a:rPr lang="en-US" dirty="0"/>
              <a:t> with only one direction (uplink)[</a:t>
            </a:r>
            <a:r>
              <a:rPr lang="en-US" altLang="zh-CN" dirty="0"/>
              <a:t>3</a:t>
            </a:r>
            <a:r>
              <a:rPr lang="en-US" dirty="0"/>
              <a:t>]</a:t>
            </a:r>
          </a:p>
          <a:p>
            <a:pPr marL="400050">
              <a:buFont typeface="Arial" panose="020B0604020202020204" pitchFamily="34" charset="0"/>
              <a:buChar char="•"/>
            </a:pPr>
            <a:r>
              <a:rPr lang="en-US" dirty="0"/>
              <a:t>Refer to RTA requirements metrics as usage model</a:t>
            </a:r>
          </a:p>
          <a:p>
            <a:pPr marL="400050">
              <a:buFont typeface="Arial" panose="020B0604020202020204" pitchFamily="34" charset="0"/>
              <a:buChar char="•"/>
            </a:pPr>
            <a:r>
              <a:rPr lang="en-US" dirty="0"/>
              <a:t>Develop new MAC/PHY capabilities to address low latency, low jitter and reliability issues to support RTA</a:t>
            </a:r>
          </a:p>
          <a:p>
            <a:pPr marL="400050">
              <a:buFont typeface="Arial" panose="020B0604020202020204" pitchFamily="34" charset="0"/>
              <a:buChar char="•"/>
            </a:pPr>
            <a:r>
              <a:rPr lang="en-US" dirty="0"/>
              <a:t>EHT has incorporated low latency as part of its PAR and CSD</a:t>
            </a:r>
          </a:p>
        </p:txBody>
      </p:sp>
      <p:sp>
        <p:nvSpPr>
          <p:cNvPr id="3" name="Slide Number Placeholder 2">
            <a:extLst>
              <a:ext uri="{FF2B5EF4-FFF2-40B4-BE49-F238E27FC236}">
                <a16:creationId xmlns:a16="http://schemas.microsoft.com/office/drawing/2014/main" id="{329929BF-B8B6-43B1-916A-044927CEC62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Footer Placeholder 3">
            <a:extLst>
              <a:ext uri="{FF2B5EF4-FFF2-40B4-BE49-F238E27FC236}">
                <a16:creationId xmlns:a16="http://schemas.microsoft.com/office/drawing/2014/main" id="{D6D0DE1C-C77C-40F3-ADE1-2A0BBE887EC2}"/>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0FE67B09-90BD-453F-872F-B963974360ED}"/>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6938DB6C-8DDA-4E72-9559-9FE7988B81C8}"/>
              </a:ext>
            </a:extLst>
          </p:cNvPr>
          <p:cNvSpPr>
            <a:spLocks noGrp="1"/>
          </p:cNvSpPr>
          <p:nvPr>
            <p:ph type="title"/>
          </p:nvPr>
        </p:nvSpPr>
        <p:spPr>
          <a:xfrm>
            <a:off x="611187" y="992187"/>
            <a:ext cx="7770813" cy="1065213"/>
          </a:xfrm>
        </p:spPr>
        <p:txBody>
          <a:bodyPr/>
          <a:lstStyle/>
          <a:p>
            <a:r>
              <a:rPr lang="en-US" dirty="0"/>
              <a:t>Recommendations &amp; Next Steps</a:t>
            </a:r>
          </a:p>
        </p:txBody>
      </p:sp>
    </p:spTree>
    <p:extLst>
      <p:ext uri="{BB962C8B-B14F-4D97-AF65-F5344CB8AC3E}">
        <p14:creationId xmlns:p14="http://schemas.microsoft.com/office/powerpoint/2010/main" val="406306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CB6E3-A2AC-45BF-BEAF-EFAACEB5AEBD}"/>
              </a:ext>
            </a:extLst>
          </p:cNvPr>
          <p:cNvSpPr>
            <a:spLocks noGrp="1"/>
          </p:cNvSpPr>
          <p:nvPr>
            <p:ph idx="1"/>
          </p:nvPr>
        </p:nvSpPr>
        <p:spPr/>
        <p:txBody>
          <a:bodyPr/>
          <a:lstStyle/>
          <a:p>
            <a:pPr marL="0" indent="0"/>
            <a:r>
              <a:rPr lang="en-US" sz="1600" b="0" dirty="0"/>
              <a:t>[1] Kate Meng “11-18-</a:t>
            </a:r>
            <a:r>
              <a:rPr lang="en-US" altLang="zh-CN" sz="1600" b="0" dirty="0"/>
              <a:t>1543</a:t>
            </a:r>
            <a:r>
              <a:rPr lang="en-US" sz="1600" b="0" dirty="0"/>
              <a:t>-0</a:t>
            </a:r>
            <a:r>
              <a:rPr lang="en-US" altLang="zh-CN" sz="1600" b="0" dirty="0"/>
              <a:t>4</a:t>
            </a:r>
            <a:r>
              <a:rPr lang="en-US" sz="1600" b="0" dirty="0"/>
              <a:t>-0rta-rta-report-draft</a:t>
            </a:r>
          </a:p>
          <a:p>
            <a:pPr marL="0" indent="0"/>
            <a:r>
              <a:rPr lang="en-US" sz="1600" b="0" dirty="0"/>
              <a:t>[2]</a:t>
            </a:r>
            <a:r>
              <a:rPr lang="en-US" altLang="zh-CN" sz="1600" b="0" dirty="0"/>
              <a:t> Dave Cavalcanti et al, “11-18-1892 Time-Aware shaping (802.1Qbv) support in the 802.11 MAC.” </a:t>
            </a:r>
            <a:endParaRPr lang="en-US" sz="1600" b="0" dirty="0"/>
          </a:p>
          <a:p>
            <a:pPr marL="0" indent="0"/>
            <a:r>
              <a:rPr lang="en-US" sz="1600" b="0" dirty="0"/>
              <a:t>[3]</a:t>
            </a:r>
            <a:r>
              <a:rPr lang="en-US" altLang="zh-CN" sz="1600" b="0" dirty="0"/>
              <a:t> Karthik, Allan Jones, “11-18-2098-01-0rta-packet-prioritization-issues-followup</a:t>
            </a:r>
          </a:p>
          <a:p>
            <a:pPr marL="0" indent="0"/>
            <a:endParaRPr lang="en-US" sz="1600" b="0" dirty="0"/>
          </a:p>
          <a:p>
            <a:pPr marL="0" indent="0"/>
            <a:endParaRPr lang="en-US" sz="1600" b="0" dirty="0"/>
          </a:p>
        </p:txBody>
      </p:sp>
      <p:sp>
        <p:nvSpPr>
          <p:cNvPr id="3" name="Slide Number Placeholder 2">
            <a:extLst>
              <a:ext uri="{FF2B5EF4-FFF2-40B4-BE49-F238E27FC236}">
                <a16:creationId xmlns:a16="http://schemas.microsoft.com/office/drawing/2014/main" id="{C611B84A-0EE6-4E7C-B746-D0477F8901DB}"/>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Footer Placeholder 3">
            <a:extLst>
              <a:ext uri="{FF2B5EF4-FFF2-40B4-BE49-F238E27FC236}">
                <a16:creationId xmlns:a16="http://schemas.microsoft.com/office/drawing/2014/main" id="{52C363F9-E248-4E1F-A5D0-EA96FC131C67}"/>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728F91A7-1735-467A-8758-80C2FDEFDC9C}"/>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CFF51333-5D5F-4358-BFB7-7070FDA7797C}"/>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14505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marL="0" indent="0" algn="just">
              <a:buNone/>
            </a:pPr>
            <a:r>
              <a:rPr lang="en-US" dirty="0"/>
              <a:t>The purpose of this presentation is to provide a summary of RTA discussions and recommendations.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a:xfrm>
            <a:off x="5357818" y="6475413"/>
            <a:ext cx="3184520" cy="153987"/>
          </a:xfrm>
        </p:spPr>
        <p:txBody>
          <a:bodyPr/>
          <a:lstStyle/>
          <a:p>
            <a:r>
              <a:rPr lang="en-GB"/>
              <a:t>Kate Meng (Tencent)</a:t>
            </a:r>
            <a:endParaRPr lang="en-GB" dirty="0"/>
          </a:p>
        </p:txBody>
      </p:sp>
      <p:sp>
        <p:nvSpPr>
          <p:cNvPr id="4" name="Date Placeholder 3"/>
          <p:cNvSpPr>
            <a:spLocks noGrp="1"/>
          </p:cNvSpPr>
          <p:nvPr>
            <p:ph type="dt" idx="15"/>
          </p:nvPr>
        </p:nvSpPr>
        <p:spPr/>
        <p:txBody>
          <a:bodyPr/>
          <a:lstStyle/>
          <a:p>
            <a:r>
              <a:rPr lang="en-US" altLang="zh-CN"/>
              <a:t>Jan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410AF-55CD-40EC-A3CB-00657675038F}"/>
              </a:ext>
            </a:extLst>
          </p:cNvPr>
          <p:cNvSpPr>
            <a:spLocks noGrp="1"/>
          </p:cNvSpPr>
          <p:nvPr>
            <p:ph idx="1"/>
          </p:nvPr>
        </p:nvSpPr>
        <p:spPr/>
        <p:txBody>
          <a:bodyPr/>
          <a:lstStyle/>
          <a:p>
            <a:pPr>
              <a:buFont typeface="Arial" panose="020B0604020202020204" pitchFamily="34" charset="0"/>
              <a:buChar char="•"/>
            </a:pPr>
            <a:r>
              <a:rPr lang="en-US" dirty="0"/>
              <a:t>RTA report summary</a:t>
            </a:r>
          </a:p>
          <a:p>
            <a:pPr>
              <a:buFont typeface="Arial" panose="020B0604020202020204" pitchFamily="34" charset="0"/>
              <a:buChar char="•"/>
            </a:pPr>
            <a:r>
              <a:rPr lang="en-US" dirty="0"/>
              <a:t>RTA recommendations</a:t>
            </a:r>
          </a:p>
          <a:p>
            <a:pPr>
              <a:buFont typeface="Arial" panose="020B0604020202020204" pitchFamily="34" charset="0"/>
              <a:buChar char="•"/>
            </a:pPr>
            <a:endParaRPr lang="en-US" dirty="0"/>
          </a:p>
          <a:p>
            <a:endParaRPr lang="en-US" dirty="0"/>
          </a:p>
        </p:txBody>
      </p:sp>
      <p:sp>
        <p:nvSpPr>
          <p:cNvPr id="3" name="Slide Number Placeholder 2">
            <a:extLst>
              <a:ext uri="{FF2B5EF4-FFF2-40B4-BE49-F238E27FC236}">
                <a16:creationId xmlns:a16="http://schemas.microsoft.com/office/drawing/2014/main" id="{9F6C00A8-A90D-4CB0-9C7B-31DBB15D6E17}"/>
              </a:ext>
            </a:extLst>
          </p:cNvPr>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
        <p:nvSpPr>
          <p:cNvPr id="4" name="Footer Placeholder 3">
            <a:extLst>
              <a:ext uri="{FF2B5EF4-FFF2-40B4-BE49-F238E27FC236}">
                <a16:creationId xmlns:a16="http://schemas.microsoft.com/office/drawing/2014/main" id="{D22AE7FC-7C0A-4E9D-B575-274154D79A56}"/>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7AE8610D-7AFD-49A6-9587-0157D33BFA27}"/>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87A53971-9F78-4707-BD51-3001283E3229}"/>
              </a:ext>
            </a:extLst>
          </p:cNvPr>
          <p:cNvSpPr>
            <a:spLocks noGrp="1"/>
          </p:cNvSpPr>
          <p:nvPr>
            <p:ph type="title"/>
          </p:nvPr>
        </p:nvSpPr>
        <p:spPr/>
        <p:txBody>
          <a:bodyPr/>
          <a:lstStyle/>
          <a:p>
            <a:pPr algn="l"/>
            <a:r>
              <a:rPr lang="en-US" dirty="0"/>
              <a:t>Outline		</a:t>
            </a:r>
          </a:p>
        </p:txBody>
      </p:sp>
    </p:spTree>
    <p:extLst>
      <p:ext uri="{BB962C8B-B14F-4D97-AF65-F5344CB8AC3E}">
        <p14:creationId xmlns:p14="http://schemas.microsoft.com/office/powerpoint/2010/main" val="29640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60E-7B98-B146-88FB-71A14D36904F}"/>
              </a:ext>
            </a:extLst>
          </p:cNvPr>
          <p:cNvSpPr>
            <a:spLocks noGrp="1"/>
          </p:cNvSpPr>
          <p:nvPr>
            <p:ph type="title"/>
          </p:nvPr>
        </p:nvSpPr>
        <p:spPr/>
        <p:txBody>
          <a:bodyPr/>
          <a:lstStyle/>
          <a:p>
            <a:r>
              <a:rPr lang="en-US" altLang="zh-CN" dirty="0"/>
              <a:t>Missions &amp; Objectives</a:t>
            </a:r>
            <a:endParaRPr lang="en-US" dirty="0"/>
          </a:p>
        </p:txBody>
      </p:sp>
      <p:sp>
        <p:nvSpPr>
          <p:cNvPr id="3" name="Content Placeholder 2">
            <a:extLst>
              <a:ext uri="{FF2B5EF4-FFF2-40B4-BE49-F238E27FC236}">
                <a16:creationId xmlns:a16="http://schemas.microsoft.com/office/drawing/2014/main" id="{34C42802-AA8D-384F-BBAE-DE183F578D4C}"/>
              </a:ext>
            </a:extLst>
          </p:cNvPr>
          <p:cNvSpPr>
            <a:spLocks noGrp="1"/>
          </p:cNvSpPr>
          <p:nvPr>
            <p:ph idx="1"/>
          </p:nvPr>
        </p:nvSpPr>
        <p:spPr>
          <a:xfrm>
            <a:off x="685800" y="1782833"/>
            <a:ext cx="7924800" cy="4572000"/>
          </a:xfrm>
          <a:ln>
            <a:solidFill>
              <a:schemeClr val="tx1"/>
            </a:solidFill>
          </a:ln>
        </p:spPr>
        <p:txBody>
          <a:bodyPr/>
          <a:lstStyle/>
          <a:p>
            <a:pPr marL="0" indent="0">
              <a:buNone/>
            </a:pPr>
            <a:r>
              <a:rPr lang="en-US" dirty="0"/>
              <a:t>◆ RTA</a:t>
            </a:r>
            <a:r>
              <a:rPr lang="zh-CN" altLang="en-US" dirty="0"/>
              <a:t> </a:t>
            </a:r>
            <a:r>
              <a:rPr lang="en-US" altLang="zh-CN" dirty="0"/>
              <a:t>mission</a:t>
            </a:r>
            <a:r>
              <a:rPr lang="zh-CN" altLang="en-US" dirty="0"/>
              <a:t>：</a:t>
            </a:r>
            <a:endParaRPr lang="en-US" altLang="zh-CN" dirty="0"/>
          </a:p>
          <a:p>
            <a:pPr marL="457200" lvl="1" indent="0">
              <a:buNone/>
            </a:pPr>
            <a:r>
              <a:rPr lang="en-US" altLang="zh-CN" dirty="0"/>
              <a:t>➣ </a:t>
            </a:r>
            <a:r>
              <a:rPr lang="en-US" dirty="0"/>
              <a:t> </a:t>
            </a:r>
            <a:r>
              <a:rPr lang="en-US" b="1" dirty="0"/>
              <a:t>Investigate latency and stability issues observed with real time applications such as mobile and multiplayer games, robotics and industrial automation</a:t>
            </a:r>
            <a:endParaRPr lang="en-US" dirty="0"/>
          </a:p>
          <a:p>
            <a:pPr marL="457200" lvl="1" indent="0">
              <a:buNone/>
            </a:pPr>
            <a:r>
              <a:rPr lang="en-US" altLang="zh-CN" dirty="0"/>
              <a:t>➣ </a:t>
            </a:r>
            <a:r>
              <a:rPr lang="en-US" b="1" dirty="0"/>
              <a:t>Potential mechanisms to address the identified issues</a:t>
            </a:r>
          </a:p>
          <a:p>
            <a:pPr marL="0" lvl="0" indent="0">
              <a:buClr>
                <a:srgbClr val="00C6BB"/>
              </a:buClr>
              <a:buNone/>
            </a:pPr>
            <a:r>
              <a:rPr lang="en-US" dirty="0"/>
              <a:t>◆ Objectives</a:t>
            </a:r>
            <a:r>
              <a:rPr lang="zh-CN" altLang="en-US" dirty="0"/>
              <a:t>：</a:t>
            </a:r>
            <a:endParaRPr lang="en-US" altLang="zh-CN" dirty="0"/>
          </a:p>
          <a:p>
            <a:pPr marL="457200" lvl="1" indent="0">
              <a:buClr>
                <a:srgbClr val="00C6BB"/>
              </a:buClr>
              <a:buNone/>
            </a:pPr>
            <a:r>
              <a:rPr lang="en-US" altLang="zh-CN" dirty="0"/>
              <a:t>➣ Publish an informational report describing use cases, requirements, supporting data (e.g. tests, experiments, simulations results) and potential solution directions to guide the development of 802.11 capabilities to better support the RTA requirements</a:t>
            </a:r>
          </a:p>
          <a:p>
            <a:pPr marL="457200" lvl="1" indent="0">
              <a:buClr>
                <a:srgbClr val="00C6BB"/>
              </a:buClr>
              <a:buNone/>
            </a:pPr>
            <a:r>
              <a:rPr lang="en-US" altLang="zh-CN" dirty="0"/>
              <a:t>➣ Ensure RTA TIG meet the timeline through group consensus</a:t>
            </a:r>
          </a:p>
          <a:p>
            <a:pPr marL="457200" lvl="1" indent="0">
              <a:buClr>
                <a:srgbClr val="00C6BB"/>
              </a:buClr>
              <a:buNone/>
            </a:pPr>
            <a:r>
              <a:rPr lang="en-US" altLang="zh-CN" dirty="0"/>
              <a:t>➣ Publish necessary test environment and test plan as needed to validate the requirements stated in usage model</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75B79658-7335-554F-A9F6-8DD26310BF47}"/>
              </a:ext>
            </a:extLst>
          </p:cNvPr>
          <p:cNvSpPr>
            <a:spLocks noGrp="1"/>
          </p:cNvSpPr>
          <p:nvPr>
            <p:ph type="dt" sz="half" idx="10"/>
          </p:nvPr>
        </p:nvSpPr>
        <p:spPr/>
        <p:txBody>
          <a:bodyPr/>
          <a:lstStyle/>
          <a:p>
            <a:pPr>
              <a:defRPr/>
            </a:pPr>
            <a:r>
              <a:rPr lang="en-US" altLang="zh-CN"/>
              <a:t>Jan 2019</a:t>
            </a:r>
            <a:endParaRPr lang="en-US" altLang="en-US"/>
          </a:p>
        </p:txBody>
      </p:sp>
      <p:sp>
        <p:nvSpPr>
          <p:cNvPr id="5" name="Footer Placeholder 4">
            <a:extLst>
              <a:ext uri="{FF2B5EF4-FFF2-40B4-BE49-F238E27FC236}">
                <a16:creationId xmlns:a16="http://schemas.microsoft.com/office/drawing/2014/main" id="{581A8E07-DD5E-3E45-9495-2A9BB85040B1}"/>
              </a:ext>
            </a:extLst>
          </p:cNvPr>
          <p:cNvSpPr>
            <a:spLocks noGrp="1"/>
          </p:cNvSpPr>
          <p:nvPr>
            <p:ph type="ftr" sz="quarter" idx="11"/>
          </p:nvPr>
        </p:nvSpPr>
        <p:spPr/>
        <p:txBody>
          <a:bodyPr/>
          <a:lstStyle/>
          <a:p>
            <a:pPr>
              <a:defRPr/>
            </a:pPr>
            <a:r>
              <a:rPr lang="en-US"/>
              <a:t>Kate Meng (Tencent)</a:t>
            </a:r>
            <a:endParaRPr lang="en-US" dirty="0"/>
          </a:p>
        </p:txBody>
      </p:sp>
      <p:sp>
        <p:nvSpPr>
          <p:cNvPr id="6" name="Slide Number Placeholder 5">
            <a:extLst>
              <a:ext uri="{FF2B5EF4-FFF2-40B4-BE49-F238E27FC236}">
                <a16:creationId xmlns:a16="http://schemas.microsoft.com/office/drawing/2014/main" id="{706BF7E5-0A2C-F040-B86F-E8F30851410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4</a:t>
            </a:fld>
            <a:endParaRPr lang="en-US" altLang="en-US"/>
          </a:p>
        </p:txBody>
      </p:sp>
    </p:spTree>
    <p:extLst>
      <p:ext uri="{BB962C8B-B14F-4D97-AF65-F5344CB8AC3E}">
        <p14:creationId xmlns:p14="http://schemas.microsoft.com/office/powerpoint/2010/main" val="272872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48A348-4D00-4EDF-9267-5CA763CB5DA2}"/>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4" name="Footer Placeholder 3">
            <a:extLst>
              <a:ext uri="{FF2B5EF4-FFF2-40B4-BE49-F238E27FC236}">
                <a16:creationId xmlns:a16="http://schemas.microsoft.com/office/drawing/2014/main" id="{7FA62AB6-4D6A-47CE-B7AC-6ECD41483B3A}"/>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AC2E35D9-9B89-4CAA-A7C1-E72A58E53D83}"/>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2B909D6B-D3B1-4DD9-8BEF-6E9455CDEEBF}"/>
              </a:ext>
            </a:extLst>
          </p:cNvPr>
          <p:cNvSpPr>
            <a:spLocks noGrp="1"/>
          </p:cNvSpPr>
          <p:nvPr>
            <p:ph type="title"/>
          </p:nvPr>
        </p:nvSpPr>
        <p:spPr>
          <a:xfrm>
            <a:off x="690677" y="781779"/>
            <a:ext cx="7770813" cy="533400"/>
          </a:xfrm>
        </p:spPr>
        <p:txBody>
          <a:bodyPr/>
          <a:lstStyle/>
          <a:p>
            <a:r>
              <a:rPr lang="en-US" dirty="0"/>
              <a:t>RTA Use Cases</a:t>
            </a:r>
          </a:p>
        </p:txBody>
      </p:sp>
      <p:sp>
        <p:nvSpPr>
          <p:cNvPr id="7" name="TextBox 6">
            <a:extLst>
              <a:ext uri="{FF2B5EF4-FFF2-40B4-BE49-F238E27FC236}">
                <a16:creationId xmlns:a16="http://schemas.microsoft.com/office/drawing/2014/main" id="{D4E2C761-A4B6-F14C-8C73-1C9DFF7D64EF}"/>
              </a:ext>
            </a:extLst>
          </p:cNvPr>
          <p:cNvSpPr txBox="1"/>
          <p:nvPr/>
        </p:nvSpPr>
        <p:spPr>
          <a:xfrm>
            <a:off x="609567" y="1600200"/>
            <a:ext cx="4267200" cy="3046988"/>
          </a:xfrm>
          <a:prstGeom prst="rect">
            <a:avLst/>
          </a:prstGeom>
          <a:noFill/>
        </p:spPr>
        <p:txBody>
          <a:bodyPr wrap="square" rtlCol="0">
            <a:spAutoFit/>
          </a:bodyPr>
          <a:lstStyle/>
          <a:p>
            <a:endParaRPr lang="en-US" altLang="zh-CN" dirty="0">
              <a:solidFill>
                <a:schemeClr val="tx1"/>
              </a:solidFill>
            </a:endParaRPr>
          </a:p>
          <a:p>
            <a:pPr marL="342900" indent="-342900">
              <a:buFont typeface="Arial" panose="020B0604020202020204" pitchFamily="34" charset="0"/>
              <a:buChar char="•"/>
            </a:pPr>
            <a:r>
              <a:rPr lang="en-US" altLang="zh-CN" dirty="0">
                <a:solidFill>
                  <a:schemeClr val="tx1"/>
                </a:solidFill>
              </a:rPr>
              <a:t>Real-time mobile gaming</a:t>
            </a:r>
          </a:p>
          <a:p>
            <a:pPr marL="342900" indent="-342900">
              <a:buFont typeface="Arial" panose="020B0604020202020204" pitchFamily="34" charset="0"/>
              <a:buChar char="•"/>
            </a:pPr>
            <a:r>
              <a:rPr lang="en-US" altLang="zh-CN" dirty="0">
                <a:solidFill>
                  <a:schemeClr val="tx1"/>
                </a:solidFill>
              </a:rPr>
              <a:t>Console gaming</a:t>
            </a:r>
          </a:p>
          <a:p>
            <a:pPr marL="342900" indent="-342900">
              <a:buFont typeface="Arial" panose="020B0604020202020204" pitchFamily="34" charset="0"/>
              <a:buChar char="•"/>
            </a:pPr>
            <a:r>
              <a:rPr lang="en-US" altLang="zh-CN" dirty="0">
                <a:solidFill>
                  <a:schemeClr val="tx1"/>
                </a:solidFill>
              </a:rPr>
              <a:t>Industrial automation</a:t>
            </a:r>
          </a:p>
          <a:p>
            <a:pPr marL="342900" indent="-342900">
              <a:buFont typeface="Arial" panose="020B0604020202020204" pitchFamily="34" charset="0"/>
              <a:buChar char="•"/>
            </a:pPr>
            <a:r>
              <a:rPr lang="en-US" altLang="zh-CN" dirty="0">
                <a:solidFill>
                  <a:schemeClr val="tx1"/>
                </a:solidFill>
              </a:rPr>
              <a:t>Real-time video</a:t>
            </a:r>
          </a:p>
          <a:p>
            <a:pPr marL="342900" indent="-342900">
              <a:buFont typeface="Arial" panose="020B0604020202020204" pitchFamily="34" charset="0"/>
              <a:buChar char="•"/>
            </a:pPr>
            <a:r>
              <a:rPr lang="en-US" altLang="zh-CN" dirty="0">
                <a:solidFill>
                  <a:schemeClr val="tx1"/>
                </a:solidFill>
              </a:rPr>
              <a:t>AR/VR</a:t>
            </a:r>
          </a:p>
          <a:p>
            <a:pPr marL="342900" indent="-342900">
              <a:buFont typeface="Arial" panose="020B0604020202020204" pitchFamily="34" charset="0"/>
              <a:buChar char="•"/>
            </a:pPr>
            <a:r>
              <a:rPr lang="en-US" altLang="zh-CN" dirty="0">
                <a:solidFill>
                  <a:schemeClr val="tx1"/>
                </a:solidFill>
              </a:rPr>
              <a:t>Drone control</a:t>
            </a:r>
          </a:p>
          <a:p>
            <a:pPr marL="342900" indent="-342900">
              <a:buFont typeface="Arial" panose="020B0604020202020204" pitchFamily="34" charset="0"/>
              <a:buChar char="•"/>
            </a:pPr>
            <a:r>
              <a:rPr lang="en-US" altLang="zh-CN" dirty="0">
                <a:solidFill>
                  <a:schemeClr val="tx1"/>
                </a:solidFill>
              </a:rPr>
              <a:t>Cloud Gaming</a:t>
            </a:r>
          </a:p>
        </p:txBody>
      </p:sp>
      <p:pic>
        <p:nvPicPr>
          <p:cNvPr id="12" name="Picture 11">
            <a:extLst>
              <a:ext uri="{FF2B5EF4-FFF2-40B4-BE49-F238E27FC236}">
                <a16:creationId xmlns:a16="http://schemas.microsoft.com/office/drawing/2014/main" id="{ED40CA2C-D32D-164B-A63C-70EDC3308403}"/>
              </a:ext>
            </a:extLst>
          </p:cNvPr>
          <p:cNvPicPr>
            <a:picLocks noChangeAspect="1"/>
          </p:cNvPicPr>
          <p:nvPr/>
        </p:nvPicPr>
        <p:blipFill>
          <a:blip r:embed="rId2"/>
          <a:stretch>
            <a:fillRect/>
          </a:stretch>
        </p:blipFill>
        <p:spPr>
          <a:xfrm>
            <a:off x="5105400" y="4572000"/>
            <a:ext cx="1591501" cy="946150"/>
          </a:xfrm>
          <a:prstGeom prst="rect">
            <a:avLst/>
          </a:prstGeom>
        </p:spPr>
      </p:pic>
      <p:pic>
        <p:nvPicPr>
          <p:cNvPr id="32" name="Picture 31">
            <a:extLst>
              <a:ext uri="{FF2B5EF4-FFF2-40B4-BE49-F238E27FC236}">
                <a16:creationId xmlns:a16="http://schemas.microsoft.com/office/drawing/2014/main" id="{BC9F1356-7C65-614E-B33A-4E8E45221CB8}"/>
              </a:ext>
            </a:extLst>
          </p:cNvPr>
          <p:cNvPicPr>
            <a:picLocks noChangeAspect="1"/>
          </p:cNvPicPr>
          <p:nvPr/>
        </p:nvPicPr>
        <p:blipFill>
          <a:blip r:embed="rId3"/>
          <a:stretch>
            <a:fillRect/>
          </a:stretch>
        </p:blipFill>
        <p:spPr>
          <a:xfrm>
            <a:off x="5029200" y="3304529"/>
            <a:ext cx="1547860" cy="1181533"/>
          </a:xfrm>
          <a:prstGeom prst="rect">
            <a:avLst/>
          </a:prstGeom>
        </p:spPr>
      </p:pic>
      <p:pic>
        <p:nvPicPr>
          <p:cNvPr id="33" name="Picture 32">
            <a:extLst>
              <a:ext uri="{FF2B5EF4-FFF2-40B4-BE49-F238E27FC236}">
                <a16:creationId xmlns:a16="http://schemas.microsoft.com/office/drawing/2014/main" id="{71889D61-971D-5C4A-B13C-26879F45841F}"/>
              </a:ext>
            </a:extLst>
          </p:cNvPr>
          <p:cNvPicPr>
            <a:picLocks noChangeAspect="1"/>
          </p:cNvPicPr>
          <p:nvPr/>
        </p:nvPicPr>
        <p:blipFill>
          <a:blip r:embed="rId4"/>
          <a:stretch>
            <a:fillRect/>
          </a:stretch>
        </p:blipFill>
        <p:spPr>
          <a:xfrm>
            <a:off x="6931825" y="3407229"/>
            <a:ext cx="1516511" cy="992791"/>
          </a:xfrm>
          <a:prstGeom prst="rect">
            <a:avLst/>
          </a:prstGeom>
        </p:spPr>
      </p:pic>
      <p:pic>
        <p:nvPicPr>
          <p:cNvPr id="13" name="Picture 12">
            <a:extLst>
              <a:ext uri="{FF2B5EF4-FFF2-40B4-BE49-F238E27FC236}">
                <a16:creationId xmlns:a16="http://schemas.microsoft.com/office/drawing/2014/main" id="{9B9E032F-F599-EA48-B07B-99115003AC5B}"/>
              </a:ext>
            </a:extLst>
          </p:cNvPr>
          <p:cNvPicPr>
            <a:picLocks noChangeAspect="1"/>
          </p:cNvPicPr>
          <p:nvPr/>
        </p:nvPicPr>
        <p:blipFill>
          <a:blip r:embed="rId5"/>
          <a:stretch>
            <a:fillRect/>
          </a:stretch>
        </p:blipFill>
        <p:spPr>
          <a:xfrm>
            <a:off x="7010322" y="1965901"/>
            <a:ext cx="1405357" cy="1219200"/>
          </a:xfrm>
          <a:prstGeom prst="rect">
            <a:avLst/>
          </a:prstGeom>
        </p:spPr>
      </p:pic>
      <p:pic>
        <p:nvPicPr>
          <p:cNvPr id="14" name="Picture 13">
            <a:extLst>
              <a:ext uri="{FF2B5EF4-FFF2-40B4-BE49-F238E27FC236}">
                <a16:creationId xmlns:a16="http://schemas.microsoft.com/office/drawing/2014/main" id="{8693E59A-EA10-B845-B8FC-74B73F6CCC67}"/>
              </a:ext>
            </a:extLst>
          </p:cNvPr>
          <p:cNvPicPr>
            <a:picLocks noChangeAspect="1"/>
          </p:cNvPicPr>
          <p:nvPr/>
        </p:nvPicPr>
        <p:blipFill>
          <a:blip r:embed="rId6"/>
          <a:stretch>
            <a:fillRect/>
          </a:stretch>
        </p:blipFill>
        <p:spPr>
          <a:xfrm>
            <a:off x="5018314" y="1749605"/>
            <a:ext cx="1780613" cy="1441449"/>
          </a:xfrm>
          <a:prstGeom prst="rect">
            <a:avLst/>
          </a:prstGeom>
        </p:spPr>
      </p:pic>
      <p:sp>
        <p:nvSpPr>
          <p:cNvPr id="2" name="文本框 1">
            <a:extLst>
              <a:ext uri="{FF2B5EF4-FFF2-40B4-BE49-F238E27FC236}">
                <a16:creationId xmlns:a16="http://schemas.microsoft.com/office/drawing/2014/main" id="{E4B9DDDA-371F-4784-ACCC-7E73723DECFC}"/>
              </a:ext>
            </a:extLst>
          </p:cNvPr>
          <p:cNvSpPr txBox="1"/>
          <p:nvPr/>
        </p:nvSpPr>
        <p:spPr>
          <a:xfrm>
            <a:off x="644863" y="5861817"/>
            <a:ext cx="4536738" cy="461665"/>
          </a:xfrm>
          <a:prstGeom prst="rect">
            <a:avLst/>
          </a:prstGeom>
          <a:solidFill>
            <a:schemeClr val="accent1">
              <a:lumMod val="60000"/>
              <a:lumOff val="40000"/>
            </a:schemeClr>
          </a:solidFill>
        </p:spPr>
        <p:txBody>
          <a:bodyPr wrap="square" rtlCol="0">
            <a:spAutoFit/>
          </a:bodyPr>
          <a:lstStyle/>
          <a:p>
            <a:r>
              <a:rPr lang="en-US" altLang="zh-CN" dirty="0">
                <a:solidFill>
                  <a:schemeClr val="tx1"/>
                </a:solidFill>
              </a:rPr>
              <a:t>RTA TIG report doc.#: 11-18-2009</a:t>
            </a:r>
            <a:endParaRPr lang="zh-CN" altLang="en-US" dirty="0">
              <a:solidFill>
                <a:schemeClr val="tx1"/>
              </a:solidFill>
            </a:endParaRPr>
          </a:p>
        </p:txBody>
      </p:sp>
      <p:pic>
        <p:nvPicPr>
          <p:cNvPr id="9" name="Picture 8">
            <a:extLst>
              <a:ext uri="{FF2B5EF4-FFF2-40B4-BE49-F238E27FC236}">
                <a16:creationId xmlns:a16="http://schemas.microsoft.com/office/drawing/2014/main" id="{CC468BF8-E485-4673-9328-C5683042C6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6600" y="4343400"/>
            <a:ext cx="1361736" cy="1361736"/>
          </a:xfrm>
          <a:prstGeom prst="rect">
            <a:avLst/>
          </a:prstGeom>
        </p:spPr>
      </p:pic>
    </p:spTree>
    <p:extLst>
      <p:ext uri="{BB962C8B-B14F-4D97-AF65-F5344CB8AC3E}">
        <p14:creationId xmlns:p14="http://schemas.microsoft.com/office/powerpoint/2010/main" val="108577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B6F21B-BC3A-451D-AD93-3A0719AA4EB3}"/>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4" name="Footer Placeholder 3">
            <a:extLst>
              <a:ext uri="{FF2B5EF4-FFF2-40B4-BE49-F238E27FC236}">
                <a16:creationId xmlns:a16="http://schemas.microsoft.com/office/drawing/2014/main" id="{94FC119C-CE3C-44F3-9183-51AA598C16D0}"/>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106CA3AA-489E-4809-B8D3-DD32A0A28DFE}"/>
              </a:ext>
            </a:extLst>
          </p:cNvPr>
          <p:cNvSpPr>
            <a:spLocks noGrp="1"/>
          </p:cNvSpPr>
          <p:nvPr>
            <p:ph type="dt" idx="15"/>
          </p:nvPr>
        </p:nvSpPr>
        <p:spPr/>
        <p:txBody>
          <a:bodyPr/>
          <a:lstStyle/>
          <a:p>
            <a:r>
              <a:rPr lang="en-US" altLang="zh-CN"/>
              <a:t>Jan 2019</a:t>
            </a:r>
            <a:endParaRPr lang="en-GB" dirty="0"/>
          </a:p>
        </p:txBody>
      </p:sp>
      <p:sp>
        <p:nvSpPr>
          <p:cNvPr id="31" name="Title 5">
            <a:extLst>
              <a:ext uri="{FF2B5EF4-FFF2-40B4-BE49-F238E27FC236}">
                <a16:creationId xmlns:a16="http://schemas.microsoft.com/office/drawing/2014/main" id="{D8C3BE2B-F854-BA42-AF09-19F74E6034F3}"/>
              </a:ext>
            </a:extLst>
          </p:cNvPr>
          <p:cNvSpPr txBox="1">
            <a:spLocks/>
          </p:cNvSpPr>
          <p:nvPr/>
        </p:nvSpPr>
        <p:spPr bwMode="auto">
          <a:xfrm>
            <a:off x="690677" y="781779"/>
            <a:ext cx="7770813" cy="533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Use cases and requirements (examples)</a:t>
            </a:r>
          </a:p>
        </p:txBody>
      </p:sp>
      <p:sp>
        <p:nvSpPr>
          <p:cNvPr id="32" name="Rectangle 4">
            <a:extLst>
              <a:ext uri="{FF2B5EF4-FFF2-40B4-BE49-F238E27FC236}">
                <a16:creationId xmlns:a16="http://schemas.microsoft.com/office/drawing/2014/main" id="{1EC864A9-0386-494C-8E5E-03D93C1F024E}"/>
              </a:ext>
            </a:extLst>
          </p:cNvPr>
          <p:cNvSpPr>
            <a:spLocks noChangeArrowheads="1"/>
          </p:cNvSpPr>
          <p:nvPr/>
        </p:nvSpPr>
        <p:spPr bwMode="auto">
          <a:xfrm>
            <a:off x="457200" y="20006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Box 39">
            <a:extLst>
              <a:ext uri="{FF2B5EF4-FFF2-40B4-BE49-F238E27FC236}">
                <a16:creationId xmlns:a16="http://schemas.microsoft.com/office/drawing/2014/main" id="{4E71A7B0-2166-5A49-A76E-3B3F20DB4B2C}"/>
              </a:ext>
            </a:extLst>
          </p:cNvPr>
          <p:cNvSpPr txBox="1"/>
          <p:nvPr/>
        </p:nvSpPr>
        <p:spPr>
          <a:xfrm>
            <a:off x="712110" y="5081142"/>
            <a:ext cx="8050328" cy="1200329"/>
          </a:xfrm>
          <a:prstGeom prst="rect">
            <a:avLst/>
          </a:prstGeom>
          <a:solidFill>
            <a:schemeClr val="accent6">
              <a:lumMod val="40000"/>
              <a:lumOff val="60000"/>
            </a:schemeClr>
          </a:solidFill>
        </p:spPr>
        <p:txBody>
          <a:bodyPr wrap="square" rtlCol="0">
            <a:spAutoFit/>
          </a:bodyPr>
          <a:lstStyle/>
          <a:p>
            <a:r>
              <a:rPr lang="en-US" dirty="0"/>
              <a:t>The main issue is </a:t>
            </a:r>
            <a:r>
              <a:rPr lang="en-US" dirty="0">
                <a:solidFill>
                  <a:srgbClr val="C00000"/>
                </a:solidFill>
              </a:rPr>
              <a:t>worst-case latency </a:t>
            </a:r>
          </a:p>
          <a:p>
            <a:r>
              <a:rPr lang="en-US" dirty="0"/>
              <a:t>Real-time applications need both </a:t>
            </a:r>
            <a:r>
              <a:rPr lang="en-US" dirty="0">
                <a:solidFill>
                  <a:srgbClr val="C00000"/>
                </a:solidFill>
              </a:rPr>
              <a:t>low latency and low jitter </a:t>
            </a:r>
          </a:p>
          <a:p>
            <a:r>
              <a:rPr lang="en-US" dirty="0">
                <a:solidFill>
                  <a:srgbClr val="C00000"/>
                </a:solidFill>
              </a:rPr>
              <a:t>Higher reliability </a:t>
            </a:r>
            <a:r>
              <a:rPr lang="en-US" dirty="0"/>
              <a:t>is also an important new requirement</a:t>
            </a:r>
          </a:p>
        </p:txBody>
      </p:sp>
      <p:sp>
        <p:nvSpPr>
          <p:cNvPr id="24" name="Rectangle 16">
            <a:extLst>
              <a:ext uri="{FF2B5EF4-FFF2-40B4-BE49-F238E27FC236}">
                <a16:creationId xmlns:a16="http://schemas.microsoft.com/office/drawing/2014/main" id="{84F73500-0DB7-49AB-A242-A5B3FADAA9C5}"/>
              </a:ext>
            </a:extLst>
          </p:cNvPr>
          <p:cNvSpPr>
            <a:spLocks noChangeArrowheads="1"/>
          </p:cNvSpPr>
          <p:nvPr/>
        </p:nvSpPr>
        <p:spPr bwMode="auto">
          <a:xfrm>
            <a:off x="386080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id="{A70E8B52-E44D-4074-BCD8-B2175694BEDE}"/>
              </a:ext>
            </a:extLst>
          </p:cNvPr>
          <p:cNvSpPr>
            <a:spLocks noChangeArrowheads="1"/>
          </p:cNvSpPr>
          <p:nvPr/>
        </p:nvSpPr>
        <p:spPr bwMode="auto">
          <a:xfrm>
            <a:off x="3860800" y="2091452"/>
            <a:ext cx="3177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dirty="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3"/>
              </a:rPr>
              <a:t>[</a:t>
            </a:r>
            <a:r>
              <a:rPr kumimoji="0" lang="en-US" altLang="en-US" sz="1000" b="0" i="0" u="none" strike="noStrike" cap="none" normalizeH="0" baseline="30000" dirty="0" bmk="">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3"/>
              </a:rPr>
              <a:t>1]</a:t>
            </a:r>
            <a:r>
              <a:rPr kumimoji="0" lang="en-US" altLang="en-US" sz="1000" b="0" i="0" u="none" strike="noStrike" cap="none" normalizeH="0" baseline="0" dirty="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6583602D-4145-4884-9605-B5D7A42D4704}"/>
              </a:ext>
            </a:extLst>
          </p:cNvPr>
          <p:cNvGraphicFramePr>
            <a:graphicFrameLocks noGrp="1"/>
          </p:cNvGraphicFramePr>
          <p:nvPr>
            <p:extLst>
              <p:ext uri="{D42A27DB-BD31-4B8C-83A1-F6EECF244321}">
                <p14:modId xmlns:p14="http://schemas.microsoft.com/office/powerpoint/2010/main" val="1674934452"/>
              </p:ext>
            </p:extLst>
          </p:nvPr>
        </p:nvGraphicFramePr>
        <p:xfrm>
          <a:off x="575281" y="1295400"/>
          <a:ext cx="8263919" cy="4106178"/>
        </p:xfrm>
        <a:graphic>
          <a:graphicData uri="http://schemas.openxmlformats.org/drawingml/2006/table">
            <a:tbl>
              <a:tblPr firstRow="1" bandRow="1">
                <a:tableStyleId>{5C22544A-7EE6-4342-B048-85BDC9FD1C3A}</a:tableStyleId>
              </a:tblPr>
              <a:tblGrid>
                <a:gridCol w="1506236">
                  <a:extLst>
                    <a:ext uri="{9D8B030D-6E8A-4147-A177-3AD203B41FA5}">
                      <a16:colId xmlns:a16="http://schemas.microsoft.com/office/drawing/2014/main" val="926006415"/>
                    </a:ext>
                  </a:extLst>
                </a:gridCol>
                <a:gridCol w="1506236">
                  <a:extLst>
                    <a:ext uri="{9D8B030D-6E8A-4147-A177-3AD203B41FA5}">
                      <a16:colId xmlns:a16="http://schemas.microsoft.com/office/drawing/2014/main" val="2274707149"/>
                    </a:ext>
                  </a:extLst>
                </a:gridCol>
                <a:gridCol w="1362155">
                  <a:extLst>
                    <a:ext uri="{9D8B030D-6E8A-4147-A177-3AD203B41FA5}">
                      <a16:colId xmlns:a16="http://schemas.microsoft.com/office/drawing/2014/main" val="2806259504"/>
                    </a:ext>
                  </a:extLst>
                </a:gridCol>
                <a:gridCol w="1385849">
                  <a:extLst>
                    <a:ext uri="{9D8B030D-6E8A-4147-A177-3AD203B41FA5}">
                      <a16:colId xmlns:a16="http://schemas.microsoft.com/office/drawing/2014/main" val="3072419818"/>
                    </a:ext>
                  </a:extLst>
                </a:gridCol>
                <a:gridCol w="1385849">
                  <a:extLst>
                    <a:ext uri="{9D8B030D-6E8A-4147-A177-3AD203B41FA5}">
                      <a16:colId xmlns:a16="http://schemas.microsoft.com/office/drawing/2014/main" val="2891495094"/>
                    </a:ext>
                  </a:extLst>
                </a:gridCol>
                <a:gridCol w="1117594">
                  <a:extLst>
                    <a:ext uri="{9D8B030D-6E8A-4147-A177-3AD203B41FA5}">
                      <a16:colId xmlns:a16="http://schemas.microsoft.com/office/drawing/2014/main" val="2083267058"/>
                    </a:ext>
                  </a:extLst>
                </a:gridCol>
              </a:tblGrid>
              <a:tr h="387552">
                <a:tc gridSpan="2">
                  <a:txBody>
                    <a:bodyPr/>
                    <a:lstStyle/>
                    <a:p>
                      <a:pPr marL="0" marR="0" algn="just">
                        <a:spcBef>
                          <a:spcPts val="0"/>
                        </a:spcBef>
                        <a:spcAft>
                          <a:spcPts val="0"/>
                        </a:spcAft>
                      </a:pPr>
                      <a:r>
                        <a:rPr lang="en-US" sz="1400" dirty="0">
                          <a:effectLst/>
                        </a:rPr>
                        <a:t>Use cases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Intra BSS latency/ms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Jitter variance/ms</a:t>
                      </a:r>
                      <a:br>
                        <a:rPr lang="en-US" sz="1400">
                          <a:effectLst/>
                        </a:rPr>
                      </a:br>
                      <a:r>
                        <a:rPr lang="en-US" sz="1400">
                          <a:effectLst/>
                        </a:rPr>
                        <a:t>[4]</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Packet loss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Data rate/</a:t>
                      </a:r>
                    </a:p>
                    <a:p>
                      <a:pPr marL="0" marR="0" algn="just">
                        <a:spcBef>
                          <a:spcPts val="0"/>
                        </a:spcBef>
                        <a:spcAft>
                          <a:spcPts val="0"/>
                        </a:spcAft>
                      </a:pPr>
                      <a:r>
                        <a:rPr lang="en-US" sz="1400" dirty="0">
                          <a:effectLst/>
                        </a:rPr>
                        <a:t>Mbps</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773197194"/>
                  </a:ext>
                </a:extLst>
              </a:tr>
              <a:tr h="232112">
                <a:tc gridSpan="2">
                  <a:txBody>
                    <a:bodyPr/>
                    <a:lstStyle/>
                    <a:p>
                      <a:pPr marL="0" marR="0" algn="just">
                        <a:spcBef>
                          <a:spcPts val="0"/>
                        </a:spcBef>
                        <a:spcAft>
                          <a:spcPts val="0"/>
                        </a:spcAft>
                      </a:pPr>
                      <a:r>
                        <a:rPr lang="en-US" sz="1400" dirty="0">
                          <a:effectLst/>
                        </a:rPr>
                        <a:t>Real-time gaming [2]</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0.1 %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422613152"/>
                  </a:ext>
                </a:extLst>
              </a:tr>
              <a:tr h="1142618">
                <a:tc gridSpan="2">
                  <a:txBody>
                    <a:bodyPr/>
                    <a:lstStyle/>
                    <a:p>
                      <a:pPr marL="0" marR="0" algn="just">
                        <a:spcBef>
                          <a:spcPts val="0"/>
                        </a:spcBef>
                        <a:spcAft>
                          <a:spcPts val="0"/>
                        </a:spcAft>
                      </a:pPr>
                      <a:r>
                        <a:rPr lang="en-US" sz="1400" dirty="0">
                          <a:effectLst/>
                        </a:rPr>
                        <a:t>Cloud gaming [15]</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10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&lt;0.1 (Reverse link) &gt;5Mbps (Forward link)</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679615458"/>
                  </a:ext>
                </a:extLst>
              </a:tr>
              <a:tr h="334099">
                <a:tc gridSpan="2">
                  <a:txBody>
                    <a:bodyPr/>
                    <a:lstStyle/>
                    <a:p>
                      <a:pPr marL="0" marR="0" algn="just">
                        <a:spcBef>
                          <a:spcPts val="0"/>
                        </a:spcBef>
                        <a:spcAft>
                          <a:spcPts val="0"/>
                        </a:spcAft>
                      </a:pPr>
                      <a:r>
                        <a:rPr lang="en-US" sz="1400" dirty="0">
                          <a:effectLst/>
                        </a:rPr>
                        <a:t>Real-time video [3]</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3 ~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2.5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100 ~ 28,000</a:t>
                      </a:r>
                      <a:endParaRPr lang="en-US" sz="140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627999060"/>
                  </a:ext>
                </a:extLst>
              </a:tr>
              <a:tr h="334099">
                <a:tc rowSpan="4">
                  <a:txBody>
                    <a:bodyPr/>
                    <a:lstStyle/>
                    <a:p>
                      <a:pPr marL="0" marR="0" algn="just">
                        <a:spcBef>
                          <a:spcPts val="0"/>
                        </a:spcBef>
                        <a:spcAft>
                          <a:spcPts val="0"/>
                        </a:spcAft>
                      </a:pPr>
                      <a:r>
                        <a:rPr lang="en-US" sz="1400" dirty="0">
                          <a:effectLst/>
                        </a:rPr>
                        <a:t>Robotics and</a:t>
                      </a:r>
                    </a:p>
                    <a:p>
                      <a:pPr marL="0" marR="0" algn="just">
                        <a:spcBef>
                          <a:spcPts val="0"/>
                        </a:spcBef>
                        <a:spcAft>
                          <a:spcPts val="0"/>
                        </a:spcAft>
                      </a:pPr>
                      <a:r>
                        <a:rPr lang="en-US" sz="1400" dirty="0">
                          <a:effectLst/>
                        </a:rPr>
                        <a:t>industrial automation [1]</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Equipment control</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 10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0.2~2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931978346"/>
                  </a:ext>
                </a:extLst>
              </a:tr>
              <a:tr h="334099">
                <a:tc vMerge="1">
                  <a:txBody>
                    <a:bodyPr/>
                    <a:lstStyle/>
                    <a:p>
                      <a:endParaRPr lang="en-US"/>
                    </a:p>
                  </a:txBody>
                  <a:tcPr/>
                </a:tc>
                <a:tc>
                  <a:txBody>
                    <a:bodyPr/>
                    <a:lstStyle/>
                    <a:p>
                      <a:pPr marL="0" marR="0" algn="just">
                        <a:spcBef>
                          <a:spcPts val="0"/>
                        </a:spcBef>
                        <a:spcAft>
                          <a:spcPts val="0"/>
                        </a:spcAft>
                      </a:pPr>
                      <a:r>
                        <a:rPr lang="en-US" sz="1400">
                          <a:effectLst/>
                        </a:rPr>
                        <a:t>Human safety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0.2 ~ 2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4047788248"/>
                  </a:ext>
                </a:extLst>
              </a:tr>
              <a:tr h="334099">
                <a:tc vMerge="1">
                  <a:txBody>
                    <a:bodyPr/>
                    <a:lstStyle/>
                    <a:p>
                      <a:endParaRPr lang="en-US"/>
                    </a:p>
                  </a:txBody>
                  <a:tcPr/>
                </a:tc>
                <a:tc>
                  <a:txBody>
                    <a:bodyPr/>
                    <a:lstStyle/>
                    <a:p>
                      <a:pPr marL="0" marR="0" algn="just">
                        <a:spcBef>
                          <a:spcPts val="0"/>
                        </a:spcBef>
                        <a:spcAft>
                          <a:spcPts val="0"/>
                        </a:spcAft>
                      </a:pPr>
                      <a:r>
                        <a:rPr lang="en-US" sz="1400">
                          <a:effectLst/>
                        </a:rPr>
                        <a:t>Haptic technology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&lt;0.2~2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561712717"/>
                  </a:ext>
                </a:extLst>
              </a:tr>
              <a:tr h="616152">
                <a:tc vMerge="1">
                  <a:txBody>
                    <a:bodyPr/>
                    <a:lstStyle/>
                    <a:p>
                      <a:endParaRPr lang="en-US"/>
                    </a:p>
                  </a:txBody>
                  <a:tcPr/>
                </a:tc>
                <a:tc>
                  <a:txBody>
                    <a:bodyPr/>
                    <a:lstStyle/>
                    <a:p>
                      <a:pPr marL="0" marR="0" algn="just">
                        <a:spcBef>
                          <a:spcPts val="0"/>
                        </a:spcBef>
                        <a:spcAft>
                          <a:spcPts val="0"/>
                        </a:spcAft>
                      </a:pPr>
                      <a:r>
                        <a:rPr lang="en-US" sz="1400">
                          <a:effectLst/>
                        </a:rPr>
                        <a:t>Drone control</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p>
                    <a:p>
                      <a:pPr marL="0" marR="0" algn="just">
                        <a:spcBef>
                          <a:spcPts val="0"/>
                        </a:spcBef>
                        <a:spcAft>
                          <a:spcPts val="0"/>
                        </a:spcAft>
                      </a:pPr>
                      <a:r>
                        <a:rPr lang="en-US" sz="1400" dirty="0">
                          <a:effectLst/>
                        </a:rPr>
                        <a:t>&gt;100 with video</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924313492"/>
                  </a:ext>
                </a:extLst>
              </a:tr>
            </a:tbl>
          </a:graphicData>
        </a:graphic>
      </p:graphicFrame>
    </p:spTree>
    <p:extLst>
      <p:ext uri="{BB962C8B-B14F-4D97-AF65-F5344CB8AC3E}">
        <p14:creationId xmlns:p14="http://schemas.microsoft.com/office/powerpoint/2010/main" val="379715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t>Although average latency in 802.11 may be low, worst case latency can vary significantly</a:t>
            </a:r>
          </a:p>
          <a:p>
            <a:pPr lvl="1">
              <a:buFont typeface="Arial" panose="020B0604020202020204" pitchFamily="34" charset="0"/>
              <a:buChar char="•"/>
            </a:pPr>
            <a:r>
              <a:rPr lang="en-US" dirty="0"/>
              <a:t>Real-time applications are highly sensitive to spikes in latency and jitter</a:t>
            </a:r>
          </a:p>
          <a:p>
            <a:pPr lvl="1">
              <a:buFont typeface="Arial" panose="020B0604020202020204" pitchFamily="34" charset="0"/>
              <a:buChar char="•"/>
            </a:pPr>
            <a:r>
              <a:rPr lang="en-US" dirty="0"/>
              <a:t>Although the required latency can vary, a common need for all real-time applications is to control the worst-case latency</a:t>
            </a:r>
          </a:p>
          <a:p>
            <a:pPr lvl="1">
              <a:buFont typeface="Arial" panose="020B0604020202020204" pitchFamily="34" charset="0"/>
              <a:buChar char="•"/>
            </a:pPr>
            <a:r>
              <a:rPr lang="en-US" dirty="0"/>
              <a:t>Many applications also need to higher reliability</a:t>
            </a:r>
          </a:p>
          <a:p>
            <a:pPr>
              <a:buFont typeface="Arial" panose="020B0604020202020204" pitchFamily="34" charset="0"/>
              <a:buChar char="•"/>
            </a:pPr>
            <a:r>
              <a:rPr lang="en-US" dirty="0"/>
              <a:t>Existing 802.11 </a:t>
            </a:r>
            <a:r>
              <a:rPr lang="en-US" dirty="0" err="1"/>
              <a:t>QoS</a:t>
            </a:r>
            <a:r>
              <a:rPr lang="en-US" dirty="0"/>
              <a:t> mechanisms (e.g. EDCA priorities) can be used to reduce average latency, but they do not address the worst-case latency, which can still vary significantly [3]</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4" name="Footer Placeholder 3"/>
          <p:cNvSpPr>
            <a:spLocks noGrp="1"/>
          </p:cNvSpPr>
          <p:nvPr>
            <p:ph type="ftr" idx="14"/>
          </p:nvPr>
        </p:nvSpPr>
        <p:spPr/>
        <p:txBody>
          <a:bodyPr/>
          <a:lstStyle/>
          <a:p>
            <a:r>
              <a:rPr lang="en-GB"/>
              <a:t>Kate Meng (Tencent)</a:t>
            </a:r>
            <a:endParaRPr lang="en-GB" dirty="0"/>
          </a:p>
        </p:txBody>
      </p:sp>
      <p:sp>
        <p:nvSpPr>
          <p:cNvPr id="5" name="Date Placeholder 4"/>
          <p:cNvSpPr>
            <a:spLocks noGrp="1"/>
          </p:cNvSpPr>
          <p:nvPr>
            <p:ph type="dt" idx="15"/>
          </p:nvPr>
        </p:nvSpPr>
        <p:spPr/>
        <p:txBody>
          <a:bodyPr/>
          <a:lstStyle/>
          <a:p>
            <a:r>
              <a:rPr lang="en-US" altLang="zh-CN"/>
              <a:t>Jan 2019</a:t>
            </a:r>
            <a:endParaRPr lang="en-GB" dirty="0"/>
          </a:p>
        </p:txBody>
      </p:sp>
      <p:sp>
        <p:nvSpPr>
          <p:cNvPr id="6" name="Title 5"/>
          <p:cNvSpPr>
            <a:spLocks noGrp="1"/>
          </p:cNvSpPr>
          <p:nvPr>
            <p:ph type="title"/>
          </p:nvPr>
        </p:nvSpPr>
        <p:spPr/>
        <p:txBody>
          <a:bodyPr/>
          <a:lstStyle/>
          <a:p>
            <a:r>
              <a:rPr lang="en-US" dirty="0"/>
              <a:t>Challenges and gaps</a:t>
            </a:r>
          </a:p>
        </p:txBody>
      </p:sp>
    </p:spTree>
    <p:extLst>
      <p:ext uri="{BB962C8B-B14F-4D97-AF65-F5344CB8AC3E}">
        <p14:creationId xmlns:p14="http://schemas.microsoft.com/office/powerpoint/2010/main" val="176792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1751013"/>
            <a:ext cx="7770813" cy="4113213"/>
          </a:xfrm>
        </p:spPr>
        <p:txBody>
          <a:bodyPr/>
          <a:lstStyle/>
          <a:p>
            <a:pPr>
              <a:buFont typeface="Arial" panose="020B0604020202020204" pitchFamily="34" charset="0"/>
              <a:buChar char="•"/>
            </a:pPr>
            <a:r>
              <a:rPr lang="en-US" dirty="0"/>
              <a:t>Extensions of TSN to 802.11 (Wireless TSN)</a:t>
            </a:r>
          </a:p>
          <a:p>
            <a:pPr lvl="1">
              <a:buFont typeface="Arial" panose="020B0604020202020204" pitchFamily="34" charset="0"/>
              <a:buChar char="•"/>
            </a:pPr>
            <a:r>
              <a:rPr lang="en-US" dirty="0"/>
              <a:t>802.1 TSN group has been developing capabilities to control latency, jitter, and provide higher reliability over Ethernet and extensions of TSN over 802.11 can help better support RTA</a:t>
            </a:r>
          </a:p>
          <a:p>
            <a:pPr lvl="1">
              <a:buFont typeface="Arial" panose="020B0604020202020204" pitchFamily="34" charset="0"/>
              <a:buChar char="•"/>
            </a:pPr>
            <a:r>
              <a:rPr lang="en-US" dirty="0"/>
              <a:t>Potential new TSN features over 802.11 include: </a:t>
            </a:r>
          </a:p>
          <a:p>
            <a:pPr lvl="2">
              <a:buFont typeface="Arial" panose="020B0604020202020204" pitchFamily="34" charset="0"/>
              <a:buChar char="•"/>
            </a:pPr>
            <a:r>
              <a:rPr lang="en-US" dirty="0"/>
              <a:t>Time-Aware shaping (802.1Qbv)</a:t>
            </a:r>
          </a:p>
          <a:p>
            <a:pPr lvl="2">
              <a:buFont typeface="Arial" panose="020B0604020202020204" pitchFamily="34" charset="0"/>
              <a:buChar char="•"/>
            </a:pPr>
            <a:r>
              <a:rPr lang="en-US" dirty="0"/>
              <a:t>Frame Replication and Elimination (FRE) through dual/multi-link</a:t>
            </a:r>
          </a:p>
          <a:p>
            <a:pPr>
              <a:buFont typeface="Arial" panose="020B0604020202020204" pitchFamily="34" charset="0"/>
              <a:buChar char="•"/>
            </a:pPr>
            <a:r>
              <a:rPr lang="en-US" dirty="0"/>
              <a:t>Multi-band operation is also an important capability to support not only RTA, but to enable coexistence with other high throughput applications through traffic steering/separation</a:t>
            </a:r>
          </a:p>
          <a:p>
            <a:pPr>
              <a:buFont typeface="Arial" panose="020B0604020202020204" pitchFamily="34" charset="0"/>
              <a:buChar char="•"/>
            </a:pPr>
            <a:r>
              <a:rPr lang="en-US" dirty="0"/>
              <a:t>New MAC/PHY enhancements </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4" name="Footer Placeholder 3"/>
          <p:cNvSpPr>
            <a:spLocks noGrp="1"/>
          </p:cNvSpPr>
          <p:nvPr>
            <p:ph type="ftr" idx="14"/>
          </p:nvPr>
        </p:nvSpPr>
        <p:spPr/>
        <p:txBody>
          <a:bodyPr/>
          <a:lstStyle/>
          <a:p>
            <a:r>
              <a:rPr lang="en-GB"/>
              <a:t>Kate Meng (Tencent)</a:t>
            </a:r>
            <a:endParaRPr lang="en-GB" dirty="0"/>
          </a:p>
        </p:txBody>
      </p:sp>
      <p:sp>
        <p:nvSpPr>
          <p:cNvPr id="5" name="Date Placeholder 4"/>
          <p:cNvSpPr>
            <a:spLocks noGrp="1"/>
          </p:cNvSpPr>
          <p:nvPr>
            <p:ph type="dt" idx="15"/>
          </p:nvPr>
        </p:nvSpPr>
        <p:spPr/>
        <p:txBody>
          <a:bodyPr/>
          <a:lstStyle/>
          <a:p>
            <a:r>
              <a:rPr lang="en-US" altLang="zh-CN"/>
              <a:t>Jan 2019</a:t>
            </a:r>
            <a:endParaRPr lang="en-GB" dirty="0"/>
          </a:p>
        </p:txBody>
      </p:sp>
      <p:sp>
        <p:nvSpPr>
          <p:cNvPr id="6" name="Title 5"/>
          <p:cNvSpPr>
            <a:spLocks noGrp="1"/>
          </p:cNvSpPr>
          <p:nvPr>
            <p:ph type="title"/>
          </p:nvPr>
        </p:nvSpPr>
        <p:spPr/>
        <p:txBody>
          <a:bodyPr/>
          <a:lstStyle/>
          <a:p>
            <a:r>
              <a:rPr lang="en-US" dirty="0"/>
              <a:t>New capabilities needed to support RTA</a:t>
            </a:r>
          </a:p>
        </p:txBody>
      </p:sp>
    </p:spTree>
    <p:extLst>
      <p:ext uri="{BB962C8B-B14F-4D97-AF65-F5344CB8AC3E}">
        <p14:creationId xmlns:p14="http://schemas.microsoft.com/office/powerpoint/2010/main" val="151852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045FD-D43F-4C55-BD29-9EF38639703D}"/>
              </a:ext>
            </a:extLst>
          </p:cNvPr>
          <p:cNvSpPr>
            <a:spLocks noGrp="1"/>
          </p:cNvSpPr>
          <p:nvPr>
            <p:ph idx="1"/>
          </p:nvPr>
        </p:nvSpPr>
        <p:spPr>
          <a:xfrm>
            <a:off x="685801" y="1981200"/>
            <a:ext cx="6858000" cy="1142999"/>
          </a:xfrm>
        </p:spPr>
        <p:txBody>
          <a:bodyPr/>
          <a:lstStyle/>
          <a:p>
            <a:pPr>
              <a:buFont typeface="Arial" panose="020B0604020202020204" pitchFamily="34" charset="0"/>
              <a:buChar char="•"/>
            </a:pPr>
            <a:r>
              <a:rPr lang="en-US" b="0" dirty="0"/>
              <a:t>Dual/multiple link</a:t>
            </a:r>
            <a:r>
              <a:rPr lang="en-US" altLang="zh-CN" b="0" dirty="0"/>
              <a:t>[1]</a:t>
            </a:r>
            <a:endParaRPr lang="en-US" b="0" dirty="0"/>
          </a:p>
          <a:p>
            <a:pPr lvl="1">
              <a:buFont typeface="Arial" panose="020B0604020202020204" pitchFamily="34" charset="0"/>
              <a:buChar char="•"/>
            </a:pPr>
            <a:r>
              <a:rPr lang="en-US" dirty="0"/>
              <a:t>Duplicated mode: Frame replication and elimination</a:t>
            </a:r>
          </a:p>
          <a:p>
            <a:pPr marL="1200150" lvl="2" indent="-285750">
              <a:buFont typeface="Wingdings" panose="05000000000000000000" pitchFamily="2" charset="2"/>
              <a:buChar char="ü"/>
            </a:pPr>
            <a:r>
              <a:rPr lang="en-US" dirty="0"/>
              <a:t>Reliability, low latency, low jitter</a:t>
            </a:r>
          </a:p>
          <a:p>
            <a:pPr lvl="1">
              <a:buFont typeface="Arial" panose="020B0604020202020204" pitchFamily="34" charset="0"/>
              <a:buChar char="•"/>
            </a:pPr>
            <a:r>
              <a:rPr lang="en-US" b="0" dirty="0"/>
              <a:t>Joint mode</a:t>
            </a:r>
          </a:p>
          <a:p>
            <a:pPr marL="1200150" lvl="2" indent="-285750">
              <a:buFont typeface="Wingdings" panose="05000000000000000000" pitchFamily="2" charset="2"/>
              <a:buChar char="ü"/>
            </a:pPr>
            <a:r>
              <a:rPr lang="en-US" dirty="0"/>
              <a:t>Throughput, low latency</a:t>
            </a: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3" name="Slide Number Placeholder 2">
            <a:extLst>
              <a:ext uri="{FF2B5EF4-FFF2-40B4-BE49-F238E27FC236}">
                <a16:creationId xmlns:a16="http://schemas.microsoft.com/office/drawing/2014/main" id="{32F6C3BC-F2E5-4588-962C-55BC22755D5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4" name="Footer Placeholder 3">
            <a:extLst>
              <a:ext uri="{FF2B5EF4-FFF2-40B4-BE49-F238E27FC236}">
                <a16:creationId xmlns:a16="http://schemas.microsoft.com/office/drawing/2014/main" id="{82261D6F-F03C-424C-AD36-01D89B50976A}"/>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52852AD1-EF77-4585-83E1-28D4A58DE534}"/>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74695884-6FF4-46C7-BACF-6E7017A17CF0}"/>
              </a:ext>
            </a:extLst>
          </p:cNvPr>
          <p:cNvSpPr>
            <a:spLocks noGrp="1"/>
          </p:cNvSpPr>
          <p:nvPr>
            <p:ph type="title"/>
          </p:nvPr>
        </p:nvSpPr>
        <p:spPr/>
        <p:txBody>
          <a:bodyPr/>
          <a:lstStyle/>
          <a:p>
            <a:r>
              <a:rPr lang="en-US" dirty="0"/>
              <a:t>Technical features example (1)</a:t>
            </a:r>
          </a:p>
        </p:txBody>
      </p:sp>
      <p:pic>
        <p:nvPicPr>
          <p:cNvPr id="7" name="图片 6">
            <a:extLst>
              <a:ext uri="{FF2B5EF4-FFF2-40B4-BE49-F238E27FC236}">
                <a16:creationId xmlns:a16="http://schemas.microsoft.com/office/drawing/2014/main" id="{2F4631A9-BC6C-4D99-80C2-D1598481409C}"/>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4191000"/>
            <a:ext cx="3609340" cy="1365885"/>
          </a:xfrm>
          <a:prstGeom prst="rect">
            <a:avLst/>
          </a:prstGeom>
          <a:noFill/>
        </p:spPr>
      </p:pic>
      <p:pic>
        <p:nvPicPr>
          <p:cNvPr id="8" name="图片 7">
            <a:extLst>
              <a:ext uri="{FF2B5EF4-FFF2-40B4-BE49-F238E27FC236}">
                <a16:creationId xmlns:a16="http://schemas.microsoft.com/office/drawing/2014/main" id="{C151CCB3-407A-4BFD-9309-59C296574CCC}"/>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3625" y="4319270"/>
            <a:ext cx="3444240" cy="1237615"/>
          </a:xfrm>
          <a:prstGeom prst="rect">
            <a:avLst/>
          </a:prstGeom>
          <a:noFill/>
        </p:spPr>
      </p:pic>
    </p:spTree>
    <p:extLst>
      <p:ext uri="{BB962C8B-B14F-4D97-AF65-F5344CB8AC3E}">
        <p14:creationId xmlns:p14="http://schemas.microsoft.com/office/powerpoint/2010/main" val="27431844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46547</TotalTime>
  <Words>974</Words>
  <Application>Microsoft Office PowerPoint</Application>
  <PresentationFormat>On-screen Show (4:3)</PresentationFormat>
  <Paragraphs>204</Paragraphs>
  <Slides>14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 Unicode MS</vt:lpstr>
      <vt:lpstr>MS Gothic</vt:lpstr>
      <vt:lpstr>ＭＳ Ｐゴシック</vt:lpstr>
      <vt:lpstr>SimSun</vt:lpstr>
      <vt:lpstr>Arial</vt:lpstr>
      <vt:lpstr>Times New Roman</vt:lpstr>
      <vt:lpstr>Wingdings</vt:lpstr>
      <vt:lpstr>Office Theme</vt:lpstr>
      <vt:lpstr>Document</vt:lpstr>
      <vt:lpstr>RTA report summary</vt:lpstr>
      <vt:lpstr>Abstract</vt:lpstr>
      <vt:lpstr>Outline  </vt:lpstr>
      <vt:lpstr>Missions &amp; Objectives</vt:lpstr>
      <vt:lpstr>RTA Use Cases</vt:lpstr>
      <vt:lpstr>PowerPoint Presentation</vt:lpstr>
      <vt:lpstr>Challenges and gaps</vt:lpstr>
      <vt:lpstr>New capabilities needed to support RTA</vt:lpstr>
      <vt:lpstr>Technical features example (1)</vt:lpstr>
      <vt:lpstr>Technical features example (2)</vt:lpstr>
      <vt:lpstr>Technical features example (3)</vt:lpstr>
      <vt:lpstr>New MAC/PHY enhancements  to support RTA</vt:lpstr>
      <vt:lpstr>Recommendations &amp; Next Steps</vt:lpstr>
      <vt:lpstr>References</vt:lpstr>
    </vt:vector>
  </TitlesOfParts>
  <Company>Activision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RTA TIG September Agenda</dc:title>
  <dc:creator>Jones, Allan</dc:creator>
  <cp:keywords>CTPClassification=CTP_NT</cp:keywords>
  <cp:lastModifiedBy>Jones, Allan</cp:lastModifiedBy>
  <cp:revision>107</cp:revision>
  <cp:lastPrinted>1601-01-01T00:00:00Z</cp:lastPrinted>
  <dcterms:created xsi:type="dcterms:W3CDTF">2018-07-29T21:13:13Z</dcterms:created>
  <dcterms:modified xsi:type="dcterms:W3CDTF">2019-03-12T23:30:39Z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ee3d0526-286d-48db-9600-8c48ce2a76af</vt:lpwstr>
  </property>
  <property fmtid="{D5CDD505-2E9C-101B-9397-08002B2CF9AE}" pid="3" name="CTP_TimeStamp">
    <vt:lpwstr>2019-01-15 14:35:42Z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