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7" r:id="rId5"/>
    <p:sldId id="260" r:id="rId6"/>
    <p:sldId id="271" r:id="rId7"/>
    <p:sldId id="279" r:id="rId8"/>
    <p:sldId id="280" r:id="rId9"/>
    <p:sldId id="267" r:id="rId10"/>
    <p:sldId id="282" r:id="rId11"/>
    <p:sldId id="283" r:id="rId12"/>
    <p:sldId id="272" r:id="rId13"/>
    <p:sldId id="278" r:id="rId14"/>
    <p:sldId id="268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valcanti, Dave" initials="CD" lastIdx="2" clrIdx="0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6" autoAdjust="0"/>
    <p:restoredTop sz="94660"/>
  </p:normalViewPr>
  <p:slideViewPr>
    <p:cSldViewPr>
      <p:cViewPr varScale="1">
        <p:scale>
          <a:sx n="86" d="100"/>
          <a:sy n="86" d="100"/>
        </p:scale>
        <p:origin x="170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304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4T08:58:46.896" idx="2">
    <p:pos x="10" y="10"/>
    <p:text>I've changed the first item under the objective, but if this is just a copy from the orignial RTA TIG, feel free to reject the changes</p:text>
    <p:extLst>
      <p:ext uri="{C676402C-5697-4E1C-873F-D02D1690AC5C}">
        <p15:threadingInfo xmlns:p15="http://schemas.microsoft.com/office/powerpoint/2012/main" timeZoneBias="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9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9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4" y="8985251"/>
            <a:ext cx="922337" cy="180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6" y="8985251"/>
            <a:ext cx="51117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4" y="898525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4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4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27BD0-FD1A-B94F-8698-87D308498259}"/>
              </a:ext>
            </a:extLst>
          </p:cNvPr>
          <p:cNvSpPr/>
          <p:nvPr/>
        </p:nvSpPr>
        <p:spPr>
          <a:xfrm>
            <a:off x="2324800" y="4409431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close to user life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4650-E0D1-4BFC-8A2D-AEBB8C8D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72C0-CFA8-453C-86D7-28E3544D39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8ECDF-282E-44F6-97C7-A28ADA6159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EFAAC-35E0-4D53-B89D-0113AA2390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A62685-CFA9-4E4A-8CA4-E01CDE66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1CC39-5248-4070-BEC5-7BED9C49C8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1550F-6A7E-4080-AA64-997530CB06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B84F30-E4B5-41E6-B6E7-ABA252C2FB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B1D1DC-16B6-4EB0-83BD-6EC575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A65C4-B49F-4038-9833-8D24289076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F7E772-AF8F-48EF-AAC5-99F92B8C89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2530D2-D36F-498E-822C-F81BAE757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Ka</a:t>
            </a:r>
            <a:r>
              <a:rPr lang="en-US" altLang="zh-CN" dirty="0" err="1"/>
              <a:t>te</a:t>
            </a:r>
            <a:r>
              <a:rPr lang="en-US" altLang="zh-CN" dirty="0"/>
              <a:t> Meng (Tencent)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9-0065r0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Kate Meng (Tencent)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106" y="630237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RTA report summary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5430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</a:t>
            </a:r>
            <a:r>
              <a:rPr lang="en-US" altLang="zh-CN" sz="2000" b="0" dirty="0"/>
              <a:t>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0077"/>
              </p:ext>
            </p:extLst>
          </p:nvPr>
        </p:nvGraphicFramePr>
        <p:xfrm>
          <a:off x="0" y="3654425"/>
          <a:ext cx="10972799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4" imgW="8288938" imgH="2090105" progId="Word.Document.8">
                  <p:embed/>
                </p:oleObj>
              </mc:Choice>
              <mc:Fallback>
                <p:oleObj name="Document" r:id="rId4" imgW="8288938" imgH="209010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4425"/>
                        <a:ext cx="10972799" cy="282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4" y="1962625"/>
            <a:ext cx="7619999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Time-Aware Shaping (802.1Qbv over 802.11 [3]): control queues and access to the medium to ensure time-sensitive traffic is delivered within the required worst-case latency and jitter</a:t>
            </a:r>
          </a:p>
          <a:p>
            <a:pPr marL="0" indent="0"/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(2)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3059430"/>
            <a:ext cx="3276600" cy="348107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988" y="3842542"/>
            <a:ext cx="4588193" cy="197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2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Predictable and efficient medium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Reduced PHY overhead and support for time-sensitive small packet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Improved management and time-sensitive data coexistence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Coordination between APs/BSSs to reduce impact of OBSS on latency/reliability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MAC/PHY enhancements </a:t>
            </a:r>
            <a:br>
              <a:rPr lang="en-US" dirty="0"/>
            </a:br>
            <a:r>
              <a:rPr lang="en-US" dirty="0"/>
              <a:t>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0817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84075A-C33A-4279-8E2F-63C5FEC9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599" cy="2362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Implement </a:t>
            </a:r>
            <a:r>
              <a:rPr lang="en-US" altLang="zh-CN" dirty="0" err="1"/>
              <a:t>QoS</a:t>
            </a:r>
            <a:r>
              <a:rPr lang="en-US" altLang="zh-CN" dirty="0"/>
              <a:t> Prioritization for RTA on both </a:t>
            </a:r>
            <a:r>
              <a:rPr lang="en-US" altLang="zh-CN" dirty="0" err="1"/>
              <a:t>Tx</a:t>
            </a:r>
            <a:r>
              <a:rPr lang="en-US" altLang="zh-CN" dirty="0"/>
              <a:t> and Rx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Improvements with only one direction (uplink)[1]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Refer to RTA requirements metrics as usage model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Develop new MAC/PHY capabilities to address low latency, low jitter and reliability issues to support RTA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929BF-B8B6-43B1-916A-044927CEC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0DE1C-C77C-40F3-ADE1-2A0BBE887E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67B09-90BD-453F-872F-B963974360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38DB6C-8DDA-4E72-9559-9FE7988B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6306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 marL="0" indent="0"/>
            <a:r>
              <a:rPr lang="en-US" b="0" dirty="0"/>
              <a:t>The RTA TIG recommends the 802.11 working group to consider the worst-case latency, low jitter and reliability requirements identified in the RTA TIG report  as part of the scope of the EHT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/>
              <a:t>A: Yes</a:t>
            </a:r>
          </a:p>
          <a:p>
            <a:pPr marL="0" indent="0"/>
            <a:r>
              <a:rPr lang="en-US" b="0" dirty="0"/>
              <a:t>B: No</a:t>
            </a:r>
          </a:p>
          <a:p>
            <a:pPr marL="0" indent="0"/>
            <a:r>
              <a:rPr lang="en-US" b="0" dirty="0"/>
              <a:t>C: Abstain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</p:spTree>
    <p:extLst>
      <p:ext uri="{BB962C8B-B14F-4D97-AF65-F5344CB8AC3E}">
        <p14:creationId xmlns:p14="http://schemas.microsoft.com/office/powerpoint/2010/main" val="67475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CB6E3-A2AC-45BF-BEAF-EFAACEB5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600" b="0" dirty="0"/>
              <a:t>[1] Kate Meng “11-18-2009-03-0rta-rta-report-draft</a:t>
            </a:r>
          </a:p>
          <a:p>
            <a:pPr marL="0" indent="0"/>
            <a:r>
              <a:rPr lang="en-US" sz="1600" b="0" dirty="0"/>
              <a:t>[2] Karthik, Allan Jones, “11-18-2098-01-0rta-packet-prioritization-issues-followup</a:t>
            </a:r>
          </a:p>
          <a:p>
            <a:pPr marL="0" indent="0"/>
            <a:r>
              <a:rPr lang="en-US" sz="1600" b="0" dirty="0"/>
              <a:t>[3] Dave Cavalcanti et al, “11-18-1892 Time-Aware shaping (802.1Qbv) support in the 802.11 MAC.” </a:t>
            </a:r>
          </a:p>
          <a:p>
            <a:pPr marL="0" indent="0"/>
            <a:endParaRPr lang="en-US" sz="16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1B84A-0EE6-4E7C-B746-D0477F890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363F9-E248-4E1F-A5D0-EA96FC131C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F91A7-1735-467A-8758-80C2FDEFD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F51333-5D5F-4358-BFB7-7070FDA7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4505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purpose of this presentation is a summary of RTA discussions and recommendations.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53987"/>
          </a:xfrm>
        </p:spPr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410AF-55CD-40EC-A3CB-00657675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report 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Straw</a:t>
            </a:r>
            <a:r>
              <a:rPr lang="zh-CN" altLang="en-US" dirty="0"/>
              <a:t> </a:t>
            </a:r>
            <a:r>
              <a:rPr lang="en-US" dirty="0"/>
              <a:t>poll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C00A8-A90D-4CB0-9C7B-31DBB15D6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E7FC-7C0A-4E9D-B575-274154D79A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610D-7AFD-49A6-9587-0157D33BFA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A53971-9F78-4707-BD51-3001283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		</a:t>
            </a:r>
          </a:p>
        </p:txBody>
      </p:sp>
    </p:spTree>
    <p:extLst>
      <p:ext uri="{BB962C8B-B14F-4D97-AF65-F5344CB8AC3E}">
        <p14:creationId xmlns:p14="http://schemas.microsoft.com/office/powerpoint/2010/main" val="296401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Missions &amp;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833"/>
            <a:ext cx="79248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RTA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 </a:t>
            </a:r>
            <a:r>
              <a:rPr lang="en-US" b="1" dirty="0"/>
              <a:t>Investigate latency and stability issues observed with real time applications such as mobile and multiplayer games, robotics and industrial automation</a:t>
            </a:r>
            <a:endParaRPr lang="en-US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b="1" dirty="0"/>
              <a:t>Potential mechanisms to address the identified issues</a:t>
            </a:r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Objectives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a report describing use cases, requirements, supporting data (e.g. tests, experiments, simulations results) and potential solution directions to guide the development of 802.11 capabilities to better support the RTA requirements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Ensure RTA TIG meet the timeline as the group consensus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necessary test environment and test plan as needed to validate the requirements stated in usage model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9658-7335-554F-A9F6-8DD2631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Jan 2019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 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2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8A348-4D00-4EDF-9267-5CA763CB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62AB6-4D6A-47CE-B7AC-6ECD41483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E35D9-9B89-4CAA-A7C1-E72A58E53D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909D6B-D3B1-4DD9-8BEF-6E9455CD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7" y="781779"/>
            <a:ext cx="7770813" cy="533400"/>
          </a:xfrm>
        </p:spPr>
        <p:txBody>
          <a:bodyPr/>
          <a:lstStyle/>
          <a:p>
            <a:r>
              <a:rPr lang="en-US" dirty="0"/>
              <a:t>RTA Use Cases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2C761-A4B6-F14C-8C73-1C9DFF7D64EF}"/>
              </a:ext>
            </a:extLst>
          </p:cNvPr>
          <p:cNvSpPr txBox="1"/>
          <p:nvPr/>
        </p:nvSpPr>
        <p:spPr>
          <a:xfrm>
            <a:off x="609567" y="1600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mobile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Console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Industrial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AR/VR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Drone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0CA2C-D32D-164B-A63C-70EDC330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4" y="4763736"/>
            <a:ext cx="1591501" cy="946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9F1356-7C65-614E-B33A-4E8E4522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04529"/>
            <a:ext cx="1547860" cy="11815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889D61-971D-5C4A-B13C-26879F45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825" y="3407229"/>
            <a:ext cx="1516511" cy="992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E032F-F599-EA48-B07B-99115003A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22" y="1965901"/>
            <a:ext cx="1405357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93E59A-EA10-B845-B8FC-74B73F6CC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314" y="1749605"/>
            <a:ext cx="1780613" cy="14414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4B9DDDA-371F-4784-ACCC-7E73723DECFC}"/>
              </a:ext>
            </a:extLst>
          </p:cNvPr>
          <p:cNvSpPr txBox="1"/>
          <p:nvPr/>
        </p:nvSpPr>
        <p:spPr>
          <a:xfrm>
            <a:off x="644863" y="5861817"/>
            <a:ext cx="453673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RTA TIG report doc.#: 11-18-2009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7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6F21B-BC3A-451D-AD93-3A0719AA4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C119C-CE3C-44F3-9183-51AA598C1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A3AA-489E-4809-B8D3-DD32A0A28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D8C3BE2B-F854-BA42-AF09-19F74E6034F3}"/>
              </a:ext>
            </a:extLst>
          </p:cNvPr>
          <p:cNvSpPr txBox="1">
            <a:spLocks/>
          </p:cNvSpPr>
          <p:nvPr/>
        </p:nvSpPr>
        <p:spPr bwMode="auto">
          <a:xfrm>
            <a:off x="690677" y="781779"/>
            <a:ext cx="77708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Use cases and requirements (examples)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7CB3DD0-FA65-1B49-A0B0-889CC5EA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40595"/>
              </p:ext>
            </p:extLst>
          </p:nvPr>
        </p:nvGraphicFramePr>
        <p:xfrm>
          <a:off x="1409303" y="1676400"/>
          <a:ext cx="6400006" cy="33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07">
                  <a:extLst>
                    <a:ext uri="{9D8B030D-6E8A-4147-A177-3AD203B41FA5}">
                      <a16:colId xmlns:a16="http://schemas.microsoft.com/office/drawing/2014/main" val="291354508"/>
                    </a:ext>
                  </a:extLst>
                </a:gridCol>
                <a:gridCol w="1166507">
                  <a:extLst>
                    <a:ext uri="{9D8B030D-6E8A-4147-A177-3AD203B41FA5}">
                      <a16:colId xmlns:a16="http://schemas.microsoft.com/office/drawing/2014/main" val="936905582"/>
                    </a:ext>
                  </a:extLst>
                </a:gridCol>
                <a:gridCol w="1054922">
                  <a:extLst>
                    <a:ext uri="{9D8B030D-6E8A-4147-A177-3AD203B41FA5}">
                      <a16:colId xmlns:a16="http://schemas.microsoft.com/office/drawing/2014/main" val="209253810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4096429744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1641514444"/>
                    </a:ext>
                  </a:extLst>
                </a:gridCol>
                <a:gridCol w="865520">
                  <a:extLst>
                    <a:ext uri="{9D8B030D-6E8A-4147-A177-3AD203B41FA5}">
                      <a16:colId xmlns:a16="http://schemas.microsoft.com/office/drawing/2014/main" val="2755338185"/>
                    </a:ext>
                  </a:extLst>
                </a:gridCol>
              </a:tblGrid>
              <a:tr h="59353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 cases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Latency/ms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Jitter/ms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[4]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Packet loss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rate/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Mbps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24069"/>
                  </a:ext>
                </a:extLst>
              </a:tr>
              <a:tr h="2587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gaming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5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0.1 %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45157"/>
                  </a:ext>
                </a:extLst>
              </a:tr>
              <a:tr h="4261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video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3 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2 ~ 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~ 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72111"/>
                  </a:ext>
                </a:extLst>
              </a:tr>
              <a:tr h="426129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Robotics and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 automation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Equipment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~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0.2~2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34707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safety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 ~ 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73893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Haptic technology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&lt;1~5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&lt;0.2~2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2196"/>
                  </a:ext>
                </a:extLst>
              </a:tr>
              <a:tr h="760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Drone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&gt;100 with video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75726"/>
                  </a:ext>
                </a:extLst>
              </a:tr>
            </a:tbl>
          </a:graphicData>
        </a:graphic>
      </p:graphicFrame>
      <p:sp>
        <p:nvSpPr>
          <p:cNvPr id="32" name="Rectangle 4">
            <a:extLst>
              <a:ext uri="{FF2B5EF4-FFF2-40B4-BE49-F238E27FC236}">
                <a16:creationId xmlns:a16="http://schemas.microsoft.com/office/drawing/2014/main" id="{1EC864A9-0386-494C-8E5E-03D93C1F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006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71A7B0-2166-5A49-A76E-3B3F20DB4B2C}"/>
              </a:ext>
            </a:extLst>
          </p:cNvPr>
          <p:cNvSpPr txBox="1"/>
          <p:nvPr/>
        </p:nvSpPr>
        <p:spPr>
          <a:xfrm>
            <a:off x="712110" y="5081142"/>
            <a:ext cx="80503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main issue is </a:t>
            </a:r>
            <a:r>
              <a:rPr lang="en-US" dirty="0">
                <a:solidFill>
                  <a:srgbClr val="C00000"/>
                </a:solidFill>
              </a:rPr>
              <a:t>worst-case latency </a:t>
            </a:r>
          </a:p>
          <a:p>
            <a:r>
              <a:rPr lang="en-US" dirty="0"/>
              <a:t>Real-time applications need both </a:t>
            </a:r>
            <a:r>
              <a:rPr lang="en-US" dirty="0">
                <a:solidFill>
                  <a:srgbClr val="C00000"/>
                </a:solidFill>
              </a:rPr>
              <a:t>low latency and low jitter </a:t>
            </a:r>
          </a:p>
          <a:p>
            <a:r>
              <a:rPr lang="en-US" dirty="0">
                <a:solidFill>
                  <a:srgbClr val="C00000"/>
                </a:solidFill>
              </a:rPr>
              <a:t>Higher reliability </a:t>
            </a:r>
            <a:r>
              <a:rPr lang="en-US" dirty="0"/>
              <a:t>is also an important new requirement</a:t>
            </a:r>
          </a:p>
        </p:txBody>
      </p:sp>
    </p:spTree>
    <p:extLst>
      <p:ext uri="{BB962C8B-B14F-4D97-AF65-F5344CB8AC3E}">
        <p14:creationId xmlns:p14="http://schemas.microsoft.com/office/powerpoint/2010/main" val="379715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Although average latency in 802.11 may be low, worst case latency can vary significantly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Real-time applications are highly sensitive to spikes in latency and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Although the required latency can vary, a common need for all real-time applications is to control the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applications also need to higher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802.11 </a:t>
            </a:r>
            <a:r>
              <a:rPr lang="en-US" dirty="0" err="1"/>
              <a:t>QoS</a:t>
            </a:r>
            <a:r>
              <a:rPr lang="en-US" dirty="0"/>
              <a:t> mechanisms (e.g. EDCA priorities) can be used to reduce average latency, but they do not address the worst-case latency, which can still vary significantly [2]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gaps</a:t>
            </a:r>
          </a:p>
        </p:txBody>
      </p:sp>
    </p:spTree>
    <p:extLst>
      <p:ext uri="{BB962C8B-B14F-4D97-AF65-F5344CB8AC3E}">
        <p14:creationId xmlns:p14="http://schemas.microsoft.com/office/powerpoint/2010/main" val="176792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75101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Extensions of TSN to 802.11 (Wireless TSN)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 TSN group has been developing capabilities to control latency, jitter, and provide higher reliability over Ethernet and extensions of TSN over 802.11 can help better support RTA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Potential new TSN features over 802.11 include: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Time-Aware shaping (802.1Qbv)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Frame Replication and Elimination (FRE) through dual/multi-link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Multi-band operation is also an important capability to support not only RTA, but to enable coexistence with other high throughput applications through traffic steering/separation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MAC/PHY enhancements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capabilities needed 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185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Dual/multiple link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Duplicated mode: Frame replication and elimination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Reliability, low latency, low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Joint mode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Throughput, low latency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(1)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4631A9-BC6C-4D99-80C2-D1598481409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609340" cy="1365885"/>
          </a:xfrm>
          <a:prstGeom prst="rect">
            <a:avLst/>
          </a:prstGeom>
          <a:noFill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51CCB3-407A-4BFD-9309-59C296574CC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4319270"/>
            <a:ext cx="3444240" cy="1237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18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46396</TotalTime>
  <Words>790</Words>
  <Application>Microsoft Office PowerPoint</Application>
  <PresentationFormat>全屏显示(4:3)</PresentationFormat>
  <Paragraphs>168</Paragraphs>
  <Slides>14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 Unicode MS</vt:lpstr>
      <vt:lpstr>MS Gothic</vt:lpstr>
      <vt:lpstr>SimSun</vt:lpstr>
      <vt:lpstr>Arial</vt:lpstr>
      <vt:lpstr>Times New Roman</vt:lpstr>
      <vt:lpstr>Wingdings</vt:lpstr>
      <vt:lpstr>Office Theme</vt:lpstr>
      <vt:lpstr>Document</vt:lpstr>
      <vt:lpstr>RTA report summary</vt:lpstr>
      <vt:lpstr>Abstract</vt:lpstr>
      <vt:lpstr>Outline  </vt:lpstr>
      <vt:lpstr>Missions &amp; Objectives</vt:lpstr>
      <vt:lpstr>RTA Use Cases</vt:lpstr>
      <vt:lpstr>PowerPoint 演示文稿</vt:lpstr>
      <vt:lpstr>Challenges and gaps</vt:lpstr>
      <vt:lpstr>New capabilities needed to support RTA</vt:lpstr>
      <vt:lpstr>Technical features example (1)</vt:lpstr>
      <vt:lpstr>Technical features example (2)</vt:lpstr>
      <vt:lpstr>New MAC/PHY enhancements  to support RTA</vt:lpstr>
      <vt:lpstr>Recommendations</vt:lpstr>
      <vt:lpstr>Straw poll</vt:lpstr>
      <vt:lpstr>References</vt:lpstr>
    </vt:vector>
  </TitlesOfParts>
  <Company>Activision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RTA TIG September Agenda</dc:title>
  <dc:creator>Jones, Allan</dc:creator>
  <cp:keywords>CTPClassification=CTP_NT</cp:keywords>
  <cp:lastModifiedBy>katemeng(孟醒)</cp:lastModifiedBy>
  <cp:revision>91</cp:revision>
  <cp:lastPrinted>1601-01-01T00:00:00Z</cp:lastPrinted>
  <dcterms:created xsi:type="dcterms:W3CDTF">2018-07-29T21:13:13Z</dcterms:created>
  <dcterms:modified xsi:type="dcterms:W3CDTF">2019-01-14T16:35:05Z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ee3d0526-286d-48db-9600-8c48ce2a76af</vt:lpwstr>
  </property>
  <property fmtid="{D5CDD505-2E9C-101B-9397-08002B2CF9AE}" pid="3" name="CTP_TimeStamp">
    <vt:lpwstr>2019-01-04 18:17:33Z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