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579" r:id="rId3"/>
    <p:sldId id="583" r:id="rId4"/>
    <p:sldId id="581" r:id="rId5"/>
    <p:sldId id="572" r:id="rId6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798" autoAdjust="0"/>
    <p:restoredTop sz="94660"/>
  </p:normalViewPr>
  <p:slideViewPr>
    <p:cSldViewPr>
      <p:cViewPr varScale="1">
        <p:scale>
          <a:sx n="89" d="100"/>
          <a:sy n="89" d="100"/>
        </p:scale>
        <p:origin x="109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3270" y="6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/>
              <a:t>Slide </a:t>
            </a:r>
            <a:fld id="{C229C781-9868-4EAE-9E92-FD9A8F450C8C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1483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880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idx="10"/>
          </p:nvPr>
        </p:nvSpPr>
        <p:spPr>
          <a:xfrm>
            <a:off x="455613" y="313239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>
              <a:solidFill>
                <a:srgbClr val="FFFFFF"/>
              </a:solidFill>
              <a:ea typeface="+mn-ea"/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idx="11"/>
          </p:nvPr>
        </p:nvSpPr>
        <p:spPr>
          <a:xfrm>
            <a:off x="5499105" y="6477000"/>
            <a:ext cx="3184520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>
                <a:solidFill>
                  <a:srgbClr val="000000"/>
                </a:solidFill>
              </a:rPr>
              <a:t>Erik Lindskog, Samsung</a:t>
            </a:r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992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110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608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Bullet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455613" y="620687"/>
            <a:ext cx="8229600" cy="949349"/>
          </a:xfrm>
        </p:spPr>
        <p:txBody>
          <a:bodyPr/>
          <a:lstStyle>
            <a:lvl1pPr>
              <a:defRPr b="1" i="0" baseline="0">
                <a:solidFill>
                  <a:schemeClr val="tx2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en-US" dirty="0"/>
              <a:t>28pt Arial Headline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 hasCustomPrompt="1"/>
          </p:nvPr>
        </p:nvSpPr>
        <p:spPr>
          <a:xfrm>
            <a:off x="455613" y="1604434"/>
            <a:ext cx="8228012" cy="4567767"/>
          </a:xfrm>
        </p:spPr>
        <p:txBody>
          <a:bodyPr>
            <a:normAutofit/>
          </a:bodyPr>
          <a:lstStyle>
            <a:lvl1pPr>
              <a:defRPr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2"/>
                </a:solidFill>
              </a:defRPr>
            </a:lvl2pPr>
            <a:lvl3pPr>
              <a:defRPr sz="1400">
                <a:solidFill>
                  <a:schemeClr val="tx2"/>
                </a:solidFill>
              </a:defRPr>
            </a:lvl3pPr>
            <a:lvl4pPr>
              <a:defRPr sz="1200">
                <a:solidFill>
                  <a:schemeClr val="tx2"/>
                </a:solidFill>
              </a:defRPr>
            </a:lvl4pPr>
            <a:lvl5pPr>
              <a:defRPr sz="1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18pt Arial body text</a:t>
            </a:r>
          </a:p>
          <a:p>
            <a:pPr lvl="1"/>
            <a:r>
              <a:rPr lang="en-US" dirty="0"/>
              <a:t>16pt Arial bullet one</a:t>
            </a:r>
          </a:p>
          <a:p>
            <a:pPr lvl="2"/>
            <a:r>
              <a:rPr lang="en-US" dirty="0"/>
              <a:t>14pt Arial sub-bullet</a:t>
            </a:r>
          </a:p>
          <a:p>
            <a:pPr lvl="3"/>
            <a:r>
              <a:rPr lang="en-US" dirty="0"/>
              <a:t>12pt Arial fourth level</a:t>
            </a:r>
          </a:p>
          <a:p>
            <a:pPr lvl="4"/>
            <a:r>
              <a:rPr lang="en-US" dirty="0"/>
              <a:t>10pt Arial fifth level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dirty="0">
                <a:solidFill>
                  <a:srgbClr val="000000"/>
                </a:solidFill>
              </a:rPr>
              <a:t>Slide </a:t>
            </a:r>
            <a:fld id="{C229C781-9868-4EAE-9E92-FD9A8F450C8C}" type="slidenum">
              <a:rPr lang="en-GB" smtClean="0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GB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996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Erik Lindskog,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 dirty="0" smtClean="0"/>
              <a:t>Erik Lindskog,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33400" y="316707"/>
            <a:ext cx="781687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Jan 2019                                                                   doc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802.11-19/0039r1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82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a-DK" smtClean="0"/>
              <a:t>Erik Lindskog,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8382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Phase Roll Based TOA in Passive Location Ranging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68547" y="1567911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2019-01-16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4092421"/>
              </p:ext>
            </p:extLst>
          </p:nvPr>
        </p:nvGraphicFramePr>
        <p:xfrm>
          <a:off x="517525" y="2278063"/>
          <a:ext cx="767715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1" name="Document" r:id="rId4" imgW="8268970" imgH="2755785" progId="Word.Document.8">
                  <p:embed/>
                </p:oleObj>
              </mc:Choice>
              <mc:Fallback>
                <p:oleObj name="Document" r:id="rId4" imgW="8268970" imgH="275578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78063"/>
                        <a:ext cx="767715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A1A59560-51E5-48E1-A97C-12EDBDA67F01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5652120" y="6473309"/>
            <a:ext cx="2806080" cy="369332"/>
          </a:xfrm>
          <a:prstGeom prst="rect">
            <a:avLst/>
          </a:prstGeom>
        </p:spPr>
        <p:txBody>
          <a:bodyPr/>
          <a:lstStyle/>
          <a:p>
            <a:pPr defTabSz="914400">
              <a:buClrTx/>
              <a:buSzTx/>
              <a:buFontTx/>
              <a:buNone/>
              <a:tabLst/>
              <a:defRPr/>
            </a:pPr>
            <a:r>
              <a:rPr lang="en-GB" i="1" smtClean="0">
                <a:latin typeface="Times New Roman" pitchFamily="18" charset="0"/>
                <a:ea typeface="MS Gothic"/>
              </a:rPr>
              <a:t>Erik Lindskog, Samsung</a:t>
            </a:r>
            <a:endParaRPr lang="en-GB" i="1" dirty="0">
              <a:latin typeface="Times New Roman" pitchFamily="18" charset="0"/>
              <a:ea typeface="MS Gothic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ED748A3C-0D63-48EA-BAEA-64C69261FE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914400">
              <a:buClrTx/>
              <a:buSzTx/>
              <a:buFontTx/>
              <a:buNone/>
              <a:tabLst/>
              <a:defRPr/>
            </a:pPr>
            <a:r>
              <a:rPr lang="en-GB">
                <a:latin typeface="Times New Roman" pitchFamily="18" charset="0"/>
                <a:ea typeface="MS Gothic"/>
              </a:rPr>
              <a:t>Slide </a:t>
            </a:r>
            <a:fld id="{35C880F8-9C7D-4760-B738-53F7D5677438}" type="slidenum">
              <a:rPr lang="en-GB" smtClean="0">
                <a:latin typeface="Times New Roman" pitchFamily="18" charset="0"/>
                <a:ea typeface="MS Gothic"/>
              </a:rPr>
              <a:pPr defTabSz="914400">
                <a:buClrTx/>
                <a:buSzTx/>
                <a:buFontTx/>
                <a:buNone/>
                <a:tabLst/>
                <a:defRPr/>
              </a:pPr>
              <a:t>2</a:t>
            </a:fld>
            <a:endParaRPr lang="en-GB">
              <a:latin typeface="Times New Roman" pitchFamily="18" charset="0"/>
              <a:ea typeface="MS Gothic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xmlns="" id="{3834B604-4657-4FD9-8F03-463D74A6E530}"/>
              </a:ext>
            </a:extLst>
          </p:cNvPr>
          <p:cNvSpPr txBox="1"/>
          <p:nvPr/>
        </p:nvSpPr>
        <p:spPr>
          <a:xfrm>
            <a:off x="968982" y="554468"/>
            <a:ext cx="749987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Passive </a:t>
            </a:r>
            <a:r>
              <a:rPr lang="en-US" sz="2400" b="1" dirty="0">
                <a:solidFill>
                  <a:srgbClr val="000000"/>
                </a:solidFill>
              </a:rPr>
              <a:t>Location </a:t>
            </a:r>
            <a:r>
              <a:rPr lang="en-US" sz="2400" b="1" dirty="0" smtClean="0">
                <a:solidFill>
                  <a:srgbClr val="000000"/>
                </a:solidFill>
              </a:rPr>
              <a:t>with Phase Roll Based TOA Reporting</a:t>
            </a:r>
          </a:p>
          <a:p>
            <a:pPr algn="ctr">
              <a:defRPr/>
            </a:pPr>
            <a:r>
              <a:rPr lang="en-US" sz="2400" b="1" dirty="0" smtClean="0">
                <a:solidFill>
                  <a:srgbClr val="000000"/>
                </a:solidFill>
              </a:rPr>
              <a:t>- ISTA PR-TOA reporting</a:t>
            </a:r>
            <a:endParaRPr lang="en-US" sz="2400" b="1" dirty="0">
              <a:solidFill>
                <a:srgbClr val="000000"/>
              </a:solidFill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B77A3748-D66B-4480-952C-68E8E824ED37}"/>
              </a:ext>
            </a:extLst>
          </p:cNvPr>
          <p:cNvSpPr/>
          <p:nvPr/>
        </p:nvSpPr>
        <p:spPr bwMode="auto">
          <a:xfrm>
            <a:off x="3402818" y="2447380"/>
            <a:ext cx="288032" cy="288032"/>
          </a:xfrm>
          <a:prstGeom prst="ellipse">
            <a:avLst/>
          </a:prstGeom>
          <a:solidFill>
            <a:schemeClr val="accent6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xmlns="" id="{A46E43A9-CA35-4136-9977-69001FCDDE7D}"/>
              </a:ext>
            </a:extLst>
          </p:cNvPr>
          <p:cNvSpPr/>
          <p:nvPr/>
        </p:nvSpPr>
        <p:spPr bwMode="auto">
          <a:xfrm>
            <a:off x="5326995" y="3824337"/>
            <a:ext cx="288032" cy="266328"/>
          </a:xfrm>
          <a:prstGeom prst="triangle">
            <a:avLst/>
          </a:prstGeom>
          <a:solidFill>
            <a:srgbClr val="00B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xmlns="" id="{0C30C389-87ED-4B2A-B8F3-F56D8C6F86E0}"/>
              </a:ext>
            </a:extLst>
          </p:cNvPr>
          <p:cNvSpPr txBox="1"/>
          <p:nvPr/>
        </p:nvSpPr>
        <p:spPr>
          <a:xfrm>
            <a:off x="3263267" y="2052197"/>
            <a:ext cx="71442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RSTA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53" name="Star: 5 Points 52">
            <a:extLst>
              <a:ext uri="{FF2B5EF4-FFF2-40B4-BE49-F238E27FC236}">
                <a16:creationId xmlns:a16="http://schemas.microsoft.com/office/drawing/2014/main" xmlns="" id="{8FC16E1F-4074-4481-9D9C-643D28754B1E}"/>
              </a:ext>
            </a:extLst>
          </p:cNvPr>
          <p:cNvSpPr/>
          <p:nvPr/>
        </p:nvSpPr>
        <p:spPr bwMode="auto">
          <a:xfrm>
            <a:off x="3016740" y="4438840"/>
            <a:ext cx="386078" cy="320762"/>
          </a:xfrm>
          <a:prstGeom prst="star5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xmlns="" id="{E21167A8-DC7C-483D-B6C8-B1E6565F2E56}"/>
              </a:ext>
            </a:extLst>
          </p:cNvPr>
          <p:cNvCxnSpPr/>
          <p:nvPr/>
        </p:nvCxnSpPr>
        <p:spPr bwMode="auto">
          <a:xfrm flipH="1">
            <a:off x="4609306" y="2420298"/>
            <a:ext cx="834680" cy="59490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xmlns="" id="{A3E41E96-B291-4463-B214-FAB21DBBFCB4}"/>
              </a:ext>
            </a:extLst>
          </p:cNvPr>
          <p:cNvCxnSpPr>
            <a:cxnSpLocks/>
          </p:cNvCxnSpPr>
          <p:nvPr/>
        </p:nvCxnSpPr>
        <p:spPr bwMode="auto">
          <a:xfrm flipH="1">
            <a:off x="3518452" y="4010709"/>
            <a:ext cx="1741987" cy="51182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xmlns="" id="{A3E41E96-B291-4463-B214-FAB21DBBFCB4}"/>
              </a:ext>
            </a:extLst>
          </p:cNvPr>
          <p:cNvCxnSpPr>
            <a:cxnSpLocks/>
          </p:cNvCxnSpPr>
          <p:nvPr/>
        </p:nvCxnSpPr>
        <p:spPr bwMode="auto">
          <a:xfrm>
            <a:off x="3764503" y="2766422"/>
            <a:ext cx="1495936" cy="1079172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xmlns="" id="{A3E41E96-B291-4463-B214-FAB21DBBFCB4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869461" y="2972774"/>
            <a:ext cx="1387081" cy="1029489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4" name="Straight Arrow Connector 73">
            <a:extLst>
              <a:ext uri="{FF2B5EF4-FFF2-40B4-BE49-F238E27FC236}">
                <a16:creationId xmlns:a16="http://schemas.microsoft.com/office/drawing/2014/main" xmlns="" id="{A3E41E96-B291-4463-B214-FAB21DBBFCB4}"/>
              </a:ext>
            </a:extLst>
          </p:cNvPr>
          <p:cNvCxnSpPr>
            <a:cxnSpLocks/>
          </p:cNvCxnSpPr>
          <p:nvPr/>
        </p:nvCxnSpPr>
        <p:spPr bwMode="auto">
          <a:xfrm flipH="1">
            <a:off x="3335445" y="2792041"/>
            <a:ext cx="441713" cy="162597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FF0000"/>
            </a:solidFill>
            <a:prstDash val="solid"/>
            <a:round/>
            <a:headEnd type="none" w="sm" len="sm"/>
            <a:tailEnd type="triangle" w="lg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5469154" y="2936676"/>
            <a:ext cx="19138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Phase roll based TOA,  PR-TOA, measured by the ISTA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5755935" y="3824337"/>
            <a:ext cx="9383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ISTA</a:t>
            </a:r>
            <a:endParaRPr lang="en-US" sz="1600" b="1" dirty="0">
              <a:solidFill>
                <a:srgbClr val="000000"/>
              </a:solidFill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1447476" y="1359699"/>
            <a:ext cx="193993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Corrected PR-TOA, calculated by the RSTA using the PR-TOA reported by the ISTA and the assumption of reciprocity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xmlns="" id="{E051DCB4-D9EE-4751-A840-2728CA5AFB0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189638" y="2806049"/>
            <a:ext cx="959339" cy="70377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xmlns="" id="{E051DCB4-D9EE-4751-A840-2728CA5AFB0F}"/>
              </a:ext>
            </a:extLst>
          </p:cNvPr>
          <p:cNvCxnSpPr>
            <a:cxnSpLocks/>
          </p:cNvCxnSpPr>
          <p:nvPr/>
        </p:nvCxnSpPr>
        <p:spPr bwMode="auto">
          <a:xfrm flipH="1">
            <a:off x="3221572" y="2860096"/>
            <a:ext cx="343518" cy="14319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7030A0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5493316" y="1933028"/>
            <a:ext cx="20019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 smtClean="0">
                <a:solidFill>
                  <a:srgbClr val="000000"/>
                </a:solidFill>
              </a:rPr>
              <a:t>Phase roll based TOA reported by the ISTA to the RSTA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2117022" y="4880977"/>
            <a:ext cx="220910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600" b="1" dirty="0" smtClean="0">
                <a:solidFill>
                  <a:srgbClr val="000000"/>
                </a:solidFill>
              </a:rPr>
              <a:t>Passive Station (PSTA)</a:t>
            </a:r>
            <a:endParaRPr lang="en-US" sz="1600" b="1" dirty="0">
              <a:solidFill>
                <a:srgbClr val="000000"/>
              </a:solidFill>
            </a:endParaRP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xmlns="" id="{E21167A8-DC7C-483D-B6C8-B1E6565F2E56}"/>
              </a:ext>
            </a:extLst>
          </p:cNvPr>
          <p:cNvCxnSpPr>
            <a:stCxn id="35" idx="3"/>
          </p:cNvCxnSpPr>
          <p:nvPr/>
        </p:nvCxnSpPr>
        <p:spPr bwMode="auto">
          <a:xfrm flipV="1">
            <a:off x="2512645" y="3597255"/>
            <a:ext cx="747383" cy="4137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xmlns="" id="{9B3BF8D7-912A-488F-B562-E652878E96B2}"/>
              </a:ext>
            </a:extLst>
          </p:cNvPr>
          <p:cNvSpPr txBox="1"/>
          <p:nvPr/>
        </p:nvSpPr>
        <p:spPr>
          <a:xfrm>
            <a:off x="231452" y="3269295"/>
            <a:ext cx="22811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en-US" sz="1400" dirty="0">
                <a:solidFill>
                  <a:srgbClr val="000000"/>
                </a:solidFill>
              </a:rPr>
              <a:t>B</a:t>
            </a:r>
            <a:r>
              <a:rPr lang="en-US" sz="1400" dirty="0" smtClean="0">
                <a:solidFill>
                  <a:srgbClr val="000000"/>
                </a:solidFill>
              </a:rPr>
              <a:t>roadcasting of corrected PR-TOA from the RSTA to the passive station. </a:t>
            </a:r>
            <a:endParaRPr lang="en-US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3619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59F313A6-8FAD-441C-A5DB-513D1CD3CF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291" y="612207"/>
            <a:ext cx="7434232" cy="854481"/>
          </a:xfrm>
        </p:spPr>
        <p:txBody>
          <a:bodyPr/>
          <a:lstStyle/>
          <a:p>
            <a:r>
              <a:rPr lang="en-US" sz="2400" dirty="0" smtClean="0"/>
              <a:t>Passive Location Ranging Sequence with PR-TOA </a:t>
            </a:r>
            <a:br>
              <a:rPr lang="en-US" sz="2400" dirty="0" smtClean="0"/>
            </a:br>
            <a:r>
              <a:rPr lang="en-US" sz="2400" dirty="0" smtClean="0"/>
              <a:t>– ISTA PR-TOA reporting</a:t>
            </a:r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46741AA-80A3-4400-982C-AF6F7BA3DAA9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4344988" y="6475412"/>
            <a:ext cx="4531198" cy="193947"/>
          </a:xfrm>
        </p:spPr>
        <p:txBody>
          <a:bodyPr/>
          <a:lstStyle/>
          <a:p>
            <a:pPr algn="r">
              <a:defRPr/>
            </a:pPr>
            <a:r>
              <a:rPr lang="en-US" smtClean="0">
                <a:solidFill>
                  <a:srgbClr val="000000"/>
                </a:solidFill>
              </a:rPr>
              <a:t>Erik Lindskog, Samsung</a:t>
            </a:r>
            <a:endParaRPr lang="en-GB" i="1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0CB852F5-A8D4-40FB-8DB2-972A9BC8E9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GB" sz="1200">
                <a:solidFill>
                  <a:srgbClr val="000000"/>
                </a:solidFill>
                <a:latin typeface="Times New Roman" pitchFamily="18" charset="0"/>
                <a:ea typeface="+mn-ea"/>
              </a:rPr>
              <a:t>Slide </a:t>
            </a:r>
            <a:fld id="{291230A6-1ED8-40C7-B3D0-82B1B9814FDB}" type="slidenum">
              <a:rPr lang="en-GB" sz="1200" smtClean="0">
                <a:solidFill>
                  <a:srgbClr val="000000"/>
                </a:solidFill>
                <a:latin typeface="Times New Roman" pitchFamily="18" charset="0"/>
                <a:ea typeface="+mn-ea"/>
              </a:rPr>
              <a:pPr algn="ctr" defTabSz="914400">
                <a:buClrTx/>
                <a:buSzTx/>
                <a:buFontTx/>
                <a:buNone/>
                <a:defRPr/>
              </a:pPr>
              <a:t>3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3" name="Rectangle 108">
            <a:extLst>
              <a:ext uri="{FF2B5EF4-FFF2-40B4-BE49-F238E27FC236}">
                <a16:creationId xmlns="" xmlns:a16="http://schemas.microsoft.com/office/drawing/2014/main" id="{7CB4EB41-2FC8-4990-9C43-56EB432EDB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910" y="3940289"/>
            <a:ext cx="72006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1 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4" name="Rectangle 110">
            <a:extLst>
              <a:ext uri="{FF2B5EF4-FFF2-40B4-BE49-F238E27FC236}">
                <a16:creationId xmlns="" xmlns:a16="http://schemas.microsoft.com/office/drawing/2014/main" id="{D5128088-74F4-409B-9915-9AE8E2E5E8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659" y="4771105"/>
            <a:ext cx="79635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</a:t>
            </a: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2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="" xmlns:a16="http://schemas.microsoft.com/office/drawing/2014/main" id="{7559FA04-C66E-4A4A-9E7C-E90D94A092AB}"/>
              </a:ext>
            </a:extLst>
          </p:cNvPr>
          <p:cNvSpPr txBox="1"/>
          <p:nvPr/>
        </p:nvSpPr>
        <p:spPr>
          <a:xfrm>
            <a:off x="4552898" y="6093139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800" b="1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8075102" y="3278570"/>
            <a:ext cx="88678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corrected 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PR-TOAs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(No change in format)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" name="Line 30">
            <a:extLst>
              <a:ext uri="{FF2B5EF4-FFF2-40B4-BE49-F238E27FC236}">
                <a16:creationId xmlns="" xmlns:a16="http://schemas.microsoft.com/office/drawing/2014/main" id="{F6A41C99-43FF-493B-A969-636AA063042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3147417"/>
            <a:ext cx="7833698" cy="11218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" name="Line 33">
            <a:extLst>
              <a:ext uri="{FF2B5EF4-FFF2-40B4-BE49-F238E27FC236}">
                <a16:creationId xmlns="" xmlns:a16="http://schemas.microsoft.com/office/drawing/2014/main" id="{58D697DB-8B64-4CEA-B525-F67FB58A5C5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083521"/>
            <a:ext cx="7833698" cy="11739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1" name="Rectangle 52">
            <a:extLst>
              <a:ext uri="{FF2B5EF4-FFF2-40B4-BE49-F238E27FC236}">
                <a16:creationId xmlns="" xmlns:a16="http://schemas.microsoft.com/office/drawing/2014/main" id="{8CC8B88F-778B-4246-A3B1-A23169EC26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4218" y="2334363"/>
            <a:ext cx="48656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2" name="Rectangle 53">
            <a:extLst>
              <a:ext uri="{FF2B5EF4-FFF2-40B4-BE49-F238E27FC236}">
                <a16:creationId xmlns="" xmlns:a16="http://schemas.microsoft.com/office/drawing/2014/main" id="{FC20DC54-EAED-4156-9C8D-9A8D0D08D9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4222" y="2543047"/>
            <a:ext cx="43656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13" name="Picture 60">
            <a:extLst>
              <a:ext uri="{FF2B5EF4-FFF2-40B4-BE49-F238E27FC236}">
                <a16:creationId xmlns="" xmlns:a16="http://schemas.microsoft.com/office/drawing/2014/main" id="{606FFE1C-DCCE-48A1-B446-EDC90E1381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5484" y="3254727"/>
            <a:ext cx="487363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Rectangle 69">
            <a:extLst>
              <a:ext uri="{FF2B5EF4-FFF2-40B4-BE49-F238E27FC236}">
                <a16:creationId xmlns="" xmlns:a16="http://schemas.microsoft.com/office/drawing/2014/main" id="{BB458C49-EB0F-471D-AD92-46DAC3A4FD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9116" y="2334723"/>
            <a:ext cx="544513" cy="873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5" name="Rectangle 85">
            <a:extLst>
              <a:ext uri="{FF2B5EF4-FFF2-40B4-BE49-F238E27FC236}">
                <a16:creationId xmlns="" xmlns:a16="http://schemas.microsoft.com/office/drawing/2014/main" id="{86F1AFCA-D524-4E00-8F1F-21146D4221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8640" y="2339096"/>
            <a:ext cx="464473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6" name="Rectangle 86">
            <a:extLst>
              <a:ext uri="{FF2B5EF4-FFF2-40B4-BE49-F238E27FC236}">
                <a16:creationId xmlns="" xmlns:a16="http://schemas.microsoft.com/office/drawing/2014/main" id="{964C33AD-063A-4215-A8D5-A18E6A0892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8515" y="2480717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17" name="Line 90">
            <a:extLst>
              <a:ext uri="{FF2B5EF4-FFF2-40B4-BE49-F238E27FC236}">
                <a16:creationId xmlns="" xmlns:a16="http://schemas.microsoft.com/office/drawing/2014/main" id="{E66BC972-B9A3-4DAE-9732-634493D2AF9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19417" y="4875609"/>
            <a:ext cx="7833698" cy="37214"/>
          </a:xfrm>
          <a:prstGeom prst="line">
            <a:avLst/>
          </a:prstGeom>
          <a:noFill/>
          <a:ln w="9525" cap="rnd">
            <a:solidFill>
              <a:srgbClr val="40404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pic>
        <p:nvPicPr>
          <p:cNvPr id="21" name="Picture 100">
            <a:extLst>
              <a:ext uri="{FF2B5EF4-FFF2-40B4-BE49-F238E27FC236}">
                <a16:creationId xmlns="" xmlns:a16="http://schemas.microsoft.com/office/drawing/2014/main" id="{64CED2C9-0262-420C-B626-41CE7DC149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3579" y="3237850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Rectangle 107">
            <a:extLst>
              <a:ext uri="{FF2B5EF4-FFF2-40B4-BE49-F238E27FC236}">
                <a16:creationId xmlns="" xmlns:a16="http://schemas.microsoft.com/office/drawing/2014/main" id="{F3CB0F27-B89E-4536-B362-E61D0B1CD8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4287" y="3033410"/>
            <a:ext cx="67855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600" dirty="0" smtClean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6" name="Rectangle 132">
            <a:extLst>
              <a:ext uri="{FF2B5EF4-FFF2-40B4-BE49-F238E27FC236}">
                <a16:creationId xmlns="" xmlns:a16="http://schemas.microsoft.com/office/drawing/2014/main" id="{24B9DED6-AF07-4283-ACD8-449CAF04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42928" y="3533007"/>
            <a:ext cx="388888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7" name="Rectangle 133">
            <a:extLst>
              <a:ext uri="{FF2B5EF4-FFF2-40B4-BE49-F238E27FC236}">
                <a16:creationId xmlns="" xmlns:a16="http://schemas.microsoft.com/office/drawing/2014/main" id="{EF4888F9-57DB-41BB-B851-A09B9D91E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34697" y="3614949"/>
            <a:ext cx="4381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28" name="Rectangle 158">
            <a:extLst>
              <a:ext uri="{FF2B5EF4-FFF2-40B4-BE49-F238E27FC236}">
                <a16:creationId xmlns="" xmlns:a16="http://schemas.microsoft.com/office/drawing/2014/main" id="{1A9D9081-7B92-4E97-923A-6543FDCA7D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7952" y="4347279"/>
            <a:ext cx="387729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29" name="Rectangle 159">
            <a:extLst>
              <a:ext uri="{FF2B5EF4-FFF2-40B4-BE49-F238E27FC236}">
                <a16:creationId xmlns="" xmlns:a16="http://schemas.microsoft.com/office/drawing/2014/main" id="{057889DB-50F4-4C90-84B9-8DC8AB83F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5751" y="4401330"/>
            <a:ext cx="38533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pic>
        <p:nvPicPr>
          <p:cNvPr id="30" name="Picture 160">
            <a:extLst>
              <a:ext uri="{FF2B5EF4-FFF2-40B4-BE49-F238E27FC236}">
                <a16:creationId xmlns="" xmlns:a16="http://schemas.microsoft.com/office/drawing/2014/main" id="{E8269F01-9CA9-47EE-881D-6D765046C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161">
            <a:extLst>
              <a:ext uri="{FF2B5EF4-FFF2-40B4-BE49-F238E27FC236}">
                <a16:creationId xmlns="" xmlns:a16="http://schemas.microsoft.com/office/drawing/2014/main" id="{90FFDC0B-EDF2-4259-85B6-D620DF13AB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2578" y="4985848"/>
            <a:ext cx="485775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52">
            <a:extLst>
              <a:ext uri="{FF2B5EF4-FFF2-40B4-BE49-F238E27FC236}">
                <a16:creationId xmlns="" xmlns:a16="http://schemas.microsoft.com/office/drawing/2014/main" id="{1B1C0EF1-A1C7-4D98-B12B-DEC91916F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10382" y="2338427"/>
            <a:ext cx="536575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35" name="Rectangle 53">
            <a:extLst>
              <a:ext uri="{FF2B5EF4-FFF2-40B4-BE49-F238E27FC236}">
                <a16:creationId xmlns="" xmlns:a16="http://schemas.microsoft.com/office/drawing/2014/main" id="{15BC1A65-046C-402F-9902-A2D959115A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192" y="2518774"/>
            <a:ext cx="43787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DL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NDPA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="" xmlns:a16="http://schemas.microsoft.com/office/drawing/2014/main" id="{A734338D-69EC-4100-B7B8-10EE30E1F37C}"/>
              </a:ext>
            </a:extLst>
          </p:cNvPr>
          <p:cNvCxnSpPr>
            <a:cxnSpLocks/>
            <a:stCxn id="26" idx="0"/>
          </p:cNvCxnSpPr>
          <p:nvPr/>
        </p:nvCxnSpPr>
        <p:spPr bwMode="auto">
          <a:xfrm flipV="1">
            <a:off x="2937372" y="3160873"/>
            <a:ext cx="0" cy="372134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2" name="Straight Arrow Connector 41">
            <a:extLst>
              <a:ext uri="{FF2B5EF4-FFF2-40B4-BE49-F238E27FC236}">
                <a16:creationId xmlns="" xmlns:a16="http://schemas.microsoft.com/office/drawing/2014/main" id="{B8713C5B-940F-458B-A7DC-BEE92C3E1CD0}"/>
              </a:ext>
            </a:extLst>
          </p:cNvPr>
          <p:cNvCxnSpPr>
            <a:cxnSpLocks/>
            <a:stCxn id="28" idx="0"/>
          </p:cNvCxnSpPr>
          <p:nvPr/>
        </p:nvCxnSpPr>
        <p:spPr bwMode="auto">
          <a:xfrm flipV="1">
            <a:off x="4101817" y="3144639"/>
            <a:ext cx="31560" cy="1202640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4" name="Straight Arrow Connector 43">
            <a:extLst>
              <a:ext uri="{FF2B5EF4-FFF2-40B4-BE49-F238E27FC236}">
                <a16:creationId xmlns="" xmlns:a16="http://schemas.microsoft.com/office/drawing/2014/main" id="{24F4A985-A952-4B38-ADCC-A04E0323E2D8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38932" cy="1755475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6" name="Straight Arrow Connector 45">
            <a:extLst>
              <a:ext uri="{FF2B5EF4-FFF2-40B4-BE49-F238E27FC236}">
                <a16:creationId xmlns="" xmlns:a16="http://schemas.microsoft.com/office/drawing/2014/main" id="{E6C30112-8BCD-4A53-8FAB-00CDF9F86A9B}"/>
              </a:ext>
            </a:extLst>
          </p:cNvPr>
          <p:cNvCxnSpPr>
            <a:cxnSpLocks/>
            <a:stCxn id="11" idx="2"/>
          </p:cNvCxnSpPr>
          <p:nvPr/>
        </p:nvCxnSpPr>
        <p:spPr bwMode="auto">
          <a:xfrm>
            <a:off x="5437502" y="3153513"/>
            <a:ext cx="242490" cy="925697"/>
          </a:xfrm>
          <a:prstGeom prst="straightConnector1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" name="Rectangle 85">
            <a:extLst>
              <a:ext uri="{FF2B5EF4-FFF2-40B4-BE49-F238E27FC236}">
                <a16:creationId xmlns="" xmlns:a16="http://schemas.microsoft.com/office/drawing/2014/main" id="{2592C66C-CFDA-4903-B80B-2C9D284C94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4823" y="2326515"/>
            <a:ext cx="456614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4" name="Rectangle 85">
            <a:extLst>
              <a:ext uri="{FF2B5EF4-FFF2-40B4-BE49-F238E27FC236}">
                <a16:creationId xmlns="" xmlns:a16="http://schemas.microsoft.com/office/drawing/2014/main" id="{5CE3E043-863E-4124-BDD0-D49E990197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091" y="2339137"/>
            <a:ext cx="476539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5" name="Rectangle 86">
            <a:extLst>
              <a:ext uri="{FF2B5EF4-FFF2-40B4-BE49-F238E27FC236}">
                <a16:creationId xmlns="" xmlns:a16="http://schemas.microsoft.com/office/drawing/2014/main" id="{56E2105A-C50F-4349-9CA5-512A39924E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1726" y="2519964"/>
            <a:ext cx="384721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Poll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TF</a:t>
            </a:r>
          </a:p>
        </p:txBody>
      </p:sp>
      <p:sp>
        <p:nvSpPr>
          <p:cNvPr id="66" name="Rectangle 132">
            <a:extLst>
              <a:ext uri="{FF2B5EF4-FFF2-40B4-BE49-F238E27FC236}">
                <a16:creationId xmlns="" xmlns:a16="http://schemas.microsoft.com/office/drawing/2014/main" id="{EE1DF093-0538-458B-9755-3E0C4C5439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4391" y="3533007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7" name="Rectangle 132">
            <a:extLst>
              <a:ext uri="{FF2B5EF4-FFF2-40B4-BE49-F238E27FC236}">
                <a16:creationId xmlns="" xmlns:a16="http://schemas.microsoft.com/office/drawing/2014/main" id="{4B81C40A-102E-4C97-BEA1-CFE815E1AD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263" y="4356538"/>
            <a:ext cx="277984" cy="5524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9" name="Rectangle 133">
            <a:extLst>
              <a:ext uri="{FF2B5EF4-FFF2-40B4-BE49-F238E27FC236}">
                <a16:creationId xmlns="" xmlns:a16="http://schemas.microsoft.com/office/drawing/2014/main" id="{A249F3E0-9F94-4180-BE1A-3CF81DC61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25468" y="3664776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0" name="Rectangle 133">
            <a:extLst>
              <a:ext uri="{FF2B5EF4-FFF2-40B4-BE49-F238E27FC236}">
                <a16:creationId xmlns="" xmlns:a16="http://schemas.microsoft.com/office/drawing/2014/main" id="{2C38F23E-1201-4A7F-A981-1B1AED07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46760" y="4514380"/>
            <a:ext cx="241192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  <a:defRPr/>
            </a:pPr>
            <a:r>
              <a:rPr lang="en-US" altLang="en-US" sz="15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PR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72" name="Rectangle 52">
            <a:extLst>
              <a:ext uri="{FF2B5EF4-FFF2-40B4-BE49-F238E27FC236}">
                <a16:creationId xmlns="" xmlns:a16="http://schemas.microsoft.com/office/drawing/2014/main" id="{F5B559FF-4016-4CCC-8242-370B998830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43690" y="2329791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3" name="Rectangle 52">
            <a:extLst>
              <a:ext uri="{FF2B5EF4-FFF2-40B4-BE49-F238E27FC236}">
                <a16:creationId xmlns="" xmlns:a16="http://schemas.microsoft.com/office/drawing/2014/main" id="{6F331C25-2F41-45FF-B891-227E1C2490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19090" y="3284241"/>
            <a:ext cx="536575" cy="788515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0" name="Rectangle 52">
            <a:extLst>
              <a:ext uri="{FF2B5EF4-FFF2-40B4-BE49-F238E27FC236}">
                <a16:creationId xmlns="" xmlns:a16="http://schemas.microsoft.com/office/drawing/2014/main" id="{5B1E0989-DA06-4552-8770-6C4AD9AA7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5253" y="4136561"/>
            <a:ext cx="536575" cy="735841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2" name="Rectangle 53">
            <a:extLst>
              <a:ext uri="{FF2B5EF4-FFF2-40B4-BE49-F238E27FC236}">
                <a16:creationId xmlns="" xmlns:a16="http://schemas.microsoft.com/office/drawing/2014/main" id="{EE898653-C426-4341-BD13-29E14C202D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022" y="2418689"/>
            <a:ext cx="436563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1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1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1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</a:t>
            </a:r>
            <a:endParaRPr lang="en-US" altLang="en-US" sz="18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3" name="Rectangle 52">
            <a:extLst>
              <a:ext uri="{FF2B5EF4-FFF2-40B4-BE49-F238E27FC236}">
                <a16:creationId xmlns="" xmlns:a16="http://schemas.microsoft.com/office/drawing/2014/main" id="{9EDAC50B-0260-4BEF-AE55-E730F6F083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8047" y="2331315"/>
            <a:ext cx="457228" cy="8191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94" name="Rectangle 53">
            <a:extLst>
              <a:ext uri="{FF2B5EF4-FFF2-40B4-BE49-F238E27FC236}">
                <a16:creationId xmlns="" xmlns:a16="http://schemas.microsoft.com/office/drawing/2014/main" id="{0544C364-EDF9-492E-BE50-E71403FC1D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48278" y="2357532"/>
            <a:ext cx="43787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to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5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96" name="Rectangle 86">
            <a:extLst>
              <a:ext uri="{FF2B5EF4-FFF2-40B4-BE49-F238E27FC236}">
                <a16:creationId xmlns="" xmlns:a16="http://schemas.microsoft.com/office/drawing/2014/main" id="{6552E1E5-EFEE-498A-8BB4-D8AD885EC5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164" y="2442209"/>
            <a:ext cx="38472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05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</a:t>
            </a: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UL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NDP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TF </a:t>
            </a:r>
            <a:endParaRPr lang="en-US" altLang="en-US" sz="2000" dirty="0">
              <a:solidFill>
                <a:srgbClr val="000000"/>
              </a:solidFill>
              <a:ea typeface="+mn-ea"/>
            </a:endParaRPr>
          </a:p>
        </p:txBody>
      </p:sp>
      <p:sp>
        <p:nvSpPr>
          <p:cNvPr id="98" name="Rectangle 133">
            <a:extLst>
              <a:ext uri="{FF2B5EF4-FFF2-40B4-BE49-F238E27FC236}">
                <a16:creationId xmlns="" xmlns:a16="http://schemas.microsoft.com/office/drawing/2014/main" id="{3091DDAE-E704-4C4A-91DD-B177F6500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8302" y="337829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100" name="Rectangle 52">
            <a:extLst>
              <a:ext uri="{FF2B5EF4-FFF2-40B4-BE49-F238E27FC236}">
                <a16:creationId xmlns="" xmlns:a16="http://schemas.microsoft.com/office/drawing/2014/main" id="{B825992D-8FFE-4C8D-AB76-074DAC271B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7635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1" name="Rectangle 52">
            <a:extLst>
              <a:ext uri="{FF2B5EF4-FFF2-40B4-BE49-F238E27FC236}">
                <a16:creationId xmlns="" xmlns:a16="http://schemas.microsoft.com/office/drawing/2014/main" id="{6A5EFF42-55EA-4E4C-8A2E-CC2E46F59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89880" y="2313781"/>
            <a:ext cx="457228" cy="834392"/>
          </a:xfrm>
          <a:prstGeom prst="rect">
            <a:avLst/>
          </a:prstGeom>
          <a:solidFill>
            <a:srgbClr val="FF9900"/>
          </a:solidFill>
          <a:ln w="9525" cap="rnd">
            <a:solidFill>
              <a:srgbClr val="404040"/>
            </a:solidFill>
            <a:prstDash val="solid"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102" name="Rectangle 53">
            <a:extLst>
              <a:ext uri="{FF2B5EF4-FFF2-40B4-BE49-F238E27FC236}">
                <a16:creationId xmlns="" xmlns:a16="http://schemas.microsoft.com/office/drawing/2014/main" id="{5352F5BD-2B72-445C-AB3D-5FA839C095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90369" y="2405758"/>
            <a:ext cx="3590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LCI, DL LMR</a:t>
            </a:r>
          </a:p>
        </p:txBody>
      </p:sp>
      <p:sp>
        <p:nvSpPr>
          <p:cNvPr id="103" name="Rectangle 53">
            <a:extLst>
              <a:ext uri="{FF2B5EF4-FFF2-40B4-BE49-F238E27FC236}">
                <a16:creationId xmlns="" xmlns:a16="http://schemas.microsoft.com/office/drawing/2014/main" id="{FCEC3ACA-D71B-4FD1-ACB9-3DD0AB530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5879" y="2470150"/>
            <a:ext cx="431229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6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 UL LMR</a:t>
            </a:r>
          </a:p>
        </p:txBody>
      </p:sp>
      <p:sp>
        <p:nvSpPr>
          <p:cNvPr id="68" name="Rectangle 133">
            <a:extLst>
              <a:ext uri="{FF2B5EF4-FFF2-40B4-BE49-F238E27FC236}">
                <a16:creationId xmlns="" xmlns:a16="http://schemas.microsoft.com/office/drawing/2014/main" id="{30A05A1E-3EF9-4239-B1F4-F901DEAA1F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84465" y="4203666"/>
            <a:ext cx="43815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iSTA to </a:t>
            </a:r>
            <a:r>
              <a:rPr lang="en-US" altLang="en-US" sz="1200" dirty="0" err="1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rSTA</a:t>
            </a:r>
            <a:endParaRPr lang="en-US" altLang="en-US" sz="12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altLang="en-US" sz="12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</a:rPr>
              <a:t>LMR</a:t>
            </a:r>
            <a:endParaRPr lang="en-US" altLang="en-US" sz="1400" dirty="0">
              <a:solidFill>
                <a:srgbClr val="000000"/>
              </a:solidFill>
              <a:latin typeface="Calibri" panose="020F0502020204030204" pitchFamily="34" charset="0"/>
              <a:ea typeface="+mn-ea"/>
            </a:endParaRPr>
          </a:p>
        </p:txBody>
      </p:sp>
      <p:sp>
        <p:nvSpPr>
          <p:cNvPr id="74" name="Left Brace 73">
            <a:extLst>
              <a:ext uri="{FF2B5EF4-FFF2-40B4-BE49-F238E27FC236}">
                <a16:creationId xmlns="" xmlns:a16="http://schemas.microsoft.com/office/drawing/2014/main" id="{83FAF085-D4E2-4D40-9D15-0CA6333052C2}"/>
              </a:ext>
            </a:extLst>
          </p:cNvPr>
          <p:cNvSpPr/>
          <p:nvPr/>
        </p:nvSpPr>
        <p:spPr bwMode="auto">
          <a:xfrm rot="5400000">
            <a:off x="8140058" y="1660671"/>
            <a:ext cx="172814" cy="94685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400">
              <a:buClrTx/>
              <a:buSzTx/>
              <a:buFontTx/>
              <a:buNone/>
              <a:defRPr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6960148" y="4962828"/>
            <a:ext cx="8867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>
                <a:solidFill>
                  <a:srgbClr val="FF0000"/>
                </a:solidFill>
                <a:latin typeface="Times New Roman" pitchFamily="18" charset="0"/>
                <a:ea typeface="+mn-ea"/>
              </a:rPr>
              <a:t>I</a:t>
            </a: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STA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PR-TOAs </a:t>
            </a: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- Indicate PR-TOA feedback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4025469" y="5105492"/>
            <a:ext cx="10924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RSTA starts computing the PR-TOA correction for the last ISTA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endParaRPr lang="en-US" sz="1200" dirty="0">
              <a:solidFill>
                <a:srgbClr val="000000"/>
              </a:solidFill>
              <a:latin typeface="Times New Roman" pitchFamily="18" charset="0"/>
              <a:ea typeface="+mn-ea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 flipV="1">
            <a:off x="4207543" y="3237850"/>
            <a:ext cx="364174" cy="180575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" name="Curved Down Arrow 6"/>
          <p:cNvSpPr/>
          <p:nvPr/>
        </p:nvSpPr>
        <p:spPr bwMode="auto">
          <a:xfrm>
            <a:off x="4228025" y="2003570"/>
            <a:ext cx="2993022" cy="297014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59" name="Curved Down Arrow 58"/>
          <p:cNvSpPr/>
          <p:nvPr/>
        </p:nvSpPr>
        <p:spPr bwMode="auto">
          <a:xfrm>
            <a:off x="7309544" y="2046789"/>
            <a:ext cx="1293410" cy="252942"/>
          </a:xfrm>
          <a:prstGeom prst="curvedDown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4735765" y="1499091"/>
            <a:ext cx="1936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Calculation of (last) ISTAs PR-TOA correction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7015310" y="1530193"/>
            <a:ext cx="19365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Adjustment of ISTAs PR-TOAs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="" xmlns:a16="http://schemas.microsoft.com/office/drawing/2014/main" id="{1F07F36B-A5EE-4F99-8481-5CE15544FB0E}"/>
              </a:ext>
            </a:extLst>
          </p:cNvPr>
          <p:cNvSpPr txBox="1"/>
          <p:nvPr/>
        </p:nvSpPr>
        <p:spPr>
          <a:xfrm>
            <a:off x="5194218" y="5121032"/>
            <a:ext cx="88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ISTAs measures </a:t>
            </a:r>
            <a:endParaRPr lang="en-US" sz="1200" dirty="0">
              <a:solidFill>
                <a:srgbClr val="FF0000"/>
              </a:solidFill>
              <a:latin typeface="Times New Roman" pitchFamily="18" charset="0"/>
              <a:ea typeface="+mn-ea"/>
            </a:endParaRPr>
          </a:p>
          <a:p>
            <a:pPr algn="ctr" defTabSz="914400">
              <a:buClrTx/>
              <a:buSzTx/>
              <a:buFontTx/>
              <a:buNone/>
              <a:defRPr/>
            </a:pPr>
            <a:r>
              <a:rPr lang="en-US" sz="1200" dirty="0" smtClean="0">
                <a:solidFill>
                  <a:srgbClr val="FF0000"/>
                </a:solidFill>
                <a:latin typeface="Times New Roman" pitchFamily="18" charset="0"/>
                <a:ea typeface="+mn-ea"/>
              </a:rPr>
              <a:t>PR-TOAs</a:t>
            </a:r>
          </a:p>
        </p:txBody>
      </p:sp>
      <p:sp>
        <p:nvSpPr>
          <p:cNvPr id="2" name="Curved Up Arrow 1"/>
          <p:cNvSpPr/>
          <p:nvPr/>
        </p:nvSpPr>
        <p:spPr bwMode="auto">
          <a:xfrm>
            <a:off x="5764794" y="6047309"/>
            <a:ext cx="1544750" cy="241328"/>
          </a:xfrm>
          <a:prstGeom prst="curvedUpArrow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3908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ISTA PR-TOA Reporting Benefits in Passive Location Ranging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Enables simple design of passive location ISTAs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Simplifies immediate feedback for ISTAs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The PR-TOA may be something that more or less already is calculated in the PHY of a ‘regular’ Wi-Fi modem. Thus </a:t>
            </a:r>
            <a:r>
              <a:rPr lang="en-US" b="1" dirty="0" smtClean="0">
                <a:solidFill>
                  <a:srgbClr val="FF0000"/>
                </a:solidFill>
              </a:rPr>
              <a:t>immediate ISTA feedback may be greatly simplified</a:t>
            </a:r>
            <a:r>
              <a:rPr lang="en-US" dirty="0" smtClean="0"/>
              <a:t>.</a:t>
            </a: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With a ‘powerful enough’ RSTA that, in addition to calculating its on TOAs, is capable to immediately turn around and broadcast the ISTAs corrected PR-TOAs, we have enabled </a:t>
            </a:r>
            <a:r>
              <a:rPr lang="en-US" dirty="0" smtClean="0">
                <a:solidFill>
                  <a:srgbClr val="FF0000"/>
                </a:solidFill>
              </a:rPr>
              <a:t>immediate feedback of all time-stamps</a:t>
            </a:r>
            <a:r>
              <a:rPr lang="en-US" b="0" dirty="0" smtClean="0"/>
              <a:t>.</a:t>
            </a:r>
          </a:p>
          <a:p>
            <a:pPr marL="0" indent="0"/>
            <a:endParaRPr lang="en-US" b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5249753" y="6475413"/>
            <a:ext cx="3294172" cy="161583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Erik Lindskog,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GB" smtClean="0"/>
              <a:t>Slide </a:t>
            </a:r>
            <a:fld id="{F122555B-E558-466E-8574-043BF9D9A5F0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176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2ED8753C-80D1-4568-9DEE-EA6763E58CD4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Erik Lindskog, Samsung</a:t>
            </a:r>
            <a:endParaRPr kumimoji="0" lang="en-GB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CD5D7D2-8AF1-4CDE-9F55-1A1263DF85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Slide </a:t>
            </a:r>
            <a:fld id="{F122555B-E558-466E-8574-043BF9D9A5F0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8B1B91C7-9DA6-4DB6-ACA9-65AE5B42D821}"/>
              </a:ext>
            </a:extLst>
          </p:cNvPr>
          <p:cNvSpPr txBox="1"/>
          <p:nvPr/>
        </p:nvSpPr>
        <p:spPr>
          <a:xfrm>
            <a:off x="2882127" y="2780928"/>
            <a:ext cx="3455946" cy="92333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1091369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10200</TotalTime>
  <Words>319</Words>
  <Application>Microsoft Office PowerPoint</Application>
  <PresentationFormat>On-screen Show (4:3)</PresentationFormat>
  <Paragraphs>77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 Unicode MS</vt:lpstr>
      <vt:lpstr>MS Gothic</vt:lpstr>
      <vt:lpstr>Arial</vt:lpstr>
      <vt:lpstr>Calibri</vt:lpstr>
      <vt:lpstr>Times New Roman</vt:lpstr>
      <vt:lpstr>Office Theme</vt:lpstr>
      <vt:lpstr>Document</vt:lpstr>
      <vt:lpstr>Phase Roll Based TOA in Passive Location Ranging</vt:lpstr>
      <vt:lpstr>PowerPoint Presentation</vt:lpstr>
      <vt:lpstr>Passive Location Ranging Sequence with PR-TOA  – ISTA PR-TOA reporting</vt:lpstr>
      <vt:lpstr>ISTA PR-TOA Reporting Benefits in Passive Location Ranging</vt:lpstr>
      <vt:lpstr>PowerPoint Presentation</vt:lpstr>
    </vt:vector>
  </TitlesOfParts>
  <Company>Qualcomm Incorporated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Scalable Location Protocol Comparion</dc:title>
  <dc:creator>Erik Lindskog, Naveen Kakani, Ali Raissinia</dc:creator>
  <cp:lastModifiedBy>Erik Lindskog</cp:lastModifiedBy>
  <cp:revision>261</cp:revision>
  <cp:lastPrinted>1601-01-01T00:00:00Z</cp:lastPrinted>
  <dcterms:created xsi:type="dcterms:W3CDTF">2017-01-17T13:08:38Z</dcterms:created>
  <dcterms:modified xsi:type="dcterms:W3CDTF">2019-01-17T17:48:05Z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C:\Users\e.lindskog\Downloads\11-18-0521-01-00az-scalable-hez-ranging.pptx</vt:lpwstr>
  </property>
</Properties>
</file>