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814" r:id="rId3"/>
    <p:sldId id="833" r:id="rId4"/>
    <p:sldId id="815" r:id="rId5"/>
    <p:sldId id="817" r:id="rId6"/>
    <p:sldId id="818" r:id="rId7"/>
    <p:sldId id="816" r:id="rId8"/>
    <p:sldId id="832" r:id="rId9"/>
    <p:sldId id="820" r:id="rId10"/>
    <p:sldId id="821" r:id="rId11"/>
    <p:sldId id="822" r:id="rId12"/>
    <p:sldId id="830" r:id="rId13"/>
    <p:sldId id="834" r:id="rId14"/>
    <p:sldId id="825" r:id="rId15"/>
    <p:sldId id="826"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6118" autoAdjust="0"/>
  </p:normalViewPr>
  <p:slideViewPr>
    <p:cSldViewPr>
      <p:cViewPr varScale="1">
        <p:scale>
          <a:sx n="114" d="100"/>
          <a:sy n="114" d="100"/>
        </p:scale>
        <p:origin x="1404"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NGV</a:t>
            </a:r>
            <a:r>
              <a:rPr lang="en-US" altLang="ko-KR" baseline="0" dirty="0" smtClean="0"/>
              <a:t> or 11bd</a:t>
            </a:r>
            <a:endParaRPr lang="ko-KR" altLang="en-US"/>
          </a:p>
        </p:txBody>
      </p:sp>
    </p:spTree>
    <p:extLst>
      <p:ext uri="{BB962C8B-B14F-4D97-AF65-F5344CB8AC3E}">
        <p14:creationId xmlns:p14="http://schemas.microsoft.com/office/powerpoint/2010/main" val="1917432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878446" cy="276999"/>
          </a:xfrm>
        </p:spPr>
        <p:txBody>
          <a:bodyPr/>
          <a:lstStyle/>
          <a:p>
            <a:pPr>
              <a:defRPr/>
            </a:pPr>
            <a:r>
              <a:rPr lang="en-US" altLang="ko-KR" dirty="0" smtClean="0"/>
              <a:t>Jan 2019</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2019</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2019</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802.11-19/0009r0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js.choi@lge.com" TargetMode="External"/><Relationship Id="rId3" Type="http://schemas.openxmlformats.org/officeDocument/2006/relationships/hyperlink" Target="mailto:dongguk.lim@lge.com" TargetMode="External"/><Relationship Id="rId7" Type="http://schemas.openxmlformats.org/officeDocument/2006/relationships/hyperlink" Target="mailto:Jeongki.k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Suhwook.kim@lge.com" TargetMode="External"/><Relationship Id="rId5" Type="http://schemas.openxmlformats.org/officeDocument/2006/relationships/hyperlink" Target="mailto:Ensung.park@lge.com" TargetMode="External"/><Relationship Id="rId4" Type="http://schemas.openxmlformats.org/officeDocument/2006/relationships/hyperlink" Target="mailto:Insun.jang@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Consideration on</a:t>
            </a:r>
            <a:r>
              <a:rPr lang="ko-KR" altLang="en-US" smtClean="0">
                <a:solidFill>
                  <a:schemeClr val="tx1"/>
                </a:solidFill>
                <a:ea typeface="굴림" panose="020B0600000101010101" pitchFamily="50" charset="-127"/>
              </a:rPr>
              <a:t> </a:t>
            </a:r>
            <a:r>
              <a:rPr lang="en-US" altLang="ko-KR" dirty="0" smtClean="0">
                <a:solidFill>
                  <a:schemeClr val="tx1"/>
                </a:solidFill>
                <a:ea typeface="굴림" panose="020B0600000101010101" pitchFamily="50" charset="-127"/>
              </a:rPr>
              <a:t>Features for 11bd</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2019-01-13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358490246"/>
              </p:ext>
            </p:extLst>
          </p:nvPr>
        </p:nvGraphicFramePr>
        <p:xfrm>
          <a:off x="762000" y="2895601"/>
          <a:ext cx="7620000" cy="2133598"/>
        </p:xfrm>
        <a:graphic>
          <a:graphicData uri="http://schemas.openxmlformats.org/drawingml/2006/table">
            <a:tbl>
              <a:tblPr/>
              <a:tblGrid>
                <a:gridCol w="1524000"/>
                <a:gridCol w="1203325"/>
                <a:gridCol w="1684338"/>
                <a:gridCol w="1363662"/>
                <a:gridCol w="1844675"/>
              </a:tblGrid>
              <a:tr h="40754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67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67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Jang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Insun.jang@lge.com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67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67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Suhwook Kim</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Suhwook.kim@lge.com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67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 Kim</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7"/>
                        </a:rPr>
                        <a:t>Jeongki.kim@lge.com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67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choi</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8"/>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Jan 2019</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a:t>
            </a:r>
            <a:r>
              <a:rPr lang="en-US" altLang="ko-KR" dirty="0" smtClean="0"/>
              <a:t>for </a:t>
            </a:r>
            <a:r>
              <a:rPr lang="en-US" altLang="ko-KR" dirty="0"/>
              <a:t>Lower Sensitivity </a:t>
            </a:r>
            <a:r>
              <a:rPr lang="en-US" altLang="ko-KR" dirty="0" smtClean="0"/>
              <a:t>level</a:t>
            </a:r>
            <a:br>
              <a:rPr lang="en-US" altLang="ko-KR" dirty="0" smtClean="0"/>
            </a:br>
            <a:r>
              <a:rPr lang="en-US" altLang="ko-KR" dirty="0" smtClean="0"/>
              <a:t>: Indication of frame format </a:t>
            </a:r>
            <a:endParaRPr lang="ko-KR" altLang="en-US"/>
          </a:p>
        </p:txBody>
      </p:sp>
      <p:sp>
        <p:nvSpPr>
          <p:cNvPr id="3" name="내용 개체 틀 2"/>
          <p:cNvSpPr>
            <a:spLocks noGrp="1"/>
          </p:cNvSpPr>
          <p:nvPr>
            <p:ph idx="1"/>
          </p:nvPr>
        </p:nvSpPr>
        <p:spPr/>
        <p:txBody>
          <a:bodyPr>
            <a:normAutofit/>
          </a:bodyPr>
          <a:lstStyle/>
          <a:p>
            <a:r>
              <a:rPr lang="en-US" altLang="ko-KR" sz="2000" dirty="0" smtClean="0"/>
              <a:t>To use the different frame formats or transmission methods for LS, we need to develop the method for indication of this. </a:t>
            </a:r>
          </a:p>
          <a:p>
            <a:r>
              <a:rPr lang="en-US" altLang="ko-KR" sz="2000" dirty="0" smtClean="0"/>
              <a:t>According to LS approaches, we can consider the following indication methods. </a:t>
            </a:r>
          </a:p>
          <a:p>
            <a:pPr lvl="1"/>
            <a:r>
              <a:rPr lang="en-US" altLang="ko-KR" sz="1800" dirty="0" smtClean="0"/>
              <a:t>If the dedicated frame format for LS is defined, we can take into account using the early indication methods used in conventional Wi-Fi systems. </a:t>
            </a:r>
          </a:p>
          <a:p>
            <a:pPr lvl="2"/>
            <a:r>
              <a:rPr lang="en-US" altLang="ko-KR" sz="1600" dirty="0" smtClean="0"/>
              <a:t>For example, length field of L-SIG and symbol repetition can be used like as that used in11ax. </a:t>
            </a:r>
          </a:p>
          <a:p>
            <a:pPr lvl="1"/>
            <a:r>
              <a:rPr lang="en-US" altLang="ko-KR" sz="1800" dirty="0" smtClean="0"/>
              <a:t>If NGV frame is repeated for LS, we can consider using the information of control field, i.e., NGV-SIG. </a:t>
            </a:r>
          </a:p>
          <a:p>
            <a:pPr lvl="2"/>
            <a:r>
              <a:rPr lang="en-US" altLang="ko-KR" sz="1600" dirty="0"/>
              <a:t>This method also can applicable when </a:t>
            </a:r>
            <a:r>
              <a:rPr lang="en-US" altLang="ko-KR" sz="1600" dirty="0" smtClean="0"/>
              <a:t>LS </a:t>
            </a:r>
            <a:r>
              <a:rPr lang="en-US" altLang="ko-KR" sz="1600" dirty="0"/>
              <a:t>frame format is used</a:t>
            </a:r>
            <a:r>
              <a:rPr lang="en-US" altLang="ko-KR" sz="1600" dirty="0" smtClean="0"/>
              <a:t>.</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1233541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a:t>
            </a:r>
            <a:r>
              <a:rPr lang="en-US" altLang="ko-KR" dirty="0" smtClean="0"/>
              <a:t>for </a:t>
            </a:r>
            <a:r>
              <a:rPr lang="en-US" altLang="ko-KR" dirty="0"/>
              <a:t>Lower Sensitivity </a:t>
            </a:r>
            <a:r>
              <a:rPr lang="en-US" altLang="ko-KR" dirty="0" smtClean="0"/>
              <a:t>level</a:t>
            </a:r>
            <a:br>
              <a:rPr lang="en-US" altLang="ko-KR" dirty="0" smtClean="0"/>
            </a:br>
            <a:r>
              <a:rPr lang="en-US" altLang="ko-KR" dirty="0" smtClean="0"/>
              <a:t>: Robust transmission</a:t>
            </a:r>
            <a:endParaRPr lang="ko-KR" altLang="en-US"/>
          </a:p>
        </p:txBody>
      </p:sp>
      <p:sp>
        <p:nvSpPr>
          <p:cNvPr id="3" name="내용 개체 틀 2"/>
          <p:cNvSpPr>
            <a:spLocks noGrp="1"/>
          </p:cNvSpPr>
          <p:nvPr>
            <p:ph idx="1"/>
          </p:nvPr>
        </p:nvSpPr>
        <p:spPr/>
        <p:txBody>
          <a:bodyPr>
            <a:normAutofit/>
          </a:bodyPr>
          <a:lstStyle/>
          <a:p>
            <a:r>
              <a:rPr lang="en-US" altLang="ko-KR" sz="1800" dirty="0" smtClean="0"/>
              <a:t>For reliability and robust transmission of the data field, conventional Wi-Fi used the newly defined lowest MCS or additional modulation scheme. </a:t>
            </a:r>
          </a:p>
          <a:p>
            <a:pPr lvl="1"/>
            <a:r>
              <a:rPr lang="en-US" altLang="ko-KR" sz="1600" dirty="0" smtClean="0"/>
              <a:t>For example, 11ah defined newly the lower MCS (i.e., MCS10) than MCS0 and 11ax used the Dual Carrier Modulation (i.e., DCM). </a:t>
            </a:r>
          </a:p>
          <a:p>
            <a:pPr lvl="1"/>
            <a:endParaRPr lang="en-US" altLang="ko-KR" sz="1600" dirty="0"/>
          </a:p>
          <a:p>
            <a:r>
              <a:rPr lang="en-US" altLang="ko-KR" sz="1800" dirty="0" smtClean="0"/>
              <a:t>NGV can reuse the defined lowest MCS or additional modulation scheme to get the lower sensitivity. </a:t>
            </a:r>
          </a:p>
          <a:p>
            <a:pPr lvl="1"/>
            <a:endParaRPr lang="en-US" altLang="ko-KR" sz="1600" dirty="0" smtClean="0"/>
          </a:p>
          <a:p>
            <a:r>
              <a:rPr lang="en-US" altLang="ko-KR" sz="1800" dirty="0" smtClean="0"/>
              <a:t>Or, simply to achieve the LS, using repetition in aspect of frequency domain or time domain also can be considered. </a:t>
            </a:r>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pic>
        <p:nvPicPr>
          <p:cNvPr id="9" name="그림 8"/>
          <p:cNvPicPr>
            <a:picLocks noChangeAspect="1"/>
          </p:cNvPicPr>
          <p:nvPr/>
        </p:nvPicPr>
        <p:blipFill>
          <a:blip r:embed="rId2"/>
          <a:stretch>
            <a:fillRect/>
          </a:stretch>
        </p:blipFill>
        <p:spPr>
          <a:xfrm>
            <a:off x="1943584" y="4739877"/>
            <a:ext cx="4647234" cy="1735536"/>
          </a:xfrm>
          <a:prstGeom prst="rect">
            <a:avLst/>
          </a:prstGeom>
        </p:spPr>
      </p:pic>
    </p:spTree>
    <p:extLst>
      <p:ext uri="{BB962C8B-B14F-4D97-AF65-F5344CB8AC3E}">
        <p14:creationId xmlns:p14="http://schemas.microsoft.com/office/powerpoint/2010/main" val="119309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for Interoperability (1/2) </a:t>
            </a:r>
            <a:endParaRPr lang="ko-KR" altLang="en-US"/>
          </a:p>
        </p:txBody>
      </p:sp>
      <p:sp>
        <p:nvSpPr>
          <p:cNvPr id="3" name="내용 개체 틀 2"/>
          <p:cNvSpPr>
            <a:spLocks noGrp="1"/>
          </p:cNvSpPr>
          <p:nvPr>
            <p:ph idx="1"/>
          </p:nvPr>
        </p:nvSpPr>
        <p:spPr/>
        <p:txBody>
          <a:bodyPr>
            <a:normAutofit fontScale="85000" lnSpcReduction="20000"/>
          </a:bodyPr>
          <a:lstStyle/>
          <a:p>
            <a:r>
              <a:rPr lang="en-US" altLang="ko-KR" dirty="0" smtClean="0"/>
              <a:t>We agreed to follow the terminologies as described in [3].</a:t>
            </a:r>
          </a:p>
          <a:p>
            <a:pPr lvl="1"/>
            <a:r>
              <a:rPr lang="en-US" altLang="ko-KR" dirty="0" smtClean="0"/>
              <a:t>i.e., </a:t>
            </a:r>
            <a:r>
              <a:rPr lang="en-GB" altLang="ko-KR" dirty="0"/>
              <a:t>Interoperability, Backward compatibility, Coexistence</a:t>
            </a:r>
            <a:r>
              <a:rPr lang="en-US" altLang="ko-KR" dirty="0" smtClean="0"/>
              <a:t> </a:t>
            </a:r>
          </a:p>
          <a:p>
            <a:pPr lvl="2"/>
            <a:endParaRPr lang="en-US" altLang="ko-KR" dirty="0" smtClean="0"/>
          </a:p>
          <a:p>
            <a:r>
              <a:rPr lang="en-US" altLang="ko-KR" dirty="0" smtClean="0"/>
              <a:t>By taking account to Coexistence between NGV and 11p, </a:t>
            </a:r>
            <a:r>
              <a:rPr lang="en-US" altLang="ko-KR" dirty="0"/>
              <a:t>the Legacy preamble part (i.e., L-STF, L-LTF and L-SIG in 11p frame) </a:t>
            </a:r>
            <a:r>
              <a:rPr lang="en-US" altLang="ko-KR" dirty="0" smtClean="0"/>
              <a:t>can be included in </a:t>
            </a:r>
            <a:r>
              <a:rPr lang="en-US" altLang="ko-KR" dirty="0" smtClean="0"/>
              <a:t>the new NGV PPDU </a:t>
            </a:r>
            <a:r>
              <a:rPr lang="en-US" altLang="ko-KR" dirty="0" smtClean="0"/>
              <a:t>and this L-part is located before NGV part.</a:t>
            </a:r>
          </a:p>
          <a:p>
            <a:pPr lvl="1"/>
            <a:r>
              <a:rPr lang="en-US" altLang="ko-KR" dirty="0" smtClean="0"/>
              <a:t>Since L-part is always transmitted firstly on NGV transmission, 11p device as well as NGV device can detect the transmitted signal on same channel.  </a:t>
            </a:r>
          </a:p>
          <a:p>
            <a:pPr lvl="2"/>
            <a:r>
              <a:rPr lang="en-US" altLang="ko-KR" dirty="0" smtClean="0"/>
              <a:t>That will ensure all NGV transmission will be detectable by 11p devices. </a:t>
            </a:r>
          </a:p>
          <a:p>
            <a:pPr lvl="1"/>
            <a:r>
              <a:rPr lang="en-US" altLang="ko-KR" dirty="0" smtClean="0"/>
              <a:t>For example, the frame format of NGV for 10MHz transmission can be constructed with followings.</a:t>
            </a:r>
          </a:p>
          <a:p>
            <a:pPr lvl="1"/>
            <a:endParaRPr lang="en-US" altLang="ko-KR" dirty="0"/>
          </a:p>
          <a:p>
            <a:pPr lvl="1"/>
            <a:endParaRPr lang="en-US" altLang="ko-KR" dirty="0" smtClean="0"/>
          </a:p>
          <a:p>
            <a:pPr lvl="1"/>
            <a:endParaRPr lang="en-US" altLang="ko-KR" dirty="0" smtClean="0"/>
          </a:p>
          <a:p>
            <a:pPr lvl="1"/>
            <a:r>
              <a:rPr lang="en-US" altLang="ko-KR" dirty="0" smtClean="0"/>
              <a:t>In </a:t>
            </a:r>
            <a:r>
              <a:rPr lang="en-US" altLang="ko-KR" dirty="0"/>
              <a:t>addition to L-part, for identification of NGV transmission by NGV devices, we can consider </a:t>
            </a:r>
            <a:r>
              <a:rPr lang="en-US" altLang="ko-KR" dirty="0" smtClean="0"/>
              <a:t>some </a:t>
            </a:r>
            <a:r>
              <a:rPr lang="en-US" altLang="ko-KR" dirty="0"/>
              <a:t>features which are compatible with 11p </a:t>
            </a:r>
            <a:r>
              <a:rPr lang="en-US" altLang="ko-KR" dirty="0" smtClean="0"/>
              <a:t>PHY features. </a:t>
            </a:r>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pic>
        <p:nvPicPr>
          <p:cNvPr id="7" name="그림 6"/>
          <p:cNvPicPr>
            <a:picLocks noChangeAspect="1"/>
          </p:cNvPicPr>
          <p:nvPr/>
        </p:nvPicPr>
        <p:blipFill>
          <a:blip r:embed="rId2"/>
          <a:stretch>
            <a:fillRect/>
          </a:stretch>
        </p:blipFill>
        <p:spPr>
          <a:xfrm>
            <a:off x="1464059" y="4876800"/>
            <a:ext cx="6765541" cy="512962"/>
          </a:xfrm>
          <a:prstGeom prst="rect">
            <a:avLst/>
          </a:prstGeom>
        </p:spPr>
      </p:pic>
    </p:spTree>
    <p:extLst>
      <p:ext uri="{BB962C8B-B14F-4D97-AF65-F5344CB8AC3E}">
        <p14:creationId xmlns:p14="http://schemas.microsoft.com/office/powerpoint/2010/main" val="235828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Considerations for Interoperability </a:t>
            </a:r>
            <a:r>
              <a:rPr lang="en-US" altLang="ko-KR" dirty="0" smtClean="0"/>
              <a:t>(2/2</a:t>
            </a:r>
            <a:r>
              <a:rPr lang="en-US" altLang="ko-KR" dirty="0"/>
              <a:t>) </a:t>
            </a:r>
            <a:endParaRPr lang="ko-KR" altLang="en-US"/>
          </a:p>
        </p:txBody>
      </p:sp>
      <p:sp>
        <p:nvSpPr>
          <p:cNvPr id="3" name="내용 개체 틀 2"/>
          <p:cNvSpPr>
            <a:spLocks noGrp="1"/>
          </p:cNvSpPr>
          <p:nvPr>
            <p:ph idx="1"/>
          </p:nvPr>
        </p:nvSpPr>
        <p:spPr/>
        <p:txBody>
          <a:bodyPr>
            <a:normAutofit/>
          </a:bodyPr>
          <a:lstStyle/>
          <a:p>
            <a:r>
              <a:rPr lang="en-US" altLang="ko-KR" sz="1800" dirty="0" smtClean="0"/>
              <a:t>To fully satisfy the </a:t>
            </a:r>
            <a:r>
              <a:rPr lang="en-US" altLang="ko-KR" sz="1800" dirty="0" smtClean="0"/>
              <a:t>interoperability where the 11p devices and NGV devices are blended, a NGV </a:t>
            </a:r>
            <a:r>
              <a:rPr lang="en-US" altLang="ko-KR" sz="1800" dirty="0" smtClean="0"/>
              <a:t>STA just needs to use an 11p PPDU, which</a:t>
            </a:r>
            <a:r>
              <a:rPr lang="ko-KR" altLang="en-US" sz="1800" smtClean="0"/>
              <a:t> </a:t>
            </a:r>
            <a:r>
              <a:rPr lang="en-US" altLang="ko-KR" sz="1800" dirty="0" smtClean="0"/>
              <a:t>limits the performance (i.e., 11p)</a:t>
            </a:r>
          </a:p>
          <a:p>
            <a:r>
              <a:rPr lang="en-US" altLang="ko-KR" sz="1800" dirty="0" smtClean="0"/>
              <a:t>As an interoperable alternative for the better performance than 11p, the concept of consecutive 11p PPDU</a:t>
            </a:r>
            <a:r>
              <a:rPr lang="ko-KR" altLang="en-US" sz="1800" smtClean="0"/>
              <a:t> </a:t>
            </a:r>
            <a:r>
              <a:rPr lang="en-US" altLang="ko-KR" sz="1800" dirty="0" smtClean="0"/>
              <a:t>(with a certain time gap) has been proposed in [2]</a:t>
            </a:r>
          </a:p>
          <a:p>
            <a:pPr lvl="1"/>
            <a:r>
              <a:rPr lang="en-US" altLang="ko-KR" sz="1600" dirty="0" smtClean="0"/>
              <a:t>If all PPDUs are the same, i.e., all PPDUs includes the information in common, the combining gain can be obtained</a:t>
            </a:r>
          </a:p>
          <a:p>
            <a:pPr lvl="1"/>
            <a:r>
              <a:rPr lang="en-US" altLang="ko-KR" sz="1600" dirty="0" smtClean="0"/>
              <a:t>If different PPDUs are connected, it can improve the transmission efficiency. </a:t>
            </a:r>
          </a:p>
          <a:p>
            <a:pPr latinLnBrk="1"/>
            <a:r>
              <a:rPr lang="en-US" altLang="ko-KR" sz="1800" dirty="0"/>
              <a:t>We can introduce both of cases for 11bd, but it requires a </a:t>
            </a:r>
            <a:r>
              <a:rPr lang="en-US" altLang="ko-KR" sz="1800" dirty="0" smtClean="0"/>
              <a:t>signaling(e.g., field) for </a:t>
            </a:r>
            <a:r>
              <a:rPr lang="en-US" altLang="ko-KR" sz="1800" dirty="0"/>
              <a:t>indicating whether the information of each PPDU is the same</a:t>
            </a:r>
            <a:endParaRPr lang="ko-KR" altLang="ko-KR" sz="1800"/>
          </a:p>
          <a:p>
            <a:pPr lvl="1"/>
            <a:r>
              <a:rPr lang="en-US" altLang="ko-KR" sz="1400" dirty="0"/>
              <a:t>For example, the figure as below</a:t>
            </a:r>
          </a:p>
          <a:p>
            <a:pPr lvl="1"/>
            <a:endParaRPr lang="en-US" altLang="ko-KR" sz="1400" dirty="0"/>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pic>
        <p:nvPicPr>
          <p:cNvPr id="8" name="그림 7"/>
          <p:cNvPicPr>
            <a:picLocks noChangeAspect="1"/>
          </p:cNvPicPr>
          <p:nvPr/>
        </p:nvPicPr>
        <p:blipFill>
          <a:blip r:embed="rId3"/>
          <a:stretch>
            <a:fillRect/>
          </a:stretch>
        </p:blipFill>
        <p:spPr>
          <a:xfrm>
            <a:off x="1219200" y="5257800"/>
            <a:ext cx="6798730" cy="1115260"/>
          </a:xfrm>
          <a:prstGeom prst="rect">
            <a:avLst/>
          </a:prstGeom>
        </p:spPr>
      </p:pic>
    </p:spTree>
    <p:extLst>
      <p:ext uri="{BB962C8B-B14F-4D97-AF65-F5344CB8AC3E}">
        <p14:creationId xmlns:p14="http://schemas.microsoft.com/office/powerpoint/2010/main" val="648786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lstStyle/>
          <a:p>
            <a:r>
              <a:rPr lang="en-US" altLang="ko-KR" dirty="0"/>
              <a:t>To improve the performance of V2X communication (i.e., 11p), we have </a:t>
            </a:r>
            <a:r>
              <a:rPr lang="en-US" altLang="ko-KR" dirty="0" smtClean="0"/>
              <a:t>considered several </a:t>
            </a:r>
            <a:r>
              <a:rPr lang="en-US" altLang="ko-KR" dirty="0"/>
              <a:t>PHY </a:t>
            </a:r>
            <a:r>
              <a:rPr lang="en-US" altLang="ko-KR" dirty="0" smtClean="0"/>
              <a:t>features assuming the </a:t>
            </a:r>
            <a:r>
              <a:rPr lang="en-US" altLang="ko-KR" dirty="0"/>
              <a:t>specified </a:t>
            </a:r>
            <a:r>
              <a:rPr lang="en-US" altLang="ko-KR" dirty="0" smtClean="0"/>
              <a:t>goals below in mind. </a:t>
            </a:r>
            <a:endParaRPr lang="en-US" altLang="ko-KR" dirty="0"/>
          </a:p>
          <a:p>
            <a:pPr lvl="1"/>
            <a:r>
              <a:rPr lang="en-US" altLang="ko-KR" dirty="0" smtClean="0"/>
              <a:t>For </a:t>
            </a:r>
            <a:r>
              <a:rPr lang="en-US" altLang="ko-KR" dirty="0"/>
              <a:t>Higher </a:t>
            </a:r>
            <a:r>
              <a:rPr lang="en-US" altLang="ko-KR" dirty="0" smtClean="0"/>
              <a:t>throughput</a:t>
            </a:r>
          </a:p>
          <a:p>
            <a:pPr lvl="2"/>
            <a:r>
              <a:rPr lang="en-US" altLang="ko-KR" dirty="0" smtClean="0"/>
              <a:t>Wider bandwidth, i.e., 20MHz  </a:t>
            </a:r>
            <a:endParaRPr lang="en-US" altLang="ko-KR" dirty="0"/>
          </a:p>
          <a:p>
            <a:pPr lvl="1"/>
            <a:r>
              <a:rPr lang="en-US" altLang="ko-KR" dirty="0" smtClean="0"/>
              <a:t>For Lower </a:t>
            </a:r>
            <a:r>
              <a:rPr lang="en-US" altLang="ko-KR" dirty="0"/>
              <a:t>sensitivity level (i.e., longer range</a:t>
            </a:r>
            <a:r>
              <a:rPr lang="en-US" altLang="ko-KR" dirty="0" smtClean="0"/>
              <a:t>) </a:t>
            </a:r>
          </a:p>
          <a:p>
            <a:pPr lvl="2"/>
            <a:r>
              <a:rPr lang="en-US" altLang="ko-KR" dirty="0" smtClean="0"/>
              <a:t>Robust </a:t>
            </a:r>
            <a:r>
              <a:rPr lang="en-US" altLang="ko-KR" dirty="0"/>
              <a:t>transmission </a:t>
            </a:r>
            <a:r>
              <a:rPr lang="en-US" altLang="ko-KR" dirty="0" smtClean="0"/>
              <a:t>method including a design of Frame format  </a:t>
            </a:r>
            <a:endParaRPr lang="en-US" altLang="ko-KR" dirty="0"/>
          </a:p>
          <a:p>
            <a:pPr lvl="1"/>
            <a:r>
              <a:rPr lang="en-US" altLang="ko-KR" dirty="0" smtClean="0"/>
              <a:t>For Interoperability and Coexistence</a:t>
            </a:r>
          </a:p>
          <a:p>
            <a:pPr lvl="2"/>
            <a:r>
              <a:rPr lang="en-US" altLang="ko-KR" dirty="0" smtClean="0"/>
              <a:t>The inclusion of L-part and repetition of </a:t>
            </a:r>
            <a:r>
              <a:rPr lang="en-US" altLang="ko-KR" dirty="0" smtClean="0"/>
              <a:t>11p PPDU</a:t>
            </a:r>
            <a:endParaRPr lang="en-US" altLang="ko-KR" dirty="0" smtClean="0"/>
          </a:p>
          <a:p>
            <a:r>
              <a:rPr lang="en-US" altLang="ko-KR" dirty="0"/>
              <a:t>B</a:t>
            </a:r>
            <a:r>
              <a:rPr lang="en-US" altLang="ko-KR" dirty="0" smtClean="0"/>
              <a:t>y </a:t>
            </a:r>
            <a:r>
              <a:rPr lang="en-US" altLang="ko-KR" dirty="0"/>
              <a:t>taking account to these features in 11bd, </a:t>
            </a:r>
            <a:r>
              <a:rPr lang="en-US" altLang="ko-KR" dirty="0" smtClean="0"/>
              <a:t>the </a:t>
            </a:r>
            <a:r>
              <a:rPr lang="en-US" altLang="ko-KR" dirty="0"/>
              <a:t>enhanced performance of </a:t>
            </a:r>
            <a:r>
              <a:rPr lang="en-US" altLang="ko-KR" dirty="0" smtClean="0"/>
              <a:t>11bd will be ensured. </a:t>
            </a:r>
            <a:endParaRPr lang="en-US" altLang="ko-KR" dirty="0"/>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4031825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IEEE 802.11-18-0862/r5 , </a:t>
            </a:r>
            <a:r>
              <a:rPr lang="en-GB" altLang="ko-KR" dirty="0"/>
              <a:t>802.11 NGV Proposed PAR</a:t>
            </a:r>
            <a:endParaRPr lang="en-US" altLang="ko-KR" dirty="0" smtClean="0"/>
          </a:p>
          <a:p>
            <a:r>
              <a:rPr lang="en-US" altLang="ko-KR" dirty="0" smtClean="0"/>
              <a:t>[2] </a:t>
            </a:r>
            <a:r>
              <a:rPr lang="en-US" altLang="ko-KR" dirty="0"/>
              <a:t>IEEE </a:t>
            </a:r>
            <a:r>
              <a:rPr lang="en-US" altLang="ko-KR" dirty="0" smtClean="0"/>
              <a:t>802.11-18-1186/r0, Interoperable NGV PHY Improvement</a:t>
            </a:r>
          </a:p>
          <a:p>
            <a:r>
              <a:rPr lang="en-US" altLang="ko-KR" dirty="0" smtClean="0"/>
              <a:t>[3] </a:t>
            </a:r>
            <a:r>
              <a:rPr lang="en-US" altLang="ko-KR" dirty="0"/>
              <a:t>IEEE 802.11-18-1323/r2, NGV SG Use </a:t>
            </a:r>
            <a:r>
              <a:rPr lang="en-US" altLang="ko-KR" dirty="0" smtClean="0"/>
              <a:t>Cases</a:t>
            </a:r>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1796745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lstStyle/>
          <a:p>
            <a:r>
              <a:rPr lang="en-US" altLang="ko-KR" dirty="0" smtClean="0"/>
              <a:t>In order to support the increasing needs from the future V2X applications, the following scopes for Next Generation V2X (i.e., NGV) were defined in PAR doc [1]. </a:t>
            </a:r>
          </a:p>
          <a:p>
            <a:pPr lvl="1"/>
            <a:r>
              <a:rPr lang="en-GB" altLang="ko-KR" dirty="0"/>
              <a:t>H</a:t>
            </a:r>
            <a:r>
              <a:rPr lang="en-GB" altLang="ko-KR" dirty="0" smtClean="0"/>
              <a:t>igher throughput</a:t>
            </a:r>
          </a:p>
          <a:p>
            <a:pPr lvl="1"/>
            <a:r>
              <a:rPr lang="en-GB" altLang="ko-KR" dirty="0" smtClean="0"/>
              <a:t>Lower sensitivity level (i.e., longer range) </a:t>
            </a:r>
          </a:p>
          <a:p>
            <a:pPr lvl="1"/>
            <a:r>
              <a:rPr lang="en-GB" altLang="ko-KR" dirty="0" smtClean="0"/>
              <a:t>Interoperability, Backward compatibility, Coexistence, Fairness</a:t>
            </a:r>
            <a:endParaRPr lang="en-US" altLang="ko-KR" dirty="0"/>
          </a:p>
          <a:p>
            <a:endParaRPr lang="en-US" altLang="ko-KR" dirty="0" smtClean="0"/>
          </a:p>
          <a:p>
            <a:r>
              <a:rPr lang="en-US" altLang="ko-KR" dirty="0" smtClean="0"/>
              <a:t>In this contribution, we discuss the features to be considered for achieving the above goals. </a:t>
            </a:r>
          </a:p>
          <a:p>
            <a:pPr lvl="1"/>
            <a:r>
              <a:rPr lang="en-US" altLang="ko-KR" dirty="0" smtClean="0"/>
              <a:t>We </a:t>
            </a:r>
            <a:r>
              <a:rPr lang="en-US" altLang="ko-KR" dirty="0"/>
              <a:t>approach these features primarily from PHY perspective.</a:t>
            </a:r>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3955069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Considerations for High </a:t>
            </a:r>
            <a:r>
              <a:rPr lang="en-US" altLang="ko-KR" dirty="0" smtClean="0"/>
              <a:t>Throughput (1/2)</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To increase the throughput, we can consider the following various features which are already applied to other WLAN systems (e.g., 11n, 11ac and 11ax). </a:t>
            </a:r>
          </a:p>
          <a:p>
            <a:pPr lvl="3"/>
            <a:endParaRPr lang="en-US" altLang="ko-KR" dirty="0" smtClean="0"/>
          </a:p>
          <a:p>
            <a:pPr lvl="1"/>
            <a:r>
              <a:rPr lang="en-US" altLang="ko-KR" dirty="0" smtClean="0"/>
              <a:t>Higher MCS </a:t>
            </a:r>
          </a:p>
          <a:p>
            <a:pPr lvl="2"/>
            <a:r>
              <a:rPr lang="en-US" altLang="ko-KR" dirty="0" smtClean="0"/>
              <a:t>For enhanced throughput, high modulation level such as 256 QAM or 1024QAM adopted in WLAN systems can be considered. </a:t>
            </a:r>
          </a:p>
          <a:p>
            <a:pPr lvl="3"/>
            <a:r>
              <a:rPr lang="en-US" altLang="ko-KR" dirty="0" smtClean="0"/>
              <a:t>Max Modulation level adopted in 11p is 64 QAM.  </a:t>
            </a:r>
          </a:p>
          <a:p>
            <a:pPr lvl="2"/>
            <a:r>
              <a:rPr lang="en-US" altLang="ko-KR" dirty="0" smtClean="0"/>
              <a:t>Due to the high mobility of vehicles, the adaptation of high modulation level can be restricted. </a:t>
            </a:r>
          </a:p>
          <a:p>
            <a:pPr lvl="3"/>
            <a:r>
              <a:rPr lang="en-US" altLang="ko-KR" dirty="0"/>
              <a:t>Because it </a:t>
            </a:r>
            <a:r>
              <a:rPr lang="en-US" altLang="ko-KR" dirty="0" smtClean="0"/>
              <a:t>can require </a:t>
            </a:r>
            <a:r>
              <a:rPr lang="en-US" altLang="ko-KR" dirty="0"/>
              <a:t>low </a:t>
            </a:r>
            <a:r>
              <a:rPr lang="en-US" altLang="ko-KR" dirty="0" smtClean="0"/>
              <a:t>constellation error </a:t>
            </a:r>
            <a:r>
              <a:rPr lang="en-US" altLang="ko-KR" dirty="0"/>
              <a:t>and high complexity, </a:t>
            </a:r>
            <a:r>
              <a:rPr lang="en-US" altLang="ko-KR" dirty="0" smtClean="0"/>
              <a:t>we need to check the feasibility to apply in 11bd. </a:t>
            </a:r>
          </a:p>
          <a:p>
            <a:pPr lvl="3"/>
            <a:endParaRPr lang="en-US" altLang="ko-KR" dirty="0" smtClean="0"/>
          </a:p>
          <a:p>
            <a:pPr lvl="1"/>
            <a:r>
              <a:rPr lang="en-US" altLang="ko-KR" dirty="0" smtClean="0"/>
              <a:t>Supporting of Multi-Spatial stream</a:t>
            </a:r>
          </a:p>
          <a:p>
            <a:pPr lvl="2"/>
            <a:r>
              <a:rPr lang="en-US" altLang="ko-KR" dirty="0" smtClean="0"/>
              <a:t> Contrary to 11p which only supports a single spatial stream, multiple spatial streams can be considered. </a:t>
            </a:r>
          </a:p>
          <a:p>
            <a:pPr lvl="3"/>
            <a:r>
              <a:rPr lang="en-US" altLang="ko-KR" dirty="0" smtClean="0"/>
              <a:t>Extensibility up to 2 spatial streams may be considered.</a:t>
            </a:r>
          </a:p>
          <a:p>
            <a:pPr lvl="2"/>
            <a:r>
              <a:rPr lang="en-US" altLang="ko-KR" dirty="0" smtClean="0"/>
              <a:t>But, because </a:t>
            </a:r>
            <a:r>
              <a:rPr lang="en-US" altLang="ko-KR" dirty="0"/>
              <a:t>it is highly affected by the </a:t>
            </a:r>
            <a:r>
              <a:rPr lang="en-US" altLang="ko-KR" dirty="0" smtClean="0"/>
              <a:t>transmission </a:t>
            </a:r>
            <a:r>
              <a:rPr lang="en-US" altLang="ko-KR" dirty="0"/>
              <a:t>environment, it is important to consider whether or not </a:t>
            </a:r>
            <a:r>
              <a:rPr lang="en-US" altLang="ko-KR" dirty="0" smtClean="0"/>
              <a:t>it </a:t>
            </a:r>
            <a:r>
              <a:rPr lang="en-US" altLang="ko-KR" dirty="0"/>
              <a:t>is suitable </a:t>
            </a:r>
            <a:r>
              <a:rPr lang="en-US" altLang="ko-KR" dirty="0" smtClean="0"/>
              <a:t>for </a:t>
            </a:r>
            <a:r>
              <a:rPr lang="en-US" altLang="ko-KR" dirty="0"/>
              <a:t>high mobility </a:t>
            </a:r>
            <a:r>
              <a:rPr lang="en-US" altLang="ko-KR" dirty="0" smtClean="0"/>
              <a:t>environment</a:t>
            </a:r>
            <a:r>
              <a:rPr lang="en-US" altLang="ko-KR" dirty="0"/>
              <a:t>. Also, it should be also considered how the STA does reception of multi-spatial streams.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3282570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for High Throughput (2/2)</a:t>
            </a:r>
            <a:endParaRPr lang="ko-KR" altLang="en-US"/>
          </a:p>
        </p:txBody>
      </p:sp>
      <p:sp>
        <p:nvSpPr>
          <p:cNvPr id="3" name="내용 개체 틀 2"/>
          <p:cNvSpPr>
            <a:spLocks noGrp="1"/>
          </p:cNvSpPr>
          <p:nvPr>
            <p:ph idx="1"/>
          </p:nvPr>
        </p:nvSpPr>
        <p:spPr/>
        <p:txBody>
          <a:bodyPr>
            <a:noAutofit/>
          </a:bodyPr>
          <a:lstStyle/>
          <a:p>
            <a:pPr lvl="1"/>
            <a:r>
              <a:rPr lang="en-US" altLang="ko-KR" sz="1400" dirty="0" smtClean="0"/>
              <a:t>Wider bandwidth </a:t>
            </a:r>
          </a:p>
          <a:p>
            <a:pPr lvl="2"/>
            <a:r>
              <a:rPr lang="en-US" altLang="ko-KR" sz="1200" dirty="0" smtClean="0"/>
              <a:t>Generally, conventional WLAN systems used the wider bandwidth to improve the throughput performance. </a:t>
            </a:r>
          </a:p>
          <a:p>
            <a:pPr lvl="3"/>
            <a:r>
              <a:rPr lang="en-US" altLang="ko-KR" sz="1100" dirty="0" smtClean="0"/>
              <a:t>extensibility up to 40MHz in 2.4GHz and up to 160MHz in 5GHz band. </a:t>
            </a:r>
          </a:p>
          <a:p>
            <a:pPr lvl="2"/>
            <a:r>
              <a:rPr lang="en-US" altLang="ko-KR" sz="1200" dirty="0" smtClean="0"/>
              <a:t>Total 75MHz bandwidth as a ITS band had been allocated in 5.9GHz band. </a:t>
            </a:r>
          </a:p>
          <a:p>
            <a:pPr lvl="2"/>
            <a:endParaRPr lang="en-US" altLang="ko-KR" sz="1200" dirty="0"/>
          </a:p>
          <a:p>
            <a:pPr lvl="2"/>
            <a:endParaRPr lang="en-US" altLang="ko-KR" sz="1200" dirty="0" smtClean="0"/>
          </a:p>
          <a:p>
            <a:pPr lvl="2"/>
            <a:endParaRPr lang="en-US" altLang="ko-KR" sz="1200" dirty="0" smtClean="0"/>
          </a:p>
          <a:p>
            <a:pPr lvl="2"/>
            <a:endParaRPr lang="en-US" altLang="ko-KR" sz="1200" dirty="0" smtClean="0"/>
          </a:p>
          <a:p>
            <a:pPr lvl="2"/>
            <a:endParaRPr lang="en-US" altLang="ko-KR" sz="1200" dirty="0"/>
          </a:p>
          <a:p>
            <a:pPr lvl="2"/>
            <a:endParaRPr lang="en-US" altLang="ko-KR" sz="1200" dirty="0" smtClean="0"/>
          </a:p>
          <a:p>
            <a:pPr lvl="2"/>
            <a:r>
              <a:rPr lang="en-US" altLang="ko-KR" sz="1200" dirty="0" smtClean="0"/>
              <a:t>There </a:t>
            </a:r>
            <a:r>
              <a:rPr lang="en-US" altLang="ko-KR" sz="1200" dirty="0"/>
              <a:t>are two 20MHz channels available in the 5.9GHz band </a:t>
            </a:r>
          </a:p>
          <a:p>
            <a:pPr lvl="3"/>
            <a:r>
              <a:rPr lang="en-US" altLang="ko-KR" sz="1100" dirty="0"/>
              <a:t>For example, Ch. 175 and Ch. 181</a:t>
            </a:r>
            <a:r>
              <a:rPr lang="en-US" altLang="ko-KR" sz="1100" dirty="0" smtClean="0"/>
              <a:t>.</a:t>
            </a:r>
          </a:p>
          <a:p>
            <a:pPr lvl="2"/>
            <a:r>
              <a:rPr lang="en-US" altLang="ko-KR" sz="1200" dirty="0" smtClean="0"/>
              <a:t>So, we can take wider bandwidth into account such as 20MHz bandwidth for throughput enhancement.</a:t>
            </a:r>
          </a:p>
          <a:p>
            <a:pPr lvl="3"/>
            <a:r>
              <a:rPr lang="en-US" altLang="ko-KR" sz="1100" dirty="0" smtClean="0"/>
              <a:t>Additional bandwidth can consist of continuous / Non-continuous 20MHz within the 5.9GHz band. </a:t>
            </a:r>
          </a:p>
          <a:p>
            <a:pPr lvl="3"/>
            <a:endParaRPr lang="en-US" altLang="ko-KR" sz="1000" dirty="0" smtClean="0"/>
          </a:p>
          <a:p>
            <a:pPr lvl="1"/>
            <a:r>
              <a:rPr lang="en-US" altLang="ko-KR" sz="1400" dirty="0" smtClean="0"/>
              <a:t>We need to develop the following features to efficiently use the wider bandwidth (i.e., 20MHz).  </a:t>
            </a:r>
          </a:p>
          <a:p>
            <a:pPr lvl="2"/>
            <a:r>
              <a:rPr lang="en-US" altLang="ko-KR" sz="1200" dirty="0" smtClean="0"/>
              <a:t>Tone Plan for 20MHz </a:t>
            </a:r>
          </a:p>
          <a:p>
            <a:pPr lvl="2"/>
            <a:r>
              <a:rPr lang="en-US" altLang="ko-KR" sz="1200" dirty="0" smtClean="0"/>
              <a:t>NGV-STF / NGV- LTF sequence </a:t>
            </a:r>
          </a:p>
          <a:p>
            <a:pPr lvl="2"/>
            <a:r>
              <a:rPr lang="en-US" altLang="ko-KR" sz="1200" dirty="0" smtClean="0"/>
              <a:t>Control field (e.g., NGV SIG) </a:t>
            </a:r>
          </a:p>
          <a:p>
            <a:pPr lvl="2"/>
            <a:r>
              <a:rPr lang="en-US" altLang="ko-KR" sz="1200" dirty="0" smtClean="0"/>
              <a:t>Phase rotation for 20MHz </a:t>
            </a:r>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pic>
        <p:nvPicPr>
          <p:cNvPr id="9" name="그림 8"/>
          <p:cNvPicPr>
            <a:picLocks noChangeAspect="1"/>
          </p:cNvPicPr>
          <p:nvPr/>
        </p:nvPicPr>
        <p:blipFill>
          <a:blip r:embed="rId2"/>
          <a:stretch>
            <a:fillRect/>
          </a:stretch>
        </p:blipFill>
        <p:spPr>
          <a:xfrm>
            <a:off x="1828800" y="2865666"/>
            <a:ext cx="5587441" cy="1325334"/>
          </a:xfrm>
          <a:prstGeom prst="rect">
            <a:avLst/>
          </a:prstGeom>
        </p:spPr>
      </p:pic>
    </p:spTree>
    <p:extLst>
      <p:ext uri="{BB962C8B-B14F-4D97-AF65-F5344CB8AC3E}">
        <p14:creationId xmlns:p14="http://schemas.microsoft.com/office/powerpoint/2010/main" val="2227550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PHY features for </a:t>
            </a:r>
            <a:r>
              <a:rPr lang="en-US" altLang="ko-KR" dirty="0" smtClean="0"/>
              <a:t>Wider bandwidth: </a:t>
            </a:r>
            <a:br>
              <a:rPr lang="en-US" altLang="ko-KR" dirty="0" smtClean="0"/>
            </a:br>
            <a:r>
              <a:rPr lang="en-US" altLang="ko-KR" dirty="0"/>
              <a:t>Tone </a:t>
            </a:r>
            <a:r>
              <a:rPr lang="en-US" altLang="ko-KR" dirty="0" smtClean="0"/>
              <a:t>Plan</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smtClean="0"/>
              <a:t>The conventional tone plan was designed by reusing the tone plan of 11a and </a:t>
            </a:r>
            <a:r>
              <a:rPr lang="en-US" altLang="ko-KR" dirty="0"/>
              <a:t>applying 2x down-clocking </a:t>
            </a:r>
            <a:r>
              <a:rPr lang="en-US" altLang="ko-KR" dirty="0" smtClean="0"/>
              <a:t>to achieve the reliable and stable transmission.</a:t>
            </a:r>
          </a:p>
          <a:p>
            <a:r>
              <a:rPr lang="en-US" altLang="ko-KR" dirty="0" smtClean="0"/>
              <a:t>For the 20MHz transmission, we can consider the two methods to form the tone plan. </a:t>
            </a:r>
          </a:p>
          <a:p>
            <a:pPr lvl="1"/>
            <a:r>
              <a:rPr lang="en-US" altLang="ko-KR" dirty="0" smtClean="0"/>
              <a:t>By reusing the construction method of conventional tone plan.</a:t>
            </a:r>
          </a:p>
          <a:p>
            <a:pPr lvl="2"/>
            <a:r>
              <a:rPr lang="en-US" altLang="ko-KR" dirty="0" smtClean="0"/>
              <a:t>As the most simple design way, we can consider the duplication of conventional tone plan (i.e., 10MHz + 10MHz). </a:t>
            </a:r>
          </a:p>
          <a:p>
            <a:pPr lvl="2"/>
            <a:r>
              <a:rPr lang="en-US" altLang="ko-KR" dirty="0" smtClean="0"/>
              <a:t>Another is to reuse the tone plans for other WLAN systems (</a:t>
            </a:r>
            <a:r>
              <a:rPr lang="en-US" altLang="ko-KR" dirty="0"/>
              <a:t>e</a:t>
            </a:r>
            <a:r>
              <a:rPr lang="en-US" altLang="ko-KR" dirty="0" smtClean="0"/>
              <a:t>.g., 40MHz of 11n and 11ac or 20MHz of 11ax) in a 20MHz BW. </a:t>
            </a:r>
          </a:p>
          <a:p>
            <a:pPr lvl="3"/>
            <a:r>
              <a:rPr lang="en-US" altLang="ko-KR" dirty="0" smtClean="0"/>
              <a:t>For example, if the tone plan for 40MHz of 11ac is applied to 20MHz of 11bd, then tone plan consists with below.  </a:t>
            </a:r>
          </a:p>
          <a:p>
            <a:pPr lvl="3"/>
            <a:endParaRPr lang="en-US" altLang="ko-KR" dirty="0"/>
          </a:p>
          <a:p>
            <a:pPr lvl="3"/>
            <a:endParaRPr lang="en-US" altLang="ko-KR" dirty="0" smtClean="0"/>
          </a:p>
          <a:p>
            <a:pPr lvl="3"/>
            <a:endParaRPr lang="en-US" altLang="ko-KR" dirty="0" smtClean="0"/>
          </a:p>
          <a:p>
            <a:pPr lvl="1"/>
            <a:endParaRPr lang="en-US" altLang="ko-KR" dirty="0" smtClean="0"/>
          </a:p>
          <a:p>
            <a:pPr lvl="1"/>
            <a:endParaRPr lang="en-US" altLang="ko-KR" dirty="0" smtClean="0"/>
          </a:p>
          <a:p>
            <a:pPr lvl="1"/>
            <a:endParaRPr lang="en-US" altLang="ko-KR" dirty="0" smtClean="0"/>
          </a:p>
          <a:p>
            <a:pPr lvl="1"/>
            <a:endParaRPr lang="en-US" altLang="ko-KR" dirty="0" smtClean="0"/>
          </a:p>
          <a:p>
            <a:pPr lvl="1"/>
            <a:endParaRPr lang="en-US" altLang="ko-KR" dirty="0" smtClean="0"/>
          </a:p>
          <a:p>
            <a:pPr lvl="1"/>
            <a:r>
              <a:rPr lang="en-US" altLang="ko-KR" dirty="0" smtClean="0"/>
              <a:t>Also, we can consider the new tone plan for 20MHz to improve efficiency and throughput.</a:t>
            </a:r>
          </a:p>
          <a:p>
            <a:pPr lvl="2"/>
            <a:r>
              <a:rPr lang="en-US" altLang="ko-KR" dirty="0" smtClean="0"/>
              <a:t>In this new tone plan, various factors (e.g., DC tones, Guard tones, pilot tones) can be considered.</a:t>
            </a:r>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pic>
        <p:nvPicPr>
          <p:cNvPr id="7" name="그림 6"/>
          <p:cNvPicPr>
            <a:picLocks noChangeAspect="1"/>
          </p:cNvPicPr>
          <p:nvPr/>
        </p:nvPicPr>
        <p:blipFill>
          <a:blip r:embed="rId2"/>
          <a:stretch>
            <a:fillRect/>
          </a:stretch>
        </p:blipFill>
        <p:spPr>
          <a:xfrm>
            <a:off x="2209800" y="3962399"/>
            <a:ext cx="4893121" cy="1447801"/>
          </a:xfrm>
          <a:prstGeom prst="rect">
            <a:avLst/>
          </a:prstGeom>
        </p:spPr>
      </p:pic>
    </p:spTree>
    <p:extLst>
      <p:ext uri="{BB962C8B-B14F-4D97-AF65-F5344CB8AC3E}">
        <p14:creationId xmlns:p14="http://schemas.microsoft.com/office/powerpoint/2010/main" val="3579855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PHY features for </a:t>
            </a:r>
            <a:r>
              <a:rPr lang="en-US" altLang="ko-KR" dirty="0" smtClean="0"/>
              <a:t>Wider bandwidth: </a:t>
            </a:r>
            <a:br>
              <a:rPr lang="en-US" altLang="ko-KR" dirty="0" smtClean="0"/>
            </a:br>
            <a:r>
              <a:rPr lang="en-US" altLang="ko-KR" dirty="0"/>
              <a:t>NGV-STF / NGV- LTF sequence </a:t>
            </a:r>
            <a:r>
              <a:rPr lang="en-US" altLang="ko-KR" dirty="0" smtClean="0"/>
              <a:t> </a:t>
            </a:r>
            <a:endParaRPr lang="ko-KR" altLang="en-US"/>
          </a:p>
        </p:txBody>
      </p:sp>
      <p:sp>
        <p:nvSpPr>
          <p:cNvPr id="3" name="내용 개체 틀 2"/>
          <p:cNvSpPr>
            <a:spLocks noGrp="1"/>
          </p:cNvSpPr>
          <p:nvPr>
            <p:ph idx="1"/>
          </p:nvPr>
        </p:nvSpPr>
        <p:spPr/>
        <p:txBody>
          <a:bodyPr>
            <a:normAutofit/>
          </a:bodyPr>
          <a:lstStyle/>
          <a:p>
            <a:r>
              <a:rPr lang="en-US" altLang="ko-KR" dirty="0" smtClean="0"/>
              <a:t>NGV-STF /NGV-LTF sequence appropriate for 20MHz BW need to be examined closely. </a:t>
            </a:r>
          </a:p>
          <a:p>
            <a:pPr lvl="1"/>
            <a:r>
              <a:rPr lang="en-US" altLang="ko-KR" dirty="0" smtClean="0"/>
              <a:t>The conventional sequences for STF and LTF were well designed to be optimized in terms of PAPR. </a:t>
            </a:r>
          </a:p>
          <a:p>
            <a:pPr lvl="1"/>
            <a:r>
              <a:rPr lang="en-US" altLang="ko-KR" dirty="0" smtClean="0"/>
              <a:t>But, due to the impact of high mobility, it may cause performance degradation of channel estimation and correlation.</a:t>
            </a:r>
          </a:p>
          <a:p>
            <a:pPr lvl="1"/>
            <a:r>
              <a:rPr lang="en-US" altLang="ko-KR" dirty="0" smtClean="0"/>
              <a:t>So, to reduce the performance degradation, </a:t>
            </a:r>
            <a:r>
              <a:rPr lang="en-US" altLang="ko-KR" dirty="0"/>
              <a:t>we may need to consider a way to compensate the degradation by well utilizing those training fields or inserting </a:t>
            </a:r>
            <a:r>
              <a:rPr lang="en-US" altLang="ko-KR" dirty="0" smtClean="0"/>
              <a:t>mid-amble</a:t>
            </a:r>
            <a:r>
              <a:rPr lang="en-US" altLang="ko-KR" dirty="0"/>
              <a:t>, etc.</a:t>
            </a:r>
            <a:endParaRPr lang="en-US" altLang="ko-KR" dirty="0" smtClean="0"/>
          </a:p>
          <a:p>
            <a:pPr lvl="1"/>
            <a:endParaRPr lang="en-US" altLang="ko-KR" dirty="0" smtClean="0"/>
          </a:p>
          <a:p>
            <a:r>
              <a:rPr lang="en-US" altLang="ko-KR" dirty="0" smtClean="0"/>
              <a:t>The Design for NGV-STF/LTF </a:t>
            </a:r>
            <a:r>
              <a:rPr lang="en-US" altLang="ko-KR" dirty="0" smtClean="0"/>
              <a:t>field </a:t>
            </a:r>
            <a:r>
              <a:rPr lang="en-US" altLang="ko-KR" dirty="0" smtClean="0"/>
              <a:t>is </a:t>
            </a:r>
            <a:r>
              <a:rPr lang="en-US" altLang="ko-KR" dirty="0" smtClean="0"/>
              <a:t>also dependent </a:t>
            </a:r>
            <a:r>
              <a:rPr lang="en-US" altLang="ko-KR" dirty="0" smtClean="0"/>
              <a:t>on tone plan. </a:t>
            </a:r>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299838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PHY features for </a:t>
            </a:r>
            <a:r>
              <a:rPr lang="en-US" altLang="ko-KR" dirty="0" smtClean="0"/>
              <a:t>Wider </a:t>
            </a:r>
            <a:r>
              <a:rPr lang="en-US" altLang="ko-KR" dirty="0"/>
              <a:t>bandwidth </a:t>
            </a:r>
            <a:r>
              <a:rPr lang="en-US" altLang="ko-KR" dirty="0" smtClean="0"/>
              <a:t>:</a:t>
            </a:r>
            <a:br>
              <a:rPr lang="en-US" altLang="ko-KR" dirty="0" smtClean="0"/>
            </a:br>
            <a:r>
              <a:rPr lang="en-US" altLang="ko-KR" dirty="0" smtClean="0"/>
              <a:t>Control fields</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To support the various bandwidth, i.e., 10 / 20MHz, we need to define the control fields for the indication of this information. </a:t>
            </a:r>
          </a:p>
          <a:p>
            <a:pPr lvl="1"/>
            <a:r>
              <a:rPr lang="en-US" altLang="ko-KR" dirty="0" smtClean="0"/>
              <a:t>Basically, the information for BW is transmitted by using the SIGA field in conventional WLAN system. </a:t>
            </a:r>
          </a:p>
          <a:p>
            <a:pPr lvl="2"/>
            <a:r>
              <a:rPr lang="en-US" altLang="ko-KR" dirty="0" smtClean="0"/>
              <a:t>NGV-SIG can contain the common control information and early indicated information. </a:t>
            </a:r>
          </a:p>
          <a:p>
            <a:pPr lvl="1"/>
            <a:r>
              <a:rPr lang="en-US" altLang="ko-KR" dirty="0" smtClean="0"/>
              <a:t>This field may be constructed by using conventional 10MHz tone plan and transmitted by using duplication of 10MHz within 20MHz. </a:t>
            </a:r>
          </a:p>
          <a:p>
            <a:pPr lvl="1"/>
            <a:endParaRPr lang="en-US" altLang="ko-KR" dirty="0" smtClean="0"/>
          </a:p>
          <a:p>
            <a:r>
              <a:rPr lang="en-US" altLang="ko-KR" dirty="0" smtClean="0"/>
              <a:t>In addition to common control information, we can consider user-specific information to support the new V2V applications, e.g., autonomous driving, sensor sharing. </a:t>
            </a:r>
          </a:p>
          <a:p>
            <a:pPr lvl="1"/>
            <a:r>
              <a:rPr lang="en-US" altLang="ko-KR" dirty="0" smtClean="0"/>
              <a:t>11p mainly focused on the broadcasting of some information related to transportation. So, to reinforce the intercommunication between vehicles, related control information can be considered in 11bd.</a:t>
            </a:r>
          </a:p>
          <a:p>
            <a:pPr lvl="2"/>
            <a:r>
              <a:rPr lang="en-US" altLang="ko-KR" dirty="0" smtClean="0"/>
              <a:t>User-specific information can be conveyed by using the common control field or the user-specific field.</a:t>
            </a:r>
            <a:r>
              <a:rPr lang="en-US" altLang="ko-KR" u="sng" dirty="0" smtClean="0"/>
              <a:t> </a:t>
            </a:r>
          </a:p>
          <a:p>
            <a:pPr lvl="1"/>
            <a:r>
              <a:rPr lang="en-US" altLang="ko-KR" dirty="0"/>
              <a:t>If </a:t>
            </a:r>
            <a:r>
              <a:rPr lang="en-US" altLang="ko-KR" dirty="0" smtClean="0"/>
              <a:t>the user-specific </a:t>
            </a:r>
            <a:r>
              <a:rPr lang="en-US" altLang="ko-KR" dirty="0"/>
              <a:t>field </a:t>
            </a:r>
            <a:r>
              <a:rPr lang="en-US" altLang="ko-KR" dirty="0" smtClean="0"/>
              <a:t>exists </a:t>
            </a:r>
            <a:r>
              <a:rPr lang="en-US" altLang="ko-KR" dirty="0"/>
              <a:t>on one of the </a:t>
            </a:r>
            <a:r>
              <a:rPr lang="en-US" altLang="ko-KR" dirty="0" smtClean="0"/>
              <a:t>frame formats </a:t>
            </a:r>
            <a:r>
              <a:rPr lang="en-US" altLang="ko-KR" dirty="0"/>
              <a:t>for 11bd, </a:t>
            </a:r>
            <a:r>
              <a:rPr lang="en-US" altLang="ko-KR" dirty="0" smtClean="0"/>
              <a:t>this field may </a:t>
            </a:r>
            <a:r>
              <a:rPr lang="en-US" altLang="ko-KR" dirty="0"/>
              <a:t>be constructed like </a:t>
            </a:r>
            <a:r>
              <a:rPr lang="en-US" altLang="ko-KR" dirty="0" smtClean="0"/>
              <a:t>a common signal field </a:t>
            </a:r>
            <a:r>
              <a:rPr lang="en-US" altLang="ko-KR" dirty="0"/>
              <a:t>by using the same way.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2776181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PHY features for </a:t>
            </a:r>
            <a:r>
              <a:rPr lang="en-US" altLang="ko-KR" dirty="0" smtClean="0"/>
              <a:t>Wider </a:t>
            </a:r>
            <a:r>
              <a:rPr lang="en-US" altLang="ko-KR" dirty="0"/>
              <a:t>bandwidth :</a:t>
            </a:r>
            <a:br>
              <a:rPr lang="en-US" altLang="ko-KR" dirty="0"/>
            </a:br>
            <a:r>
              <a:rPr lang="en-US" altLang="ko-KR" dirty="0" smtClean="0"/>
              <a:t>Phase rotation</a:t>
            </a:r>
            <a:endParaRPr lang="ko-KR" altLang="en-US"/>
          </a:p>
        </p:txBody>
      </p:sp>
      <p:sp>
        <p:nvSpPr>
          <p:cNvPr id="3" name="내용 개체 틀 2"/>
          <p:cNvSpPr>
            <a:spLocks noGrp="1"/>
          </p:cNvSpPr>
          <p:nvPr>
            <p:ph idx="1"/>
          </p:nvPr>
        </p:nvSpPr>
        <p:spPr/>
        <p:txBody>
          <a:bodyPr>
            <a:normAutofit/>
          </a:bodyPr>
          <a:lstStyle/>
          <a:p>
            <a:r>
              <a:rPr lang="en-US" altLang="ko-KR" sz="2000" dirty="0" smtClean="0"/>
              <a:t>The conventional Wi-Fi systems adapted the Phase rotation for Wider bandwidth (i.e., 40/80/160MHz) to optimize the PAPR.</a:t>
            </a:r>
          </a:p>
          <a:p>
            <a:r>
              <a:rPr lang="en-US" altLang="ko-KR" sz="2000" dirty="0" smtClean="0"/>
              <a:t>NGV can reuse the phase rotation for 40MHz of  11n/11ac if tone plan consists with that of 11n/11ac for 40MHz or is constructed with repetition of that for 10MHz. </a:t>
            </a:r>
          </a:p>
          <a:p>
            <a:r>
              <a:rPr lang="en-US" altLang="ko-KR" sz="2000" dirty="0" smtClean="0"/>
              <a:t>Or, we may need to design a new phase rotation for 20MHz by considering the new tone plan or adaptation of tone plan for 11ax 20MHz. </a:t>
            </a:r>
          </a:p>
          <a:p>
            <a:pPr lvl="1"/>
            <a:r>
              <a:rPr lang="en-US" altLang="ko-KR" sz="1800" dirty="0" smtClean="0"/>
              <a:t>For example, the phase rotation was not applied to tone plan of 20MHz in 11ax. So, to reduce the PAPR, we may need to take phase rotation into account for NGV 20MHz transmission.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3547691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for Lower Sensitivity level </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smtClean="0"/>
              <a:t>To secure the reliability and robustness of 11bd transmission, we can look at the various methods such as repetition, power boosting, robust modulation scheme and etc.  </a:t>
            </a:r>
          </a:p>
          <a:p>
            <a:pPr lvl="1"/>
            <a:r>
              <a:rPr lang="en-US" altLang="ko-KR" dirty="0" smtClean="0"/>
              <a:t>In 11ax, for the extended range transmission, the dedicated frame format (i.e., ER-SU PPDU format) was defined. And, </a:t>
            </a:r>
            <a:r>
              <a:rPr lang="en-US" altLang="ko-KR" dirty="0"/>
              <a:t>repetition of the control field and power boosting of </a:t>
            </a:r>
            <a:r>
              <a:rPr lang="en-US" altLang="ko-KR" dirty="0" smtClean="0"/>
              <a:t>the preamble part were </a:t>
            </a:r>
            <a:r>
              <a:rPr lang="en-US" altLang="ko-KR" dirty="0"/>
              <a:t>applied to this frame </a:t>
            </a:r>
            <a:r>
              <a:rPr lang="en-US" altLang="ko-KR" dirty="0" smtClean="0"/>
              <a:t>format</a:t>
            </a:r>
            <a:r>
              <a:rPr lang="en-US" altLang="ko-KR" dirty="0"/>
              <a:t>.</a:t>
            </a:r>
            <a:endParaRPr lang="en-US" altLang="ko-KR" dirty="0" smtClean="0"/>
          </a:p>
          <a:p>
            <a:endParaRPr lang="en-US" altLang="ko-KR" dirty="0" smtClean="0"/>
          </a:p>
          <a:p>
            <a:endParaRPr lang="en-US" altLang="ko-KR" dirty="0" smtClean="0"/>
          </a:p>
          <a:p>
            <a:pPr lvl="1"/>
            <a:endParaRPr lang="en-US" altLang="ko-KR" dirty="0" smtClean="0"/>
          </a:p>
          <a:p>
            <a:pPr lvl="1"/>
            <a:endParaRPr lang="en-US" altLang="ko-KR" dirty="0" smtClean="0"/>
          </a:p>
          <a:p>
            <a:r>
              <a:rPr lang="en-US" altLang="ko-KR" dirty="0" smtClean="0"/>
              <a:t>Similar to 11ax ER-SU PPDU, we</a:t>
            </a:r>
            <a:r>
              <a:rPr lang="ko-KR" altLang="en-US" smtClean="0"/>
              <a:t> </a:t>
            </a:r>
            <a:r>
              <a:rPr lang="en-US" altLang="ko-KR" dirty="0" smtClean="0"/>
              <a:t>can design the dedicated 11bd frame format for achieving the lower sensitivity(i.e., LS). </a:t>
            </a:r>
          </a:p>
          <a:p>
            <a:pPr lvl="1"/>
            <a:r>
              <a:rPr lang="en-US" altLang="ko-KR" dirty="0"/>
              <a:t>I</a:t>
            </a:r>
            <a:r>
              <a:rPr lang="en-US" altLang="ko-KR" dirty="0" smtClean="0"/>
              <a:t>t needs a method to distinguish this frame format. </a:t>
            </a:r>
          </a:p>
          <a:p>
            <a:pPr lvl="1"/>
            <a:endParaRPr lang="en-US" altLang="ko-KR" dirty="0"/>
          </a:p>
          <a:p>
            <a:r>
              <a:rPr lang="en-US" altLang="ko-KR" dirty="0" smtClean="0"/>
              <a:t>Also, as another method, the repetition of 11p PPDU as</a:t>
            </a:r>
            <a:r>
              <a:rPr lang="ko-KR" altLang="en-US" smtClean="0"/>
              <a:t> </a:t>
            </a:r>
            <a:r>
              <a:rPr lang="en-US" altLang="ko-KR" dirty="0" smtClean="0"/>
              <a:t>proposed in [2] can be considered. </a:t>
            </a:r>
          </a:p>
          <a:p>
            <a:pPr lvl="1"/>
            <a:r>
              <a:rPr lang="en-US" altLang="ko-KR" dirty="0" smtClean="0"/>
              <a:t>It </a:t>
            </a:r>
            <a:r>
              <a:rPr lang="en-US" altLang="ko-KR" dirty="0"/>
              <a:t>is a very simple method, but there is an increased memory requirement for storing additional information and it is hard to distinguish whether a received signal is repeated or not</a:t>
            </a:r>
            <a:r>
              <a:rPr lang="en-US" altLang="ko-KR" dirty="0" smtClean="0"/>
              <a:t>.</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2019</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pic>
        <p:nvPicPr>
          <p:cNvPr id="7" name="그림 6"/>
          <p:cNvPicPr>
            <a:picLocks noChangeAspect="1"/>
          </p:cNvPicPr>
          <p:nvPr/>
        </p:nvPicPr>
        <p:blipFill>
          <a:blip r:embed="rId2"/>
          <a:stretch>
            <a:fillRect/>
          </a:stretch>
        </p:blipFill>
        <p:spPr>
          <a:xfrm>
            <a:off x="1293284" y="2997200"/>
            <a:ext cx="7163858" cy="660400"/>
          </a:xfrm>
          <a:prstGeom prst="rect">
            <a:avLst/>
          </a:prstGeom>
        </p:spPr>
      </p:pic>
      <p:sp>
        <p:nvSpPr>
          <p:cNvPr id="8" name="TextBox 7"/>
          <p:cNvSpPr txBox="1"/>
          <p:nvPr/>
        </p:nvSpPr>
        <p:spPr>
          <a:xfrm>
            <a:off x="3505200" y="3581400"/>
            <a:ext cx="1828800" cy="276999"/>
          </a:xfrm>
          <a:prstGeom prst="rect">
            <a:avLst/>
          </a:prstGeom>
          <a:noFill/>
        </p:spPr>
        <p:txBody>
          <a:bodyPr wrap="square" rtlCol="0">
            <a:spAutoFit/>
          </a:bodyPr>
          <a:lstStyle/>
          <a:p>
            <a:pPr marL="0" lvl="1"/>
            <a:r>
              <a:rPr lang="en-US" altLang="ko-KR" dirty="0"/>
              <a:t>11ax ER SU PPDU </a:t>
            </a:r>
            <a:r>
              <a:rPr lang="en-US" altLang="ko-KR" dirty="0" smtClean="0"/>
              <a:t>format</a:t>
            </a:r>
            <a:endParaRPr lang="ko-KR" altLang="en-US" dirty="0"/>
          </a:p>
        </p:txBody>
      </p:sp>
    </p:spTree>
    <p:extLst>
      <p:ext uri="{BB962C8B-B14F-4D97-AF65-F5344CB8AC3E}">
        <p14:creationId xmlns:p14="http://schemas.microsoft.com/office/powerpoint/2010/main" val="3894430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222912</TotalTime>
  <Words>1980</Words>
  <Application>Microsoft Office PowerPoint</Application>
  <PresentationFormat>화면 슬라이드 쇼(4:3)</PresentationFormat>
  <Paragraphs>211</Paragraphs>
  <Slides>15</Slides>
  <Notes>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굴림</vt:lpstr>
      <vt:lpstr>맑은 고딕</vt:lpstr>
      <vt:lpstr>Arial</vt:lpstr>
      <vt:lpstr>Times New Roman</vt:lpstr>
      <vt:lpstr>802-11-Submission</vt:lpstr>
      <vt:lpstr>Consideration on Features for 11bd</vt:lpstr>
      <vt:lpstr>Introduction </vt:lpstr>
      <vt:lpstr>Considerations for High Throughput (1/2)</vt:lpstr>
      <vt:lpstr>Considerations for High Throughput (2/2)</vt:lpstr>
      <vt:lpstr>PHY features for Wider bandwidth:  Tone Plan</vt:lpstr>
      <vt:lpstr>PHY features for Wider bandwidth:  NGV-STF / NGV- LTF sequence  </vt:lpstr>
      <vt:lpstr>PHY features for Wider bandwidth : Control fields</vt:lpstr>
      <vt:lpstr>PHY features for Wider bandwidth : Phase rotation</vt:lpstr>
      <vt:lpstr>Considerations for Lower Sensitivity level </vt:lpstr>
      <vt:lpstr>PHY features for Lower Sensitivity level : Indication of frame format </vt:lpstr>
      <vt:lpstr>PHY features for Lower Sensitivity level : Robust transmission</vt:lpstr>
      <vt:lpstr>Considerations for Interoperability (1/2) </vt:lpstr>
      <vt:lpstr>Considerations for Interoperability (2/2) </vt:lpstr>
      <vt:lpstr>Conclusion </vt:lpstr>
      <vt:lpstr>Reference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임동국/선임연구원/차세대표준(연)IoT팀(dongguk.lim@lge.com)</cp:lastModifiedBy>
  <cp:revision>4175</cp:revision>
  <cp:lastPrinted>2017-07-07T02:11:09Z</cp:lastPrinted>
  <dcterms:created xsi:type="dcterms:W3CDTF">2007-05-21T21:00:37Z</dcterms:created>
  <dcterms:modified xsi:type="dcterms:W3CDTF">2019-01-11T01:00:32Z</dcterms:modified>
</cp:coreProperties>
</file>