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9" r:id="rId4"/>
    <p:sldId id="271" r:id="rId5"/>
    <p:sldId id="258" r:id="rId6"/>
    <p:sldId id="259" r:id="rId7"/>
    <p:sldId id="268" r:id="rId8"/>
    <p:sldId id="269" r:id="rId9"/>
    <p:sldId id="260" r:id="rId10"/>
    <p:sldId id="261" r:id="rId11"/>
    <p:sldId id="270" r:id="rId12"/>
    <p:sldId id="300" r:id="rId13"/>
    <p:sldId id="318" r:id="rId14"/>
    <p:sldId id="273" r:id="rId15"/>
    <p:sldId id="315" r:id="rId16"/>
    <p:sldId id="275" r:id="rId17"/>
    <p:sldId id="290" r:id="rId18"/>
    <p:sldId id="274" r:id="rId19"/>
    <p:sldId id="281" r:id="rId20"/>
    <p:sldId id="280" r:id="rId21"/>
    <p:sldId id="283" r:id="rId22"/>
    <p:sldId id="284" r:id="rId23"/>
    <p:sldId id="291" r:id="rId24"/>
    <p:sldId id="264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908F36A-661D-4E96-AB8F-CACEA162F713}">
          <p14:sldIdLst>
            <p14:sldId id="256"/>
            <p14:sldId id="257"/>
          </p14:sldIdLst>
        </p14:section>
        <p14:section name="Monday" id="{4B7C112C-E236-4D4B-9841-D43330742BB2}">
          <p14:sldIdLst>
            <p14:sldId id="289"/>
            <p14:sldId id="271"/>
            <p14:sldId id="258"/>
            <p14:sldId id="259"/>
            <p14:sldId id="268"/>
            <p14:sldId id="269"/>
            <p14:sldId id="260"/>
            <p14:sldId id="261"/>
            <p14:sldId id="270"/>
            <p14:sldId id="300"/>
            <p14:sldId id="318"/>
            <p14:sldId id="273"/>
            <p14:sldId id="315"/>
            <p14:sldId id="275"/>
            <p14:sldId id="290"/>
            <p14:sldId id="274"/>
          </p14:sldIdLst>
        </p14:section>
        <p14:section name="Wednessday" id="{F21A492A-BA32-4758-8679-031504230AE7}">
          <p14:sldIdLst>
            <p14:sldId id="281"/>
            <p14:sldId id="280"/>
          </p14:sldIdLst>
        </p14:section>
        <p14:section name="Friday" id="{4BE27709-667B-4290-8292-4F4C0A5CE0BA}">
          <p14:sldIdLst>
            <p14:sldId id="283"/>
            <p14:sldId id="284"/>
            <p14:sldId id="291"/>
          </p14:sldIdLst>
        </p14:section>
        <p14:section name="References" id="{03E33B6E-3194-4347-8B33-30FA8EACB3AB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81" autoAdjust="0"/>
    <p:restoredTop sz="80603" autoAdjust="0"/>
  </p:normalViewPr>
  <p:slideViewPr>
    <p:cSldViewPr>
      <p:cViewPr varScale="1">
        <p:scale>
          <a:sx n="57" d="100"/>
          <a:sy n="57" d="100"/>
        </p:scale>
        <p:origin x="150" y="72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802-11-18/2139r0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802-11-18/2139r0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802-11-18/2139r0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802-11-18/2139r0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802-11-18/2139r0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802-11-18/2139r0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802-11-18/2139r0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72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802-11-18/2139r0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802-11-18/2139r0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January 2019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17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GB" sz="1100" dirty="0">
              <a:effectLst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802-11-18/2139r0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802-11-18/2139r0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802-11-18/2139r0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9336360" y="6500834"/>
            <a:ext cx="2053425" cy="2476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 dirty="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11-18/1706r2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9/" TargetMode="External"/><Relationship Id="rId13" Type="http://schemas.openxmlformats.org/officeDocument/2006/relationships/hyperlink" Target="http://standards.ieee.org/guides/bylaws/sect6-7.html#6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grouper.ieee.org/groups/802/18/" TargetMode="External"/><Relationship Id="rId12" Type="http://schemas.openxmlformats.org/officeDocument/2006/relationships/hyperlink" Target="https://mentor.ieee.org/802-ec/dcn/19/ec-19-0001-02-WCSG-wireless-treasurer-report-january-st-louis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ocuments?is_dcn=agenda&amp;is_group=0000" TargetMode="External"/><Relationship Id="rId11" Type="http://schemas.openxmlformats.org/officeDocument/2006/relationships/hyperlink" Target="https://mentor.ieee.org/802.22/dcn/17/22-17-0051-00-0000-802-22-2017-july-plenary-opening-report.ppt" TargetMode="External"/><Relationship Id="rId5" Type="http://schemas.openxmlformats.org/officeDocument/2006/relationships/hyperlink" Target="https://mentor.ieee.org/802.11/dcn/18/11-18-2081-01-0000-2019-january-working-group-agenda.xlsx" TargetMode="External"/><Relationship Id="rId15" Type="http://schemas.openxmlformats.org/officeDocument/2006/relationships/hyperlink" Target="http://standards.ieee.org/resources/antitrust-guidelines.pdf" TargetMode="External"/><Relationship Id="rId10" Type="http://schemas.openxmlformats.org/officeDocument/2006/relationships/hyperlink" Target="http://www.ieee802.org/24/" TargetMode="External"/><Relationship Id="rId4" Type="http://schemas.openxmlformats.org/officeDocument/2006/relationships/hyperlink" Target="http://www.ieee802.org/3/" TargetMode="External"/><Relationship Id="rId9" Type="http://schemas.openxmlformats.org/officeDocument/2006/relationships/hyperlink" Target="http://www.ieee802.org/21/" TargetMode="External"/><Relationship Id="rId14" Type="http://schemas.openxmlformats.org/officeDocument/2006/relationships/hyperlink" Target="http://standards.ieee.org/board/pat/pat-slideset.pp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wireless/files/2016/05/Hilton-StLouis-Ballpark-Event-Rooms-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online.com/ActiveReports/ReportServer/EventSnapshot.aspx?EventSessionId=3cbfc37f334f43f59d2058d39355c020&amp;eventID=2545078#test" TargetMode="External"/><Relationship Id="rId2" Type="http://schemas.openxmlformats.org/officeDocument/2006/relationships/hyperlink" Target="https://www.regonline.com/ActiveReports/ReportServer/EventSnapshot.aspx?EventSessionId=3cbfc37f334f43f59d2058d39355c020&amp;eventID=2545078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05-00EC-802-plenary-future-venue-contract-status.xls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6/ec-16-0177-01-00EC-executive-secretary-agenda-items-november-2016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wireless/meeting-map/" TargetMode="External"/><Relationship Id="rId2" Type="http://schemas.openxmlformats.org/officeDocument/2006/relationships/hyperlink" Target="https://schedule.802world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echnicallyfunny.com/" TargetMode="External"/><Relationship Id="rId4" Type="http://schemas.openxmlformats.org/officeDocument/2006/relationships/hyperlink" Target="https://imat.ieee.or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862382" y="768350"/>
            <a:ext cx="8566720" cy="10668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- Jan 2019 - St Louis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7568" y="17282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2070101" y="2711451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4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2711451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600202"/>
            <a:ext cx="88924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/>
              <a:t>9. Lunch Service</a:t>
            </a:r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dirty="0"/>
              <a:t>Grand Salon C/D </a:t>
            </a:r>
            <a:r>
              <a:rPr lang="mr-IN" sz="2800" dirty="0"/>
              <a:t>–</a:t>
            </a:r>
            <a:r>
              <a:rPr lang="en-US" sz="2800" dirty="0"/>
              <a:t> 2</a:t>
            </a:r>
            <a:r>
              <a:rPr lang="en-US" sz="2800" baseline="30000" dirty="0"/>
              <a:t>nd</a:t>
            </a:r>
            <a:r>
              <a:rPr lang="en-US" sz="2800" dirty="0"/>
              <a:t> Level</a:t>
            </a:r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dirty="0"/>
              <a:t>12:00 – 1:30 PM</a:t>
            </a:r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dirty="0"/>
              <a:t>Monday - Thursday</a:t>
            </a:r>
          </a:p>
          <a:p>
            <a:pPr algn="ctr"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	Daily menus are posted on the meeting board.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dirty="0">
                <a:solidFill>
                  <a:srgbClr val="FF0000"/>
                </a:solidFill>
              </a:rPr>
              <a:t>FOR REGISTERED IEEE 802W MEETING ATTENDEES ONLY</a:t>
            </a:r>
          </a:p>
        </p:txBody>
      </p:sp>
    </p:spTree>
    <p:extLst>
      <p:ext uri="{BB962C8B-B14F-4D97-AF65-F5344CB8AC3E}">
        <p14:creationId xmlns:p14="http://schemas.microsoft.com/office/powerpoint/2010/main" val="1500455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5"/>
            <a:ext cx="9144000" cy="4896545"/>
          </a:xfrm>
        </p:spPr>
        <p:txBody>
          <a:bodyPr>
            <a:noAutofit/>
          </a:bodyPr>
          <a:lstStyle/>
          <a:p>
            <a:pPr marL="0" indent="0"/>
            <a:r>
              <a:rPr lang="en-US" dirty="0"/>
              <a:t>10.	Social Event </a:t>
            </a:r>
          </a:p>
          <a:p>
            <a:pPr marL="0" indent="0"/>
            <a:r>
              <a:rPr lang="en-US" dirty="0"/>
              <a:t>	Wednesday, January 16</a:t>
            </a:r>
            <a:r>
              <a:rPr lang="en-US" baseline="30000" dirty="0"/>
              <a:t>th</a:t>
            </a:r>
            <a:r>
              <a:rPr lang="en-US" dirty="0"/>
              <a:t>, 6:00 – 9:00 PM</a:t>
            </a:r>
          </a:p>
          <a:p>
            <a:pPr marL="514350" indent="-514350"/>
            <a:r>
              <a:rPr lang="en-US" dirty="0"/>
              <a:t>		</a:t>
            </a:r>
            <a:r>
              <a:rPr lang="en-US" dirty="0" err="1"/>
              <a:t>Biergarten</a:t>
            </a:r>
            <a:r>
              <a:rPr lang="en-US" dirty="0"/>
              <a:t> at Anheuser-Busch</a:t>
            </a:r>
          </a:p>
          <a:p>
            <a:pPr lvl="1"/>
            <a:r>
              <a:rPr lang="en-US" sz="2400" dirty="0"/>
              <a:t>Attendee Tickets are included with meeting registration</a:t>
            </a:r>
          </a:p>
          <a:p>
            <a:pPr lvl="1"/>
            <a:r>
              <a:rPr lang="en-US" sz="2400" dirty="0"/>
              <a:t>Complimentary Guest Tickets are at Registration Desk</a:t>
            </a:r>
          </a:p>
          <a:p>
            <a:pPr marL="0" indent="0"/>
            <a:endParaRPr lang="en-US" sz="300" dirty="0"/>
          </a:p>
          <a:p>
            <a:pPr lvl="1"/>
            <a:r>
              <a:rPr lang="en-US" sz="2400" dirty="0"/>
              <a:t>Networking, Facility Tours and Demonstrations</a:t>
            </a:r>
          </a:p>
          <a:p>
            <a:pPr lvl="1"/>
            <a:r>
              <a:rPr lang="en-US" sz="2400" dirty="0"/>
              <a:t>Dinner Buffet, Bar Service (Beer/Wine)</a:t>
            </a:r>
          </a:p>
          <a:p>
            <a:pPr lvl="1"/>
            <a:r>
              <a:rPr lang="en-US" sz="2400" dirty="0"/>
              <a:t>Menu posted on corkboard</a:t>
            </a:r>
          </a:p>
          <a:p>
            <a:pPr marL="0" indent="0"/>
            <a:endParaRPr lang="en-US" sz="100" dirty="0"/>
          </a:p>
          <a:p>
            <a:r>
              <a:rPr lang="en-US" dirty="0"/>
              <a:t>Shuttle Bus Schedule </a:t>
            </a:r>
          </a:p>
          <a:p>
            <a:pPr lvl="1"/>
            <a:r>
              <a:rPr lang="en-US" sz="2400" dirty="0"/>
              <a:t>Leave Hotel (6:00 PM – 6:45PM)</a:t>
            </a:r>
          </a:p>
          <a:p>
            <a:pPr lvl="1"/>
            <a:r>
              <a:rPr lang="en-US" sz="2400" dirty="0"/>
              <a:t>Leave Social (8:00 PM – 9:00PM)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346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4" y="725488"/>
            <a:ext cx="7770813" cy="1065213"/>
          </a:xfrm>
        </p:spPr>
        <p:txBody>
          <a:bodyPr/>
          <a:lstStyle/>
          <a:p>
            <a:r>
              <a:rPr lang="en-GB" dirty="0"/>
              <a:t>M3.3	 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913" y="1412777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3"/>
              </a:rPr>
              <a:t>802.1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802.3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802.11</a:t>
            </a:r>
            <a:r>
              <a:rPr lang="en-US" dirty="0"/>
              <a:t>   </a:t>
            </a:r>
            <a:r>
              <a:rPr lang="en-US" dirty="0">
                <a:hlinkClick r:id="rId6"/>
              </a:rPr>
              <a:t>802.15</a:t>
            </a:r>
            <a:r>
              <a:rPr lang="en-US" dirty="0"/>
              <a:t>  </a:t>
            </a:r>
            <a:r>
              <a:rPr lang="en-US" dirty="0">
                <a:hlinkClick r:id="rId7"/>
              </a:rPr>
              <a:t>802.18</a:t>
            </a:r>
            <a:r>
              <a:rPr lang="en-US" dirty="0"/>
              <a:t>   </a:t>
            </a:r>
            <a:r>
              <a:rPr lang="en-US" dirty="0">
                <a:hlinkClick r:id="rId8"/>
              </a:rPr>
              <a:t>802.19</a:t>
            </a:r>
            <a:r>
              <a:rPr lang="en-US" dirty="0"/>
              <a:t>  </a:t>
            </a:r>
          </a:p>
          <a:p>
            <a:r>
              <a:rPr lang="en-US" dirty="0">
                <a:hlinkClick r:id="rId9"/>
              </a:rPr>
              <a:t>802.21</a:t>
            </a:r>
            <a:r>
              <a:rPr lang="en-US" dirty="0"/>
              <a:t>   </a:t>
            </a:r>
            <a:r>
              <a:rPr lang="en-US" dirty="0">
                <a:hlinkClick r:id="rId10"/>
              </a:rPr>
              <a:t>802.24</a:t>
            </a:r>
            <a:r>
              <a:rPr lang="en-US" dirty="0"/>
              <a:t>  </a:t>
            </a:r>
            <a:r>
              <a:rPr lang="en-US" dirty="0">
                <a:hlinkClick r:id="rId11"/>
              </a:rPr>
              <a:t>802.22</a:t>
            </a:r>
            <a:endParaRPr lang="en-US" dirty="0"/>
          </a:p>
          <a:p>
            <a:endParaRPr lang="en-US" dirty="0"/>
          </a:p>
          <a:p>
            <a:r>
              <a:rPr lang="en-US" dirty="0"/>
              <a:t>Treasurer Report: </a:t>
            </a:r>
            <a:r>
              <a:rPr lang="en-US" dirty="0">
                <a:hlinkClick r:id="rId12"/>
              </a:rPr>
              <a:t>802 EC-19/0001r0</a:t>
            </a:r>
            <a:endParaRPr lang="en-US" dirty="0"/>
          </a:p>
          <a:p>
            <a:endParaRPr lang="en-US" dirty="0">
              <a:hlinkClick r:id="rId13"/>
            </a:endParaRPr>
          </a:p>
          <a:p>
            <a:r>
              <a:rPr lang="en-US" dirty="0">
                <a:hlinkClick r:id="rId13"/>
              </a:rPr>
              <a:t>Patent policy</a:t>
            </a:r>
            <a:r>
              <a:rPr lang="en-US" dirty="0"/>
              <a:t> (in IEEE-SA bylaws), </a:t>
            </a:r>
            <a:r>
              <a:rPr lang="en-US" dirty="0">
                <a:hlinkClick r:id="rId14"/>
              </a:rPr>
              <a:t>patent policy </a:t>
            </a:r>
            <a:r>
              <a:rPr lang="en-US" dirty="0"/>
              <a:t>(slide set), and </a:t>
            </a:r>
            <a:r>
              <a:rPr lang="en-US" dirty="0">
                <a:hlinkClick r:id="rId15"/>
              </a:rPr>
              <a:t>antitrust 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11187"/>
          </a:xfrm>
        </p:spPr>
        <p:txBody>
          <a:bodyPr/>
          <a:lstStyle/>
          <a:p>
            <a:r>
              <a:rPr lang="en-GB" dirty="0"/>
              <a:t>M3.4 Meeting Room Locations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Meeting Space </a:t>
            </a:r>
            <a:r>
              <a:rPr lang="en-US" dirty="0"/>
              <a:t>– </a:t>
            </a:r>
            <a:r>
              <a:rPr lang="en-US" dirty="0">
                <a:hlinkClick r:id="rId3"/>
              </a:rPr>
              <a:t>http://802world.org/wireless/files/2016/05/Hilton-StLouis-Ballpark-Event-Rooms-.pdf</a:t>
            </a:r>
            <a:endParaRPr lang="en-US" dirty="0"/>
          </a:p>
          <a:p>
            <a:endParaRPr lang="en-US" dirty="0"/>
          </a:p>
        </p:txBody>
      </p:sp>
      <p:sp>
        <p:nvSpPr>
          <p:cNvPr id="10243" name="Date Placeholder 3"/>
          <p:cNvSpPr>
            <a:spLocks noGrp="1"/>
          </p:cNvSpPr>
          <p:nvPr>
            <p:ph type="dt" idx="10"/>
          </p:nvPr>
        </p:nvSpPr>
        <p:spPr>
          <a:noFill/>
        </p:spPr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10244" name="Footer Placeholder 4"/>
          <p:cNvSpPr>
            <a:spLocks noGrp="1"/>
          </p:cNvSpPr>
          <p:nvPr>
            <p:ph type="ftr" idx="11"/>
          </p:nvPr>
        </p:nvSpPr>
        <p:spPr>
          <a:noFill/>
        </p:spPr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B5C58B0-409B-414D-AB6F-19EB0C17CA5C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4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2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72489"/>
          </a:xfrm>
        </p:spPr>
        <p:txBody>
          <a:bodyPr/>
          <a:lstStyle/>
          <a:p>
            <a:r>
              <a:rPr lang="en-GB" dirty="0"/>
              <a:t>M3.6  II	Meeting registration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DAF02DBE-9D5D-42DC-9EC5-F5036CC7F0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737447"/>
              </p:ext>
            </p:extLst>
          </p:nvPr>
        </p:nvGraphicFramePr>
        <p:xfrm>
          <a:off x="2465719" y="1461986"/>
          <a:ext cx="8064895" cy="3695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3965372246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457208995"/>
                    </a:ext>
                  </a:extLst>
                </a:gridCol>
                <a:gridCol w="3744415">
                  <a:extLst>
                    <a:ext uri="{9D8B030D-6E8A-4147-A177-3AD203B41FA5}">
                      <a16:colId xmlns:a16="http://schemas.microsoft.com/office/drawing/2014/main" val="1255608310"/>
                    </a:ext>
                  </a:extLst>
                </a:gridCol>
              </a:tblGrid>
              <a:tr h="963250">
                <a:tc gridSpan="3">
                  <a:txBody>
                    <a:bodyPr/>
                    <a:lstStyle/>
                    <a:p>
                      <a:r>
                        <a:rPr lang="en-US" sz="2800" dirty="0"/>
                        <a:t>Total Registrations – 294 – Monday 12:38am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784074"/>
                  </a:ext>
                </a:extLst>
              </a:tr>
              <a:tr h="450185">
                <a:tc>
                  <a:txBody>
                    <a:bodyPr/>
                    <a:lstStyle/>
                    <a:p>
                      <a:r>
                        <a:rPr lang="en-US" dirty="0"/>
                        <a:t>    </a:t>
                      </a:r>
                      <a:r>
                        <a:rPr lang="en-US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234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78%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596913"/>
                  </a:ext>
                </a:extLst>
              </a:tr>
              <a:tr h="450185">
                <a:tc>
                  <a:txBody>
                    <a:bodyPr/>
                    <a:lstStyle/>
                    <a:p>
                      <a:r>
                        <a:rPr lang="en-US"/>
                        <a:t>    </a:t>
                      </a:r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802.15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48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16%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495749"/>
                  </a:ext>
                </a:extLst>
              </a:tr>
              <a:tr h="481031">
                <a:tc>
                  <a:txBody>
                    <a:bodyPr/>
                    <a:lstStyle/>
                    <a:p>
                      <a:r>
                        <a:rPr lang="en-US"/>
                        <a:t>    </a:t>
                      </a:r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802.18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3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1%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5899465"/>
                  </a:ext>
                </a:extLst>
              </a:tr>
              <a:tr h="450185">
                <a:tc>
                  <a:txBody>
                    <a:bodyPr/>
                    <a:lstStyle/>
                    <a:p>
                      <a:r>
                        <a:rPr lang="en-US"/>
                        <a:t>    </a:t>
                      </a:r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802.19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4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1%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1087543"/>
                  </a:ext>
                </a:extLst>
              </a:tr>
              <a:tr h="450185">
                <a:tc>
                  <a:txBody>
                    <a:bodyPr/>
                    <a:lstStyle/>
                    <a:p>
                      <a:r>
                        <a:rPr lang="en-US"/>
                        <a:t>    </a:t>
                      </a:r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802.21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4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1%</a:t>
                      </a:r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832716"/>
                  </a:ext>
                </a:extLst>
              </a:tr>
              <a:tr h="450185">
                <a:tc>
                  <a:txBody>
                    <a:bodyPr/>
                    <a:lstStyle/>
                    <a:p>
                      <a:r>
                        <a:rPr lang="en-US"/>
                        <a:t>    </a:t>
                      </a:r>
                      <a:r>
                        <a:rPr lang="en-US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802.24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0%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1860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595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B3C29C-6249-4F7D-9D52-7874AF1A7FA2}"/>
              </a:ext>
            </a:extLst>
          </p:cNvPr>
          <p:cNvSpPr/>
          <p:nvPr/>
        </p:nvSpPr>
        <p:spPr>
          <a:xfrm>
            <a:off x="2279576" y="2204864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Links for Attendance, Documents, Registration and information about the session can be found at </a:t>
            </a:r>
            <a:r>
              <a:rPr lang="en-US" sz="2800" dirty="0">
                <a:solidFill>
                  <a:schemeClr val="tx1"/>
                </a:solidFill>
                <a:hlinkClick r:id="rId3"/>
              </a:rPr>
              <a:t>ieee802.linespeed.io</a:t>
            </a:r>
            <a:r>
              <a:rPr lang="en-US" sz="2800" dirty="0">
                <a:solidFill>
                  <a:schemeClr val="tx1"/>
                </a:solidFill>
              </a:rPr>
              <a:t> (we recommend creating a bookmark).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Accessible from the Local Wi-Fi network: </a:t>
            </a:r>
          </a:p>
          <a:p>
            <a:r>
              <a:rPr lang="en-US" sz="2800" dirty="0">
                <a:solidFill>
                  <a:schemeClr val="tx1"/>
                </a:solidFill>
              </a:rPr>
              <a:t>		SSID: IEEE802    -- Password: </a:t>
            </a:r>
            <a:r>
              <a:rPr lang="en-US" sz="2800" dirty="0" err="1">
                <a:solidFill>
                  <a:schemeClr val="tx1"/>
                </a:solidFill>
              </a:rPr>
              <a:t>ieeeieee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682" y="1318690"/>
            <a:ext cx="10612918" cy="5156724"/>
          </a:xfrm>
        </p:spPr>
        <p:txBody>
          <a:bodyPr/>
          <a:lstStyle/>
          <a:p>
            <a:endParaRPr lang="en-GB" sz="2800" dirty="0"/>
          </a:p>
          <a:p>
            <a:r>
              <a:rPr lang="en-GB" sz="2800" dirty="0"/>
              <a:t>Next 802 Plenary: </a:t>
            </a:r>
            <a:endParaRPr lang="en-US" sz="2800" dirty="0"/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March 10-15, 2019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Hyatt Regency Vancouver and Fairmont Hotel Vancouver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Vancouver, BC, Canada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8CBAE96-A831-4057-8B3B-C03BA14F9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32889"/>
          </a:xfrm>
        </p:spPr>
        <p:txBody>
          <a:bodyPr/>
          <a:lstStyle/>
          <a:p>
            <a:r>
              <a:rPr lang="en-US" dirty="0"/>
              <a:t>3.9 Next Session reminder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70D81F-90E0-4C34-B269-C3CD98A114D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22265"/>
            <a:ext cx="2499783" cy="284160"/>
          </a:xfrm>
        </p:spPr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9536" y="1412776"/>
            <a:ext cx="8424936" cy="4683224"/>
          </a:xfrm>
          <a:ln/>
        </p:spPr>
        <p:txBody>
          <a:bodyPr>
            <a:normAutofit fontScale="92500" lnSpcReduction="2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</a:t>
            </a:r>
            <a:r>
              <a:rPr lang="en-GB" sz="2600" dirty="0"/>
              <a:t>Agenda Items for 1</a:t>
            </a:r>
            <a:r>
              <a:rPr lang="en-GB" sz="2600" baseline="30000" dirty="0"/>
              <a:t>st</a:t>
            </a:r>
            <a:r>
              <a:rPr lang="en-GB" sz="2600" dirty="0"/>
              <a:t> Vice Chair –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M3.3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M3.4	II	Meeting room locations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M3.5	II	Meeting registration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M3.6	II 	Recording 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M3.7	II	File 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M3.8	II	Breakfast, breaks, Social 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M3.9	II	Next Session 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Friday:</a:t>
            </a:r>
          </a:p>
          <a:p>
            <a:pPr lvl="1">
              <a:buFontTx/>
              <a:buNone/>
            </a:pPr>
            <a:r>
              <a:rPr lang="en-US" sz="2600" dirty="0"/>
              <a:t>F3.1.1  II      WG Straw Poll regarding this session location </a:t>
            </a:r>
          </a:p>
          <a:p>
            <a:pPr lvl="1">
              <a:buFontTx/>
              <a:buNone/>
            </a:pPr>
            <a:r>
              <a:rPr lang="en-US" sz="2600" dirty="0"/>
              <a:t>F3.1.2  DT		Future 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589203" cy="273050"/>
          </a:xfrm>
        </p:spPr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752527"/>
          </a:xfrm>
        </p:spPr>
        <p:txBody>
          <a:bodyPr/>
          <a:lstStyle/>
          <a:p>
            <a:r>
              <a:rPr lang="en-US" dirty="0"/>
              <a:t>Release: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Add: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54968"/>
          </a:xfrm>
        </p:spPr>
        <p:txBody>
          <a:bodyPr/>
          <a:lstStyle/>
          <a:p>
            <a:r>
              <a:rPr lang="en-US" sz="2800" dirty="0"/>
              <a:t>F3.1.1 -Straw Poll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</a:p>
          <a:p>
            <a:pPr lvl="1"/>
            <a:r>
              <a:rPr lang="en-US" sz="2400" dirty="0"/>
              <a:t>Yes  -- </a:t>
            </a:r>
          </a:p>
          <a:p>
            <a:pPr lvl="1"/>
            <a:r>
              <a:rPr lang="en-US" sz="2400" dirty="0"/>
              <a:t>No – </a:t>
            </a:r>
          </a:p>
          <a:p>
            <a:r>
              <a:rPr lang="en-US" dirty="0"/>
              <a:t>Like the Social – </a:t>
            </a:r>
          </a:p>
          <a:p>
            <a:r>
              <a:rPr lang="en-US" dirty="0"/>
              <a:t>Disliked the Social –</a:t>
            </a:r>
          </a:p>
          <a:p>
            <a:r>
              <a:rPr lang="en-US" dirty="0"/>
              <a:t>Did not go to Social –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631406"/>
            <a:ext cx="10460567" cy="4844008"/>
          </a:xfrm>
        </p:spPr>
        <p:txBody>
          <a:bodyPr/>
          <a:lstStyle/>
          <a:p>
            <a:pPr indent="0"/>
            <a:r>
              <a:rPr lang="en-US" sz="2800" dirty="0"/>
              <a:t>2019 Future Venues</a:t>
            </a:r>
            <a:endParaRPr lang="en-GB" sz="2800" dirty="0"/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March 10-15, Hyatt Regency Vancouver and Fairmont Hotel Vancouver, Vancouver, Canada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May 12-17, Grand Hyatt Atlanta in Buckhead, Atlanta, Georgia, USA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July 14-19, Austria Congress Centre, Vienna, Austria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September 15-20,  Marriott Hanoi, Hanoi, Vietnam (TBC)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November 10-15, Hilton Waikoloa Village, Kona, HI, USA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1177190" y="2204864"/>
            <a:ext cx="9937104" cy="4128816"/>
          </a:xfrm>
          <a:ln/>
        </p:spPr>
        <p:txBody>
          <a:bodyPr/>
          <a:lstStyle/>
          <a:p>
            <a:r>
              <a:rPr lang="en-US" dirty="0"/>
              <a:t>Plenary Meeting Status File: EC-16/66r5</a:t>
            </a:r>
          </a:p>
          <a:p>
            <a:r>
              <a:rPr lang="en-US" dirty="0">
                <a:hlinkClick r:id="rId3"/>
              </a:rPr>
              <a:t>https://mentor.ieee.org/802-ec/dcn/16/ec-16-0066-05-00EC-802-plenary-future-venue-contract-status.xlsx</a:t>
            </a:r>
            <a:endParaRPr lang="en-US" dirty="0"/>
          </a:p>
          <a:p>
            <a:endParaRPr lang="en-US" dirty="0">
              <a:hlinkClick r:id="rId4"/>
            </a:endParaRPr>
          </a:p>
          <a:p>
            <a:endParaRPr lang="en-US" dirty="0">
              <a:hlinkClick r:id="rId4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0" y="2819401"/>
            <a:ext cx="7772400" cy="1362075"/>
          </a:xfrm>
        </p:spPr>
        <p:txBody>
          <a:bodyPr/>
          <a:lstStyle/>
          <a:p>
            <a:r>
              <a:rPr lang="en-US" sz="3200" dirty="0"/>
              <a:t>Monday– </a:t>
            </a:r>
            <a:br>
              <a:rPr lang="en-US" sz="3200" dirty="0"/>
            </a:br>
            <a:r>
              <a:rPr lang="en-US" sz="3200" dirty="0"/>
              <a:t>802.11 Opening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0" y="1219201"/>
            <a:ext cx="7772400" cy="1500187"/>
          </a:xfrm>
        </p:spPr>
        <p:txBody>
          <a:bodyPr/>
          <a:lstStyle/>
          <a:p>
            <a:r>
              <a:rPr lang="en-US" dirty="0"/>
              <a:t>802.11 First Vice Chair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4" y="332602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628800"/>
            <a:ext cx="9505056" cy="2736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1. GETTING WHERE YOU NEED TO ON TIME and FOR CREDIT</a:t>
            </a:r>
          </a:p>
          <a:p>
            <a:pPr marL="1314450" lvl="2" indent="-514350">
              <a:buAutoNum type="alphaLcParenR"/>
            </a:pPr>
            <a:r>
              <a:rPr lang="en-US" sz="2400" b="1" dirty="0"/>
              <a:t>Schedule:  </a:t>
            </a:r>
            <a:r>
              <a:rPr lang="en-US" sz="2400" b="1" dirty="0">
                <a:hlinkClick r:id="rId2"/>
              </a:rPr>
              <a:t>https://schedule.802world.com</a:t>
            </a:r>
            <a:endParaRPr lang="en-US" sz="2400" b="1" dirty="0"/>
          </a:p>
          <a:p>
            <a:pPr marL="1314450" lvl="2" indent="-514350">
              <a:buAutoNum type="alphaLcParenR"/>
            </a:pPr>
            <a:r>
              <a:rPr lang="en-US" sz="2400" b="1" dirty="0"/>
              <a:t>Meeting Space Map: </a:t>
            </a:r>
            <a:r>
              <a:rPr lang="en-US" sz="2400" b="1" dirty="0">
                <a:hlinkClick r:id="rId3"/>
              </a:rPr>
              <a:t>http://802world.org/wireless/meeting-map/</a:t>
            </a:r>
            <a:endParaRPr lang="en-US" sz="2400" b="1" dirty="0"/>
          </a:p>
          <a:p>
            <a:pPr marL="1314450" lvl="2" indent="-514350">
              <a:buFont typeface="Arial" pitchFamily="34" charset="0"/>
              <a:buAutoNum type="alphaLcParenR"/>
            </a:pPr>
            <a:r>
              <a:rPr lang="en-US" sz="2400" b="1" dirty="0"/>
              <a:t>Attendance: </a:t>
            </a:r>
            <a:r>
              <a:rPr lang="en-US" sz="2400" b="1" dirty="0">
                <a:hlinkClick r:id="rId4"/>
              </a:rPr>
              <a:t>https://imat.ieee.org</a:t>
            </a:r>
            <a:endParaRPr lang="en-US" sz="2400" b="1" dirty="0"/>
          </a:p>
          <a:p>
            <a:pPr marL="800100" lvl="2" indent="0"/>
            <a:endParaRPr lang="en-US" sz="32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43472" y="4581128"/>
            <a:ext cx="9143999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chemeClr val="tx1"/>
                </a:solidFill>
              </a:rPr>
              <a:t>2. Registration Hours</a:t>
            </a:r>
          </a:p>
          <a:p>
            <a:pPr lvl="1">
              <a:buNone/>
            </a:pPr>
            <a:r>
              <a:rPr lang="en-CA" sz="2800" dirty="0">
                <a:solidFill>
                  <a:schemeClr val="tx1"/>
                </a:solidFill>
              </a:rPr>
              <a:t>Sunday 					6:00 </a:t>
            </a:r>
            <a:r>
              <a:rPr lang="mr-IN" sz="2800" dirty="0">
                <a:solidFill>
                  <a:schemeClr val="tx1"/>
                </a:solidFill>
              </a:rPr>
              <a:t>–</a:t>
            </a:r>
            <a:r>
              <a:rPr lang="en-CA" sz="2800" dirty="0">
                <a:solidFill>
                  <a:schemeClr val="tx1"/>
                </a:solidFill>
              </a:rPr>
              <a:t> 8:00 PM</a:t>
            </a:r>
          </a:p>
          <a:p>
            <a:pPr lvl="1">
              <a:buNone/>
            </a:pPr>
            <a:r>
              <a:rPr lang="en-CA" sz="2800" dirty="0">
                <a:solidFill>
                  <a:schemeClr val="tx1"/>
                </a:solidFill>
              </a:rPr>
              <a:t>Monday &amp; Tuesday	7:30 AM – 5:00 PM</a:t>
            </a:r>
          </a:p>
          <a:p>
            <a:pPr lvl="1">
              <a:buNone/>
            </a:pPr>
            <a:r>
              <a:rPr lang="en-US" sz="2800" dirty="0">
                <a:solidFill>
                  <a:schemeClr val="tx1"/>
                </a:solidFill>
              </a:rPr>
              <a:t>Wednesday 				7:30 AM – 1:30 PM</a:t>
            </a:r>
          </a:p>
          <a:p>
            <a:pPr marL="34290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en-US" sz="3200" b="1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en-CA" sz="3200" u="sng" dirty="0">
              <a:solidFill>
                <a:schemeClr val="tx1"/>
              </a:solidFill>
              <a:latin typeface="+mn-lt"/>
              <a:ea typeface="+mn-ea"/>
              <a:hlinkClick r:id="rId5"/>
            </a:endParaRPr>
          </a:p>
          <a:p>
            <a:pPr marL="34290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en-CA" sz="3200" dirty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29903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Top Wireless10</a:t>
            </a:r>
            <a:endParaRPr lang="en-C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1014"/>
            <a:ext cx="10361083" cy="45583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3. Event Offices</a:t>
            </a:r>
          </a:p>
          <a:p>
            <a:pPr lvl="1"/>
            <a:r>
              <a:rPr lang="en-US" sz="2800" dirty="0"/>
              <a:t>Meeting Planner: Grand Suite #3</a:t>
            </a:r>
          </a:p>
          <a:p>
            <a:pPr lvl="1"/>
            <a:r>
              <a:rPr lang="en-US" sz="2800" dirty="0"/>
              <a:t>NOC: Grand Suite #3</a:t>
            </a:r>
          </a:p>
          <a:p>
            <a:pPr>
              <a:buNone/>
            </a:pPr>
            <a:endParaRPr lang="en-CA" sz="2800" dirty="0"/>
          </a:p>
          <a:p>
            <a:pPr>
              <a:buNone/>
            </a:pPr>
            <a:r>
              <a:rPr lang="en-US" sz="2800" dirty="0"/>
              <a:t>4. Emergency/After Hours (evenings)</a:t>
            </a:r>
            <a:endParaRPr lang="en-CA" sz="2800" dirty="0"/>
          </a:p>
          <a:p>
            <a:pPr lvl="1"/>
            <a:r>
              <a:rPr lang="en-CA" sz="2800" dirty="0"/>
              <a:t>Please text Dawn </a:t>
            </a:r>
            <a:r>
              <a:rPr lang="en-CA" sz="2800" dirty="0" err="1"/>
              <a:t>Slykhouse</a:t>
            </a:r>
            <a:endParaRPr lang="en-CA" sz="2800" dirty="0"/>
          </a:p>
          <a:p>
            <a:pPr lvl="1"/>
            <a:r>
              <a:rPr lang="en-CA" sz="2800" dirty="0"/>
              <a:t>+1 (408) 594-1342 </a:t>
            </a:r>
          </a:p>
          <a:p>
            <a:pPr lvl="1"/>
            <a:r>
              <a:rPr lang="en-CA" sz="2800" dirty="0"/>
              <a:t>If no reply: please call</a:t>
            </a:r>
          </a:p>
        </p:txBody>
      </p:sp>
    </p:spTree>
    <p:extLst>
      <p:ext uri="{BB962C8B-B14F-4D97-AF65-F5344CB8AC3E}">
        <p14:creationId xmlns:p14="http://schemas.microsoft.com/office/powerpoint/2010/main" val="3244729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703" y="2060848"/>
            <a:ext cx="8892480" cy="36004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5. Meeting Space Requests or Issues</a:t>
            </a:r>
          </a:p>
          <a:p>
            <a:pPr lvl="1">
              <a:buNone/>
            </a:pPr>
            <a:r>
              <a:rPr lang="en-US" sz="3600" dirty="0"/>
              <a:t>Contact 802.11 Working Group Officers</a:t>
            </a:r>
          </a:p>
          <a:p>
            <a:pPr lvl="1">
              <a:buNone/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858752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751013"/>
            <a:ext cx="8892480" cy="463031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dirty="0"/>
              <a:t>6. AV Requests or Issues with</a:t>
            </a:r>
          </a:p>
          <a:p>
            <a:pPr lvl="1">
              <a:buNone/>
            </a:pPr>
            <a:r>
              <a:rPr lang="en-US" sz="3600" b="1" dirty="0"/>
              <a:t>Screens and Audio Equipment</a:t>
            </a:r>
          </a:p>
          <a:p>
            <a:pPr lvl="1">
              <a:buNone/>
            </a:pPr>
            <a:r>
              <a:rPr lang="en-US" sz="3600" dirty="0"/>
              <a:t>Contact Meeting Planner: Dawn </a:t>
            </a:r>
            <a:r>
              <a:rPr lang="en-US" sz="3600" dirty="0" err="1"/>
              <a:t>Slykhouse</a:t>
            </a:r>
            <a:endParaRPr lang="en-US" sz="3600" dirty="0"/>
          </a:p>
          <a:p>
            <a:pPr lvl="1">
              <a:buNone/>
            </a:pPr>
            <a:endParaRPr lang="en-US" sz="1100" dirty="0"/>
          </a:p>
          <a:p>
            <a:pPr lvl="1">
              <a:buNone/>
            </a:pPr>
            <a:r>
              <a:rPr lang="en-US" sz="3600" b="1" dirty="0"/>
              <a:t>Projector Management</a:t>
            </a:r>
          </a:p>
          <a:p>
            <a:pPr lvl="1">
              <a:buNone/>
            </a:pPr>
            <a:r>
              <a:rPr lang="en-US" sz="3600" dirty="0" err="1"/>
              <a:t>Linespeed</a:t>
            </a:r>
            <a:endParaRPr lang="en-US" sz="3600" dirty="0"/>
          </a:p>
          <a:p>
            <a:pPr lvl="3">
              <a:buNone/>
            </a:pPr>
            <a:r>
              <a:rPr lang="en-US" sz="2400" dirty="0"/>
              <a:t>Please note the following:</a:t>
            </a:r>
          </a:p>
          <a:p>
            <a:pPr marL="1828800" lvl="3" indent="-457200">
              <a:buAutoNum type="arabicPeriod"/>
            </a:pPr>
            <a:r>
              <a:rPr lang="en-US" sz="2400" dirty="0"/>
              <a:t>At the completion of each meeting – Please Power off the projector</a:t>
            </a:r>
          </a:p>
          <a:p>
            <a:pPr marL="1828800" lvl="3" indent="-457200">
              <a:buAutoNum type="arabicPeriod"/>
            </a:pPr>
            <a:r>
              <a:rPr lang="en-US" sz="2400" dirty="0"/>
              <a:t>Projector Failure – Contact any </a:t>
            </a:r>
            <a:r>
              <a:rPr lang="en-US" sz="2400" dirty="0" err="1"/>
              <a:t>Linespeed</a:t>
            </a:r>
            <a:r>
              <a:rPr lang="en-US" sz="2400" dirty="0"/>
              <a:t> Staff Member</a:t>
            </a:r>
          </a:p>
          <a:p>
            <a:pPr marL="1828800" lvl="3" indent="-457200">
              <a:buAutoNum type="arabicPeriod"/>
            </a:pPr>
            <a:r>
              <a:rPr lang="en-US" sz="2400" dirty="0"/>
              <a:t>End of Meeting Day – Please Power Off the projector</a:t>
            </a:r>
            <a:endParaRPr lang="en-US" sz="3600" dirty="0"/>
          </a:p>
          <a:p>
            <a:pPr lvl="1">
              <a:buNone/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791966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751013"/>
            <a:ext cx="8892480" cy="45583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7. Meeting Space Network Issues</a:t>
            </a:r>
          </a:p>
          <a:p>
            <a:pPr lvl="1">
              <a:buNone/>
            </a:pPr>
            <a:r>
              <a:rPr lang="en-US" sz="3600" b="1" dirty="0"/>
              <a:t>Network Help Desk</a:t>
            </a:r>
          </a:p>
          <a:p>
            <a:pPr lvl="1">
              <a:buNone/>
            </a:pPr>
            <a:r>
              <a:rPr lang="en-US" sz="3600" dirty="0"/>
              <a:t>Operated by </a:t>
            </a:r>
            <a:r>
              <a:rPr lang="en-US" sz="3600" dirty="0" err="1"/>
              <a:t>Linespeed</a:t>
            </a:r>
            <a:r>
              <a:rPr lang="en-US" sz="3600" dirty="0"/>
              <a:t> </a:t>
            </a:r>
          </a:p>
          <a:p>
            <a:pPr lvl="1">
              <a:buNone/>
            </a:pPr>
            <a:r>
              <a:rPr lang="en-US" sz="3600" dirty="0"/>
              <a:t>Located in Grand Foyer</a:t>
            </a:r>
          </a:p>
          <a:p>
            <a:pPr lvl="1">
              <a:buNone/>
            </a:pPr>
            <a:endParaRPr lang="en-US" sz="1100" dirty="0"/>
          </a:p>
          <a:p>
            <a:pPr lvl="1">
              <a:buNone/>
            </a:pPr>
            <a:r>
              <a:rPr lang="en-US" sz="3600" b="1" dirty="0"/>
              <a:t>Service Disruption</a:t>
            </a:r>
          </a:p>
          <a:p>
            <a:pPr lvl="1">
              <a:buNone/>
            </a:pPr>
            <a:r>
              <a:rPr lang="en-US" sz="3600" dirty="0"/>
              <a:t>Please report network service disruption to </a:t>
            </a:r>
            <a:r>
              <a:rPr lang="en-US" sz="3600" dirty="0" err="1"/>
              <a:t>Linespeed</a:t>
            </a:r>
            <a:r>
              <a:rPr lang="en-US" sz="3600" dirty="0"/>
              <a:t> staff at the Network Help Desk.</a:t>
            </a:r>
          </a:p>
          <a:p>
            <a:pPr lvl="1">
              <a:buNone/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060269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IEEE 802 Wireless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504" y="1751014"/>
            <a:ext cx="8892480" cy="4475758"/>
          </a:xfrm>
          <a:noFill/>
          <a:ln>
            <a:solidFill>
              <a:srgbClr val="00000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/>
              <a:t>8. Food &amp; Beverage Breaks </a:t>
            </a:r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dirty="0"/>
              <a:t>Grand Foyer </a:t>
            </a:r>
            <a:r>
              <a:rPr lang="mr-IN" sz="2800" dirty="0"/>
              <a:t>–</a:t>
            </a:r>
            <a:r>
              <a:rPr lang="en-US" sz="2800" dirty="0"/>
              <a:t> 2</a:t>
            </a:r>
            <a:r>
              <a:rPr lang="en-US" sz="2800" baseline="30000" dirty="0"/>
              <a:t>nd</a:t>
            </a:r>
            <a:r>
              <a:rPr lang="en-US" sz="2800" dirty="0"/>
              <a:t> Level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b="1" dirty="0"/>
              <a:t>Hours</a:t>
            </a:r>
          </a:p>
          <a:p>
            <a:pPr lvl="1"/>
            <a:r>
              <a:rPr lang="en-CA" sz="2800" dirty="0"/>
              <a:t>Continental Breakfast: 		7:30 – 8:30 AM</a:t>
            </a:r>
          </a:p>
          <a:p>
            <a:pPr lvl="1"/>
            <a:r>
              <a:rPr lang="en-US" sz="2800" dirty="0"/>
              <a:t>Morning Coffee &amp; Tea:  		10:00 – 11:00 AM</a:t>
            </a:r>
          </a:p>
          <a:p>
            <a:pPr lvl="1"/>
            <a:r>
              <a:rPr lang="en-US" sz="2800" dirty="0"/>
              <a:t>Afternoon Coffee &amp; Tea:	3:00 – 4:00 PM</a:t>
            </a:r>
          </a:p>
          <a:p>
            <a:pPr lvl="1"/>
            <a:r>
              <a:rPr lang="en-US" sz="2800" dirty="0"/>
              <a:t>Afternoon Snacks: 			3:00 – 4:00 PM</a:t>
            </a:r>
          </a:p>
          <a:p>
            <a:pPr>
              <a:buNone/>
            </a:pPr>
            <a:endParaRPr lang="en-US" sz="1100" dirty="0"/>
          </a:p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REGISTERED IEEE 802W MEETING ATTENDEES ONLY</a:t>
            </a:r>
          </a:p>
          <a:p>
            <a:pPr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622040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68440</TotalTime>
  <Words>1037</Words>
  <Application>Microsoft Office PowerPoint</Application>
  <PresentationFormat>Widescreen</PresentationFormat>
  <Paragraphs>269</Paragraphs>
  <Slides>24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 Unicode MS</vt:lpstr>
      <vt:lpstr>MS Gothic</vt:lpstr>
      <vt:lpstr>Arial</vt:lpstr>
      <vt:lpstr>Century Gothic</vt:lpstr>
      <vt:lpstr>Times New Roman</vt:lpstr>
      <vt:lpstr>802-11 Theme</vt:lpstr>
      <vt:lpstr>Document</vt:lpstr>
      <vt:lpstr>1st Vice Chair Report - Jan 2019 - St Louis</vt:lpstr>
      <vt:lpstr>Abstract</vt:lpstr>
      <vt:lpstr>Monday–  802.11 Opening Plenary</vt:lpstr>
      <vt:lpstr>IEEE 802 Wireless Top 10</vt:lpstr>
      <vt:lpstr>IEEE 802 Top Wireless10</vt:lpstr>
      <vt:lpstr>IEEE 802 Wireless Top 10</vt:lpstr>
      <vt:lpstr>IEEE 802 Wireless Top 10</vt:lpstr>
      <vt:lpstr>IEEE 802 Wireless Top 10</vt:lpstr>
      <vt:lpstr>IEEE 802 Wireless Top 10</vt:lpstr>
      <vt:lpstr>IEEE 802 Wireless Top 10</vt:lpstr>
      <vt:lpstr>IEEE 802 Wireless Top 10</vt:lpstr>
      <vt:lpstr>M3.3  Other WG meeting plans </vt:lpstr>
      <vt:lpstr>M3.4 Meeting Room Locations</vt:lpstr>
      <vt:lpstr>Online Calendar Schedule</vt:lpstr>
      <vt:lpstr>M3.6  II Meeting registration</vt:lpstr>
      <vt:lpstr>M3.7 Recording attendance</vt:lpstr>
      <vt:lpstr>M3.8 Local File Document Server information</vt:lpstr>
      <vt:lpstr>3.9 Next Session reminder</vt:lpstr>
      <vt:lpstr>802.11 Mid-Week Plenary</vt:lpstr>
      <vt:lpstr>W5.1 Room Change Requests</vt:lpstr>
      <vt:lpstr>802.11 WG Closing Plenary</vt:lpstr>
      <vt:lpstr>F3.1.1 -Straw Poll regarding this meeting location</vt:lpstr>
      <vt:lpstr>F3.1.2: Future Venue Insight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Jan 2019 - St Louis</dc:title>
  <dc:subject>January 2019</dc:subject>
  <dc:creator>Jon Rosdahl</dc:creator>
  <dc:description>Jon Rosdahl (Qualcomm)</dc:description>
  <cp:lastModifiedBy>Jon Rosdahl</cp:lastModifiedBy>
  <cp:revision>267</cp:revision>
  <cp:lastPrinted>1601-01-01T00:00:00Z</cp:lastPrinted>
  <dcterms:created xsi:type="dcterms:W3CDTF">2014-04-14T10:59:07Z</dcterms:created>
  <dcterms:modified xsi:type="dcterms:W3CDTF">2019-01-14T06:40:15Z</dcterms:modified>
  <cp:category>Report</cp:category>
</cp:coreProperties>
</file>