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58" r:id="rId4"/>
    <p:sldId id="263" r:id="rId5"/>
    <p:sldId id="259" r:id="rId6"/>
    <p:sldId id="260" r:id="rId7"/>
    <p:sldId id="262" r:id="rId8"/>
    <p:sldId id="264" r:id="rId9"/>
    <p:sldId id="270" r:id="rId10"/>
    <p:sldId id="271" r:id="rId11"/>
    <p:sldId id="272" r:id="rId12"/>
    <p:sldId id="273" r:id="rId13"/>
    <p:sldId id="274" r:id="rId14"/>
    <p:sldId id="265" r:id="rId15"/>
    <p:sldId id="266" r:id="rId16"/>
    <p:sldId id="275" r:id="rId17"/>
    <p:sldId id="276" r:id="rId18"/>
    <p:sldId id="269" r:id="rId19"/>
    <p:sldId id="277" r:id="rId20"/>
    <p:sldId id="278" r:id="rId21"/>
    <p:sldId id="279" r:id="rId22"/>
    <p:sldId id="280" r:id="rId23"/>
    <p:sldId id="281" r:id="rId24"/>
    <p:sldId id="282" r:id="rId25"/>
    <p:sldId id="283" r:id="rId2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42" autoAdjust="0"/>
    <p:restoredTop sz="94660"/>
  </p:normalViewPr>
  <p:slideViewPr>
    <p:cSldViewPr>
      <p:cViewPr varScale="1">
        <p:scale>
          <a:sx n="88" d="100"/>
          <a:sy n="88" d="100"/>
        </p:scale>
        <p:origin x="624" y="77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802.11-18/0303r5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2650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2900" y="703263"/>
            <a:ext cx="617061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802.11-16/1313r4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3141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2900" y="703263"/>
            <a:ext cx="617061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802.11-16/0788r5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330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802.11-18/2133r0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8/11-18-1231-04-0eht-eht-draft-proposed-par.docx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8/11-18-1233-04-0eht-eht-draft-proposed-csd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8/11-18-2076-00-00fd-fd-tig-meeting-minutes-for-november-2018.doc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</a:t>
            </a:r>
            <a:r>
              <a:rPr lang="en-US" dirty="0" smtClean="0"/>
              <a:t>January 2019 </a:t>
            </a:r>
            <a:r>
              <a:rPr lang="en-US" dirty="0"/>
              <a:t>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2018-01-14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475495"/>
              </p:ext>
            </p:extLst>
          </p:nvPr>
        </p:nvGraphicFramePr>
        <p:xfrm>
          <a:off x="990600" y="2413000"/>
          <a:ext cx="10210800" cy="248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1" name="Document" r:id="rId4" imgW="10466184" imgH="2539535" progId="Word.Document.8">
                  <p:embed/>
                </p:oleObj>
              </mc:Choice>
              <mc:Fallback>
                <p:oleObj name="Document" r:id="rId4" imgW="10466184" imgH="253953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3000"/>
                        <a:ext cx="10210800" cy="24812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JTC1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IEEE 802.11 WG recommends to IEEE 802 EC that the contents of 11-19-0062-01 be liaised to SC6 as IEEE 802.11 WG’s response to the comments on the IEEE 802.11ai FDIS </a:t>
            </a:r>
            <a:r>
              <a:rPr lang="en-US" dirty="0" smtClean="0"/>
              <a:t>ballot</a:t>
            </a:r>
          </a:p>
          <a:p>
            <a:endParaRPr lang="en-US" dirty="0"/>
          </a:p>
          <a:p>
            <a:r>
              <a:rPr lang="en-US" dirty="0" smtClean="0"/>
              <a:t>Moved by </a:t>
            </a:r>
            <a:r>
              <a:rPr lang="en-US" dirty="0"/>
              <a:t>Andrew Myles </a:t>
            </a:r>
            <a:r>
              <a:rPr lang="en-US" dirty="0" smtClean="0"/>
              <a:t>on </a:t>
            </a:r>
            <a:r>
              <a:rPr lang="en-US" dirty="0"/>
              <a:t>behalf of </a:t>
            </a:r>
            <a:r>
              <a:rPr lang="en-US" dirty="0" smtClean="0"/>
              <a:t>the JTC1 SC</a:t>
            </a:r>
          </a:p>
          <a:p>
            <a:r>
              <a:rPr lang="en-US" dirty="0" smtClean="0"/>
              <a:t>Seconded: Jon Rosdahl</a:t>
            </a:r>
          </a:p>
          <a:p>
            <a:r>
              <a:rPr lang="en-US" dirty="0" smtClean="0"/>
              <a:t>Result:</a:t>
            </a:r>
          </a:p>
          <a:p>
            <a:endParaRPr lang="en-US" dirty="0"/>
          </a:p>
          <a:p>
            <a:r>
              <a:rPr lang="en-US" dirty="0"/>
              <a:t>SC result: </a:t>
            </a:r>
            <a:r>
              <a:rPr lang="en-US" dirty="0" smtClean="0"/>
              <a:t>5/0/2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20036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TGmd</a:t>
            </a:r>
            <a:r>
              <a:rPr lang="en-US" dirty="0" smtClean="0"/>
              <a:t> ad-hoc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Approve </a:t>
            </a:r>
            <a:r>
              <a:rPr lang="en-US" dirty="0"/>
              <a:t>a </a:t>
            </a:r>
            <a:r>
              <a:rPr lang="en-US" dirty="0" err="1"/>
              <a:t>TGmd</a:t>
            </a:r>
            <a:r>
              <a:rPr lang="en-US" dirty="0"/>
              <a:t> ad-hoc meeting week of April 1, 2019 for the purpose of comment resolution and consideration of document </a:t>
            </a:r>
            <a:r>
              <a:rPr lang="en-US" dirty="0" smtClean="0"/>
              <a:t>submissions</a:t>
            </a:r>
          </a:p>
          <a:p>
            <a:endParaRPr lang="en-US" dirty="0"/>
          </a:p>
          <a:p>
            <a:r>
              <a:rPr lang="en-US" dirty="0" smtClean="0"/>
              <a:t>Moved:</a:t>
            </a:r>
          </a:p>
          <a:p>
            <a:r>
              <a:rPr lang="en-US" dirty="0" smtClean="0"/>
              <a:t>Seconded:</a:t>
            </a:r>
          </a:p>
          <a:p>
            <a:r>
              <a:rPr lang="en-US" dirty="0" smtClean="0"/>
              <a:t>Result: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96543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TGmd</a:t>
            </a:r>
            <a:r>
              <a:rPr lang="en-US" dirty="0" smtClean="0"/>
              <a:t> liaison to Wi-Fi Alliance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Approve </a:t>
            </a:r>
            <a:r>
              <a:rPr lang="en-US" dirty="0"/>
              <a:t>the liaison statement in https://mentor.ieee.org/802.11/dcn/19/11-19-0185-01-000m-proposed-ls-to-wfa-on-reserved-usage.docx  from IEEE 802.11 to WFA regarding ANA assignment requests, granting the WG chair editorial license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Moved: </a:t>
            </a:r>
            <a:r>
              <a:rPr lang="en-US" dirty="0" err="1" smtClean="0"/>
              <a:t>Jouni</a:t>
            </a:r>
            <a:r>
              <a:rPr lang="en-US" dirty="0" smtClean="0"/>
              <a:t> </a:t>
            </a:r>
            <a:r>
              <a:rPr lang="en-US" dirty="0" err="1" smtClean="0"/>
              <a:t>Malinen</a:t>
            </a:r>
            <a:endParaRPr lang="en-US" dirty="0" smtClean="0"/>
          </a:p>
          <a:p>
            <a:r>
              <a:rPr lang="en-US" dirty="0" smtClean="0"/>
              <a:t>Seconded: Mark Hamilton</a:t>
            </a:r>
          </a:p>
          <a:p>
            <a:r>
              <a:rPr lang="en-US" dirty="0" smtClean="0"/>
              <a:t>Result: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85419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TGax </a:t>
            </a:r>
            <a:r>
              <a:rPr lang="en-US" dirty="0" err="1" smtClean="0"/>
              <a:t>coex</a:t>
            </a:r>
            <a:r>
              <a:rPr lang="en-US" dirty="0" smtClean="0"/>
              <a:t> doc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document </a:t>
            </a:r>
            <a:r>
              <a:rPr lang="en-US" dirty="0" smtClean="0"/>
              <a:t>https</a:t>
            </a:r>
            <a:r>
              <a:rPr lang="en-US" dirty="0"/>
              <a:t>://mentor.ieee.org/802.11/dcn/16/11-16-1348-04-00ax-coexistence-assurance.docx </a:t>
            </a:r>
          </a:p>
          <a:p>
            <a:r>
              <a:rPr lang="en-US" dirty="0"/>
              <a:t>as the TGax Coexistence Assurance document.</a:t>
            </a:r>
          </a:p>
          <a:p>
            <a:endParaRPr lang="en-US" dirty="0" smtClean="0"/>
          </a:p>
          <a:p>
            <a:r>
              <a:rPr lang="en-US" dirty="0" smtClean="0"/>
              <a:t>Moved: Osama Aboul-Magd</a:t>
            </a:r>
          </a:p>
          <a:p>
            <a:r>
              <a:rPr lang="en-US" dirty="0" smtClean="0"/>
              <a:t>Seconded:</a:t>
            </a:r>
          </a:p>
          <a:p>
            <a:r>
              <a:rPr lang="en-US" dirty="0" smtClean="0"/>
              <a:t>Result: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TG result: </a:t>
            </a:r>
            <a:r>
              <a:rPr lang="en-US" dirty="0"/>
              <a:t>44/0/1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54185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TGax </a:t>
            </a:r>
            <a:r>
              <a:rPr lang="en-US" dirty="0" err="1" smtClean="0"/>
              <a:t>recirc</a:t>
            </a:r>
            <a:r>
              <a:rPr lang="en-US" dirty="0" smtClean="0"/>
              <a:t> ballot D4.0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Having approved comment resolutions for all of the comments received from LB 233 on P802.11ax D3.0</a:t>
            </a:r>
          </a:p>
          <a:p>
            <a:pPr lvl="0"/>
            <a:r>
              <a:rPr lang="en-US" dirty="0"/>
              <a:t>Instruct the editor to prepare P802.11ax D4.0 incorporating these resolutions and,</a:t>
            </a:r>
          </a:p>
          <a:p>
            <a:pPr lvl="0"/>
            <a:r>
              <a:rPr lang="en-US" dirty="0"/>
              <a:t>Approve a 15 day Working Group Recirculation Ballot asking the question “Should P802.11ax D4.0 be forwarded to Sponsor Ballot?”</a:t>
            </a:r>
          </a:p>
          <a:p>
            <a:pPr lvl="0"/>
            <a:r>
              <a:rPr lang="en-US" dirty="0"/>
              <a:t> </a:t>
            </a:r>
          </a:p>
          <a:p>
            <a:pPr lvl="0"/>
            <a:r>
              <a:rPr lang="en-US" dirty="0" smtClean="0"/>
              <a:t>Moved </a:t>
            </a:r>
            <a:r>
              <a:rPr lang="en-US" dirty="0"/>
              <a:t>by </a:t>
            </a:r>
            <a:r>
              <a:rPr lang="en-US" dirty="0" smtClean="0"/>
              <a:t>Osama Aboul-Magd on </a:t>
            </a:r>
            <a:r>
              <a:rPr lang="en-US" dirty="0"/>
              <a:t>behalf of </a:t>
            </a:r>
            <a:r>
              <a:rPr lang="en-US" dirty="0" smtClean="0"/>
              <a:t>TGax</a:t>
            </a:r>
          </a:p>
          <a:p>
            <a:pPr lvl="0"/>
            <a:r>
              <a:rPr lang="en-US" dirty="0" smtClean="0"/>
              <a:t>Result:</a:t>
            </a:r>
            <a:endParaRPr lang="en-US" dirty="0"/>
          </a:p>
          <a:p>
            <a:pPr lvl="0"/>
            <a:r>
              <a:rPr lang="en-US" dirty="0"/>
              <a:t>TGax </a:t>
            </a:r>
            <a:r>
              <a:rPr lang="en-US" dirty="0" smtClean="0"/>
              <a:t>result: 48-0-0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0135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TGay</a:t>
            </a:r>
            <a:r>
              <a:rPr lang="en-US" dirty="0" smtClean="0"/>
              <a:t> </a:t>
            </a:r>
            <a:r>
              <a:rPr lang="en-US" dirty="0" err="1" smtClean="0"/>
              <a:t>recirc</a:t>
            </a:r>
            <a:r>
              <a:rPr lang="en-US" dirty="0" smtClean="0"/>
              <a:t> ballot D3.0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Having approved comment resolutions for all of the comments received from WG </a:t>
            </a:r>
            <a:r>
              <a:rPr lang="en-US" dirty="0" smtClean="0"/>
              <a:t>Letter </a:t>
            </a:r>
            <a:r>
              <a:rPr lang="en-US" dirty="0"/>
              <a:t>Ballot on P802.11ay D2.0 (LB234) as specified in 11-18/1483r6, instruct the editor to generate P802.11ay D3.0,  and</a:t>
            </a:r>
          </a:p>
          <a:p>
            <a:r>
              <a:rPr lang="en-US" dirty="0" smtClean="0"/>
              <a:t>approve </a:t>
            </a:r>
            <a:r>
              <a:rPr lang="en-US" dirty="0"/>
              <a:t>a 15 day recirculation Working Group Technical Letter Ballot asking the question “Should P802.11ay D3.0 be forwarded to Sponsor Ballot?”</a:t>
            </a:r>
          </a:p>
          <a:p>
            <a:endParaRPr lang="en-US" dirty="0" smtClean="0"/>
          </a:p>
          <a:p>
            <a:r>
              <a:rPr lang="en-US" dirty="0" smtClean="0"/>
              <a:t>Moved by Edward </a:t>
            </a:r>
            <a:r>
              <a:rPr lang="en-US" dirty="0"/>
              <a:t>Au on behalf of the </a:t>
            </a:r>
            <a:r>
              <a:rPr lang="en-US" dirty="0" err="1" smtClean="0"/>
              <a:t>TGay</a:t>
            </a:r>
            <a:endParaRPr lang="en-US" dirty="0"/>
          </a:p>
          <a:p>
            <a:r>
              <a:rPr lang="en-US" dirty="0"/>
              <a:t>Result: </a:t>
            </a:r>
            <a:endParaRPr lang="en-US" dirty="0" smtClean="0"/>
          </a:p>
          <a:p>
            <a:endParaRPr lang="en-US" dirty="0"/>
          </a:p>
          <a:p>
            <a:r>
              <a:rPr lang="en-US" dirty="0" err="1"/>
              <a:t>TGaY</a:t>
            </a:r>
            <a:r>
              <a:rPr lang="en-US" dirty="0"/>
              <a:t> result: Moved: Claudio da Silva, Second: Assaf Kasher, Y/N/A: 21/0/1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18248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TGay</a:t>
            </a:r>
            <a:r>
              <a:rPr lang="en-US" dirty="0" smtClean="0"/>
              <a:t> </a:t>
            </a:r>
            <a:r>
              <a:rPr lang="en-US" dirty="0" smtClean="0"/>
              <a:t>Coexistence Assurance 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altLang="en-US" dirty="0"/>
              <a:t>A</a:t>
            </a:r>
            <a:r>
              <a:rPr lang="en-CA" altLang="en-US" dirty="0" smtClean="0"/>
              <a:t>dopt 11-17/1288r3 </a:t>
            </a:r>
            <a:r>
              <a:rPr lang="en-CA" altLang="en-US" dirty="0"/>
              <a:t>as </a:t>
            </a:r>
            <a:r>
              <a:rPr lang="en-CA" altLang="en-US" dirty="0" smtClean="0"/>
              <a:t>the coexistence </a:t>
            </a:r>
            <a:r>
              <a:rPr lang="en-CA" altLang="en-US" dirty="0"/>
              <a:t>assurance document for </a:t>
            </a:r>
            <a:r>
              <a:rPr lang="en-CA" altLang="en-US" dirty="0" smtClean="0"/>
              <a:t>the IEEE 802.11ay </a:t>
            </a:r>
            <a:r>
              <a:rPr lang="en-CA" altLang="en-US" dirty="0"/>
              <a:t>amendment.</a:t>
            </a:r>
          </a:p>
          <a:p>
            <a:endParaRPr lang="en-CA" altLang="en-US" dirty="0"/>
          </a:p>
          <a:p>
            <a:r>
              <a:rPr lang="en-CA" altLang="en-US" dirty="0" smtClean="0"/>
              <a:t>Moved: </a:t>
            </a:r>
          </a:p>
          <a:p>
            <a:r>
              <a:rPr lang="en-CA" altLang="en-US" dirty="0" smtClean="0"/>
              <a:t>Seconded: </a:t>
            </a:r>
          </a:p>
          <a:p>
            <a:r>
              <a:rPr lang="en-CA" altLang="en-US" dirty="0" smtClean="0"/>
              <a:t>Result:</a:t>
            </a:r>
          </a:p>
          <a:p>
            <a:pPr marL="0" indent="0"/>
            <a:endParaRPr lang="en-CA" altLang="en-US" dirty="0"/>
          </a:p>
          <a:p>
            <a:r>
              <a:rPr lang="en-CA" altLang="en-US" dirty="0" err="1" smtClean="0"/>
              <a:t>TGaY</a:t>
            </a:r>
            <a:r>
              <a:rPr lang="en-CA" altLang="en-US" dirty="0" smtClean="0"/>
              <a:t> result: Moved: Claudio da Silva, Second</a:t>
            </a:r>
            <a:r>
              <a:rPr lang="en-CA" altLang="en-US" dirty="0"/>
              <a:t>: </a:t>
            </a:r>
            <a:r>
              <a:rPr lang="en-CA" altLang="en-US" dirty="0" smtClean="0"/>
              <a:t>Solomon </a:t>
            </a:r>
            <a:r>
              <a:rPr lang="en-CA" altLang="en-US" dirty="0" err="1" smtClean="0"/>
              <a:t>Trainin</a:t>
            </a:r>
            <a:r>
              <a:rPr lang="en-CA" altLang="en-US" dirty="0" smtClean="0"/>
              <a:t>, Y/N/A</a:t>
            </a:r>
            <a:r>
              <a:rPr lang="en-CA" altLang="en-US" dirty="0"/>
              <a:t>: </a:t>
            </a:r>
            <a:r>
              <a:rPr lang="en-CA" altLang="en-US" dirty="0" smtClean="0"/>
              <a:t>18/0/0</a:t>
            </a:r>
            <a:endParaRPr lang="en-CA" altLang="en-US" dirty="0"/>
          </a:p>
          <a:p>
            <a:endParaRPr lang="en-GB" altLang="en-US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 algn="r"/>
            <a:r>
              <a:rPr lang="en-GB" dirty="0"/>
              <a:t>Edward Au (Huawei)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z="2000" dirty="0"/>
              <a:t>January 2019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45034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Draft P802.11ay/D3.0</a:t>
            </a:r>
            <a:r>
              <a:rPr lang="en-US" dirty="0" smtClean="0"/>
              <a:t> to </a:t>
            </a:r>
            <a:r>
              <a:rPr lang="en-US" dirty="0" smtClean="0"/>
              <a:t>ISO/IEC/JTC1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Move to liaise the following </a:t>
            </a:r>
            <a:r>
              <a:rPr lang="en-GB" dirty="0" smtClean="0"/>
              <a:t>drafts for information </a:t>
            </a:r>
            <a:r>
              <a:rPr lang="en-GB" dirty="0"/>
              <a:t>to ISO/IEC </a:t>
            </a:r>
            <a:r>
              <a:rPr lang="en-GB" dirty="0" smtClean="0"/>
              <a:t>JTC1/SC6 following WG ballot approval:</a:t>
            </a:r>
            <a:endParaRPr lang="en-US" dirty="0"/>
          </a:p>
          <a:p>
            <a:pPr lvl="1"/>
            <a:r>
              <a:rPr lang="en-AU" dirty="0" smtClean="0"/>
              <a:t>P802.11ay </a:t>
            </a:r>
            <a:r>
              <a:rPr lang="en-AU" dirty="0"/>
              <a:t>(</a:t>
            </a:r>
            <a:r>
              <a:rPr lang="en-AU" dirty="0" smtClean="0"/>
              <a:t>D3.0)</a:t>
            </a:r>
            <a:endParaRPr lang="en-US" dirty="0"/>
          </a:p>
          <a:p>
            <a:pPr lvl="1"/>
            <a:endParaRPr lang="en-US" dirty="0"/>
          </a:p>
          <a:p>
            <a:pPr lvl="0"/>
            <a:r>
              <a:rPr lang="en-GB" dirty="0" smtClean="0"/>
              <a:t>Moved</a:t>
            </a:r>
            <a:r>
              <a:rPr lang="en-GB" dirty="0"/>
              <a:t>: </a:t>
            </a:r>
            <a:endParaRPr lang="en-GB" dirty="0" smtClean="0"/>
          </a:p>
          <a:p>
            <a:pPr lvl="0"/>
            <a:r>
              <a:rPr lang="en-GB" dirty="0" smtClean="0"/>
              <a:t>Seconded</a:t>
            </a:r>
            <a:r>
              <a:rPr lang="en-GB" dirty="0"/>
              <a:t>: </a:t>
            </a:r>
            <a:endParaRPr lang="en-GB" dirty="0" smtClean="0"/>
          </a:p>
          <a:p>
            <a:pPr lvl="0"/>
            <a:r>
              <a:rPr lang="en-GB" dirty="0" smtClean="0"/>
              <a:t>Result:</a:t>
            </a:r>
            <a:endParaRPr lang="en-GB" dirty="0"/>
          </a:p>
          <a:p>
            <a:pPr lvl="0"/>
            <a:endParaRPr lang="en-US" dirty="0"/>
          </a:p>
          <a:p>
            <a:pPr lvl="0"/>
            <a:endParaRPr lang="en-GB" sz="2000" dirty="0"/>
          </a:p>
          <a:p>
            <a:pPr marL="0" indent="0"/>
            <a:endParaRPr lang="en-US" sz="1400" dirty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 algn="r"/>
            <a:r>
              <a:rPr lang="en-GB" dirty="0"/>
              <a:t>Edward Au </a:t>
            </a:r>
            <a:r>
              <a:rPr lang="en-GB"/>
              <a:t>(Huawei)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z="2000" dirty="0"/>
              <a:t>January 2019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84515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TGaz</a:t>
            </a:r>
            <a:r>
              <a:rPr lang="en-US" dirty="0" smtClean="0"/>
              <a:t> initial </a:t>
            </a:r>
            <a:r>
              <a:rPr lang="en-US" dirty="0" smtClean="0"/>
              <a:t>WG </a:t>
            </a:r>
            <a:r>
              <a:rPr lang="en-US" dirty="0" smtClean="0"/>
              <a:t>ballot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Instruct </a:t>
            </a:r>
            <a:r>
              <a:rPr lang="en-US" b="0" dirty="0"/>
              <a:t>the editor to prepare </a:t>
            </a:r>
            <a:r>
              <a:rPr lang="en-US" b="0" dirty="0" smtClean="0"/>
              <a:t>P802.11az/D1.0, and</a:t>
            </a:r>
            <a:endParaRPr lang="en-US" b="0" dirty="0"/>
          </a:p>
          <a:p>
            <a:r>
              <a:rPr lang="en-US" b="0" dirty="0"/>
              <a:t>a</a:t>
            </a:r>
            <a:r>
              <a:rPr lang="en-US" b="0" dirty="0" smtClean="0"/>
              <a:t>pprove </a:t>
            </a:r>
            <a:r>
              <a:rPr lang="en-US" b="0" dirty="0"/>
              <a:t>a 30 day Working Group Technical Letter Ballot asking the </a:t>
            </a:r>
            <a:r>
              <a:rPr lang="en-US" b="0" dirty="0" smtClean="0"/>
              <a:t>question “Should </a:t>
            </a:r>
            <a:r>
              <a:rPr lang="en-US" b="0" dirty="0" err="1" smtClean="0"/>
              <a:t>TGaz</a:t>
            </a:r>
            <a:r>
              <a:rPr lang="en-US" b="0" dirty="0" smtClean="0"/>
              <a:t> </a:t>
            </a:r>
            <a:r>
              <a:rPr lang="en-US" b="0" dirty="0"/>
              <a:t>Draft 1.0 be forwarded to Sponsor </a:t>
            </a:r>
            <a:r>
              <a:rPr lang="en-US" b="0" dirty="0" smtClean="0"/>
              <a:t>Ballot”?</a:t>
            </a:r>
            <a:endParaRPr lang="en-US" b="0" dirty="0"/>
          </a:p>
          <a:p>
            <a:endParaRPr lang="en-US" b="0" dirty="0" smtClean="0"/>
          </a:p>
          <a:p>
            <a:r>
              <a:rPr lang="en-US" dirty="0" smtClean="0"/>
              <a:t>Moved by Jonatha</a:t>
            </a:r>
            <a:r>
              <a:rPr lang="en-US" dirty="0" smtClean="0"/>
              <a:t>n Segev on behalf of </a:t>
            </a:r>
            <a:r>
              <a:rPr lang="en-US" dirty="0" err="1" smtClean="0"/>
              <a:t>TGaz</a:t>
            </a:r>
            <a:endParaRPr lang="en-US" dirty="0" smtClean="0"/>
          </a:p>
          <a:p>
            <a:r>
              <a:rPr lang="en-US" dirty="0" smtClean="0"/>
              <a:t>Result: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TG result: Moved</a:t>
            </a:r>
            <a:r>
              <a:rPr lang="en-US" dirty="0" smtClean="0"/>
              <a:t>: </a:t>
            </a:r>
            <a:r>
              <a:rPr lang="en-US" b="0" dirty="0" err="1" smtClean="0"/>
              <a:t>Chitto</a:t>
            </a:r>
            <a:r>
              <a:rPr lang="en-US" b="0" dirty="0" smtClean="0"/>
              <a:t> </a:t>
            </a:r>
            <a:r>
              <a:rPr lang="en-US" b="0" dirty="0" smtClean="0"/>
              <a:t>Ghosh </a:t>
            </a:r>
            <a:r>
              <a:rPr lang="en-US" dirty="0" smtClean="0"/>
              <a:t>Seconded</a:t>
            </a:r>
            <a:r>
              <a:rPr lang="en-US" dirty="0"/>
              <a:t>: </a:t>
            </a:r>
            <a:r>
              <a:rPr lang="en-US" b="0" dirty="0" smtClean="0"/>
              <a:t>Assaf </a:t>
            </a:r>
            <a:r>
              <a:rPr lang="en-US" b="0" dirty="0" smtClean="0"/>
              <a:t>Kasher </a:t>
            </a:r>
            <a:r>
              <a:rPr lang="en-US" dirty="0" smtClean="0"/>
              <a:t>Vote: </a:t>
            </a:r>
            <a:r>
              <a:rPr lang="en-US" b="0" dirty="0" smtClean="0"/>
              <a:t>15/0/0</a:t>
            </a:r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Jan.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57928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TGba</a:t>
            </a:r>
            <a:r>
              <a:rPr lang="en-US" dirty="0" smtClean="0"/>
              <a:t> coexistence assurance document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Adopt </a:t>
            </a:r>
            <a:r>
              <a:rPr lang="en-US" dirty="0" smtClean="0"/>
              <a:t>11-18/1069r1 </a:t>
            </a:r>
            <a:r>
              <a:rPr lang="en-US" dirty="0"/>
              <a:t>as the coexistence assurance document for </a:t>
            </a:r>
            <a:r>
              <a:rPr lang="en-US" dirty="0" smtClean="0"/>
              <a:t>the P802.11ba </a:t>
            </a:r>
            <a:r>
              <a:rPr lang="en-US" dirty="0"/>
              <a:t>amendment. </a:t>
            </a:r>
          </a:p>
          <a:p>
            <a:endParaRPr lang="en-US" dirty="0" smtClean="0"/>
          </a:p>
          <a:p>
            <a:r>
              <a:rPr lang="en-US" dirty="0" smtClean="0"/>
              <a:t>Moved by Minyoung Park on behalf of </a:t>
            </a:r>
            <a:r>
              <a:rPr lang="en-US" dirty="0" err="1" smtClean="0"/>
              <a:t>TGba</a:t>
            </a:r>
            <a:endParaRPr lang="en-US" dirty="0" smtClean="0"/>
          </a:p>
          <a:p>
            <a:r>
              <a:rPr lang="en-US" dirty="0" smtClean="0"/>
              <a:t>Result:</a:t>
            </a:r>
          </a:p>
          <a:p>
            <a:endParaRPr lang="en-US" dirty="0"/>
          </a:p>
          <a:p>
            <a:r>
              <a:rPr lang="en-US" dirty="0" err="1" smtClean="0"/>
              <a:t>TGba</a:t>
            </a:r>
            <a:r>
              <a:rPr lang="en-US" dirty="0" smtClean="0"/>
              <a:t> result: Mover</a:t>
            </a:r>
            <a:r>
              <a:rPr lang="en-US" dirty="0" smtClean="0"/>
              <a:t>: Yongho </a:t>
            </a:r>
            <a:r>
              <a:rPr lang="en-US" dirty="0" smtClean="0"/>
              <a:t>Seok Second</a:t>
            </a:r>
            <a:r>
              <a:rPr lang="en-US" dirty="0" smtClean="0"/>
              <a:t>: </a:t>
            </a:r>
            <a:r>
              <a:rPr lang="en-US" dirty="0" err="1" smtClean="0"/>
              <a:t>Yunsong</a:t>
            </a:r>
            <a:r>
              <a:rPr lang="en-US" dirty="0" smtClean="0"/>
              <a:t> </a:t>
            </a:r>
            <a:r>
              <a:rPr lang="en-US" dirty="0" smtClean="0"/>
              <a:t>Yang Vote: </a:t>
            </a:r>
            <a:r>
              <a:rPr lang="en-US" dirty="0" smtClean="0"/>
              <a:t>14/0/0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19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Minyoung Park (Intel Corp.)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September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94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802.11 sub-group motions that are brought to the </a:t>
            </a:r>
            <a:r>
              <a:rPr lang="en-US" b="0" dirty="0" smtClean="0"/>
              <a:t>January 2019 </a:t>
            </a:r>
            <a:r>
              <a:rPr lang="en-US" b="0" dirty="0"/>
              <a:t>802.11 WG </a:t>
            </a:r>
            <a:r>
              <a:rPr lang="en-US" b="0" dirty="0" smtClean="0"/>
              <a:t>interim </a:t>
            </a:r>
            <a:r>
              <a:rPr lang="en-US" b="0" dirty="0"/>
              <a:t>meetings and EC meetings.</a:t>
            </a:r>
          </a:p>
          <a:p>
            <a:endParaRPr lang="en-US" b="0" dirty="0" smtClean="0"/>
          </a:p>
          <a:p>
            <a:r>
              <a:rPr lang="en-US" b="0" dirty="0" smtClean="0"/>
              <a:t>Revisions</a:t>
            </a:r>
          </a:p>
          <a:p>
            <a:r>
              <a:rPr lang="en-US" b="0" dirty="0" smtClean="0"/>
              <a:t>R0 </a:t>
            </a:r>
            <a:r>
              <a:rPr lang="en-US" b="0" dirty="0" smtClean="0"/>
              <a:t>initial, motions for Monday plenary, motions for Friday plenary</a:t>
            </a:r>
            <a:endParaRPr lang="en-US" b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TGba</a:t>
            </a:r>
            <a:r>
              <a:rPr lang="en-US" dirty="0" smtClean="0"/>
              <a:t> initial WG letter ballot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Instruct </a:t>
            </a:r>
            <a:r>
              <a:rPr lang="en-US" dirty="0"/>
              <a:t>the </a:t>
            </a:r>
            <a:r>
              <a:rPr lang="en-US" dirty="0" smtClean="0"/>
              <a:t>editor </a:t>
            </a:r>
            <a:r>
              <a:rPr lang="en-US" dirty="0"/>
              <a:t>to </a:t>
            </a:r>
            <a:r>
              <a:rPr lang="en-US" dirty="0" smtClean="0"/>
              <a:t>prepare P802.11ba/D2.0</a:t>
            </a:r>
            <a:r>
              <a:rPr lang="en-US" dirty="0" smtClean="0"/>
              <a:t>, and </a:t>
            </a:r>
            <a:endParaRPr lang="en-US" dirty="0"/>
          </a:p>
          <a:p>
            <a:r>
              <a:rPr lang="en-US" dirty="0"/>
              <a:t>a</a:t>
            </a:r>
            <a:r>
              <a:rPr lang="en-US" dirty="0" smtClean="0"/>
              <a:t>pprove </a:t>
            </a:r>
            <a:r>
              <a:rPr lang="en-US" dirty="0"/>
              <a:t>a 30 day Working Group Technical Letter Ballot asking the question “Should </a:t>
            </a:r>
            <a:r>
              <a:rPr lang="en-US" dirty="0" smtClean="0"/>
              <a:t>P802.11ba/D2.0 </a:t>
            </a:r>
            <a:r>
              <a:rPr lang="en-US" dirty="0"/>
              <a:t>be forwarded to Sponsor Ballot?”</a:t>
            </a:r>
          </a:p>
          <a:p>
            <a:endParaRPr lang="en-US" dirty="0" smtClean="0"/>
          </a:p>
          <a:p>
            <a:r>
              <a:rPr lang="en-US" dirty="0" smtClean="0"/>
              <a:t>Moved </a:t>
            </a:r>
            <a:r>
              <a:rPr lang="en-US" dirty="0" smtClean="0"/>
              <a:t>by Minyoung Park on behalf of </a:t>
            </a:r>
            <a:r>
              <a:rPr lang="en-US" dirty="0" err="1" smtClean="0"/>
              <a:t>TGba</a:t>
            </a:r>
            <a:endParaRPr lang="en-US" dirty="0" smtClean="0"/>
          </a:p>
          <a:p>
            <a:r>
              <a:rPr lang="en-US" dirty="0" smtClean="0"/>
              <a:t>Result:</a:t>
            </a:r>
          </a:p>
          <a:p>
            <a:endParaRPr lang="en-US" dirty="0"/>
          </a:p>
          <a:p>
            <a:r>
              <a:rPr lang="en-US" dirty="0" smtClean="0"/>
              <a:t>TG result: Mover</a:t>
            </a:r>
            <a:r>
              <a:rPr lang="en-US" dirty="0" smtClean="0"/>
              <a:t>: Po-Kai </a:t>
            </a:r>
            <a:r>
              <a:rPr lang="en-US" dirty="0" smtClean="0"/>
              <a:t>Huang Second</a:t>
            </a:r>
            <a:r>
              <a:rPr lang="en-US" dirty="0" smtClean="0"/>
              <a:t>: </a:t>
            </a:r>
            <a:r>
              <a:rPr lang="en-US" dirty="0" err="1" smtClean="0"/>
              <a:t>Yunsong</a:t>
            </a:r>
            <a:r>
              <a:rPr lang="en-US" dirty="0" smtClean="0"/>
              <a:t> </a:t>
            </a:r>
            <a:r>
              <a:rPr lang="en-US" dirty="0" smtClean="0"/>
              <a:t>Yang Result: </a:t>
            </a:r>
            <a:r>
              <a:rPr lang="en-US" dirty="0" smtClean="0"/>
              <a:t>12-0-3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20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Minyoung Park (Intel Corp.)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66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TGbc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Confirm Hitoshi Morioka and Stephan McCann as vice chairs of </a:t>
            </a:r>
            <a:r>
              <a:rPr lang="en-US" dirty="0" err="1" smtClean="0"/>
              <a:t>TGbc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Moved:</a:t>
            </a:r>
          </a:p>
          <a:p>
            <a:r>
              <a:rPr lang="en-US" dirty="0" smtClean="0"/>
              <a:t>Seconded:</a:t>
            </a:r>
          </a:p>
          <a:p>
            <a:r>
              <a:rPr lang="en-US" dirty="0" smtClean="0"/>
              <a:t>Result: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98625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TGbd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Confirm Hongyuan Zhang and Joseph Levy as vice chairs of </a:t>
            </a:r>
            <a:r>
              <a:rPr lang="en-US" dirty="0" err="1" smtClean="0"/>
              <a:t>TGbd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Moved:</a:t>
            </a:r>
          </a:p>
          <a:p>
            <a:r>
              <a:rPr lang="en-US" dirty="0" smtClean="0"/>
              <a:t>Seconded:</a:t>
            </a:r>
          </a:p>
          <a:p>
            <a:r>
              <a:rPr lang="en-US" dirty="0" smtClean="0"/>
              <a:t>Result: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11352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TGbd</a:t>
            </a:r>
            <a:r>
              <a:rPr lang="en-US" dirty="0" smtClean="0"/>
              <a:t>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Approve 802.11-19/0202r1 </a:t>
            </a:r>
            <a:r>
              <a:rPr lang="en-US" dirty="0" err="1"/>
              <a:t>TGbd</a:t>
            </a:r>
            <a:r>
              <a:rPr lang="en-US" dirty="0"/>
              <a:t> agreed terminology and </a:t>
            </a:r>
            <a:r>
              <a:rPr lang="en-US" dirty="0" smtClean="0"/>
              <a:t>requirements, </a:t>
            </a:r>
            <a:r>
              <a:rPr lang="en-US" dirty="0"/>
              <a:t>to be referred to by IEEE 802.18.</a:t>
            </a:r>
          </a:p>
          <a:p>
            <a:endParaRPr lang="en-US" dirty="0"/>
          </a:p>
          <a:p>
            <a:r>
              <a:rPr lang="en-US" dirty="0" smtClean="0"/>
              <a:t>Moved:</a:t>
            </a:r>
          </a:p>
          <a:p>
            <a:r>
              <a:rPr lang="en-US" dirty="0" smtClean="0"/>
              <a:t>Seconded:</a:t>
            </a:r>
          </a:p>
          <a:p>
            <a:r>
              <a:rPr lang="en-US" dirty="0" smtClean="0"/>
              <a:t>Result:</a:t>
            </a:r>
          </a:p>
          <a:p>
            <a:endParaRPr lang="en-US" dirty="0"/>
          </a:p>
          <a:p>
            <a:r>
              <a:rPr lang="en-US" dirty="0" smtClean="0"/>
              <a:t>TG result: Moved</a:t>
            </a:r>
            <a:r>
              <a:rPr lang="en-US" dirty="0"/>
              <a:t>: Peter </a:t>
            </a:r>
            <a:r>
              <a:rPr lang="en-US" dirty="0" smtClean="0"/>
              <a:t>Ecclesine Second</a:t>
            </a:r>
            <a:r>
              <a:rPr lang="en-US" dirty="0"/>
              <a:t>: Michael </a:t>
            </a:r>
            <a:r>
              <a:rPr lang="en-US" dirty="0" smtClean="0"/>
              <a:t>Fischer Result</a:t>
            </a:r>
            <a:r>
              <a:rPr lang="en-US" dirty="0"/>
              <a:t>: </a:t>
            </a:r>
            <a:r>
              <a:rPr lang="en-US" dirty="0" smtClean="0"/>
              <a:t>15/0/1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58948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702B6FE-1ABC-474C-803C-7E49DD50C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EHT PAR approval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5AADECC-C5A7-4644-B4A6-500CB4E2C0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GB" sz="2000" dirty="0"/>
              <a:t>Believing that the PAR contained in the document referenced below meets IEEE-SA guidelines,</a:t>
            </a:r>
            <a:endParaRPr lang="en-CA" sz="2000" dirty="0"/>
          </a:p>
          <a:p>
            <a:pPr marL="0" indent="0"/>
            <a:r>
              <a:rPr lang="en-GB" sz="2000" dirty="0"/>
              <a:t>Request that the PAR contained in11-18/1231r4 &lt;</a:t>
            </a:r>
            <a:r>
              <a:rPr lang="en-GB" sz="2000" dirty="0">
                <a:hlinkClick r:id="rId2"/>
              </a:rPr>
              <a:t>https://mentor.ieee.org/802.11/dcn/18/11-18-1231-04-0eht-eht-draft-proposed-par.docx</a:t>
            </a:r>
            <a:r>
              <a:rPr lang="en-GB" sz="2000" dirty="0"/>
              <a:t> &gt; be posted to the IEEE 802 Executive Committee (EC) agenda for WG 802 preview and EC approval to submit to </a:t>
            </a:r>
            <a:r>
              <a:rPr lang="en-GB" sz="2000" dirty="0" err="1"/>
              <a:t>NesCom</a:t>
            </a:r>
            <a:r>
              <a:rPr lang="en-GB" sz="2000" dirty="0"/>
              <a:t>. </a:t>
            </a:r>
            <a:endParaRPr lang="en-CA" sz="2000" dirty="0"/>
          </a:p>
          <a:p>
            <a:pPr marL="0" indent="0"/>
            <a:r>
              <a:rPr lang="en-GB" sz="2000" dirty="0"/>
              <a:t> </a:t>
            </a:r>
            <a:endParaRPr lang="en-CA" sz="2000" dirty="0"/>
          </a:p>
          <a:p>
            <a:pPr marL="0" indent="0"/>
            <a:r>
              <a:rPr lang="en-GB" sz="2000" dirty="0" smtClean="0"/>
              <a:t>Moved:</a:t>
            </a:r>
          </a:p>
          <a:p>
            <a:pPr marL="0" indent="0"/>
            <a:r>
              <a:rPr lang="en-GB" sz="2000" dirty="0" smtClean="0"/>
              <a:t>Seconded:</a:t>
            </a:r>
          </a:p>
          <a:p>
            <a:pPr marL="0" indent="0"/>
            <a:r>
              <a:rPr lang="en-GB" sz="2000" dirty="0" smtClean="0"/>
              <a:t>Result:</a:t>
            </a:r>
          </a:p>
          <a:p>
            <a:pPr marL="0" indent="0"/>
            <a:endParaRPr lang="en-GB" sz="2000" dirty="0"/>
          </a:p>
          <a:p>
            <a:pPr marL="0" indent="0"/>
            <a:r>
              <a:rPr lang="en-GB" sz="2000" dirty="0" smtClean="0"/>
              <a:t>EHT SG result: y-n-a- </a:t>
            </a:r>
            <a:r>
              <a:rPr lang="en-GB" sz="2000" dirty="0"/>
              <a:t>97-0-2</a:t>
            </a:r>
            <a:endParaRPr lang="en-CA" sz="2000" dirty="0"/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DBAFF9E-199A-B542-8F2A-4E579E0780A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2EA70F40-519F-E641-9AC0-4953ACDDBB32}" type="slidenum">
              <a:rPr lang="en-GB" altLang="en-US" smtClean="0"/>
              <a:pPr>
                <a:defRPr/>
              </a:pPr>
              <a:t>24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1B3B7FD-E5F4-7C42-8556-FEAEC1D45E72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/>
              <a:t>Michael Montemurro, BlackBerry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8B286F5-F459-1D49-A4B8-0520FBA3CE6F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CA" altLang="en-US"/>
              <a:t>January 2019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262081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2576C1B-04EB-294A-A768-A4840C4F9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EHT CSD </a:t>
            </a:r>
            <a:r>
              <a:rPr lang="en-US" dirty="0" smtClean="0"/>
              <a:t>a</a:t>
            </a:r>
            <a:r>
              <a:rPr lang="en-US" dirty="0" smtClean="0"/>
              <a:t>pproval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EE76AE0-F694-B44F-A423-CEC4B19245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GB" sz="2000" dirty="0"/>
              <a:t>Believing that the CSD contained in the document referenced below meets IEEE 802 guidelines,</a:t>
            </a:r>
            <a:endParaRPr lang="en-CA" sz="2000" dirty="0"/>
          </a:p>
          <a:p>
            <a:pPr marL="0" indent="0"/>
            <a:r>
              <a:rPr lang="en-GB" sz="2000" dirty="0"/>
              <a:t>Request that the CSD contained in 11-18/1233r4 &lt;</a:t>
            </a:r>
            <a:r>
              <a:rPr lang="en-GB" sz="2000" dirty="0">
                <a:hlinkClick r:id="rId2"/>
              </a:rPr>
              <a:t>https://mentor.ieee.org/802.11/dcn/18/11-18-1233-04-0eht-eht-draft-proposed-csd.docx</a:t>
            </a:r>
            <a:r>
              <a:rPr lang="en-GB" sz="2000" dirty="0"/>
              <a:t> &gt; be posted to the IEEE 802 Executive Committee (EC) agenda for WG 802 preview and EC approval.</a:t>
            </a:r>
            <a:endParaRPr lang="en-CA" sz="2000" dirty="0"/>
          </a:p>
          <a:p>
            <a:pPr marL="0" indent="0"/>
            <a:r>
              <a:rPr lang="en-GB" sz="2000" dirty="0"/>
              <a:t> </a:t>
            </a:r>
            <a:endParaRPr lang="en-CA" sz="2000" dirty="0"/>
          </a:p>
          <a:p>
            <a:pPr marL="0" indent="0"/>
            <a:r>
              <a:rPr lang="en-GB" sz="2000" dirty="0" smtClean="0"/>
              <a:t>Moved:</a:t>
            </a:r>
          </a:p>
          <a:p>
            <a:pPr marL="0" indent="0"/>
            <a:r>
              <a:rPr lang="en-GB" sz="2000" dirty="0" smtClean="0"/>
              <a:t>Seconded:</a:t>
            </a:r>
          </a:p>
          <a:p>
            <a:pPr marL="0" indent="0"/>
            <a:r>
              <a:rPr lang="en-GB" sz="2000" dirty="0" smtClean="0"/>
              <a:t>Result:</a:t>
            </a:r>
          </a:p>
          <a:p>
            <a:pPr marL="0" indent="0"/>
            <a:endParaRPr lang="en-GB" sz="2000" dirty="0"/>
          </a:p>
          <a:p>
            <a:pPr marL="0" indent="0"/>
            <a:r>
              <a:rPr lang="en-GB" sz="2000" dirty="0" smtClean="0"/>
              <a:t>EHT SG result: y-n-a </a:t>
            </a:r>
            <a:r>
              <a:rPr lang="en-GB" sz="2000" dirty="0"/>
              <a:t>– 97-0-3</a:t>
            </a:r>
            <a:endParaRPr lang="en-US" sz="2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768FE72-A906-4A4C-AA98-A6F2F8AE745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2EA70F40-519F-E641-9AC0-4953ACDDBB32}" type="slidenum">
              <a:rPr lang="en-GB" altLang="en-US" smtClean="0"/>
              <a:pPr>
                <a:defRPr/>
              </a:pPr>
              <a:t>25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FD7F4E3-ED51-394C-A546-E9BDA2E436B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/>
              <a:t>Michael Montemurro, BlackBerry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28F20E6-E04E-3E41-9DBB-555197A3CB58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CA" altLang="en-US"/>
              <a:t>January 2019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40918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544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TGbc</a:t>
            </a:r>
            <a:r>
              <a:rPr lang="en-US" dirty="0" smtClean="0"/>
              <a:t> and </a:t>
            </a:r>
            <a:r>
              <a:rPr lang="en-US" dirty="0" err="1" smtClean="0"/>
              <a:t>TGbd</a:t>
            </a:r>
            <a:r>
              <a:rPr lang="en-US" dirty="0" smtClean="0"/>
              <a:t> chair confirmations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Confirm Marc Emmelmann as </a:t>
            </a:r>
            <a:r>
              <a:rPr lang="en-US" dirty="0" err="1" smtClean="0"/>
              <a:t>TGbc</a:t>
            </a:r>
            <a:r>
              <a:rPr lang="en-US" dirty="0" smtClean="0"/>
              <a:t> chair and Bo Sun as </a:t>
            </a:r>
            <a:r>
              <a:rPr lang="en-US" dirty="0" err="1" smtClean="0"/>
              <a:t>TGbd</a:t>
            </a:r>
            <a:r>
              <a:rPr lang="en-US" dirty="0" smtClean="0"/>
              <a:t> chair</a:t>
            </a:r>
          </a:p>
          <a:p>
            <a:endParaRPr lang="en-US" dirty="0"/>
          </a:p>
          <a:p>
            <a:r>
              <a:rPr lang="en-US" dirty="0" smtClean="0"/>
              <a:t>Moved: Allan Jones</a:t>
            </a:r>
          </a:p>
          <a:p>
            <a:r>
              <a:rPr lang="en-US" dirty="0" smtClean="0"/>
              <a:t>Seconded: Mark Hamilton</a:t>
            </a:r>
          </a:p>
          <a:p>
            <a:r>
              <a:rPr lang="en-US" dirty="0" smtClean="0"/>
              <a:t>Result</a:t>
            </a:r>
            <a:r>
              <a:rPr lang="en-US" smtClean="0"/>
              <a:t>: Unanimous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45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577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76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January 2019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38200" y="6076890"/>
            <a:ext cx="975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Moved: </a:t>
            </a:r>
            <a:r>
              <a:rPr lang="en-US" sz="2000" dirty="0" smtClean="0">
                <a:solidFill>
                  <a:schemeClr val="tx1"/>
                </a:solidFill>
              </a:rPr>
              <a:t>Seconded</a:t>
            </a:r>
            <a:r>
              <a:rPr lang="en-US" sz="2000" dirty="0" smtClean="0">
                <a:solidFill>
                  <a:schemeClr val="tx1"/>
                </a:solidFill>
              </a:rPr>
              <a:t>: </a:t>
            </a:r>
            <a:r>
              <a:rPr lang="en-US" sz="2000" dirty="0" smtClean="0">
                <a:solidFill>
                  <a:schemeClr val="tx1"/>
                </a:solidFill>
              </a:rPr>
              <a:t>Result:</a:t>
            </a:r>
            <a:endParaRPr lang="en-US" sz="2000" dirty="0">
              <a:solidFill>
                <a:schemeClr val="tx1"/>
              </a:solidFill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1202738"/>
              </p:ext>
            </p:extLst>
          </p:nvPr>
        </p:nvGraphicFramePr>
        <p:xfrm>
          <a:off x="914402" y="1524000"/>
          <a:ext cx="10439397" cy="4325430"/>
        </p:xfrm>
        <a:graphic>
          <a:graphicData uri="http://schemas.openxmlformats.org/drawingml/2006/table">
            <a:tbl>
              <a:tblPr/>
              <a:tblGrid>
                <a:gridCol w="1066798"/>
                <a:gridCol w="6492764"/>
                <a:gridCol w="1279636"/>
                <a:gridCol w="1600199"/>
              </a:tblGrid>
              <a:tr h="29221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83513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Monday</a:t>
                      </a:r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: </a:t>
                      </a:r>
                      <a:r>
                        <a:rPr lang="fr-FR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January</a:t>
                      </a:r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28,</a:t>
                      </a:r>
                      <a:r>
                        <a:rPr lang="fr-FR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February</a:t>
                      </a:r>
                      <a:r>
                        <a:rPr lang="fr-FR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25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77163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Fridays: February 1, 8, 15, 22, March 1</a:t>
                      </a:r>
                      <a:endParaRPr lang="en-GB" sz="12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None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None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None</a:t>
                      </a:r>
                      <a:endParaRPr lang="en-CA" sz="1200" b="0" i="0" u="none" strike="noStrike" kern="1200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18:00 ET</a:t>
                      </a:r>
                    </a:p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</a:t>
                      </a:r>
                    </a:p>
                    <a:p>
                      <a:pPr algn="ctr" fontAlgn="b"/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Wednesdays: </a:t>
                      </a:r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February 27, March 6</a:t>
                      </a:r>
                      <a:endParaRPr lang="en-GB" sz="12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265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Wednesdays:</a:t>
                      </a:r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March 6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44866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GB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Monday: </a:t>
                      </a:r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March 4</a:t>
                      </a:r>
                      <a:endParaRPr lang="en-GB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</a:t>
                      </a:r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  <a:endParaRPr lang="en-GB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2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17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Friday:</a:t>
                      </a:r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February 1, 15,</a:t>
                      </a:r>
                    </a:p>
                    <a:p>
                      <a:pPr algn="l" fontAlgn="b"/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Thursday: March 7</a:t>
                      </a:r>
                      <a:endParaRPr lang="en-GB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9:00 ET</a:t>
                      </a:r>
                    </a:p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9:00 ET</a:t>
                      </a:r>
                      <a:endParaRPr lang="en-GB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</a:p>
                    <a:p>
                      <a:pPr algn="ctr" fontAlgn="b"/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GB" sz="12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517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Tuesdays: February 12, March 19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ET</a:t>
                      </a:r>
                      <a:endParaRPr lang="en-GB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2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17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Tuesday: January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29, March 5</a:t>
                      </a:r>
                    </a:p>
                    <a:p>
                      <a:pPr algn="l" fontAlgn="b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February 19, March 19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18:00 ET</a:t>
                      </a:r>
                      <a:endParaRPr lang="en-GB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2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2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51725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17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RTA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Wednesday: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January 30, February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27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hr`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517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EHT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None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222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FD TIG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Approve the FD TIG minutes for November 2018 in </a:t>
            </a:r>
            <a:r>
              <a:rPr lang="en-US" u="sng" dirty="0">
                <a:hlinkClick r:id="rId2"/>
              </a:rPr>
              <a:t>https://</a:t>
            </a:r>
            <a:r>
              <a:rPr lang="en-US" u="sng" dirty="0" smtClean="0">
                <a:hlinkClick r:id="rId2"/>
              </a:rPr>
              <a:t>mentor.ieee.org/802.11/dcn/18/11-18-2076-00-00fd-fd-tig-meeting-minutes-for-november-2018.docx</a:t>
            </a:r>
            <a:endParaRPr lang="en-US" u="sng" dirty="0" smtClean="0"/>
          </a:p>
          <a:p>
            <a:endParaRPr lang="en-US" u="sng" dirty="0"/>
          </a:p>
          <a:p>
            <a:r>
              <a:rPr lang="en-US" dirty="0" smtClean="0"/>
              <a:t>Moved:</a:t>
            </a:r>
          </a:p>
          <a:p>
            <a:r>
              <a:rPr lang="en-US" dirty="0" smtClean="0"/>
              <a:t>Seconded:</a:t>
            </a:r>
          </a:p>
          <a:p>
            <a:r>
              <a:rPr lang="en-US" dirty="0" smtClean="0"/>
              <a:t>Result: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9674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IEEE 802.11 </a:t>
            </a:r>
            <a:r>
              <a:rPr lang="en-US" dirty="0" smtClean="0"/>
              <a:t>WG approves </a:t>
            </a:r>
            <a:r>
              <a:rPr lang="en-US" dirty="0"/>
              <a:t>sending </a:t>
            </a:r>
            <a:r>
              <a:rPr lang="en-US" dirty="0" smtClean="0"/>
              <a:t>11-19-0063-05 </a:t>
            </a:r>
            <a:r>
              <a:rPr lang="en-US" dirty="0"/>
              <a:t>to 3GPP RAN1 as a Liaison Statement</a:t>
            </a:r>
          </a:p>
          <a:p>
            <a:endParaRPr lang="en-US" dirty="0" smtClean="0"/>
          </a:p>
          <a:p>
            <a:r>
              <a:rPr lang="en-US" dirty="0" smtClean="0"/>
              <a:t>Moved</a:t>
            </a:r>
            <a:r>
              <a:rPr lang="en-US" dirty="0"/>
              <a:t>: Andrew Myles on behalf of SC</a:t>
            </a:r>
          </a:p>
          <a:p>
            <a:r>
              <a:rPr lang="en-US" dirty="0"/>
              <a:t>Note: r5 is “clean” version of r4</a:t>
            </a:r>
          </a:p>
          <a:p>
            <a:r>
              <a:rPr lang="en-US" dirty="0"/>
              <a:t>Note: needs to be sent today because RAN1 meeting next week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20625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13067</TotalTime>
  <Words>1282</Words>
  <Application>Microsoft Office PowerPoint</Application>
  <PresentationFormat>Widescreen</PresentationFormat>
  <Paragraphs>314</Paragraphs>
  <Slides>25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 Unicode MS</vt:lpstr>
      <vt:lpstr>MS Gothic</vt:lpstr>
      <vt:lpstr>Calibri</vt:lpstr>
      <vt:lpstr>Times New Roman</vt:lpstr>
      <vt:lpstr>Office Theme</vt:lpstr>
      <vt:lpstr>Document</vt:lpstr>
      <vt:lpstr>802.11 January 2019 WG Motions</vt:lpstr>
      <vt:lpstr>Abstract</vt:lpstr>
      <vt:lpstr>Monday</vt:lpstr>
      <vt:lpstr>TGbc and TGbd chair confirmations</vt:lpstr>
      <vt:lpstr>Wednesday</vt:lpstr>
      <vt:lpstr>Friday</vt:lpstr>
      <vt:lpstr>Teleconferences</vt:lpstr>
      <vt:lpstr>FD TIG</vt:lpstr>
      <vt:lpstr>Coex</vt:lpstr>
      <vt:lpstr>JTC1</vt:lpstr>
      <vt:lpstr>TGmd ad-hoc</vt:lpstr>
      <vt:lpstr>TGmd liaison to Wi-Fi Alliance</vt:lpstr>
      <vt:lpstr>TGax coex doc</vt:lpstr>
      <vt:lpstr>TGax recirc ballot D4.0</vt:lpstr>
      <vt:lpstr>TGay recirc ballot D3.0</vt:lpstr>
      <vt:lpstr>TGay Coexistence Assurance Document</vt:lpstr>
      <vt:lpstr>Draft P802.11ay/D3.0 to ISO/IEC/JTC1</vt:lpstr>
      <vt:lpstr>TGaz initial WG ballot</vt:lpstr>
      <vt:lpstr>TGba coexistence assurance document</vt:lpstr>
      <vt:lpstr>TGba initial WG letter ballot</vt:lpstr>
      <vt:lpstr>TGbc</vt:lpstr>
      <vt:lpstr>TGbd</vt:lpstr>
      <vt:lpstr>TGbd terminology</vt:lpstr>
      <vt:lpstr>EHT PAR approval</vt:lpstr>
      <vt:lpstr>EHT CSD approval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March 2018 WG Motions</dc:title>
  <dc:creator>Stacey, Robert</dc:creator>
  <cp:keywords>CTPClassification=CTP_PUBLIC:VisualMarkings=, CTPClassification=CTP_NT</cp:keywords>
  <cp:lastModifiedBy>Stacey, Robert</cp:lastModifiedBy>
  <cp:revision>257</cp:revision>
  <cp:lastPrinted>1601-01-01T00:00:00Z</cp:lastPrinted>
  <dcterms:created xsi:type="dcterms:W3CDTF">2018-05-10T16:45:22Z</dcterms:created>
  <dcterms:modified xsi:type="dcterms:W3CDTF">2019-01-18T03:18:00Z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2019-01-18 03:18:00Z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