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1"/>
  </p:notesMasterIdLst>
  <p:handoutMasterIdLst>
    <p:handoutMasterId r:id="rId312"/>
  </p:handoutMasterIdLst>
  <p:sldIdLst>
    <p:sldId id="256" r:id="rId2"/>
    <p:sldId id="257" r:id="rId3"/>
    <p:sldId id="616" r:id="rId4"/>
    <p:sldId id="617" r:id="rId5"/>
    <p:sldId id="618" r:id="rId6"/>
    <p:sldId id="619" r:id="rId7"/>
    <p:sldId id="620" r:id="rId8"/>
    <p:sldId id="613" r:id="rId9"/>
    <p:sldId id="614" r:id="rId10"/>
    <p:sldId id="615" r:id="rId11"/>
    <p:sldId id="607" r:id="rId12"/>
    <p:sldId id="608" r:id="rId13"/>
    <p:sldId id="609" r:id="rId14"/>
    <p:sldId id="611" r:id="rId15"/>
    <p:sldId id="612" r:id="rId16"/>
    <p:sldId id="610" r:id="rId17"/>
    <p:sldId id="602" r:id="rId18"/>
    <p:sldId id="603" r:id="rId19"/>
    <p:sldId id="604" r:id="rId20"/>
    <p:sldId id="605" r:id="rId21"/>
    <p:sldId id="606" r:id="rId22"/>
    <p:sldId id="592" r:id="rId23"/>
    <p:sldId id="593" r:id="rId24"/>
    <p:sldId id="594" r:id="rId25"/>
    <p:sldId id="595" r:id="rId26"/>
    <p:sldId id="596" r:id="rId27"/>
    <p:sldId id="597" r:id="rId28"/>
    <p:sldId id="598" r:id="rId29"/>
    <p:sldId id="599" r:id="rId30"/>
    <p:sldId id="600" r:id="rId31"/>
    <p:sldId id="582" r:id="rId32"/>
    <p:sldId id="583" r:id="rId33"/>
    <p:sldId id="584" r:id="rId34"/>
    <p:sldId id="585" r:id="rId35"/>
    <p:sldId id="590" r:id="rId36"/>
    <p:sldId id="591" r:id="rId37"/>
    <p:sldId id="586" r:id="rId38"/>
    <p:sldId id="587" r:id="rId39"/>
    <p:sldId id="573" r:id="rId40"/>
    <p:sldId id="574" r:id="rId41"/>
    <p:sldId id="575" r:id="rId42"/>
    <p:sldId id="576" r:id="rId43"/>
    <p:sldId id="577" r:id="rId44"/>
    <p:sldId id="579" r:id="rId45"/>
    <p:sldId id="580" r:id="rId46"/>
    <p:sldId id="578" r:id="rId47"/>
    <p:sldId id="581" r:id="rId48"/>
    <p:sldId id="537" r:id="rId49"/>
    <p:sldId id="568" r:id="rId50"/>
    <p:sldId id="570" r:id="rId51"/>
    <p:sldId id="569" r:id="rId52"/>
    <p:sldId id="572" r:id="rId53"/>
    <p:sldId id="571" r:id="rId54"/>
    <p:sldId id="555" r:id="rId55"/>
    <p:sldId id="556" r:id="rId56"/>
    <p:sldId id="557" r:id="rId57"/>
    <p:sldId id="558" r:id="rId58"/>
    <p:sldId id="559" r:id="rId59"/>
    <p:sldId id="560" r:id="rId60"/>
    <p:sldId id="561" r:id="rId61"/>
    <p:sldId id="562" r:id="rId62"/>
    <p:sldId id="563" r:id="rId63"/>
    <p:sldId id="565" r:id="rId64"/>
    <p:sldId id="566" r:id="rId65"/>
    <p:sldId id="541" r:id="rId66"/>
    <p:sldId id="542" r:id="rId67"/>
    <p:sldId id="543" r:id="rId68"/>
    <p:sldId id="544" r:id="rId69"/>
    <p:sldId id="546" r:id="rId70"/>
    <p:sldId id="547" r:id="rId71"/>
    <p:sldId id="548" r:id="rId72"/>
    <p:sldId id="549" r:id="rId73"/>
    <p:sldId id="550" r:id="rId74"/>
    <p:sldId id="551" r:id="rId75"/>
    <p:sldId id="552" r:id="rId76"/>
    <p:sldId id="553" r:id="rId77"/>
    <p:sldId id="554" r:id="rId78"/>
    <p:sldId id="545" r:id="rId79"/>
    <p:sldId id="567" r:id="rId80"/>
    <p:sldId id="538" r:id="rId81"/>
    <p:sldId id="539" r:id="rId82"/>
    <p:sldId id="540" r:id="rId83"/>
    <p:sldId id="529" r:id="rId84"/>
    <p:sldId id="530" r:id="rId85"/>
    <p:sldId id="531" r:id="rId86"/>
    <p:sldId id="533" r:id="rId87"/>
    <p:sldId id="535" r:id="rId88"/>
    <p:sldId id="536" r:id="rId89"/>
    <p:sldId id="534" r:id="rId90"/>
    <p:sldId id="526" r:id="rId91"/>
    <p:sldId id="527" r:id="rId92"/>
    <p:sldId id="528" r:id="rId93"/>
    <p:sldId id="518" r:id="rId94"/>
    <p:sldId id="519" r:id="rId95"/>
    <p:sldId id="520" r:id="rId96"/>
    <p:sldId id="522" r:id="rId97"/>
    <p:sldId id="523" r:id="rId98"/>
    <p:sldId id="525" r:id="rId99"/>
    <p:sldId id="524" r:id="rId100"/>
    <p:sldId id="509" r:id="rId101"/>
    <p:sldId id="510" r:id="rId102"/>
    <p:sldId id="511" r:id="rId103"/>
    <p:sldId id="512" r:id="rId104"/>
    <p:sldId id="514" r:id="rId105"/>
    <p:sldId id="516" r:id="rId106"/>
    <p:sldId id="515" r:id="rId107"/>
    <p:sldId id="517" r:id="rId108"/>
    <p:sldId id="513" r:id="rId109"/>
    <p:sldId id="506" r:id="rId110"/>
    <p:sldId id="507" r:id="rId111"/>
    <p:sldId id="508" r:id="rId112"/>
    <p:sldId id="491" r:id="rId113"/>
    <p:sldId id="492" r:id="rId114"/>
    <p:sldId id="493" r:id="rId115"/>
    <p:sldId id="496" r:id="rId116"/>
    <p:sldId id="498" r:id="rId117"/>
    <p:sldId id="495" r:id="rId118"/>
    <p:sldId id="497" r:id="rId119"/>
    <p:sldId id="499" r:id="rId120"/>
    <p:sldId id="500" r:id="rId121"/>
    <p:sldId id="501" r:id="rId122"/>
    <p:sldId id="503" r:id="rId123"/>
    <p:sldId id="502" r:id="rId124"/>
    <p:sldId id="505" r:id="rId125"/>
    <p:sldId id="504" r:id="rId126"/>
    <p:sldId id="494" r:id="rId127"/>
    <p:sldId id="488" r:id="rId128"/>
    <p:sldId id="489" r:id="rId129"/>
    <p:sldId id="490" r:id="rId130"/>
    <p:sldId id="479" r:id="rId131"/>
    <p:sldId id="480" r:id="rId132"/>
    <p:sldId id="481" r:id="rId133"/>
    <p:sldId id="482" r:id="rId134"/>
    <p:sldId id="483" r:id="rId135"/>
    <p:sldId id="484" r:id="rId136"/>
    <p:sldId id="486" r:id="rId137"/>
    <p:sldId id="485" r:id="rId138"/>
    <p:sldId id="487" r:id="rId139"/>
    <p:sldId id="476" r:id="rId140"/>
    <p:sldId id="477" r:id="rId141"/>
    <p:sldId id="478" r:id="rId142"/>
    <p:sldId id="463" r:id="rId143"/>
    <p:sldId id="464" r:id="rId144"/>
    <p:sldId id="465" r:id="rId145"/>
    <p:sldId id="466" r:id="rId146"/>
    <p:sldId id="467" r:id="rId147"/>
    <p:sldId id="468" r:id="rId148"/>
    <p:sldId id="470" r:id="rId149"/>
    <p:sldId id="471" r:id="rId150"/>
    <p:sldId id="472" r:id="rId151"/>
    <p:sldId id="473" r:id="rId152"/>
    <p:sldId id="474" r:id="rId153"/>
    <p:sldId id="475" r:id="rId154"/>
    <p:sldId id="447" r:id="rId155"/>
    <p:sldId id="454" r:id="rId156"/>
    <p:sldId id="455" r:id="rId157"/>
    <p:sldId id="458" r:id="rId158"/>
    <p:sldId id="456" r:id="rId159"/>
    <p:sldId id="457" r:id="rId160"/>
    <p:sldId id="459" r:id="rId161"/>
    <p:sldId id="462" r:id="rId162"/>
    <p:sldId id="453" r:id="rId163"/>
    <p:sldId id="448" r:id="rId164"/>
    <p:sldId id="449" r:id="rId165"/>
    <p:sldId id="450" r:id="rId166"/>
    <p:sldId id="452" r:id="rId167"/>
    <p:sldId id="451" r:id="rId168"/>
    <p:sldId id="437" r:id="rId169"/>
    <p:sldId id="438" r:id="rId170"/>
    <p:sldId id="439" r:id="rId171"/>
    <p:sldId id="440" r:id="rId172"/>
    <p:sldId id="441" r:id="rId173"/>
    <p:sldId id="442" r:id="rId174"/>
    <p:sldId id="443" r:id="rId175"/>
    <p:sldId id="444" r:id="rId176"/>
    <p:sldId id="446" r:id="rId177"/>
    <p:sldId id="445" r:id="rId178"/>
    <p:sldId id="432" r:id="rId179"/>
    <p:sldId id="436" r:id="rId180"/>
    <p:sldId id="433" r:id="rId181"/>
    <p:sldId id="435" r:id="rId182"/>
    <p:sldId id="434" r:id="rId183"/>
    <p:sldId id="421" r:id="rId184"/>
    <p:sldId id="422" r:id="rId185"/>
    <p:sldId id="423" r:id="rId186"/>
    <p:sldId id="427" r:id="rId187"/>
    <p:sldId id="428" r:id="rId188"/>
    <p:sldId id="429" r:id="rId189"/>
    <p:sldId id="425" r:id="rId190"/>
    <p:sldId id="426" r:id="rId191"/>
    <p:sldId id="430" r:id="rId192"/>
    <p:sldId id="431" r:id="rId193"/>
    <p:sldId id="418" r:id="rId194"/>
    <p:sldId id="420" r:id="rId195"/>
    <p:sldId id="419" r:id="rId196"/>
    <p:sldId id="413" r:id="rId197"/>
    <p:sldId id="414" r:id="rId198"/>
    <p:sldId id="415" r:id="rId199"/>
    <p:sldId id="416" r:id="rId200"/>
    <p:sldId id="417" r:id="rId201"/>
    <p:sldId id="399" r:id="rId202"/>
    <p:sldId id="410" r:id="rId203"/>
    <p:sldId id="412" r:id="rId204"/>
    <p:sldId id="411" r:id="rId205"/>
    <p:sldId id="409" r:id="rId206"/>
    <p:sldId id="408" r:id="rId207"/>
    <p:sldId id="407" r:id="rId208"/>
    <p:sldId id="406" r:id="rId209"/>
    <p:sldId id="405" r:id="rId210"/>
    <p:sldId id="404" r:id="rId211"/>
    <p:sldId id="403" r:id="rId212"/>
    <p:sldId id="401" r:id="rId213"/>
    <p:sldId id="389" r:id="rId214"/>
    <p:sldId id="390" r:id="rId215"/>
    <p:sldId id="391" r:id="rId216"/>
    <p:sldId id="392" r:id="rId217"/>
    <p:sldId id="393" r:id="rId218"/>
    <p:sldId id="394" r:id="rId219"/>
    <p:sldId id="395" r:id="rId220"/>
    <p:sldId id="396" r:id="rId221"/>
    <p:sldId id="398" r:id="rId222"/>
    <p:sldId id="397" r:id="rId223"/>
    <p:sldId id="370" r:id="rId224"/>
    <p:sldId id="371" r:id="rId225"/>
    <p:sldId id="372" r:id="rId226"/>
    <p:sldId id="373" r:id="rId227"/>
    <p:sldId id="377" r:id="rId228"/>
    <p:sldId id="376" r:id="rId229"/>
    <p:sldId id="378" r:id="rId230"/>
    <p:sldId id="379" r:id="rId231"/>
    <p:sldId id="380" r:id="rId232"/>
    <p:sldId id="381" r:id="rId233"/>
    <p:sldId id="383" r:id="rId234"/>
    <p:sldId id="385" r:id="rId235"/>
    <p:sldId id="386" r:id="rId236"/>
    <p:sldId id="384" r:id="rId237"/>
    <p:sldId id="382" r:id="rId238"/>
    <p:sldId id="387" r:id="rId239"/>
    <p:sldId id="388" r:id="rId240"/>
    <p:sldId id="374" r:id="rId241"/>
    <p:sldId id="375" r:id="rId242"/>
    <p:sldId id="355" r:id="rId243"/>
    <p:sldId id="356" r:id="rId244"/>
    <p:sldId id="357" r:id="rId245"/>
    <p:sldId id="358" r:id="rId246"/>
    <p:sldId id="360" r:id="rId247"/>
    <p:sldId id="361" r:id="rId248"/>
    <p:sldId id="362" r:id="rId249"/>
    <p:sldId id="363" r:id="rId250"/>
    <p:sldId id="364" r:id="rId251"/>
    <p:sldId id="365" r:id="rId252"/>
    <p:sldId id="366" r:id="rId253"/>
    <p:sldId id="359" r:id="rId254"/>
    <p:sldId id="369" r:id="rId255"/>
    <p:sldId id="367" r:id="rId256"/>
    <p:sldId id="345" r:id="rId257"/>
    <p:sldId id="346" r:id="rId258"/>
    <p:sldId id="347" r:id="rId259"/>
    <p:sldId id="348" r:id="rId260"/>
    <p:sldId id="352" r:id="rId261"/>
    <p:sldId id="353" r:id="rId262"/>
    <p:sldId id="354" r:id="rId263"/>
    <p:sldId id="350" r:id="rId264"/>
    <p:sldId id="331" r:id="rId265"/>
    <p:sldId id="332" r:id="rId266"/>
    <p:sldId id="333" r:id="rId267"/>
    <p:sldId id="341" r:id="rId268"/>
    <p:sldId id="338" r:id="rId269"/>
    <p:sldId id="339" r:id="rId270"/>
    <p:sldId id="342" r:id="rId271"/>
    <p:sldId id="343" r:id="rId272"/>
    <p:sldId id="344" r:id="rId273"/>
    <p:sldId id="340" r:id="rId274"/>
    <p:sldId id="336" r:id="rId275"/>
    <p:sldId id="322" r:id="rId276"/>
    <p:sldId id="323" r:id="rId277"/>
    <p:sldId id="324" r:id="rId278"/>
    <p:sldId id="325" r:id="rId279"/>
    <p:sldId id="329" r:id="rId280"/>
    <p:sldId id="330" r:id="rId281"/>
    <p:sldId id="327" r:id="rId282"/>
    <p:sldId id="303" r:id="rId283"/>
    <p:sldId id="305" r:id="rId284"/>
    <p:sldId id="306" r:id="rId285"/>
    <p:sldId id="307" r:id="rId286"/>
    <p:sldId id="311" r:id="rId287"/>
    <p:sldId id="308" r:id="rId288"/>
    <p:sldId id="309" r:id="rId289"/>
    <p:sldId id="310" r:id="rId290"/>
    <p:sldId id="312" r:id="rId291"/>
    <p:sldId id="314" r:id="rId292"/>
    <p:sldId id="317" r:id="rId293"/>
    <p:sldId id="318" r:id="rId294"/>
    <p:sldId id="320" r:id="rId295"/>
    <p:sldId id="319" r:id="rId296"/>
    <p:sldId id="315" r:id="rId297"/>
    <p:sldId id="316" r:id="rId298"/>
    <p:sldId id="321" r:id="rId299"/>
    <p:sldId id="271" r:id="rId300"/>
    <p:sldId id="272" r:id="rId301"/>
    <p:sldId id="274" r:id="rId302"/>
    <p:sldId id="298" r:id="rId303"/>
    <p:sldId id="299" r:id="rId304"/>
    <p:sldId id="293" r:id="rId305"/>
    <p:sldId id="297" r:id="rId306"/>
    <p:sldId id="300" r:id="rId307"/>
    <p:sldId id="301" r:id="rId308"/>
    <p:sldId id="302" r:id="rId309"/>
    <p:sldId id="264" r:id="rId3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3-03 - March Plenary" id="{543710A6-3854-A84E-A002-F4B1E1827020}">
          <p14:sldIdLst>
            <p14:sldId id="616"/>
            <p14:sldId id="617"/>
            <p14:sldId id="618"/>
            <p14:sldId id="619"/>
            <p14:sldId id="620"/>
          </p14:sldIdLst>
        </p14:section>
        <p14:section name="2023-01-Jan to Mar 2023 telcos" id="{475EC230-802C-4C48-BAE1-19CCFBEBE88F}">
          <p14:sldIdLst>
            <p14:sldId id="613"/>
            <p14:sldId id="614"/>
            <p14:sldId id="615"/>
          </p14:sldIdLst>
        </p14:section>
        <p14:section name="2023-01 January Interim" id="{BEAC8CDF-098F-D847-BFB7-920F2E7FF6CE}">
          <p14:sldIdLst>
            <p14:sldId id="607"/>
            <p14:sldId id="608"/>
            <p14:sldId id="609"/>
            <p14:sldId id="611"/>
            <p14:sldId id="612"/>
            <p14:sldId id="610"/>
          </p14:sldIdLst>
        </p14:section>
        <p14:section name="2022-12-December-Jan telcos" id="{F68BA514-E39C-AA44-867B-DB76FEF6B3E2}">
          <p14:sldIdLst>
            <p14:sldId id="602"/>
            <p14:sldId id="603"/>
            <p14:sldId id="604"/>
            <p14:sldId id="605"/>
            <p14:sldId id="606"/>
          </p14:sldIdLst>
        </p14:section>
        <p14:section name="2022-11 November Plenary" id="{794213BC-7FAA-004B-B7B7-0C5A4D8C8A49}">
          <p14:sldIdLst>
            <p14:sldId id="592"/>
            <p14:sldId id="593"/>
            <p14:sldId id="594"/>
            <p14:sldId id="595"/>
            <p14:sldId id="596"/>
            <p14:sldId id="597"/>
            <p14:sldId id="598"/>
            <p14:sldId id="599"/>
            <p14:sldId id="600"/>
          </p14:sldIdLst>
        </p14:section>
        <p14:section name="2022-09-September Interim" id="{9CFFD32B-F217-0743-9083-ACCC59D382E8}">
          <p14:sldIdLst>
            <p14:sldId id="582"/>
            <p14:sldId id="583"/>
            <p14:sldId id="584"/>
            <p14:sldId id="585"/>
            <p14:sldId id="590"/>
            <p14:sldId id="591"/>
            <p14:sldId id="586"/>
            <p14:sldId id="58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86385"/>
  </p:normalViewPr>
  <p:slideViewPr>
    <p:cSldViewPr>
      <p:cViewPr varScale="1">
        <p:scale>
          <a:sx n="128" d="100"/>
          <a:sy n="128" d="100"/>
        </p:scale>
        <p:origin x="1616"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theme" Target="theme/theme1.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tableStyles" Target="tableStyle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notesMaster" Target="notesMasters/notesMaster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handoutMaster" Target="handoutMasters/handoutMaster1.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viewProps" Target="viewProps.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2023</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2023</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2023</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2023</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3/11-23-0241-03-00bc-lb1002-sab-comments-on-p802-11bc-d6-0.xls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3/11-23-0081-04-00bc-lb6000-sab-comments-on-p802-11bc-d5-0.xlsx"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2023-03-16</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#207</a:t>
            </a:r>
            <a:br>
              <a:rPr lang="en-US" dirty="0"/>
            </a:br>
            <a:r>
              <a:rPr lang="en-US" dirty="0"/>
              <a:t>SAB Recirculation of </a:t>
            </a:r>
            <a:r>
              <a:rPr lang="en-US" dirty="0" err="1"/>
              <a:t>TGbc</a:t>
            </a:r>
            <a:r>
              <a:rPr lang="en-US" dirty="0"/>
              <a:t> D7.0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D6.0 as contained in document </a:t>
            </a:r>
            <a:r>
              <a:rPr lang="en-GB" sz="2000" dirty="0"/>
              <a:t>11-23/0241r03 in the “LB1002SABonD60AllComments” tab (see: </a:t>
            </a:r>
            <a:r>
              <a:rPr lang="en-GB" sz="2000" dirty="0">
                <a:hlinkClick r:id="rId2"/>
              </a:rPr>
              <a:t>https://mentor.ieee.org/802.11/dcn/23/11-23-0241-03-00bc-lb1002-sab-comments-on-p802-11bc-d6-0.xlsx</a:t>
            </a:r>
            <a:r>
              <a:rPr lang="en-GB" sz="2000" dirty="0"/>
              <a:t> )</a:t>
            </a:r>
            <a:r>
              <a:rPr lang="en-US" sz="2000" dirty="0"/>
              <a:t>,</a:t>
            </a:r>
            <a:endParaRPr lang="en-GB" sz="2000" dirty="0"/>
          </a:p>
          <a:p>
            <a:pPr lvl="0">
              <a:buFont typeface="Arial" panose="020B0604020202020204" pitchFamily="34" charset="0"/>
              <a:buChar char="•"/>
            </a:pPr>
            <a:r>
              <a:rPr lang="en-US" sz="2000" dirty="0"/>
              <a:t>Instruct the editor to prepare Draft D7.0 incorporating these resolutions, and</a:t>
            </a:r>
            <a:endParaRPr lang="en-GB" sz="2000" dirty="0"/>
          </a:p>
          <a:p>
            <a:pPr lvl="0">
              <a:buFont typeface="Arial" panose="020B0604020202020204" pitchFamily="34" charset="0"/>
              <a:buChar char="•"/>
            </a:pPr>
            <a:r>
              <a:rPr lang="en-US" sz="2000" dirty="0"/>
              <a:t>Approve a 10-day SA Recirculation Ballot</a:t>
            </a:r>
          </a:p>
          <a:p>
            <a:endParaRPr lang="en-US" sz="2000" dirty="0"/>
          </a:p>
          <a:p>
            <a:r>
              <a:rPr lang="en-US" sz="2000" dirty="0"/>
              <a:t>Mover / Second: Abhishek Patil / </a:t>
            </a:r>
            <a:r>
              <a:rPr lang="en-US" sz="2000" dirty="0" err="1"/>
              <a:t>Xiaofei</a:t>
            </a:r>
            <a:r>
              <a:rPr lang="en-US" sz="2000" dirty="0"/>
              <a:t> Wang</a:t>
            </a:r>
          </a:p>
          <a:p>
            <a:r>
              <a:rPr lang="en-US" sz="2000" dirty="0"/>
              <a:t>Yes/No/Abstain: (vote required) – 5 / 0 / 0– motion passes (2 people not voting)</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619671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100</a:t>
            </a:fld>
            <a:endParaRPr lang="en-GB"/>
          </a:p>
        </p:txBody>
      </p:sp>
    </p:spTree>
    <p:extLst>
      <p:ext uri="{BB962C8B-B14F-4D97-AF65-F5344CB8AC3E}">
        <p14:creationId xmlns:p14="http://schemas.microsoft.com/office/powerpoint/2010/main" val="147180293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109</a:t>
            </a:fld>
            <a:endParaRPr lang="en-GB"/>
          </a:p>
        </p:txBody>
      </p:sp>
    </p:spTree>
    <p:extLst>
      <p:ext uri="{BB962C8B-B14F-4D97-AF65-F5344CB8AC3E}">
        <p14:creationId xmlns:p14="http://schemas.microsoft.com/office/powerpoint/2010/main" val="1772331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2023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#201 -- #205</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428914297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Tree>
    <p:extLst>
      <p:ext uri="{BB962C8B-B14F-4D97-AF65-F5344CB8AC3E}">
        <p14:creationId xmlns:p14="http://schemas.microsoft.com/office/powerpoint/2010/main" val="18048764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11/22-2029r1.</a:t>
            </a:r>
          </a:p>
          <a:p>
            <a:endParaRPr lang="en-US" dirty="0"/>
          </a:p>
          <a:p>
            <a:r>
              <a:rPr lang="en-US" dirty="0"/>
              <a:t>Mover:	Stephen McCann</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4135151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127</a:t>
            </a:fld>
            <a:endParaRPr lang="en-GB"/>
          </a:p>
        </p:txBody>
      </p:sp>
    </p:spTree>
    <p:extLst>
      <p:ext uri="{BB962C8B-B14F-4D97-AF65-F5344CB8AC3E}">
        <p14:creationId xmlns:p14="http://schemas.microsoft.com/office/powerpoint/2010/main" val="403442088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11-22/1891r0 (November plenary),</a:t>
            </a:r>
          </a:p>
          <a:p>
            <a:pPr lvl="1">
              <a:buFont typeface="Times New Roman" pitchFamily="16" charset="0"/>
              <a:buChar char="•"/>
            </a:pPr>
            <a:r>
              <a:rPr lang="en-GB" sz="1400" dirty="0"/>
              <a:t>11-22/2075r0 (November 29 telco)</a:t>
            </a:r>
          </a:p>
          <a:p>
            <a:pPr lvl="1">
              <a:buFont typeface="Times New Roman" pitchFamily="16" charset="0"/>
              <a:buChar char="•"/>
            </a:pPr>
            <a:r>
              <a:rPr lang="en-GB" sz="1400" dirty="0"/>
              <a:t>11-22/2099r0 (December 06 telco)</a:t>
            </a:r>
          </a:p>
          <a:p>
            <a:pPr lvl="1">
              <a:buFont typeface="Times New Roman" pitchFamily="16" charset="0"/>
              <a:buChar char="•"/>
            </a:pPr>
            <a:r>
              <a:rPr lang="en-GB" sz="1400" dirty="0"/>
              <a:t>11-22/2128r0 (December 13 telco)</a:t>
            </a:r>
          </a:p>
          <a:p>
            <a:pPr marL="457200" lvl="1" indent="0"/>
            <a:endParaRPr lang="en-GB" sz="1400" dirty="0"/>
          </a:p>
          <a:p>
            <a:r>
              <a:rPr lang="en-GB" sz="1600" strike="sngStrike"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2771633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130</a:t>
            </a:fld>
            <a:endParaRPr lang="en-GB"/>
          </a:p>
        </p:txBody>
      </p:sp>
    </p:spTree>
    <p:extLst>
      <p:ext uri="{BB962C8B-B14F-4D97-AF65-F5344CB8AC3E}">
        <p14:creationId xmlns:p14="http://schemas.microsoft.com/office/powerpoint/2010/main" val="121461231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139</a:t>
            </a:fld>
            <a:endParaRPr lang="en-GB"/>
          </a:p>
        </p:txBody>
      </p:sp>
    </p:spTree>
    <p:extLst>
      <p:ext uri="{BB962C8B-B14F-4D97-AF65-F5344CB8AC3E}">
        <p14:creationId xmlns:p14="http://schemas.microsoft.com/office/powerpoint/2010/main" val="3301453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updated agenda for </a:t>
            </a:r>
            <a:r>
              <a:rPr lang="en-US" dirty="0" err="1"/>
              <a:t>TGbc</a:t>
            </a:r>
            <a:r>
              <a:rPr lang="en-US" dirty="0"/>
              <a:t> as contained in document 11/22-2029r2.</a:t>
            </a:r>
          </a:p>
          <a:p>
            <a:endParaRPr lang="en-US" dirty="0"/>
          </a:p>
          <a:p>
            <a:r>
              <a:rPr lang="en-US" dirty="0"/>
              <a:t>Mover:	Stephen McCann</a:t>
            </a:r>
          </a:p>
          <a:p>
            <a:r>
              <a:rPr lang="en-US" dirty="0"/>
              <a:t>Second:	</a:t>
            </a:r>
            <a:r>
              <a:rPr lang="en-US" sz="2400" dirty="0"/>
              <a:t> Abhishek Patil </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69113108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142</a:t>
            </a:fld>
            <a:endParaRPr lang="en-GB"/>
          </a:p>
        </p:txBody>
      </p:sp>
    </p:spTree>
    <p:extLst>
      <p:ext uri="{BB962C8B-B14F-4D97-AF65-F5344CB8AC3E}">
        <p14:creationId xmlns:p14="http://schemas.microsoft.com/office/powerpoint/2010/main" val="280570283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#204</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“2023-01-19 - ready for motion” tab of 11-23/0081r03.</a:t>
            </a:r>
          </a:p>
          <a:p>
            <a:pPr marL="457200" lvl="1" indent="0"/>
            <a:endParaRPr lang="en-GB" sz="1400" dirty="0"/>
          </a:p>
          <a:p>
            <a:r>
              <a:rPr lang="en-GB" sz="1600" dirty="0"/>
              <a:t>Mover/Second: Stephen McCann / </a:t>
            </a:r>
            <a:r>
              <a:rPr lang="en-US" sz="1600" dirty="0"/>
              <a:t>Abhishek Patil </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3168649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Tree>
    <p:extLst>
      <p:ext uri="{BB962C8B-B14F-4D97-AF65-F5344CB8AC3E}">
        <p14:creationId xmlns:p14="http://schemas.microsoft.com/office/powerpoint/2010/main" val="361460436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#205</a:t>
            </a:r>
            <a:br>
              <a:rPr lang="en-US" dirty="0"/>
            </a:br>
            <a:r>
              <a:rPr lang="en-US" dirty="0"/>
              <a:t>SAB Recirculation of </a:t>
            </a:r>
            <a:r>
              <a:rPr lang="en-US" dirty="0" err="1"/>
              <a:t>TGbc</a:t>
            </a:r>
            <a:r>
              <a:rPr lang="en-US" dirty="0"/>
              <a:t> D6.0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D5.0 as contained in document </a:t>
            </a:r>
            <a:r>
              <a:rPr lang="en-GB" sz="2000" dirty="0"/>
              <a:t>11-23/0081r04 in the “LB1001SABonD50AllComments” tab (see: </a:t>
            </a:r>
            <a:r>
              <a:rPr lang="en-GB" sz="2000" dirty="0">
                <a:hlinkClick r:id="rId2"/>
              </a:rPr>
              <a:t>https://mentor.ieee.org/802.11/dcn/23/11-23-0081-04-00bc-lb6000-sab-comments-on-p802-11bc-d5-0.xlsx</a:t>
            </a:r>
            <a:r>
              <a:rPr lang="en-GB" sz="2000" dirty="0"/>
              <a:t> )</a:t>
            </a:r>
            <a:r>
              <a:rPr lang="en-US" sz="2000" dirty="0"/>
              <a:t>,</a:t>
            </a:r>
            <a:endParaRPr lang="en-GB" sz="2000" dirty="0"/>
          </a:p>
          <a:p>
            <a:pPr lvl="0">
              <a:buFont typeface="Arial" panose="020B0604020202020204" pitchFamily="34" charset="0"/>
              <a:buChar char="•"/>
            </a:pPr>
            <a:r>
              <a:rPr lang="en-US" sz="2000" dirty="0"/>
              <a:t>Instruct the editor to prepare Draft D6.0 incorporating these resolutions, and</a:t>
            </a:r>
            <a:endParaRPr lang="en-GB" sz="2000" dirty="0"/>
          </a:p>
          <a:p>
            <a:pPr lvl="0">
              <a:buFont typeface="Arial" panose="020B0604020202020204" pitchFamily="34" charset="0"/>
              <a:buChar char="•"/>
            </a:pPr>
            <a:r>
              <a:rPr lang="en-US" sz="2000" dirty="0"/>
              <a:t>Approve a 20-day SA Recirculation Ballot</a:t>
            </a:r>
          </a:p>
          <a:p>
            <a:endParaRPr lang="en-US" sz="2000" dirty="0"/>
          </a:p>
          <a:p>
            <a:r>
              <a:rPr lang="en-US" sz="2000" dirty="0"/>
              <a:t>Mover / Second: Stephen McCann / Abhishek Patil </a:t>
            </a:r>
          </a:p>
          <a:p>
            <a:r>
              <a:rPr lang="en-US" sz="2000" dirty="0"/>
              <a:t>Yes/No/Abstain: (vote required) – 4 / 0 / 1 – motion passes</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70929886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162</a:t>
            </a:fld>
            <a:endParaRPr lang="en-GB"/>
          </a:p>
        </p:txBody>
      </p:sp>
    </p:spTree>
    <p:extLst>
      <p:ext uri="{BB962C8B-B14F-4D97-AF65-F5344CB8AC3E}">
        <p14:creationId xmlns:p14="http://schemas.microsoft.com/office/powerpoint/2010/main" val="171804483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168</a:t>
            </a:fld>
            <a:endParaRPr lang="en-GB"/>
          </a:p>
        </p:txBody>
      </p:sp>
    </p:spTree>
    <p:extLst>
      <p:ext uri="{BB962C8B-B14F-4D97-AF65-F5344CB8AC3E}">
        <p14:creationId xmlns:p14="http://schemas.microsoft.com/office/powerpoint/2010/main" val="416679562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December ‘22–  January ‘23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#197 -- #200</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413811638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178</a:t>
            </a:fld>
            <a:endParaRPr lang="en-GB"/>
          </a:p>
        </p:txBody>
      </p:sp>
    </p:spTree>
    <p:extLst>
      <p:ext uri="{BB962C8B-B14F-4D97-AF65-F5344CB8AC3E}">
        <p14:creationId xmlns:p14="http://schemas.microsoft.com/office/powerpoint/2010/main" val="364446056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#197</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“2022-12-06 - ready for motion” tab of 11-22/1902r8.</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5349236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183</a:t>
            </a:fld>
            <a:endParaRPr lang="en-GB"/>
          </a:p>
        </p:txBody>
      </p:sp>
    </p:spTree>
    <p:extLst>
      <p:ext uri="{BB962C8B-B14F-4D97-AF65-F5344CB8AC3E}">
        <p14:creationId xmlns:p14="http://schemas.microsoft.com/office/powerpoint/2010/main" val="407076319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#198</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“2022-12-13 - ready for motion” tab of 11-22/1902r</a:t>
            </a:r>
            <a:r>
              <a:rPr lang="en-GB" sz="1600" dirty="0">
                <a:highlight>
                  <a:srgbClr val="FFFF00"/>
                </a:highlight>
              </a:rPr>
              <a:t>10</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88549460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193</a:t>
            </a:fld>
            <a:endParaRPr lang="en-GB"/>
          </a:p>
        </p:txBody>
      </p:sp>
    </p:spTree>
    <p:extLst>
      <p:ext uri="{BB962C8B-B14F-4D97-AF65-F5344CB8AC3E}">
        <p14:creationId xmlns:p14="http://schemas.microsoft.com/office/powerpoint/2010/main" val="115209596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196</a:t>
            </a:fld>
            <a:endParaRPr lang="en-GB"/>
          </a:p>
        </p:txBody>
      </p:sp>
    </p:spTree>
    <p:extLst>
      <p:ext uri="{BB962C8B-B14F-4D97-AF65-F5344CB8AC3E}">
        <p14:creationId xmlns:p14="http://schemas.microsoft.com/office/powerpoint/2010/main" val="417826232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a:t>
            </a:r>
            <a:r>
              <a:rPr lang="en-GB" sz="1600" dirty="0">
                <a:highlight>
                  <a:srgbClr val="FFFF00"/>
                </a:highlight>
              </a:rPr>
              <a:t>13a</a:t>
            </a:r>
            <a:r>
              <a:rPr lang="en-GB" sz="1600" dirty="0"/>
              <a:t> - ready for motion” tab of 11-22/1902r</a:t>
            </a:r>
            <a:r>
              <a:rPr lang="en-GB" sz="1600" dirty="0">
                <a:highlight>
                  <a:srgbClr val="FFFF00"/>
                </a:highlight>
              </a:rPr>
              <a:t>11</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60316357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201</a:t>
            </a:fld>
            <a:endParaRPr lang="en-GB"/>
          </a:p>
        </p:txBody>
      </p:sp>
    </p:spTree>
    <p:extLst>
      <p:ext uri="{BB962C8B-B14F-4D97-AF65-F5344CB8AC3E}">
        <p14:creationId xmlns:p14="http://schemas.microsoft.com/office/powerpoint/2010/main" val="409467927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#200</a:t>
            </a:r>
            <a:br>
              <a:rPr lang="en-US" dirty="0"/>
            </a:br>
            <a:r>
              <a:rPr lang="en-US" dirty="0"/>
              <a:t>SAB Recirculation of </a:t>
            </a:r>
            <a:r>
              <a:rPr lang="en-US" dirty="0" err="1"/>
              <a:t>TGbc</a:t>
            </a:r>
            <a:r>
              <a:rPr lang="en-US" dirty="0"/>
              <a:t> D5.0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D4.0 as contained in document </a:t>
            </a:r>
            <a:r>
              <a:rPr lang="en-GB" sz="2000" dirty="0"/>
              <a:t>11-22/1902r12 (see “LB 1000 on D4-0 All Comments” tab in https://</a:t>
            </a:r>
            <a:r>
              <a:rPr lang="en-GB" sz="2000" dirty="0" err="1"/>
              <a:t>mentor.ieee.org</a:t>
            </a:r>
            <a:r>
              <a:rPr lang="en-GB" sz="2000" dirty="0"/>
              <a:t>/802.11/</a:t>
            </a:r>
            <a:r>
              <a:rPr lang="en-GB" sz="2000" dirty="0" err="1"/>
              <a:t>dcn</a:t>
            </a:r>
            <a:r>
              <a:rPr lang="en-GB" sz="2000" dirty="0"/>
              <a:t>/22/11-22-1902-12-00bc-lb1000-sab-comment-on-p802-11bc-d4-0.xlsx)</a:t>
            </a:r>
            <a:r>
              <a:rPr lang="en-US" sz="2000" dirty="0"/>
              <a:t>,</a:t>
            </a:r>
            <a:endParaRPr lang="en-GB" sz="2000" dirty="0"/>
          </a:p>
          <a:p>
            <a:pPr lvl="0">
              <a:buFont typeface="Arial" panose="020B0604020202020204" pitchFamily="34" charset="0"/>
              <a:buChar char="•"/>
            </a:pPr>
            <a:r>
              <a:rPr lang="en-US" sz="2000" dirty="0"/>
              <a:t>Instruct the editor to prepare Draft D5.0 incorporating these resolutions, and</a:t>
            </a:r>
            <a:endParaRPr lang="en-GB" sz="2000" dirty="0"/>
          </a:p>
          <a:p>
            <a:pPr lvl="0">
              <a:buFont typeface="Arial" panose="020B0604020202020204" pitchFamily="34" charset="0"/>
              <a:buChar char="•"/>
            </a:pPr>
            <a:r>
              <a:rPr lang="en-US" sz="2000" dirty="0"/>
              <a:t>Approve SA Recirculation Ballot</a:t>
            </a:r>
          </a:p>
          <a:p>
            <a:pPr lvl="1">
              <a:buFont typeface="Arial" panose="020B0604020202020204" pitchFamily="34" charset="0"/>
              <a:buChar char="•"/>
            </a:pPr>
            <a:r>
              <a:rPr lang="en-US" sz="1600" dirty="0"/>
              <a:t>With a minimum duration of 10 days</a:t>
            </a:r>
          </a:p>
          <a:p>
            <a:pPr lvl="1">
              <a:buFont typeface="Arial" panose="020B0604020202020204" pitchFamily="34" charset="0"/>
              <a:buChar char="•"/>
            </a:pPr>
            <a:r>
              <a:rPr lang="en-US" sz="1600" dirty="0"/>
              <a:t>Not closing the ballot before January 2</a:t>
            </a:r>
            <a:r>
              <a:rPr lang="en-US" sz="1600" baseline="30000" dirty="0"/>
              <a:t>nd</a:t>
            </a:r>
            <a:r>
              <a:rPr lang="en-US" sz="1600" dirty="0"/>
              <a:t>, 2023, 15:00h ET</a:t>
            </a:r>
            <a:endParaRPr lang="en-GB" sz="1600" dirty="0"/>
          </a:p>
          <a:p>
            <a:endParaRPr lang="en-US" sz="2000" dirty="0"/>
          </a:p>
          <a:p>
            <a:r>
              <a:rPr lang="en-US" sz="2000" dirty="0"/>
              <a:t>Mover / Second: Abhishek Patil / John </a:t>
            </a:r>
            <a:r>
              <a:rPr lang="en-US" sz="2000" dirty="0" err="1"/>
              <a:t>Wullert</a:t>
            </a:r>
            <a:r>
              <a:rPr lang="en-US" sz="2000" dirty="0"/>
              <a:t>.</a:t>
            </a:r>
          </a:p>
          <a:p>
            <a:r>
              <a:rPr lang="en-US" sz="2000" dirty="0"/>
              <a:t>Yes/No/Abstain:  6/0/0 motion passes (chair did not vote)</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166859992"/>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213</a:t>
            </a:fld>
            <a:endParaRPr lang="en-GB"/>
          </a:p>
        </p:txBody>
      </p:sp>
    </p:spTree>
    <p:extLst>
      <p:ext uri="{BB962C8B-B14F-4D97-AF65-F5344CB8AC3E}">
        <p14:creationId xmlns:p14="http://schemas.microsoft.com/office/powerpoint/2010/main" val="21410252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#189 -- #196</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2219145"/>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223</a:t>
            </a:fld>
            <a:endParaRPr lang="en-GB"/>
          </a:p>
        </p:txBody>
      </p:sp>
    </p:spTree>
    <p:extLst>
      <p:ext uri="{BB962C8B-B14F-4D97-AF65-F5344CB8AC3E}">
        <p14:creationId xmlns:p14="http://schemas.microsoft.com/office/powerpoint/2010/main" val="163014222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#189</a:t>
            </a:r>
            <a:br>
              <a:rPr lang="en-US" dirty="0"/>
            </a:br>
            <a:r>
              <a:rPr lang="en-US" dirty="0"/>
              <a:t>Approve Agenda (Mon morning ad-hoc)</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11/22-1721r1.</a:t>
            </a:r>
          </a:p>
          <a:p>
            <a:endParaRPr lang="en-US" dirty="0"/>
          </a:p>
          <a:p>
            <a:r>
              <a:rPr lang="en-US" dirty="0"/>
              <a:t>Mover:	</a:t>
            </a:r>
            <a:r>
              <a:rPr lang="en-US" dirty="0" err="1"/>
              <a:t>Xiaofei</a:t>
            </a:r>
            <a:r>
              <a:rPr lang="en-US" dirty="0"/>
              <a:t> Wang</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30151149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11-22/1406r0 (September interim),</a:t>
            </a:r>
          </a:p>
          <a:p>
            <a:pPr lvl="1">
              <a:buFont typeface="Times New Roman" pitchFamily="16" charset="0"/>
              <a:buChar char="•"/>
            </a:pPr>
            <a:r>
              <a:rPr lang="en-GB" sz="1400" dirty="0"/>
              <a:t>11-22/1904r0 (November 9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0181281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242</a:t>
            </a:fld>
            <a:endParaRPr lang="en-GB"/>
          </a:p>
        </p:txBody>
      </p:sp>
    </p:spTree>
    <p:extLst>
      <p:ext uri="{BB962C8B-B14F-4D97-AF65-F5344CB8AC3E}">
        <p14:creationId xmlns:p14="http://schemas.microsoft.com/office/powerpoint/2010/main" val="3717611390"/>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#191</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11/22-1721r2.</a:t>
            </a:r>
          </a:p>
          <a:p>
            <a:endParaRPr lang="en-US" dirty="0"/>
          </a:p>
          <a:p>
            <a:r>
              <a:rPr lang="en-US" dirty="0"/>
              <a:t>Mover:	Peter Yee</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528928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256</a:t>
            </a:fld>
            <a:endParaRPr lang="en-GB"/>
          </a:p>
        </p:txBody>
      </p:sp>
    </p:spTree>
    <p:extLst>
      <p:ext uri="{BB962C8B-B14F-4D97-AF65-F5344CB8AC3E}">
        <p14:creationId xmlns:p14="http://schemas.microsoft.com/office/powerpoint/2010/main" val="2532760312"/>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11-22/1902r4.</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2842112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264</a:t>
            </a:fld>
            <a:endParaRPr lang="en-GB"/>
          </a:p>
        </p:txBody>
      </p:sp>
    </p:spTree>
    <p:extLst>
      <p:ext uri="{BB962C8B-B14F-4D97-AF65-F5344CB8AC3E}">
        <p14:creationId xmlns:p14="http://schemas.microsoft.com/office/powerpoint/2010/main" val="967877640"/>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#193</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11/22-1721r3.</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3584579"/>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270</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275</a:t>
            </a:fld>
            <a:endParaRPr lang="en-GB"/>
          </a:p>
        </p:txBody>
      </p:sp>
    </p:spTree>
    <p:extLst>
      <p:ext uri="{BB962C8B-B14F-4D97-AF65-F5344CB8AC3E}">
        <p14:creationId xmlns:p14="http://schemas.microsoft.com/office/powerpoint/2010/main" val="3593528009"/>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11-22/1902r5.</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608863356"/>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282</a:t>
            </a:fld>
            <a:endParaRPr lang="en-GB"/>
          </a:p>
        </p:txBody>
      </p:sp>
    </p:spTree>
    <p:extLst>
      <p:ext uri="{BB962C8B-B14F-4D97-AF65-F5344CB8AC3E}">
        <p14:creationId xmlns:p14="http://schemas.microsoft.com/office/powerpoint/2010/main" val="6757962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#195</a:t>
            </a:r>
            <a:br>
              <a:rPr lang="en-US" dirty="0"/>
            </a:br>
            <a:r>
              <a:rPr lang="en-US" dirty="0"/>
              <a:t>Reconsider Motion #194 </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Move to reconsider Motion #194; </a:t>
            </a:r>
          </a:p>
          <a:p>
            <a:pPr>
              <a:buFont typeface="Times New Roman" pitchFamily="16" charset="0"/>
              <a:buChar char="•"/>
            </a:pPr>
            <a:r>
              <a:rPr lang="en-GB" sz="1600" dirty="0"/>
              <a:t>and amend the motion text to: “Approve the comment resolution(s) as contained in the “2022-11-1</a:t>
            </a:r>
            <a:r>
              <a:rPr lang="en-GB" sz="1600" dirty="0">
                <a:highlight>
                  <a:srgbClr val="FFFF00"/>
                </a:highlight>
              </a:rPr>
              <a:t>5</a:t>
            </a:r>
            <a:r>
              <a:rPr lang="en-GB" sz="1600" dirty="0"/>
              <a:t> - ready for motion” tab of 11-22/1902r5”;</a:t>
            </a:r>
          </a:p>
          <a:p>
            <a:pPr>
              <a:buFont typeface="Times New Roman" pitchFamily="16" charset="0"/>
              <a:buChar char="•"/>
            </a:pPr>
            <a:r>
              <a:rPr lang="en-GB" sz="1600" dirty="0"/>
              <a:t>And Approve the amended motion.</a:t>
            </a:r>
          </a:p>
          <a:p>
            <a:pPr>
              <a:buFont typeface="Times New Roman" pitchFamily="16" charset="0"/>
              <a:buChar char="•"/>
            </a:pPr>
            <a:endParaRPr lang="en-GB" sz="1600" dirty="0"/>
          </a:p>
          <a:p>
            <a:pPr marL="457200" lvl="1" indent="0"/>
            <a:endParaRPr lang="en-GB" sz="1400" dirty="0"/>
          </a:p>
          <a:p>
            <a:r>
              <a:rPr lang="en-GB" sz="1600" dirty="0"/>
              <a:t>Mover/Second: Stephen McCann / Hitoshi Morioka </a:t>
            </a:r>
          </a:p>
          <a:p>
            <a:r>
              <a:rPr lang="en-GB" sz="1600" dirty="0"/>
              <a:t>Approved by unanimous consent</a:t>
            </a:r>
          </a:p>
          <a:p>
            <a:endParaRPr lang="en-GB" sz="1600" strike="sngStrike" dirty="0"/>
          </a:p>
          <a:p>
            <a:endParaRPr lang="en-GB" sz="1600" strike="sngStrike" dirty="0"/>
          </a:p>
          <a:p>
            <a:r>
              <a:rPr lang="en-GB" sz="1600" dirty="0"/>
              <a:t>Note: Motion -194 had a typo in the motion tab name. The wrongly spelled tab was already approved.</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01371659"/>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298</a:t>
            </a:fld>
            <a:endParaRPr lang="en-GB"/>
          </a:p>
        </p:txBody>
      </p:sp>
    </p:spTree>
    <p:extLst>
      <p:ext uri="{BB962C8B-B14F-4D97-AF65-F5344CB8AC3E}">
        <p14:creationId xmlns:p14="http://schemas.microsoft.com/office/powerpoint/2010/main" val="1243231661"/>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2023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#208 </a:t>
            </a:r>
            <a:r>
              <a:rPr lang="en-US"/>
              <a:t>-- #211</a:t>
            </a:r>
            <a:endParaRPr lang="en-US" dirty="0"/>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4121444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“2022-11-17 - ready for motion” tab of 11-22/1902r6.</a:t>
            </a:r>
          </a:p>
          <a:p>
            <a:pPr marL="457200" lvl="1" indent="0"/>
            <a:endParaRPr lang="en-GB" sz="1400" dirty="0"/>
          </a:p>
          <a:p>
            <a:r>
              <a:rPr lang="en-GB" sz="1600" dirty="0"/>
              <a:t>Mover/Second: </a:t>
            </a:r>
            <a:r>
              <a:rPr lang="en-GB" sz="1600" dirty="0" err="1"/>
              <a:t>Xiaofei</a:t>
            </a:r>
            <a:r>
              <a:rPr lang="en-GB" sz="1600" dirty="0"/>
              <a:t> Wang / Nikola </a:t>
            </a:r>
            <a:r>
              <a:rPr lang="en-GB" sz="1600" dirty="0" err="1"/>
              <a:t>Serafimovski</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872437087"/>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305</a:t>
            </a:fld>
            <a:endParaRPr lang="en-GB" dirty="0"/>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307</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308</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2023</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#182 -- #188</a:t>
            </a:r>
          </a:p>
          <a:p>
            <a:r>
              <a:rPr lang="en-US" dirty="0"/>
              <a:t>Straw Polls  -- n/a– n/a</a:t>
            </a:r>
          </a:p>
          <a:p>
            <a:r>
              <a:rPr lang="en-US" dirty="0"/>
              <a:t>Hybrid Mode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3193510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11/22-1299r2.</a:t>
            </a:r>
          </a:p>
          <a:p>
            <a:endParaRPr lang="en-US" dirty="0"/>
          </a:p>
          <a:p>
            <a:r>
              <a:rPr lang="en-US" dirty="0"/>
              <a:t>Mover:	</a:t>
            </a:r>
            <a:r>
              <a:rPr lang="en-US" dirty="0" err="1"/>
              <a:t>Xiaofei</a:t>
            </a:r>
            <a:r>
              <a:rPr lang="en-US" dirty="0"/>
              <a:t> Wang</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17384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11-22/0774r0 (July plenary),</a:t>
            </a:r>
          </a:p>
          <a:p>
            <a:pPr lvl="1">
              <a:buFont typeface="Times New Roman" pitchFamily="16" charset="0"/>
              <a:buChar char="•"/>
            </a:pPr>
            <a:r>
              <a:rPr lang="en-GB" sz="1400"/>
              <a:t>11-22/1420r0 </a:t>
            </a:r>
            <a:r>
              <a:rPr lang="en-GB" sz="1400" dirty="0"/>
              <a:t>(Aug 30 telco),</a:t>
            </a:r>
          </a:p>
          <a:p>
            <a:pPr lvl="1">
              <a:buFont typeface="Times New Roman" pitchFamily="16" charset="0"/>
              <a:buChar char="•"/>
            </a:pPr>
            <a:r>
              <a:rPr lang="en-GB" sz="1400" dirty="0"/>
              <a:t>11-22/1520r1 (Sep 06 telco)</a:t>
            </a: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86905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“2022-09-12 - ready for motion” tab of 11-22/1409r3.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94974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A08D-F63E-AC86-689F-8F4460F359A1}"/>
              </a:ext>
            </a:extLst>
          </p:cNvPr>
          <p:cNvSpPr>
            <a:spLocks noGrp="1"/>
          </p:cNvSpPr>
          <p:nvPr>
            <p:ph type="title"/>
          </p:nvPr>
        </p:nvSpPr>
        <p:spPr/>
        <p:txBody>
          <a:bodyPr/>
          <a:lstStyle/>
          <a:p>
            <a:r>
              <a:rPr lang="en-US" dirty="0"/>
              <a:t>Motion #185</a:t>
            </a:r>
            <a:br>
              <a:rPr lang="en-US" dirty="0"/>
            </a:br>
            <a:r>
              <a:rPr lang="en-US" dirty="0"/>
              <a:t>Change of comment resolution</a:t>
            </a:r>
          </a:p>
        </p:txBody>
      </p:sp>
      <p:sp>
        <p:nvSpPr>
          <p:cNvPr id="3" name="Content Placeholder 2">
            <a:extLst>
              <a:ext uri="{FF2B5EF4-FFF2-40B4-BE49-F238E27FC236}">
                <a16:creationId xmlns:a16="http://schemas.microsoft.com/office/drawing/2014/main" id="{11DA03D6-1E7A-7507-4AC7-1349D4E7E0AA}"/>
              </a:ext>
            </a:extLst>
          </p:cNvPr>
          <p:cNvSpPr>
            <a:spLocks noGrp="1"/>
          </p:cNvSpPr>
          <p:nvPr>
            <p:ph idx="1"/>
          </p:nvPr>
        </p:nvSpPr>
        <p:spPr/>
        <p:txBody>
          <a:bodyPr/>
          <a:lstStyle/>
          <a:p>
            <a:r>
              <a:rPr lang="en-US" dirty="0"/>
              <a:t>Move to</a:t>
            </a:r>
          </a:p>
          <a:p>
            <a:r>
              <a:rPr lang="en-US" dirty="0"/>
              <a:t>	Approve the rejection of the following comments, stating the reason “Reject. Comment withdrawn by the commenter”.  CIDs: </a:t>
            </a:r>
          </a:p>
          <a:p>
            <a:r>
              <a:rPr lang="en-US" dirty="0"/>
              <a:t>	4036,  4024,  4026,  4027,  4028,  4030,  4023,  4035,  4018,  4037,  4039,  4012,  4013,  4014,  4017,  4032</a:t>
            </a:r>
          </a:p>
          <a:p>
            <a:endParaRPr lang="en-GB" dirty="0"/>
          </a:p>
          <a:p>
            <a:r>
              <a:rPr lang="en-GB" dirty="0"/>
              <a:t>Mover / Second: John </a:t>
            </a:r>
            <a:r>
              <a:rPr lang="en-GB" dirty="0" err="1"/>
              <a:t>Wullert</a:t>
            </a:r>
            <a:r>
              <a:rPr lang="en-GB" dirty="0"/>
              <a:t> / Stephen McCann</a:t>
            </a:r>
          </a:p>
          <a:p>
            <a:r>
              <a:rPr lang="en-GB" dirty="0"/>
              <a:t>Approved by unanimous consent</a:t>
            </a:r>
          </a:p>
          <a:p>
            <a:endParaRPr lang="en-GB" dirty="0"/>
          </a:p>
          <a:p>
            <a:endParaRPr lang="en-US" dirty="0"/>
          </a:p>
        </p:txBody>
      </p:sp>
      <p:sp>
        <p:nvSpPr>
          <p:cNvPr id="4" name="Slide Number Placeholder 3">
            <a:extLst>
              <a:ext uri="{FF2B5EF4-FFF2-40B4-BE49-F238E27FC236}">
                <a16:creationId xmlns:a16="http://schemas.microsoft.com/office/drawing/2014/main" id="{59EB786A-D8E1-463E-A88A-5DCF65A8880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1D812B3-F88F-B5D7-9931-D6471E928C4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9101B29-2693-E141-CFCF-52D65B1F500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818149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BDAC-5B47-3801-E95B-49E736AE0B5E}"/>
              </a:ext>
            </a:extLst>
          </p:cNvPr>
          <p:cNvSpPr>
            <a:spLocks noGrp="1"/>
          </p:cNvSpPr>
          <p:nvPr>
            <p:ph type="title"/>
          </p:nvPr>
        </p:nvSpPr>
        <p:spPr/>
        <p:txBody>
          <a:bodyPr/>
          <a:lstStyle/>
          <a:p>
            <a:r>
              <a:rPr lang="en-US" dirty="0"/>
              <a:t>Motion #186</a:t>
            </a:r>
            <a:br>
              <a:rPr lang="en-US" dirty="0"/>
            </a:br>
            <a:r>
              <a:rPr lang="en-US" dirty="0"/>
              <a:t>Resolution of Editorial comments</a:t>
            </a:r>
          </a:p>
        </p:txBody>
      </p:sp>
      <p:sp>
        <p:nvSpPr>
          <p:cNvPr id="3" name="Content Placeholder 2">
            <a:extLst>
              <a:ext uri="{FF2B5EF4-FFF2-40B4-BE49-F238E27FC236}">
                <a16:creationId xmlns:a16="http://schemas.microsoft.com/office/drawing/2014/main" id="{16E5AABB-6B55-36FB-B561-4D9450973A72}"/>
              </a:ext>
            </a:extLst>
          </p:cNvPr>
          <p:cNvSpPr>
            <a:spLocks noGrp="1"/>
          </p:cNvSpPr>
          <p:nvPr>
            <p:ph idx="1"/>
          </p:nvPr>
        </p:nvSpPr>
        <p:spPr/>
        <p:txBody>
          <a:bodyPr/>
          <a:lstStyle/>
          <a:p>
            <a:r>
              <a:rPr lang="en-US" sz="2000" dirty="0"/>
              <a:t>Move to</a:t>
            </a:r>
          </a:p>
          <a:p>
            <a:r>
              <a:rPr lang="en-US" sz="2000" dirty="0"/>
              <a:t>	Approve to set the comment resolution for the following CIDs to </a:t>
            </a:r>
            <a:r>
              <a:rPr lang="en-GB" altLang="en-US" sz="2000" dirty="0"/>
              <a:t>“Revised. This comment has been passed to the TG technical editor for consideration during preparation of a subsequent draft.”</a:t>
            </a:r>
          </a:p>
          <a:p>
            <a:r>
              <a:rPr lang="en-GB" altLang="en-US" sz="2000" dirty="0"/>
              <a:t>	CIDs:  4040,  4002,  4029,  4031,  4022,  4043,  4033,  4044,  4034,  4045,  4046,  4047,  4038,  4048,  4049,  4050,  4052,  4007,  4011,  4010,  4008,  4055,  4054,  4053,  4001,  4009,  4041,  4015,  4016,  4003,  4019,  4004,  4025,  4020,  4005,  4021,  4042,  4006,  4000</a:t>
            </a:r>
          </a:p>
          <a:p>
            <a:endParaRPr lang="en-GB" altLang="en-US" sz="2000" dirty="0"/>
          </a:p>
          <a:p>
            <a:r>
              <a:rPr lang="en-GB" altLang="en-US" sz="2000" dirty="0"/>
              <a:t>Mover / Second:  Stephen McCann / John </a:t>
            </a:r>
            <a:r>
              <a:rPr lang="en-GB" altLang="en-US" sz="2000" dirty="0" err="1"/>
              <a:t>Wullert</a:t>
            </a:r>
            <a:endParaRPr lang="en-GB" altLang="en-US" sz="2000" dirty="0"/>
          </a:p>
          <a:p>
            <a:r>
              <a:rPr lang="en-GB" altLang="en-US" sz="2000" dirty="0"/>
              <a:t>Approved by unanimous consent</a:t>
            </a:r>
          </a:p>
          <a:p>
            <a:endParaRPr lang="en-US" sz="2000" dirty="0"/>
          </a:p>
        </p:txBody>
      </p:sp>
      <p:sp>
        <p:nvSpPr>
          <p:cNvPr id="4" name="Slide Number Placeholder 3">
            <a:extLst>
              <a:ext uri="{FF2B5EF4-FFF2-40B4-BE49-F238E27FC236}">
                <a16:creationId xmlns:a16="http://schemas.microsoft.com/office/drawing/2014/main" id="{2E151254-8897-7017-9F84-E69B4C37F18C}"/>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0D86643F-C243-BCC7-ABB0-EDEA6B79B8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E577F7A-7B56-540D-7F87-DFA7C12E6BAE}"/>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616113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DB2-E775-ED14-4B78-8229AD46A4C4}"/>
              </a:ext>
            </a:extLst>
          </p:cNvPr>
          <p:cNvSpPr>
            <a:spLocks noGrp="1"/>
          </p:cNvSpPr>
          <p:nvPr>
            <p:ph type="title"/>
          </p:nvPr>
        </p:nvSpPr>
        <p:spPr/>
        <p:txBody>
          <a:bodyPr/>
          <a:lstStyle/>
          <a:p>
            <a:r>
              <a:rPr lang="en-US" dirty="0"/>
              <a:t>Motion #187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E54FDCE6-FE74-0544-5E8A-EF4A529268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slide 32 Of 11-22/1300r1.</a:t>
            </a:r>
          </a:p>
          <a:p>
            <a:pPr>
              <a:buFont typeface="Arial" panose="020B0604020202020204" pitchFamily="34" charset="0"/>
              <a:buChar char="•"/>
            </a:pPr>
            <a:endParaRPr lang="en-US" dirty="0"/>
          </a:p>
          <a:p>
            <a:pPr marL="0" indent="0"/>
            <a:r>
              <a:rPr lang="en-US" dirty="0"/>
              <a:t>Mover / Second: Stephen McCann / Hiroshi Mano</a:t>
            </a:r>
          </a:p>
          <a:p>
            <a:pPr marL="0" indent="0"/>
            <a:r>
              <a:rPr lang="en-US" dirty="0"/>
              <a:t>Approved by unanimous consent</a:t>
            </a:r>
          </a:p>
        </p:txBody>
      </p:sp>
      <p:sp>
        <p:nvSpPr>
          <p:cNvPr id="4" name="Slide Number Placeholder 3">
            <a:extLst>
              <a:ext uri="{FF2B5EF4-FFF2-40B4-BE49-F238E27FC236}">
                <a16:creationId xmlns:a16="http://schemas.microsoft.com/office/drawing/2014/main" id="{BA668013-4AE3-2AF0-4834-961F18AC15F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78F547E-A878-0AF3-8F38-75DBEAE1DF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5173AB7-4554-57C7-E4FB-B9823EC6E61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655625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2E73-5849-4B2D-D8B4-A8B1D1AD9177}"/>
              </a:ext>
            </a:extLst>
          </p:cNvPr>
          <p:cNvSpPr>
            <a:spLocks noGrp="1"/>
          </p:cNvSpPr>
          <p:nvPr>
            <p:ph type="title"/>
          </p:nvPr>
        </p:nvSpPr>
        <p:spPr>
          <a:xfrm>
            <a:off x="685800" y="851619"/>
            <a:ext cx="7770813" cy="1065213"/>
          </a:xfrm>
        </p:spPr>
        <p:txBody>
          <a:bodyPr/>
          <a:lstStyle/>
          <a:p>
            <a:r>
              <a:rPr lang="en-US" dirty="0"/>
              <a:t>Motion #188</a:t>
            </a:r>
            <a:br>
              <a:rPr lang="en-US" dirty="0"/>
            </a:br>
            <a:r>
              <a:rPr lang="en-US" dirty="0"/>
              <a:t>Approval of Report to EC for SA Ballot and CSD Re-affirmation</a:t>
            </a:r>
          </a:p>
        </p:txBody>
      </p:sp>
      <p:sp>
        <p:nvSpPr>
          <p:cNvPr id="3" name="Content Placeholder 2">
            <a:extLst>
              <a:ext uri="{FF2B5EF4-FFF2-40B4-BE49-F238E27FC236}">
                <a16:creationId xmlns:a16="http://schemas.microsoft.com/office/drawing/2014/main" id="{8752FFEE-D75E-6AE0-9A62-14AC743E08DB}"/>
              </a:ext>
            </a:extLst>
          </p:cNvPr>
          <p:cNvSpPr>
            <a:spLocks noGrp="1"/>
          </p:cNvSpPr>
          <p:nvPr>
            <p:ph idx="1"/>
          </p:nvPr>
        </p:nvSpPr>
        <p:spPr>
          <a:xfrm>
            <a:off x="685800" y="2196107"/>
            <a:ext cx="7770813" cy="4113213"/>
          </a:xfrm>
        </p:spPr>
        <p:txBody>
          <a:bodyPr/>
          <a:lstStyle/>
          <a:p>
            <a:r>
              <a:rPr lang="en-US" sz="2000" dirty="0"/>
              <a:t>Move to request the 802.11 WG to approve the following motion :</a:t>
            </a:r>
          </a:p>
          <a:p>
            <a:endParaRPr lang="en-US" sz="2000" dirty="0"/>
          </a:p>
          <a:p>
            <a:pPr>
              <a:buFont typeface="Arial" panose="020B0604020202020204" pitchFamily="34" charset="0"/>
              <a:buChar char="•"/>
            </a:pPr>
            <a:r>
              <a:rPr lang="en-US" sz="2000" dirty="0"/>
              <a:t>Approve document 11-22/1405r2 as the report to the IEEE 802 Executive Committee on the requirements for unconditional approval to forward P802.11bc D4.0 to SA Ballot, </a:t>
            </a:r>
          </a:p>
          <a:p>
            <a:pPr>
              <a:buFont typeface="Arial" panose="020B0604020202020204" pitchFamily="34" charset="0"/>
              <a:buChar char="•"/>
            </a:pPr>
            <a:r>
              <a:rPr lang="en-US" sz="2000" dirty="0"/>
              <a:t>Re-affirm the CSD in </a:t>
            </a:r>
            <a:r>
              <a:rPr lang="en-US" sz="2000" dirty="0">
                <a:hlinkClick r:id="rId2"/>
              </a:rPr>
              <a:t>https://mentor.ieee.org/802-ec/dcn/18/ec-18-0250-00-ACSD-p802-11bc.pdf</a:t>
            </a:r>
            <a:r>
              <a:rPr lang="en-US" sz="2000" dirty="0"/>
              <a:t> , and</a:t>
            </a:r>
          </a:p>
          <a:p>
            <a:pPr>
              <a:buFont typeface="Arial" panose="020B0604020202020204" pitchFamily="34" charset="0"/>
              <a:buChar char="•"/>
            </a:pPr>
            <a:r>
              <a:rPr lang="en-US" sz="2000" dirty="0"/>
              <a:t>Request the IEEE 802 Executive Committee to unconditionally approve forwarding P802.11bc D4.0 to SA ballot.</a:t>
            </a:r>
          </a:p>
          <a:p>
            <a:endParaRPr lang="en-US" sz="2000" dirty="0"/>
          </a:p>
          <a:p>
            <a:r>
              <a:rPr lang="en-US" sz="2000" dirty="0"/>
              <a:t>Mover / Second: Stephen McCann / </a:t>
            </a:r>
            <a:r>
              <a:rPr lang="en-US" sz="2000" dirty="0" err="1"/>
              <a:t>Abhi</a:t>
            </a:r>
            <a:r>
              <a:rPr lang="en-US" sz="2000" dirty="0"/>
              <a:t> Patil</a:t>
            </a:r>
          </a:p>
          <a:p>
            <a:r>
              <a:rPr lang="en-US" sz="2000" dirty="0"/>
              <a:t>Result: Y 6 – N 0 – A 0 – motion passes</a:t>
            </a:r>
          </a:p>
        </p:txBody>
      </p:sp>
      <p:sp>
        <p:nvSpPr>
          <p:cNvPr id="4" name="Slide Number Placeholder 3">
            <a:extLst>
              <a:ext uri="{FF2B5EF4-FFF2-40B4-BE49-F238E27FC236}">
                <a16:creationId xmlns:a16="http://schemas.microsoft.com/office/drawing/2014/main" id="{E2BCB595-C078-A91D-573C-54886569FC6B}"/>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04082EF2-08D8-0B7C-B2A0-2F0382CADA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1416F4B-6676-FA23-C6C3-49B61AECD7F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478931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3253965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11/23-0148r1.</a:t>
            </a:r>
          </a:p>
          <a:p>
            <a:endParaRPr lang="en-US" dirty="0"/>
          </a:p>
          <a:p>
            <a:r>
              <a:rPr lang="en-US" dirty="0"/>
              <a:t>Mover:	Stephen McCann</a:t>
            </a:r>
          </a:p>
          <a:p>
            <a:r>
              <a:rPr lang="en-US" dirty="0"/>
              <a:t>Second:	Hiroshi Mano</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17626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48</a:t>
            </a:fld>
            <a:endParaRPr lang="en-GB"/>
          </a:p>
        </p:txBody>
      </p:sp>
    </p:spTree>
    <p:extLst>
      <p:ext uri="{BB962C8B-B14F-4D97-AF65-F5344CB8AC3E}">
        <p14:creationId xmlns:p14="http://schemas.microsoft.com/office/powerpoint/2010/main" val="1699158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11-23/0014r0 (January interim),</a:t>
            </a:r>
          </a:p>
          <a:p>
            <a:pPr lvl="1">
              <a:buFont typeface="Times New Roman" pitchFamily="16" charset="0"/>
              <a:buChar char="•"/>
            </a:pPr>
            <a:r>
              <a:rPr lang="en-GB" sz="1400" dirty="0"/>
              <a:t>11-23/0245r0 (February 28 telco)</a:t>
            </a:r>
          </a:p>
          <a:p>
            <a:pPr marL="457200" lvl="1" indent="0"/>
            <a:endParaRPr lang="en-GB" sz="1400" dirty="0"/>
          </a:p>
          <a:p>
            <a:r>
              <a:rPr lang="en-GB" sz="1600" strike="sngStrike"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507834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March 2023</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54</a:t>
            </a:fld>
            <a:endParaRPr lang="en-GB"/>
          </a:p>
        </p:txBody>
      </p:sp>
    </p:spTree>
    <p:extLst>
      <p:ext uri="{BB962C8B-B14F-4D97-AF65-F5344CB8AC3E}">
        <p14:creationId xmlns:p14="http://schemas.microsoft.com/office/powerpoint/2010/main" val="878558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#210</a:t>
            </a:r>
            <a:br>
              <a:rPr lang="en-US" dirty="0"/>
            </a:br>
            <a:r>
              <a:rPr lang="en-US" dirty="0" err="1"/>
              <a:t>TGbc</a:t>
            </a:r>
            <a:r>
              <a:rPr lang="en-US" dirty="0"/>
              <a:t> CSD Re-Affirmation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marL="0" indent="0"/>
            <a:endParaRPr lang="en-GB" sz="1600" dirty="0"/>
          </a:p>
          <a:p>
            <a:pPr marL="0" indent="0"/>
            <a:r>
              <a:rPr lang="en-GB" sz="1600" dirty="0"/>
              <a:t>Re-affirm the CSD in </a:t>
            </a:r>
            <a:r>
              <a:rPr lang="en-GB" sz="1600" dirty="0">
                <a:hlinkClick r:id="rId2"/>
              </a:rPr>
              <a:t>https://mentor.ieee.org/802-ec/dcn/18/ec-18-0250-00-ACSD-p802-11bc.pdf</a:t>
            </a:r>
            <a:endParaRPr lang="en-GB" sz="1600" dirty="0"/>
          </a:p>
          <a:p>
            <a:pPr marL="0" indent="0"/>
            <a:endParaRPr lang="en-GB" sz="1600" dirty="0"/>
          </a:p>
          <a:p>
            <a:pPr marL="0" indent="0"/>
            <a:endParaRPr lang="en-GB" sz="1400" dirty="0"/>
          </a:p>
          <a:p>
            <a:r>
              <a:rPr lang="en-GB" sz="1600" dirty="0"/>
              <a:t>Mover/Second:	</a:t>
            </a:r>
            <a:r>
              <a:rPr lang="en-GB" sz="1600" dirty="0" err="1"/>
              <a:t>Xiaofei</a:t>
            </a:r>
            <a:r>
              <a:rPr lang="en-GB" sz="1600" dirty="0"/>
              <a:t> Wang / Stephen McCann</a:t>
            </a:r>
          </a:p>
          <a:p>
            <a:r>
              <a:rPr lang="en-GB" sz="1600" dirty="0"/>
              <a:t>Result: 6 YES – 0 NO – 0 ABSTAIN (Motion passes)</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1448059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13395894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685800"/>
            <a:ext cx="7770813" cy="1295400"/>
          </a:xfrm>
        </p:spPr>
        <p:txBody>
          <a:bodyPr/>
          <a:lstStyle/>
          <a:p>
            <a:r>
              <a:rPr lang="en-US" dirty="0"/>
              <a:t>Motion #211</a:t>
            </a:r>
            <a:br>
              <a:rPr lang="en-US" dirty="0"/>
            </a:br>
            <a:r>
              <a:rPr lang="en-GB" dirty="0"/>
              <a:t>TG</a:t>
            </a:r>
            <a:r>
              <a:rPr lang="de-DE" dirty="0" err="1"/>
              <a:t>bc</a:t>
            </a:r>
            <a:r>
              <a:rPr lang="en-GB" dirty="0"/>
              <a:t> Unconditional Forward to </a:t>
            </a:r>
            <a:r>
              <a:rPr lang="en-GB" dirty="0" err="1"/>
              <a:t>RevCom</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276872"/>
            <a:ext cx="7770813" cy="3817541"/>
          </a:xfrm>
        </p:spPr>
        <p:txBody>
          <a:bodyPr/>
          <a:lstStyle/>
          <a:p>
            <a:r>
              <a:rPr lang="en-US" sz="1600" dirty="0">
                <a:solidFill>
                  <a:schemeClr val="tx1"/>
                </a:solidFill>
              </a:rPr>
              <a:t>Approve document 11-23-0423r1 as the “report to the IEEE 802 Executive Committee (EC) on the requirements for unconditional approval to forward P802.11bc D7.0 to </a:t>
            </a:r>
            <a:r>
              <a:rPr lang="en-US" sz="1600" dirty="0" err="1">
                <a:solidFill>
                  <a:schemeClr val="tx1"/>
                </a:solidFill>
              </a:rPr>
              <a:t>RevCom</a:t>
            </a:r>
            <a:r>
              <a:rPr lang="en-US" sz="1600" dirty="0">
                <a:solidFill>
                  <a:schemeClr val="tx1"/>
                </a:solidFill>
              </a:rPr>
              <a:t>”, and</a:t>
            </a:r>
          </a:p>
          <a:p>
            <a:r>
              <a:rPr lang="en-US" sz="1600" dirty="0">
                <a:solidFill>
                  <a:schemeClr val="tx1"/>
                </a:solidFill>
              </a:rPr>
              <a:t>Request the IEEE 802 EC to unconditionally approve forwarding P802.11bc D7.0 to </a:t>
            </a:r>
            <a:r>
              <a:rPr lang="en-US" sz="1600" dirty="0" err="1">
                <a:solidFill>
                  <a:schemeClr val="tx1"/>
                </a:solidFill>
              </a:rPr>
              <a:t>RevCom</a:t>
            </a:r>
            <a:r>
              <a:rPr lang="en-US" sz="1600" dirty="0">
                <a:solidFill>
                  <a:schemeClr val="tx1"/>
                </a:solidFill>
              </a:rPr>
              <a:t>.</a:t>
            </a:r>
          </a:p>
          <a:p>
            <a:pPr marL="457200" lvl="1" indent="0"/>
            <a:endParaRPr lang="en-GB" sz="1400" dirty="0"/>
          </a:p>
          <a:p>
            <a:r>
              <a:rPr lang="en-GB" sz="1600" dirty="0"/>
              <a:t>Mover/Second:	 Stephen McCann / Hitoshi Morioka</a:t>
            </a:r>
          </a:p>
          <a:p>
            <a:r>
              <a:rPr lang="en-GB" sz="1600" dirty="0"/>
              <a:t>Result: 7 YES – 0 NO – 0 ABSTAIN (Motion passes)</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865345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79</a:t>
            </a:fld>
            <a:endParaRPr lang="en-GB"/>
          </a:p>
        </p:txBody>
      </p:sp>
    </p:spTree>
    <p:extLst>
      <p:ext uri="{BB962C8B-B14F-4D97-AF65-F5344CB8AC3E}">
        <p14:creationId xmlns:p14="http://schemas.microsoft.com/office/powerpoint/2010/main" val="336682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‘23</a:t>
            </a:r>
            <a:r>
              <a:rPr lang="en-US"/>
              <a:t>–  March </a:t>
            </a:r>
            <a:r>
              <a:rPr lang="en-US" dirty="0"/>
              <a:t>‘23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#206 -- #207</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39681672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83</a:t>
            </a:fld>
            <a:endParaRPr lang="en-GB"/>
          </a:p>
        </p:txBody>
      </p:sp>
    </p:spTree>
    <p:extLst>
      <p:ext uri="{BB962C8B-B14F-4D97-AF65-F5344CB8AC3E}">
        <p14:creationId xmlns:p14="http://schemas.microsoft.com/office/powerpoint/2010/main" val="18655138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#206</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“2023-02-28 - ready for motion” tab of 11-23/0241r2.</a:t>
            </a:r>
          </a:p>
          <a:p>
            <a:pPr marL="457200" lvl="1" indent="0"/>
            <a:endParaRPr lang="en-GB" sz="1400" dirty="0"/>
          </a:p>
          <a:p>
            <a:r>
              <a:rPr lang="en-GB" sz="1600" dirty="0"/>
              <a:t>Mover/Second: Abhishek Patil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7012051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Tree>
    <p:extLst>
      <p:ext uri="{BB962C8B-B14F-4D97-AF65-F5344CB8AC3E}">
        <p14:creationId xmlns:p14="http://schemas.microsoft.com/office/powerpoint/2010/main" val="6424824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93</a:t>
            </a:fld>
            <a:endParaRPr lang="en-GB"/>
          </a:p>
        </p:txBody>
      </p:sp>
    </p:spTree>
    <p:extLst>
      <p:ext uri="{BB962C8B-B14F-4D97-AF65-F5344CB8AC3E}">
        <p14:creationId xmlns:p14="http://schemas.microsoft.com/office/powerpoint/2010/main" val="20677226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46239458"/>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3237</TotalTime>
  <Words>18743</Words>
  <Application>Microsoft Macintosh PowerPoint</Application>
  <PresentationFormat>On-screen Show (4:3)</PresentationFormat>
  <Paragraphs>3209</Paragraphs>
  <Slides>309</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309</vt:i4>
      </vt:variant>
    </vt:vector>
  </HeadingPairs>
  <TitlesOfParts>
    <vt:vector size="314" baseType="lpstr">
      <vt:lpstr>Arial</vt:lpstr>
      <vt:lpstr>Times New Roman</vt:lpstr>
      <vt:lpstr>Wingdings</vt:lpstr>
      <vt:lpstr>802-11-BCS-Chair-Slides-Template</vt:lpstr>
      <vt:lpstr>Document</vt:lpstr>
      <vt:lpstr>Motion Booklet for IEEE 802.11 TGbc</vt:lpstr>
      <vt:lpstr>Abstract</vt:lpstr>
      <vt:lpstr>March 2023 Motions &amp; Straw Polls</vt:lpstr>
      <vt:lpstr>Motion #208 Approve Agenda</vt:lpstr>
      <vt:lpstr>Motion #209 Approval of Minutes</vt:lpstr>
      <vt:lpstr>Motion #210 TGbc CSD Re-Affirmation</vt:lpstr>
      <vt:lpstr>Motion #211 TGbc Unconditional Forward to RevCom</vt:lpstr>
      <vt:lpstr>January ‘23–  March ‘23 Telcos -- Motions &amp; Straw Polls</vt:lpstr>
      <vt:lpstr>Motion #206 Approval of Comment Resolutions</vt:lpstr>
      <vt:lpstr>Motion #207 SAB Recirculation of TGbc D7.0</vt:lpstr>
      <vt:lpstr>January 2023 Motions &amp; Straw Polls</vt:lpstr>
      <vt:lpstr>Motion #201 Approve Agenda</vt:lpstr>
      <vt:lpstr>Motion #202 Approval of Minutes</vt:lpstr>
      <vt:lpstr>Motion #203 Approve Agenda</vt:lpstr>
      <vt:lpstr>Motion #204 Approval of Comment Resolutions</vt:lpstr>
      <vt:lpstr>Motion #205 SAB Recirculation of TGbc D6.0</vt:lpstr>
      <vt:lpstr>December ‘22–  January ‘23 Telcos -- Motions &amp; Straw Polls</vt:lpstr>
      <vt:lpstr>Motion #197 Approval of Comment Resolutions</vt:lpstr>
      <vt:lpstr>Motion #198 Approval of Comment Resolutions</vt:lpstr>
      <vt:lpstr>Motion #199 Approval of Comment Resolutions</vt:lpstr>
      <vt:lpstr>Motion #200 SAB Recirculation of TGbc D5.0</vt:lpstr>
      <vt:lpstr>November 2022 Motions &amp; Straw Polls</vt:lpstr>
      <vt:lpstr>Motion #189 Approve Agenda (Mon morning ad-hoc)</vt:lpstr>
      <vt:lpstr>Motion #190 Approval of Minutes</vt:lpstr>
      <vt:lpstr>Motion #191 Approve Agenda (Nov Plenary session)</vt:lpstr>
      <vt:lpstr>Motion #192 Approval of Comment Resolution</vt:lpstr>
      <vt:lpstr>Motion #193 Approve Agenda (Nov Plenary session)</vt:lpstr>
      <vt:lpstr>Motion #194 Approval of Comment Resolution</vt:lpstr>
      <vt:lpstr>Motion #195 Reconsider Motion #194  (Approval of Comment Resolution)</vt:lpstr>
      <vt:lpstr>Motion #196 Approval of Comment Resolution</vt:lpstr>
      <vt:lpstr>September 2022 Motions &amp; Straw Polls</vt:lpstr>
      <vt:lpstr>Motion #182 Approve Agenda</vt:lpstr>
      <vt:lpstr>Motion #183 Approval of Minutes</vt:lpstr>
      <vt:lpstr>Motion #184 Approval of Comment Resolution</vt:lpstr>
      <vt:lpstr>Motion #185 Change of comment resolution</vt:lpstr>
      <vt:lpstr>Motion #186 Resolution of Editorial comments</vt:lpstr>
      <vt:lpstr>Motion #187 Approval of TGbc timeline</vt:lpstr>
      <vt:lpstr>Motion #188 Approval of Report to EC for SA Ballot and CSD Re-affirmation</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740</cp:revision>
  <cp:lastPrinted>1601-01-01T00:00:00Z</cp:lastPrinted>
  <dcterms:created xsi:type="dcterms:W3CDTF">2019-01-14T15:07:49Z</dcterms:created>
  <dcterms:modified xsi:type="dcterms:W3CDTF">2023-03-16T15:08:27Z</dcterms:modified>
  <cp:category/>
</cp:coreProperties>
</file>