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slides/slide110.xml" ContentType="application/vnd.openxmlformats-officedocument.presentationml.slide+xml"/>
  <Override PartName="/ppt/slides/slide111.xml" ContentType="application/vnd.openxmlformats-officedocument.presentationml.slide+xml"/>
  <Override PartName="/ppt/slides/slide112.xml" ContentType="application/vnd.openxmlformats-officedocument.presentationml.slide+xml"/>
  <Override PartName="/ppt/slides/slide113.xml" ContentType="application/vnd.openxmlformats-officedocument.presentationml.slide+xml"/>
  <Override PartName="/ppt/slides/slide114.xml" ContentType="application/vnd.openxmlformats-officedocument.presentationml.slide+xml"/>
  <Override PartName="/ppt/slides/slide115.xml" ContentType="application/vnd.openxmlformats-officedocument.presentationml.slide+xml"/>
  <Override PartName="/ppt/slides/slide116.xml" ContentType="application/vnd.openxmlformats-officedocument.presentationml.slide+xml"/>
  <Override PartName="/ppt/slides/slide117.xml" ContentType="application/vnd.openxmlformats-officedocument.presentationml.slide+xml"/>
  <Override PartName="/ppt/slides/slide118.xml" ContentType="application/vnd.openxmlformats-officedocument.presentationml.slide+xml"/>
  <Override PartName="/ppt/slides/slide119.xml" ContentType="application/vnd.openxmlformats-officedocument.presentationml.slide+xml"/>
  <Override PartName="/ppt/slides/slide120.xml" ContentType="application/vnd.openxmlformats-officedocument.presentationml.slide+xml"/>
  <Override PartName="/ppt/slides/slide121.xml" ContentType="application/vnd.openxmlformats-officedocument.presentationml.slide+xml"/>
  <Override PartName="/ppt/slides/slide122.xml" ContentType="application/vnd.openxmlformats-officedocument.presentationml.slide+xml"/>
  <Override PartName="/ppt/slides/slide123.xml" ContentType="application/vnd.openxmlformats-officedocument.presentationml.slide+xml"/>
  <Override PartName="/ppt/slides/slide124.xml" ContentType="application/vnd.openxmlformats-officedocument.presentationml.slide+xml"/>
  <Override PartName="/ppt/slides/slide125.xml" ContentType="application/vnd.openxmlformats-officedocument.presentationml.slide+xml"/>
  <Override PartName="/ppt/slides/slide126.xml" ContentType="application/vnd.openxmlformats-officedocument.presentationml.slide+xml"/>
  <Override PartName="/ppt/slides/slide127.xml" ContentType="application/vnd.openxmlformats-officedocument.presentationml.slide+xml"/>
  <Override PartName="/ppt/slides/slide128.xml" ContentType="application/vnd.openxmlformats-officedocument.presentationml.slide+xml"/>
  <Override PartName="/ppt/slides/slide129.xml" ContentType="application/vnd.openxmlformats-officedocument.presentationml.slide+xml"/>
  <Override PartName="/ppt/slides/slide130.xml" ContentType="application/vnd.openxmlformats-officedocument.presentationml.slide+xml"/>
  <Override PartName="/ppt/slides/slide131.xml" ContentType="application/vnd.openxmlformats-officedocument.presentationml.slide+xml"/>
  <Override PartName="/ppt/slides/slide132.xml" ContentType="application/vnd.openxmlformats-officedocument.presentationml.slide+xml"/>
  <Override PartName="/ppt/slides/slide133.xml" ContentType="application/vnd.openxmlformats-officedocument.presentationml.slide+xml"/>
  <Override PartName="/ppt/slides/slide134.xml" ContentType="application/vnd.openxmlformats-officedocument.presentationml.slide+xml"/>
  <Override PartName="/ppt/slides/slide135.xml" ContentType="application/vnd.openxmlformats-officedocument.presentationml.slide+xml"/>
  <Override PartName="/ppt/slides/slide136.xml" ContentType="application/vnd.openxmlformats-officedocument.presentationml.slide+xml"/>
  <Override PartName="/ppt/slides/slide137.xml" ContentType="application/vnd.openxmlformats-officedocument.presentationml.slide+xml"/>
  <Override PartName="/ppt/slides/slide138.xml" ContentType="application/vnd.openxmlformats-officedocument.presentationml.slide+xml"/>
  <Override PartName="/ppt/slides/slide139.xml" ContentType="application/vnd.openxmlformats-officedocument.presentationml.slide+xml"/>
  <Override PartName="/ppt/slides/slide140.xml" ContentType="application/vnd.openxmlformats-officedocument.presentationml.slide+xml"/>
  <Override PartName="/ppt/slides/slide141.xml" ContentType="application/vnd.openxmlformats-officedocument.presentationml.slide+xml"/>
  <Override PartName="/ppt/slides/slide142.xml" ContentType="application/vnd.openxmlformats-officedocument.presentationml.slide+xml"/>
  <Override PartName="/ppt/slides/slide143.xml" ContentType="application/vnd.openxmlformats-officedocument.presentationml.slide+xml"/>
  <Override PartName="/ppt/slides/slide144.xml" ContentType="application/vnd.openxmlformats-officedocument.presentationml.slide+xml"/>
  <Override PartName="/ppt/slides/slide145.xml" ContentType="application/vnd.openxmlformats-officedocument.presentationml.slide+xml"/>
  <Override PartName="/ppt/slides/slide146.xml" ContentType="application/vnd.openxmlformats-officedocument.presentationml.slide+xml"/>
  <Override PartName="/ppt/slides/slide147.xml" ContentType="application/vnd.openxmlformats-officedocument.presentationml.slide+xml"/>
  <Override PartName="/ppt/slides/slide148.xml" ContentType="application/vnd.openxmlformats-officedocument.presentationml.slide+xml"/>
  <Override PartName="/ppt/slides/slide149.xml" ContentType="application/vnd.openxmlformats-officedocument.presentationml.slide+xml"/>
  <Override PartName="/ppt/slides/slide150.xml" ContentType="application/vnd.openxmlformats-officedocument.presentationml.slide+xml"/>
  <Override PartName="/ppt/slides/slide151.xml" ContentType="application/vnd.openxmlformats-officedocument.presentationml.slide+xml"/>
  <Override PartName="/ppt/slides/slide152.xml" ContentType="application/vnd.openxmlformats-officedocument.presentationml.slide+xml"/>
  <Override PartName="/ppt/slides/slide153.xml" ContentType="application/vnd.openxmlformats-officedocument.presentationml.slide+xml"/>
  <Override PartName="/ppt/slides/slide154.xml" ContentType="application/vnd.openxmlformats-officedocument.presentationml.slide+xml"/>
  <Override PartName="/ppt/slides/slide155.xml" ContentType="application/vnd.openxmlformats-officedocument.presentationml.slide+xml"/>
  <Override PartName="/ppt/slides/slide156.xml" ContentType="application/vnd.openxmlformats-officedocument.presentationml.slide+xml"/>
  <Override PartName="/ppt/slides/slide157.xml" ContentType="application/vnd.openxmlformats-officedocument.presentationml.slide+xml"/>
  <Override PartName="/ppt/slides/slide158.xml" ContentType="application/vnd.openxmlformats-officedocument.presentationml.slide+xml"/>
  <Override PartName="/ppt/slides/slide159.xml" ContentType="application/vnd.openxmlformats-officedocument.presentationml.slide+xml"/>
  <Override PartName="/ppt/slides/slide160.xml" ContentType="application/vnd.openxmlformats-officedocument.presentationml.slide+xml"/>
  <Override PartName="/ppt/slides/slide161.xml" ContentType="application/vnd.openxmlformats-officedocument.presentationml.slide+xml"/>
  <Override PartName="/ppt/slides/slide162.xml" ContentType="application/vnd.openxmlformats-officedocument.presentationml.slide+xml"/>
  <Override PartName="/ppt/slides/slide163.xml" ContentType="application/vnd.openxmlformats-officedocument.presentationml.slide+xml"/>
  <Override PartName="/ppt/slides/slide164.xml" ContentType="application/vnd.openxmlformats-officedocument.presentationml.slide+xml"/>
  <Override PartName="/ppt/slides/slide165.xml" ContentType="application/vnd.openxmlformats-officedocument.presentationml.slide+xml"/>
  <Override PartName="/ppt/slides/slide166.xml" ContentType="application/vnd.openxmlformats-officedocument.presentationml.slide+xml"/>
  <Override PartName="/ppt/slides/slide167.xml" ContentType="application/vnd.openxmlformats-officedocument.presentationml.slide+xml"/>
  <Override PartName="/ppt/slides/slide168.xml" ContentType="application/vnd.openxmlformats-officedocument.presentationml.slide+xml"/>
  <Override PartName="/ppt/slides/slide169.xml" ContentType="application/vnd.openxmlformats-officedocument.presentationml.slide+xml"/>
  <Override PartName="/ppt/slides/slide170.xml" ContentType="application/vnd.openxmlformats-officedocument.presentationml.slide+xml"/>
  <Override PartName="/ppt/slides/slide171.xml" ContentType="application/vnd.openxmlformats-officedocument.presentationml.slide+xml"/>
  <Override PartName="/ppt/slides/slide172.xml" ContentType="application/vnd.openxmlformats-officedocument.presentationml.slide+xml"/>
  <Override PartName="/ppt/slides/slide173.xml" ContentType="application/vnd.openxmlformats-officedocument.presentationml.slide+xml"/>
  <Override PartName="/ppt/slides/slide174.xml" ContentType="application/vnd.openxmlformats-officedocument.presentationml.slide+xml"/>
  <Override PartName="/ppt/slides/slide175.xml" ContentType="application/vnd.openxmlformats-officedocument.presentationml.slide+xml"/>
  <Override PartName="/ppt/slides/slide176.xml" ContentType="application/vnd.openxmlformats-officedocument.presentationml.slide+xml"/>
  <Override PartName="/ppt/slides/slide177.xml" ContentType="application/vnd.openxmlformats-officedocument.presentationml.slide+xml"/>
  <Override PartName="/ppt/slides/slide178.xml" ContentType="application/vnd.openxmlformats-officedocument.presentationml.slide+xml"/>
  <Override PartName="/ppt/slides/slide179.xml" ContentType="application/vnd.openxmlformats-officedocument.presentationml.slide+xml"/>
  <Override PartName="/ppt/slides/slide180.xml" ContentType="application/vnd.openxmlformats-officedocument.presentationml.slide+xml"/>
  <Override PartName="/ppt/slides/slide181.xml" ContentType="application/vnd.openxmlformats-officedocument.presentationml.slide+xml"/>
  <Override PartName="/ppt/slides/slide182.xml" ContentType="application/vnd.openxmlformats-officedocument.presentationml.slide+xml"/>
  <Override PartName="/ppt/slides/slide183.xml" ContentType="application/vnd.openxmlformats-officedocument.presentationml.slide+xml"/>
  <Override PartName="/ppt/slides/slide184.xml" ContentType="application/vnd.openxmlformats-officedocument.presentationml.slide+xml"/>
  <Override PartName="/ppt/slides/slide185.xml" ContentType="application/vnd.openxmlformats-officedocument.presentationml.slide+xml"/>
  <Override PartName="/ppt/slides/slide186.xml" ContentType="application/vnd.openxmlformats-officedocument.presentationml.slide+xml"/>
  <Override PartName="/ppt/slides/slide187.xml" ContentType="application/vnd.openxmlformats-officedocument.presentationml.slide+xml"/>
  <Override PartName="/ppt/slides/slide188.xml" ContentType="application/vnd.openxmlformats-officedocument.presentationml.slide+xml"/>
  <Override PartName="/ppt/slides/slide189.xml" ContentType="application/vnd.openxmlformats-officedocument.presentationml.slide+xml"/>
  <Override PartName="/ppt/slides/slide190.xml" ContentType="application/vnd.openxmlformats-officedocument.presentationml.slide+xml"/>
  <Override PartName="/ppt/slides/slide191.xml" ContentType="application/vnd.openxmlformats-officedocument.presentationml.slide+xml"/>
  <Override PartName="/ppt/slides/slide192.xml" ContentType="application/vnd.openxmlformats-officedocument.presentationml.slide+xml"/>
  <Override PartName="/ppt/slides/slide193.xml" ContentType="application/vnd.openxmlformats-officedocument.presentationml.slide+xml"/>
  <Override PartName="/ppt/slides/slide194.xml" ContentType="application/vnd.openxmlformats-officedocument.presentationml.slide+xml"/>
  <Override PartName="/ppt/slides/slide195.xml" ContentType="application/vnd.openxmlformats-officedocument.presentationml.slide+xml"/>
  <Override PartName="/ppt/slides/slide196.xml" ContentType="application/vnd.openxmlformats-officedocument.presentationml.slide+xml"/>
  <Override PartName="/ppt/slides/slide197.xml" ContentType="application/vnd.openxmlformats-officedocument.presentationml.slide+xml"/>
  <Override PartName="/ppt/slides/slide198.xml" ContentType="application/vnd.openxmlformats-officedocument.presentationml.slide+xml"/>
  <Override PartName="/ppt/slides/slide199.xml" ContentType="application/vnd.openxmlformats-officedocument.presentationml.slide+xml"/>
  <Override PartName="/ppt/slides/slide200.xml" ContentType="application/vnd.openxmlformats-officedocument.presentationml.slide+xml"/>
  <Override PartName="/ppt/slides/slide201.xml" ContentType="application/vnd.openxmlformats-officedocument.presentationml.slide+xml"/>
  <Override PartName="/ppt/slides/slide202.xml" ContentType="application/vnd.openxmlformats-officedocument.presentationml.slide+xml"/>
  <Override PartName="/ppt/slides/slide203.xml" ContentType="application/vnd.openxmlformats-officedocument.presentationml.slide+xml"/>
  <Override PartName="/ppt/slides/slide204.xml" ContentType="application/vnd.openxmlformats-officedocument.presentationml.slide+xml"/>
  <Override PartName="/ppt/slides/slide205.xml" ContentType="application/vnd.openxmlformats-officedocument.presentationml.slide+xml"/>
  <Override PartName="/ppt/slides/slide206.xml" ContentType="application/vnd.openxmlformats-officedocument.presentationml.slide+xml"/>
  <Override PartName="/ppt/slides/slide207.xml" ContentType="application/vnd.openxmlformats-officedocument.presentationml.slide+xml"/>
  <Override PartName="/ppt/slides/slide208.xml" ContentType="application/vnd.openxmlformats-officedocument.presentationml.slide+xml"/>
  <Override PartName="/ppt/slides/slide209.xml" ContentType="application/vnd.openxmlformats-officedocument.presentationml.slide+xml"/>
  <Override PartName="/ppt/slides/slide210.xml" ContentType="application/vnd.openxmlformats-officedocument.presentationml.slide+xml"/>
  <Override PartName="/ppt/slides/slide211.xml" ContentType="application/vnd.openxmlformats-officedocument.presentationml.slide+xml"/>
  <Override PartName="/ppt/slides/slide212.xml" ContentType="application/vnd.openxmlformats-officedocument.presentationml.slide+xml"/>
  <Override PartName="/ppt/slides/slide213.xml" ContentType="application/vnd.openxmlformats-officedocument.presentationml.slide+xml"/>
  <Override PartName="/ppt/slides/slide214.xml" ContentType="application/vnd.openxmlformats-officedocument.presentationml.slide+xml"/>
  <Override PartName="/ppt/slides/slide215.xml" ContentType="application/vnd.openxmlformats-officedocument.presentationml.slide+xml"/>
  <Override PartName="/ppt/slides/slide216.xml" ContentType="application/vnd.openxmlformats-officedocument.presentationml.slide+xml"/>
  <Override PartName="/ppt/slides/slide217.xml" ContentType="application/vnd.openxmlformats-officedocument.presentationml.slide+xml"/>
  <Override PartName="/ppt/slides/slide218.xml" ContentType="application/vnd.openxmlformats-officedocument.presentationml.slide+xml"/>
  <Override PartName="/ppt/slides/slide219.xml" ContentType="application/vnd.openxmlformats-officedocument.presentationml.slide+xml"/>
  <Override PartName="/ppt/slides/slide220.xml" ContentType="application/vnd.openxmlformats-officedocument.presentationml.slide+xml"/>
  <Override PartName="/ppt/slides/slide221.xml" ContentType="application/vnd.openxmlformats-officedocument.presentationml.slide+xml"/>
  <Override PartName="/ppt/slides/slide2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24"/>
  </p:notesMasterIdLst>
  <p:handoutMasterIdLst>
    <p:handoutMasterId r:id="rId225"/>
  </p:handoutMasterIdLst>
  <p:sldIdLst>
    <p:sldId id="256" r:id="rId2"/>
    <p:sldId id="257" r:id="rId3"/>
    <p:sldId id="526" r:id="rId4"/>
    <p:sldId id="527" r:id="rId5"/>
    <p:sldId id="528" r:id="rId6"/>
    <p:sldId id="518" r:id="rId7"/>
    <p:sldId id="519" r:id="rId8"/>
    <p:sldId id="520" r:id="rId9"/>
    <p:sldId id="522" r:id="rId10"/>
    <p:sldId id="523" r:id="rId11"/>
    <p:sldId id="525" r:id="rId12"/>
    <p:sldId id="524" r:id="rId13"/>
    <p:sldId id="509" r:id="rId14"/>
    <p:sldId id="510" r:id="rId15"/>
    <p:sldId id="511" r:id="rId16"/>
    <p:sldId id="512" r:id="rId17"/>
    <p:sldId id="514" r:id="rId18"/>
    <p:sldId id="516" r:id="rId19"/>
    <p:sldId id="515" r:id="rId20"/>
    <p:sldId id="517" r:id="rId21"/>
    <p:sldId id="513" r:id="rId22"/>
    <p:sldId id="506" r:id="rId23"/>
    <p:sldId id="507" r:id="rId24"/>
    <p:sldId id="508" r:id="rId25"/>
    <p:sldId id="491" r:id="rId26"/>
    <p:sldId id="492" r:id="rId27"/>
    <p:sldId id="493" r:id="rId28"/>
    <p:sldId id="496" r:id="rId29"/>
    <p:sldId id="498" r:id="rId30"/>
    <p:sldId id="495" r:id="rId31"/>
    <p:sldId id="497" r:id="rId32"/>
    <p:sldId id="499" r:id="rId33"/>
    <p:sldId id="500" r:id="rId34"/>
    <p:sldId id="501" r:id="rId35"/>
    <p:sldId id="503" r:id="rId36"/>
    <p:sldId id="502" r:id="rId37"/>
    <p:sldId id="505" r:id="rId38"/>
    <p:sldId id="504" r:id="rId39"/>
    <p:sldId id="494" r:id="rId40"/>
    <p:sldId id="488" r:id="rId41"/>
    <p:sldId id="489" r:id="rId42"/>
    <p:sldId id="490" r:id="rId43"/>
    <p:sldId id="479" r:id="rId44"/>
    <p:sldId id="480" r:id="rId45"/>
    <p:sldId id="481" r:id="rId46"/>
    <p:sldId id="482" r:id="rId47"/>
    <p:sldId id="483" r:id="rId48"/>
    <p:sldId id="484" r:id="rId49"/>
    <p:sldId id="486" r:id="rId50"/>
    <p:sldId id="485" r:id="rId51"/>
    <p:sldId id="487" r:id="rId52"/>
    <p:sldId id="476" r:id="rId53"/>
    <p:sldId id="477" r:id="rId54"/>
    <p:sldId id="478" r:id="rId55"/>
    <p:sldId id="463" r:id="rId56"/>
    <p:sldId id="464" r:id="rId57"/>
    <p:sldId id="465" r:id="rId58"/>
    <p:sldId id="466" r:id="rId59"/>
    <p:sldId id="467" r:id="rId60"/>
    <p:sldId id="468" r:id="rId61"/>
    <p:sldId id="470" r:id="rId62"/>
    <p:sldId id="471" r:id="rId63"/>
    <p:sldId id="472" r:id="rId64"/>
    <p:sldId id="473" r:id="rId65"/>
    <p:sldId id="474" r:id="rId66"/>
    <p:sldId id="475" r:id="rId67"/>
    <p:sldId id="447" r:id="rId68"/>
    <p:sldId id="454" r:id="rId69"/>
    <p:sldId id="455" r:id="rId70"/>
    <p:sldId id="458" r:id="rId71"/>
    <p:sldId id="456" r:id="rId72"/>
    <p:sldId id="457" r:id="rId73"/>
    <p:sldId id="459" r:id="rId74"/>
    <p:sldId id="462" r:id="rId75"/>
    <p:sldId id="453" r:id="rId76"/>
    <p:sldId id="448" r:id="rId77"/>
    <p:sldId id="449" r:id="rId78"/>
    <p:sldId id="450" r:id="rId79"/>
    <p:sldId id="452" r:id="rId80"/>
    <p:sldId id="451" r:id="rId81"/>
    <p:sldId id="437" r:id="rId82"/>
    <p:sldId id="438" r:id="rId83"/>
    <p:sldId id="439" r:id="rId84"/>
    <p:sldId id="440" r:id="rId85"/>
    <p:sldId id="441" r:id="rId86"/>
    <p:sldId id="442" r:id="rId87"/>
    <p:sldId id="443" r:id="rId88"/>
    <p:sldId id="444" r:id="rId89"/>
    <p:sldId id="446" r:id="rId90"/>
    <p:sldId id="445" r:id="rId91"/>
    <p:sldId id="432" r:id="rId92"/>
    <p:sldId id="436" r:id="rId93"/>
    <p:sldId id="433" r:id="rId94"/>
    <p:sldId id="435" r:id="rId95"/>
    <p:sldId id="434" r:id="rId96"/>
    <p:sldId id="421" r:id="rId97"/>
    <p:sldId id="422" r:id="rId98"/>
    <p:sldId id="423" r:id="rId99"/>
    <p:sldId id="427" r:id="rId100"/>
    <p:sldId id="428" r:id="rId101"/>
    <p:sldId id="429" r:id="rId102"/>
    <p:sldId id="425" r:id="rId103"/>
    <p:sldId id="426" r:id="rId104"/>
    <p:sldId id="430" r:id="rId105"/>
    <p:sldId id="431" r:id="rId106"/>
    <p:sldId id="418" r:id="rId107"/>
    <p:sldId id="420" r:id="rId108"/>
    <p:sldId id="419" r:id="rId109"/>
    <p:sldId id="413" r:id="rId110"/>
    <p:sldId id="414" r:id="rId111"/>
    <p:sldId id="415" r:id="rId112"/>
    <p:sldId id="416" r:id="rId113"/>
    <p:sldId id="417" r:id="rId114"/>
    <p:sldId id="399" r:id="rId115"/>
    <p:sldId id="410" r:id="rId116"/>
    <p:sldId id="412" r:id="rId117"/>
    <p:sldId id="411" r:id="rId118"/>
    <p:sldId id="409" r:id="rId119"/>
    <p:sldId id="408" r:id="rId120"/>
    <p:sldId id="407" r:id="rId121"/>
    <p:sldId id="406" r:id="rId122"/>
    <p:sldId id="405" r:id="rId123"/>
    <p:sldId id="404" r:id="rId124"/>
    <p:sldId id="403" r:id="rId125"/>
    <p:sldId id="401" r:id="rId126"/>
    <p:sldId id="389" r:id="rId127"/>
    <p:sldId id="390" r:id="rId128"/>
    <p:sldId id="391" r:id="rId129"/>
    <p:sldId id="392" r:id="rId130"/>
    <p:sldId id="393" r:id="rId131"/>
    <p:sldId id="394" r:id="rId132"/>
    <p:sldId id="395" r:id="rId133"/>
    <p:sldId id="396" r:id="rId134"/>
    <p:sldId id="398" r:id="rId135"/>
    <p:sldId id="397" r:id="rId136"/>
    <p:sldId id="370" r:id="rId137"/>
    <p:sldId id="371" r:id="rId138"/>
    <p:sldId id="372" r:id="rId139"/>
    <p:sldId id="373" r:id="rId140"/>
    <p:sldId id="377" r:id="rId141"/>
    <p:sldId id="376" r:id="rId142"/>
    <p:sldId id="378" r:id="rId143"/>
    <p:sldId id="379" r:id="rId144"/>
    <p:sldId id="380" r:id="rId145"/>
    <p:sldId id="381" r:id="rId146"/>
    <p:sldId id="383" r:id="rId147"/>
    <p:sldId id="385" r:id="rId148"/>
    <p:sldId id="386" r:id="rId149"/>
    <p:sldId id="384" r:id="rId150"/>
    <p:sldId id="382" r:id="rId151"/>
    <p:sldId id="387" r:id="rId152"/>
    <p:sldId id="388" r:id="rId153"/>
    <p:sldId id="374" r:id="rId154"/>
    <p:sldId id="375" r:id="rId155"/>
    <p:sldId id="355" r:id="rId156"/>
    <p:sldId id="356" r:id="rId157"/>
    <p:sldId id="357" r:id="rId158"/>
    <p:sldId id="358" r:id="rId159"/>
    <p:sldId id="360" r:id="rId160"/>
    <p:sldId id="361" r:id="rId161"/>
    <p:sldId id="362" r:id="rId162"/>
    <p:sldId id="363" r:id="rId163"/>
    <p:sldId id="364" r:id="rId164"/>
    <p:sldId id="365" r:id="rId165"/>
    <p:sldId id="366" r:id="rId166"/>
    <p:sldId id="359" r:id="rId167"/>
    <p:sldId id="369" r:id="rId168"/>
    <p:sldId id="367" r:id="rId169"/>
    <p:sldId id="345" r:id="rId170"/>
    <p:sldId id="346" r:id="rId171"/>
    <p:sldId id="347" r:id="rId172"/>
    <p:sldId id="348" r:id="rId173"/>
    <p:sldId id="352" r:id="rId174"/>
    <p:sldId id="353" r:id="rId175"/>
    <p:sldId id="354" r:id="rId176"/>
    <p:sldId id="350" r:id="rId177"/>
    <p:sldId id="331" r:id="rId178"/>
    <p:sldId id="332" r:id="rId179"/>
    <p:sldId id="333" r:id="rId180"/>
    <p:sldId id="341" r:id="rId181"/>
    <p:sldId id="338" r:id="rId182"/>
    <p:sldId id="339" r:id="rId183"/>
    <p:sldId id="342" r:id="rId184"/>
    <p:sldId id="343" r:id="rId185"/>
    <p:sldId id="344" r:id="rId186"/>
    <p:sldId id="340" r:id="rId187"/>
    <p:sldId id="336" r:id="rId188"/>
    <p:sldId id="322" r:id="rId189"/>
    <p:sldId id="323" r:id="rId190"/>
    <p:sldId id="324" r:id="rId191"/>
    <p:sldId id="325" r:id="rId192"/>
    <p:sldId id="329" r:id="rId193"/>
    <p:sldId id="330" r:id="rId194"/>
    <p:sldId id="327" r:id="rId195"/>
    <p:sldId id="303" r:id="rId196"/>
    <p:sldId id="305" r:id="rId197"/>
    <p:sldId id="306" r:id="rId198"/>
    <p:sldId id="307" r:id="rId199"/>
    <p:sldId id="311" r:id="rId200"/>
    <p:sldId id="308" r:id="rId201"/>
    <p:sldId id="309" r:id="rId202"/>
    <p:sldId id="310" r:id="rId203"/>
    <p:sldId id="312" r:id="rId204"/>
    <p:sldId id="314" r:id="rId205"/>
    <p:sldId id="317" r:id="rId206"/>
    <p:sldId id="318" r:id="rId207"/>
    <p:sldId id="320" r:id="rId208"/>
    <p:sldId id="319" r:id="rId209"/>
    <p:sldId id="315" r:id="rId210"/>
    <p:sldId id="316" r:id="rId211"/>
    <p:sldId id="321" r:id="rId212"/>
    <p:sldId id="271" r:id="rId213"/>
    <p:sldId id="272" r:id="rId214"/>
    <p:sldId id="274" r:id="rId215"/>
    <p:sldId id="298" r:id="rId216"/>
    <p:sldId id="299" r:id="rId217"/>
    <p:sldId id="293" r:id="rId218"/>
    <p:sldId id="297" r:id="rId219"/>
    <p:sldId id="300" r:id="rId220"/>
    <p:sldId id="301" r:id="rId221"/>
    <p:sldId id="302" r:id="rId222"/>
    <p:sldId id="264" r:id="rId223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2D575E81-37DA-674D-AA2F-7BEE58498C02}">
          <p14:sldIdLst>
            <p14:sldId id="256"/>
            <p14:sldId id="257"/>
          </p14:sldIdLst>
        </p14:section>
        <p14:section name="2021-11 to 2022-01 telcos" id="{DD6182B4-AC33-174B-9B1D-49104A722145}">
          <p14:sldIdLst>
            <p14:sldId id="526"/>
            <p14:sldId id="527"/>
            <p14:sldId id="528"/>
          </p14:sldIdLst>
        </p14:section>
        <p14:section name="2021-11-November Plenary" id="{9EC06AD9-207F-5943-A6FA-E245E25F7FB6}">
          <p14:sldIdLst>
            <p14:sldId id="518"/>
            <p14:sldId id="519"/>
            <p14:sldId id="520"/>
            <p14:sldId id="522"/>
            <p14:sldId id="523"/>
            <p14:sldId id="525"/>
            <p14:sldId id="524"/>
          </p14:sldIdLst>
        </p14:section>
        <p14:section name="2021-09-September Interim" id="{B1F93721-D2C0-9D40-BB2D-CEE5D548B2D2}">
          <p14:sldIdLst>
            <p14:sldId id="509"/>
            <p14:sldId id="510"/>
            <p14:sldId id="511"/>
            <p14:sldId id="512"/>
            <p14:sldId id="514"/>
            <p14:sldId id="516"/>
            <p14:sldId id="515"/>
            <p14:sldId id="517"/>
            <p14:sldId id="513"/>
          </p14:sldIdLst>
        </p14:section>
        <p14:section name="2021-07 - 2021-09 telcos" id="{1FCA7030-1B52-1D4E-A7E8-B1C2930F17DB}">
          <p14:sldIdLst>
            <p14:sldId id="506"/>
            <p14:sldId id="507"/>
            <p14:sldId id="508"/>
          </p14:sldIdLst>
        </p14:section>
        <p14:section name="2021-07-July-Plenary" id="{E7DBAB78-C178-624B-BCCE-A801A90766F8}">
          <p14:sldIdLst>
            <p14:sldId id="491"/>
            <p14:sldId id="492"/>
            <p14:sldId id="493"/>
            <p14:sldId id="496"/>
            <p14:sldId id="498"/>
            <p14:sldId id="495"/>
            <p14:sldId id="497"/>
            <p14:sldId id="499"/>
            <p14:sldId id="500"/>
            <p14:sldId id="501"/>
            <p14:sldId id="503"/>
            <p14:sldId id="502"/>
            <p14:sldId id="505"/>
            <p14:sldId id="504"/>
            <p14:sldId id="494"/>
          </p14:sldIdLst>
        </p14:section>
        <p14:section name="2021-05 - 2021-07 - Telcos" id="{E69BD0AE-FD9F-F043-9722-81F67A2BB04D}">
          <p14:sldIdLst>
            <p14:sldId id="488"/>
            <p14:sldId id="489"/>
            <p14:sldId id="490"/>
          </p14:sldIdLst>
        </p14:section>
        <p14:section name="2021-05-May-Interim" id="{91415454-F831-D842-A9D1-2AFEF8468111}">
          <p14:sldIdLst>
            <p14:sldId id="479"/>
            <p14:sldId id="480"/>
            <p14:sldId id="481"/>
            <p14:sldId id="482"/>
            <p14:sldId id="483"/>
            <p14:sldId id="484"/>
            <p14:sldId id="486"/>
            <p14:sldId id="485"/>
            <p14:sldId id="487"/>
          </p14:sldIdLst>
        </p14:section>
        <p14:section name="2021-03 - 2021-05 telcos" id="{882A2489-C910-D743-8D07-0B0405EE8327}">
          <p14:sldIdLst>
            <p14:sldId id="476"/>
            <p14:sldId id="477"/>
            <p14:sldId id="478"/>
          </p14:sldIdLst>
        </p14:section>
        <p14:section name="2021-03 -- March Plenary" id="{52C4EF50-7D1C-7D4E-BB9C-765415153508}">
          <p14:sldIdLst>
            <p14:sldId id="463"/>
            <p14:sldId id="464"/>
            <p14:sldId id="465"/>
            <p14:sldId id="466"/>
            <p14:sldId id="467"/>
            <p14:sldId id="468"/>
            <p14:sldId id="470"/>
            <p14:sldId id="471"/>
            <p14:sldId id="472"/>
            <p14:sldId id="473"/>
            <p14:sldId id="474"/>
            <p14:sldId id="475"/>
          </p14:sldIdLst>
        </p14:section>
        <p14:section name="2021-01 -- 2021-03 telcos" id="{F0FCDCFF-F220-2249-B39F-F13D6991C317}">
          <p14:sldIdLst>
            <p14:sldId id="447"/>
            <p14:sldId id="454"/>
            <p14:sldId id="455"/>
            <p14:sldId id="458"/>
            <p14:sldId id="456"/>
            <p14:sldId id="457"/>
            <p14:sldId id="459"/>
            <p14:sldId id="462"/>
          </p14:sldIdLst>
        </p14:section>
        <p14:section name="2021-01-10 January online interim" id="{D6E71218-6AED-564D-9ECE-F91584FBAA4E}">
          <p14:sldIdLst>
            <p14:sldId id="453"/>
            <p14:sldId id="448"/>
            <p14:sldId id="449"/>
            <p14:sldId id="450"/>
            <p14:sldId id="452"/>
            <p14:sldId id="451"/>
          </p14:sldIdLst>
        </p14:section>
        <p14:section name="2020-11-02 November online Plenary" id="{2BF4399D-BF6C-DF47-B1D6-7A80E809B984}">
          <p14:sldIdLst>
            <p14:sldId id="437"/>
            <p14:sldId id="438"/>
            <p14:sldId id="439"/>
            <p14:sldId id="440"/>
            <p14:sldId id="441"/>
            <p14:sldId id="442"/>
            <p14:sldId id="443"/>
            <p14:sldId id="444"/>
            <p14:sldId id="446"/>
            <p14:sldId id="445"/>
          </p14:sldIdLst>
        </p14:section>
        <p14:section name="2020-10 to 2020-11 telcos" id="{D0861387-3E91-9140-BFF9-B31BF5C96559}">
          <p14:sldIdLst>
            <p14:sldId id="432"/>
            <p14:sldId id="436"/>
            <p14:sldId id="433"/>
            <p14:sldId id="435"/>
            <p14:sldId id="434"/>
          </p14:sldIdLst>
        </p14:section>
        <p14:section name="2020-09-14 September online interim" id="{9EAD561E-D9B0-4E41-8C1B-3451A9A00133}">
          <p14:sldIdLst>
            <p14:sldId id="421"/>
            <p14:sldId id="422"/>
            <p14:sldId id="423"/>
            <p14:sldId id="427"/>
            <p14:sldId id="428"/>
            <p14:sldId id="429"/>
            <p14:sldId id="425"/>
            <p14:sldId id="426"/>
            <p14:sldId id="430"/>
            <p14:sldId id="431"/>
          </p14:sldIdLst>
        </p14:section>
        <p14:section name="2020-07 to 2020-09 Telcos" id="{4DECCCC3-C7E3-6F47-972F-06064F01004B}">
          <p14:sldIdLst>
            <p14:sldId id="418"/>
            <p14:sldId id="420"/>
            <p14:sldId id="419"/>
          </p14:sldIdLst>
        </p14:section>
        <p14:section name="2020-07-13 July Online Plenary" id="{03C396E9-98E6-6544-AED2-A981A01AB5DE}">
          <p14:sldIdLst>
            <p14:sldId id="413"/>
            <p14:sldId id="414"/>
            <p14:sldId id="415"/>
            <p14:sldId id="416"/>
            <p14:sldId id="417"/>
          </p14:sldIdLst>
        </p14:section>
        <p14:section name="2020-03 to 2020-07 Telcos" id="{2E48E407-5365-6F40-96CC-8CE045B5DC5D}">
          <p14:sldIdLst>
            <p14:sldId id="399"/>
            <p14:sldId id="410"/>
            <p14:sldId id="412"/>
            <p14:sldId id="411"/>
            <p14:sldId id="409"/>
            <p14:sldId id="408"/>
            <p14:sldId id="407"/>
            <p14:sldId id="406"/>
            <p14:sldId id="405"/>
            <p14:sldId id="404"/>
            <p14:sldId id="403"/>
            <p14:sldId id="401"/>
          </p14:sldIdLst>
        </p14:section>
        <p14:section name="2020-01-13 Irvina, CA, USA" id="{640652FB-F0E8-F648-A4B7-6075F473DE37}">
          <p14:sldIdLst>
            <p14:sldId id="389"/>
            <p14:sldId id="390"/>
            <p14:sldId id="391"/>
            <p14:sldId id="392"/>
            <p14:sldId id="393"/>
            <p14:sldId id="394"/>
            <p14:sldId id="395"/>
            <p14:sldId id="396"/>
            <p14:sldId id="398"/>
            <p14:sldId id="397"/>
          </p14:sldIdLst>
        </p14:section>
        <p14:section name="2019-11-11 Waikoloa, HI, USA" id="{45759C9E-248C-6148-966D-6B3FF375F094}">
          <p14:sldIdLst>
            <p14:sldId id="370"/>
            <p14:sldId id="371"/>
            <p14:sldId id="372"/>
            <p14:sldId id="373"/>
            <p14:sldId id="377"/>
            <p14:sldId id="376"/>
            <p14:sldId id="378"/>
            <p14:sldId id="379"/>
            <p14:sldId id="380"/>
            <p14:sldId id="381"/>
            <p14:sldId id="383"/>
            <p14:sldId id="385"/>
            <p14:sldId id="386"/>
            <p14:sldId id="384"/>
            <p14:sldId id="382"/>
            <p14:sldId id="387"/>
            <p14:sldId id="388"/>
            <p14:sldId id="374"/>
            <p14:sldId id="375"/>
          </p14:sldIdLst>
        </p14:section>
        <p14:section name="2019-09-15 Hanoi, Vietnam" id="{E39C1014-80DD-D24E-81BF-AF0B13C8DA5D}">
          <p14:sldIdLst>
            <p14:sldId id="355"/>
            <p14:sldId id="356"/>
            <p14:sldId id="357"/>
            <p14:sldId id="358"/>
            <p14:sldId id="360"/>
            <p14:sldId id="361"/>
            <p14:sldId id="362"/>
            <p14:sldId id="363"/>
            <p14:sldId id="364"/>
            <p14:sldId id="365"/>
            <p14:sldId id="366"/>
            <p14:sldId id="359"/>
            <p14:sldId id="369"/>
            <p14:sldId id="367"/>
          </p14:sldIdLst>
        </p14:section>
        <p14:section name="2019-07-14 Vienna, AT" id="{7F46FC5A-E04F-E74E-B8D6-5188AAEAD9E5}">
          <p14:sldIdLst>
            <p14:sldId id="345"/>
            <p14:sldId id="346"/>
            <p14:sldId id="347"/>
            <p14:sldId id="348"/>
            <p14:sldId id="352"/>
            <p14:sldId id="353"/>
            <p14:sldId id="354"/>
            <p14:sldId id="350"/>
          </p14:sldIdLst>
        </p14:section>
        <p14:section name="2019-05-13 Atlanta, GA, USA" id="{13BB22C2-EA21-EB41-89F6-E3D762743B86}">
          <p14:sldIdLst>
            <p14:sldId id="331"/>
            <p14:sldId id="332"/>
            <p14:sldId id="333"/>
            <p14:sldId id="341"/>
            <p14:sldId id="338"/>
            <p14:sldId id="339"/>
            <p14:sldId id="342"/>
            <p14:sldId id="343"/>
            <p14:sldId id="344"/>
            <p14:sldId id="340"/>
            <p14:sldId id="336"/>
          </p14:sldIdLst>
        </p14:section>
        <p14:section name="2019-03-10 Vancouver, CND" id="{B7CC20C1-E53E-104C-8211-A334DC38B488}">
          <p14:sldIdLst>
            <p14:sldId id="322"/>
            <p14:sldId id="323"/>
            <p14:sldId id="324"/>
            <p14:sldId id="325"/>
            <p14:sldId id="329"/>
            <p14:sldId id="330"/>
            <p14:sldId id="327"/>
          </p14:sldIdLst>
        </p14:section>
        <p14:section name="2019-01 St. Louis, Missouri, USA" id="{A571B865-5D7B-4041-980E-8AE3B82F79D3}">
          <p14:sldIdLst>
            <p14:sldId id="303"/>
            <p14:sldId id="305"/>
            <p14:sldId id="306"/>
            <p14:sldId id="307"/>
            <p14:sldId id="311"/>
            <p14:sldId id="308"/>
            <p14:sldId id="309"/>
            <p14:sldId id="310"/>
            <p14:sldId id="312"/>
            <p14:sldId id="314"/>
            <p14:sldId id="317"/>
            <p14:sldId id="318"/>
            <p14:sldId id="320"/>
            <p14:sldId id="319"/>
            <p14:sldId id="315"/>
            <p14:sldId id="316"/>
          </p14:sldIdLst>
        </p14:section>
        <p14:section name="20xx-yy Motions Template" id="{C8004D1A-F92A-D14B-BC6F-03E6AA5A2C45}">
          <p14:sldIdLst>
            <p14:sldId id="321"/>
            <p14:sldId id="271"/>
            <p14:sldId id="272"/>
            <p14:sldId id="274"/>
            <p14:sldId id="298"/>
            <p14:sldId id="299"/>
            <p14:sldId id="293"/>
          </p14:sldIdLst>
        </p14:section>
        <p14:section name="Motion Templates" id="{769A356C-B36D-B44B-A133-E8CDD1B8C7D7}">
          <p14:sldIdLst>
            <p14:sldId id="297"/>
            <p14:sldId id="300"/>
            <p14:sldId id="301"/>
            <p14:sldId id="302"/>
            <p14:sldId id="264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828" autoAdjust="0"/>
    <p:restoredTop sz="86385"/>
  </p:normalViewPr>
  <p:slideViewPr>
    <p:cSldViewPr>
      <p:cViewPr varScale="1">
        <p:scale>
          <a:sx n="128" d="100"/>
          <a:sy n="128" d="100"/>
        </p:scale>
        <p:origin x="1752" y="17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6427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17" Type="http://schemas.openxmlformats.org/officeDocument/2006/relationships/slide" Target="slides/slide116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63" Type="http://schemas.openxmlformats.org/officeDocument/2006/relationships/slide" Target="slides/slide62.xml"/><Relationship Id="rId84" Type="http://schemas.openxmlformats.org/officeDocument/2006/relationships/slide" Target="slides/slide83.xml"/><Relationship Id="rId138" Type="http://schemas.openxmlformats.org/officeDocument/2006/relationships/slide" Target="slides/slide137.xml"/><Relationship Id="rId159" Type="http://schemas.openxmlformats.org/officeDocument/2006/relationships/slide" Target="slides/slide158.xml"/><Relationship Id="rId170" Type="http://schemas.openxmlformats.org/officeDocument/2006/relationships/slide" Target="slides/slide169.xml"/><Relationship Id="rId191" Type="http://schemas.openxmlformats.org/officeDocument/2006/relationships/slide" Target="slides/slide190.xml"/><Relationship Id="rId205" Type="http://schemas.openxmlformats.org/officeDocument/2006/relationships/slide" Target="slides/slide204.xml"/><Relationship Id="rId226" Type="http://schemas.openxmlformats.org/officeDocument/2006/relationships/presProps" Target="presProps.xml"/><Relationship Id="rId107" Type="http://schemas.openxmlformats.org/officeDocument/2006/relationships/slide" Target="slides/slide106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53" Type="http://schemas.openxmlformats.org/officeDocument/2006/relationships/slide" Target="slides/slide52.xml"/><Relationship Id="rId74" Type="http://schemas.openxmlformats.org/officeDocument/2006/relationships/slide" Target="slides/slide73.xml"/><Relationship Id="rId128" Type="http://schemas.openxmlformats.org/officeDocument/2006/relationships/slide" Target="slides/slide127.xml"/><Relationship Id="rId149" Type="http://schemas.openxmlformats.org/officeDocument/2006/relationships/slide" Target="slides/slide148.xml"/><Relationship Id="rId5" Type="http://schemas.openxmlformats.org/officeDocument/2006/relationships/slide" Target="slides/slide4.xml"/><Relationship Id="rId95" Type="http://schemas.openxmlformats.org/officeDocument/2006/relationships/slide" Target="slides/slide94.xml"/><Relationship Id="rId160" Type="http://schemas.openxmlformats.org/officeDocument/2006/relationships/slide" Target="slides/slide159.xml"/><Relationship Id="rId181" Type="http://schemas.openxmlformats.org/officeDocument/2006/relationships/slide" Target="slides/slide180.xml"/><Relationship Id="rId216" Type="http://schemas.openxmlformats.org/officeDocument/2006/relationships/slide" Target="slides/slide215.xml"/><Relationship Id="rId22" Type="http://schemas.openxmlformats.org/officeDocument/2006/relationships/slide" Target="slides/slide21.xml"/><Relationship Id="rId43" Type="http://schemas.openxmlformats.org/officeDocument/2006/relationships/slide" Target="slides/slide42.xml"/><Relationship Id="rId64" Type="http://schemas.openxmlformats.org/officeDocument/2006/relationships/slide" Target="slides/slide63.xml"/><Relationship Id="rId118" Type="http://schemas.openxmlformats.org/officeDocument/2006/relationships/slide" Target="slides/slide117.xml"/><Relationship Id="rId139" Type="http://schemas.openxmlformats.org/officeDocument/2006/relationships/slide" Target="slides/slide138.xml"/><Relationship Id="rId85" Type="http://schemas.openxmlformats.org/officeDocument/2006/relationships/slide" Target="slides/slide84.xml"/><Relationship Id="rId150" Type="http://schemas.openxmlformats.org/officeDocument/2006/relationships/slide" Target="slides/slide149.xml"/><Relationship Id="rId171" Type="http://schemas.openxmlformats.org/officeDocument/2006/relationships/slide" Target="slides/slide170.xml"/><Relationship Id="rId192" Type="http://schemas.openxmlformats.org/officeDocument/2006/relationships/slide" Target="slides/slide191.xml"/><Relationship Id="rId206" Type="http://schemas.openxmlformats.org/officeDocument/2006/relationships/slide" Target="slides/slide205.xml"/><Relationship Id="rId227" Type="http://schemas.openxmlformats.org/officeDocument/2006/relationships/viewProps" Target="viewProps.xml"/><Relationship Id="rId12" Type="http://schemas.openxmlformats.org/officeDocument/2006/relationships/slide" Target="slides/slide11.xml"/><Relationship Id="rId33" Type="http://schemas.openxmlformats.org/officeDocument/2006/relationships/slide" Target="slides/slide32.xml"/><Relationship Id="rId108" Type="http://schemas.openxmlformats.org/officeDocument/2006/relationships/slide" Target="slides/slide107.xml"/><Relationship Id="rId129" Type="http://schemas.openxmlformats.org/officeDocument/2006/relationships/slide" Target="slides/slide128.xml"/><Relationship Id="rId54" Type="http://schemas.openxmlformats.org/officeDocument/2006/relationships/slide" Target="slides/slide53.xml"/><Relationship Id="rId75" Type="http://schemas.openxmlformats.org/officeDocument/2006/relationships/slide" Target="slides/slide74.xml"/><Relationship Id="rId96" Type="http://schemas.openxmlformats.org/officeDocument/2006/relationships/slide" Target="slides/slide95.xml"/><Relationship Id="rId140" Type="http://schemas.openxmlformats.org/officeDocument/2006/relationships/slide" Target="slides/slide139.xml"/><Relationship Id="rId161" Type="http://schemas.openxmlformats.org/officeDocument/2006/relationships/slide" Target="slides/slide160.xml"/><Relationship Id="rId182" Type="http://schemas.openxmlformats.org/officeDocument/2006/relationships/slide" Target="slides/slide181.xml"/><Relationship Id="rId217" Type="http://schemas.openxmlformats.org/officeDocument/2006/relationships/slide" Target="slides/slide216.xml"/><Relationship Id="rId6" Type="http://schemas.openxmlformats.org/officeDocument/2006/relationships/slide" Target="slides/slide5.xml"/><Relationship Id="rId23" Type="http://schemas.openxmlformats.org/officeDocument/2006/relationships/slide" Target="slides/slide22.xml"/><Relationship Id="rId119" Type="http://schemas.openxmlformats.org/officeDocument/2006/relationships/slide" Target="slides/slide118.xml"/><Relationship Id="rId44" Type="http://schemas.openxmlformats.org/officeDocument/2006/relationships/slide" Target="slides/slide43.xml"/><Relationship Id="rId65" Type="http://schemas.openxmlformats.org/officeDocument/2006/relationships/slide" Target="slides/slide64.xml"/><Relationship Id="rId86" Type="http://schemas.openxmlformats.org/officeDocument/2006/relationships/slide" Target="slides/slide85.xml"/><Relationship Id="rId130" Type="http://schemas.openxmlformats.org/officeDocument/2006/relationships/slide" Target="slides/slide129.xml"/><Relationship Id="rId151" Type="http://schemas.openxmlformats.org/officeDocument/2006/relationships/slide" Target="slides/slide150.xml"/><Relationship Id="rId172" Type="http://schemas.openxmlformats.org/officeDocument/2006/relationships/slide" Target="slides/slide171.xml"/><Relationship Id="rId193" Type="http://schemas.openxmlformats.org/officeDocument/2006/relationships/slide" Target="slides/slide192.xml"/><Relationship Id="rId207" Type="http://schemas.openxmlformats.org/officeDocument/2006/relationships/slide" Target="slides/slide206.xml"/><Relationship Id="rId228" Type="http://schemas.openxmlformats.org/officeDocument/2006/relationships/theme" Target="theme/theme1.xml"/><Relationship Id="rId13" Type="http://schemas.openxmlformats.org/officeDocument/2006/relationships/slide" Target="slides/slide12.xml"/><Relationship Id="rId109" Type="http://schemas.openxmlformats.org/officeDocument/2006/relationships/slide" Target="slides/slide108.xml"/><Relationship Id="rId34" Type="http://schemas.openxmlformats.org/officeDocument/2006/relationships/slide" Target="slides/slide33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20" Type="http://schemas.openxmlformats.org/officeDocument/2006/relationships/slide" Target="slides/slide119.xml"/><Relationship Id="rId141" Type="http://schemas.openxmlformats.org/officeDocument/2006/relationships/slide" Target="slides/slide140.xml"/><Relationship Id="rId7" Type="http://schemas.openxmlformats.org/officeDocument/2006/relationships/slide" Target="slides/slide6.xml"/><Relationship Id="rId162" Type="http://schemas.openxmlformats.org/officeDocument/2006/relationships/slide" Target="slides/slide161.xml"/><Relationship Id="rId183" Type="http://schemas.openxmlformats.org/officeDocument/2006/relationships/slide" Target="slides/slide182.xml"/><Relationship Id="rId218" Type="http://schemas.openxmlformats.org/officeDocument/2006/relationships/slide" Target="slides/slide217.xml"/><Relationship Id="rId24" Type="http://schemas.openxmlformats.org/officeDocument/2006/relationships/slide" Target="slides/slide23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110" Type="http://schemas.openxmlformats.org/officeDocument/2006/relationships/slide" Target="slides/slide109.xml"/><Relationship Id="rId131" Type="http://schemas.openxmlformats.org/officeDocument/2006/relationships/slide" Target="slides/slide130.xml"/><Relationship Id="rId152" Type="http://schemas.openxmlformats.org/officeDocument/2006/relationships/slide" Target="slides/slide151.xml"/><Relationship Id="rId173" Type="http://schemas.openxmlformats.org/officeDocument/2006/relationships/slide" Target="slides/slide172.xml"/><Relationship Id="rId194" Type="http://schemas.openxmlformats.org/officeDocument/2006/relationships/slide" Target="slides/slide193.xml"/><Relationship Id="rId208" Type="http://schemas.openxmlformats.org/officeDocument/2006/relationships/slide" Target="slides/slide207.xml"/><Relationship Id="rId229" Type="http://schemas.openxmlformats.org/officeDocument/2006/relationships/tableStyles" Target="tableStyles.xml"/><Relationship Id="rId14" Type="http://schemas.openxmlformats.org/officeDocument/2006/relationships/slide" Target="slides/slide13.xml"/><Relationship Id="rId35" Type="http://schemas.openxmlformats.org/officeDocument/2006/relationships/slide" Target="slides/slide34.xml"/><Relationship Id="rId56" Type="http://schemas.openxmlformats.org/officeDocument/2006/relationships/slide" Target="slides/slide55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8" Type="http://schemas.openxmlformats.org/officeDocument/2006/relationships/slide" Target="slides/slide7.xml"/><Relationship Id="rId98" Type="http://schemas.openxmlformats.org/officeDocument/2006/relationships/slide" Target="slides/slide97.xml"/><Relationship Id="rId121" Type="http://schemas.openxmlformats.org/officeDocument/2006/relationships/slide" Target="slides/slide120.xml"/><Relationship Id="rId142" Type="http://schemas.openxmlformats.org/officeDocument/2006/relationships/slide" Target="slides/slide141.xml"/><Relationship Id="rId163" Type="http://schemas.openxmlformats.org/officeDocument/2006/relationships/slide" Target="slides/slide162.xml"/><Relationship Id="rId184" Type="http://schemas.openxmlformats.org/officeDocument/2006/relationships/slide" Target="slides/slide183.xml"/><Relationship Id="rId219" Type="http://schemas.openxmlformats.org/officeDocument/2006/relationships/slide" Target="slides/slide218.xml"/><Relationship Id="rId25" Type="http://schemas.openxmlformats.org/officeDocument/2006/relationships/slide" Target="slides/slide24.xml"/><Relationship Id="rId46" Type="http://schemas.openxmlformats.org/officeDocument/2006/relationships/slide" Target="slides/slide45.xml"/><Relationship Id="rId67" Type="http://schemas.openxmlformats.org/officeDocument/2006/relationships/slide" Target="slides/slide66.xml"/><Relationship Id="rId116" Type="http://schemas.openxmlformats.org/officeDocument/2006/relationships/slide" Target="slides/slide115.xml"/><Relationship Id="rId137" Type="http://schemas.openxmlformats.org/officeDocument/2006/relationships/slide" Target="slides/slide136.xml"/><Relationship Id="rId158" Type="http://schemas.openxmlformats.org/officeDocument/2006/relationships/slide" Target="slides/slide157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62" Type="http://schemas.openxmlformats.org/officeDocument/2006/relationships/slide" Target="slides/slide61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111" Type="http://schemas.openxmlformats.org/officeDocument/2006/relationships/slide" Target="slides/slide110.xml"/><Relationship Id="rId132" Type="http://schemas.openxmlformats.org/officeDocument/2006/relationships/slide" Target="slides/slide131.xml"/><Relationship Id="rId153" Type="http://schemas.openxmlformats.org/officeDocument/2006/relationships/slide" Target="slides/slide152.xml"/><Relationship Id="rId174" Type="http://schemas.openxmlformats.org/officeDocument/2006/relationships/slide" Target="slides/slide173.xml"/><Relationship Id="rId179" Type="http://schemas.openxmlformats.org/officeDocument/2006/relationships/slide" Target="slides/slide178.xml"/><Relationship Id="rId195" Type="http://schemas.openxmlformats.org/officeDocument/2006/relationships/slide" Target="slides/slide194.xml"/><Relationship Id="rId209" Type="http://schemas.openxmlformats.org/officeDocument/2006/relationships/slide" Target="slides/slide208.xml"/><Relationship Id="rId190" Type="http://schemas.openxmlformats.org/officeDocument/2006/relationships/slide" Target="slides/slide189.xml"/><Relationship Id="rId204" Type="http://schemas.openxmlformats.org/officeDocument/2006/relationships/slide" Target="slides/slide203.xml"/><Relationship Id="rId220" Type="http://schemas.openxmlformats.org/officeDocument/2006/relationships/slide" Target="slides/slide219.xml"/><Relationship Id="rId225" Type="http://schemas.openxmlformats.org/officeDocument/2006/relationships/handoutMaster" Target="handoutMasters/handoutMaster1.xml"/><Relationship Id="rId15" Type="http://schemas.openxmlformats.org/officeDocument/2006/relationships/slide" Target="slides/slide14.xml"/><Relationship Id="rId36" Type="http://schemas.openxmlformats.org/officeDocument/2006/relationships/slide" Target="slides/slide35.xml"/><Relationship Id="rId57" Type="http://schemas.openxmlformats.org/officeDocument/2006/relationships/slide" Target="slides/slide56.xml"/><Relationship Id="rId106" Type="http://schemas.openxmlformats.org/officeDocument/2006/relationships/slide" Target="slides/slide105.xml"/><Relationship Id="rId127" Type="http://schemas.openxmlformats.org/officeDocument/2006/relationships/slide" Target="slides/slide12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52" Type="http://schemas.openxmlformats.org/officeDocument/2006/relationships/slide" Target="slides/slide51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122" Type="http://schemas.openxmlformats.org/officeDocument/2006/relationships/slide" Target="slides/slide121.xml"/><Relationship Id="rId143" Type="http://schemas.openxmlformats.org/officeDocument/2006/relationships/slide" Target="slides/slide142.xml"/><Relationship Id="rId148" Type="http://schemas.openxmlformats.org/officeDocument/2006/relationships/slide" Target="slides/slide147.xml"/><Relationship Id="rId164" Type="http://schemas.openxmlformats.org/officeDocument/2006/relationships/slide" Target="slides/slide163.xml"/><Relationship Id="rId169" Type="http://schemas.openxmlformats.org/officeDocument/2006/relationships/slide" Target="slides/slide168.xml"/><Relationship Id="rId185" Type="http://schemas.openxmlformats.org/officeDocument/2006/relationships/slide" Target="slides/slide184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80" Type="http://schemas.openxmlformats.org/officeDocument/2006/relationships/slide" Target="slides/slide179.xml"/><Relationship Id="rId210" Type="http://schemas.openxmlformats.org/officeDocument/2006/relationships/slide" Target="slides/slide209.xml"/><Relationship Id="rId215" Type="http://schemas.openxmlformats.org/officeDocument/2006/relationships/slide" Target="slides/slide214.xml"/><Relationship Id="rId26" Type="http://schemas.openxmlformats.org/officeDocument/2006/relationships/slide" Target="slides/slide25.xml"/><Relationship Id="rId47" Type="http://schemas.openxmlformats.org/officeDocument/2006/relationships/slide" Target="slides/slide46.xml"/><Relationship Id="rId68" Type="http://schemas.openxmlformats.org/officeDocument/2006/relationships/slide" Target="slides/slide67.xml"/><Relationship Id="rId89" Type="http://schemas.openxmlformats.org/officeDocument/2006/relationships/slide" Target="slides/slide88.xml"/><Relationship Id="rId112" Type="http://schemas.openxmlformats.org/officeDocument/2006/relationships/slide" Target="slides/slide111.xml"/><Relationship Id="rId133" Type="http://schemas.openxmlformats.org/officeDocument/2006/relationships/slide" Target="slides/slide132.xml"/><Relationship Id="rId154" Type="http://schemas.openxmlformats.org/officeDocument/2006/relationships/slide" Target="slides/slide153.xml"/><Relationship Id="rId175" Type="http://schemas.openxmlformats.org/officeDocument/2006/relationships/slide" Target="slides/slide174.xml"/><Relationship Id="rId196" Type="http://schemas.openxmlformats.org/officeDocument/2006/relationships/slide" Target="slides/slide195.xml"/><Relationship Id="rId200" Type="http://schemas.openxmlformats.org/officeDocument/2006/relationships/slide" Target="slides/slide199.xml"/><Relationship Id="rId16" Type="http://schemas.openxmlformats.org/officeDocument/2006/relationships/slide" Target="slides/slide15.xml"/><Relationship Id="rId221" Type="http://schemas.openxmlformats.org/officeDocument/2006/relationships/slide" Target="slides/slide220.xml"/><Relationship Id="rId37" Type="http://schemas.openxmlformats.org/officeDocument/2006/relationships/slide" Target="slides/slide36.xml"/><Relationship Id="rId58" Type="http://schemas.openxmlformats.org/officeDocument/2006/relationships/slide" Target="slides/slide57.xml"/><Relationship Id="rId79" Type="http://schemas.openxmlformats.org/officeDocument/2006/relationships/slide" Target="slides/slide78.xml"/><Relationship Id="rId102" Type="http://schemas.openxmlformats.org/officeDocument/2006/relationships/slide" Target="slides/slide101.xml"/><Relationship Id="rId123" Type="http://schemas.openxmlformats.org/officeDocument/2006/relationships/slide" Target="slides/slide122.xml"/><Relationship Id="rId144" Type="http://schemas.openxmlformats.org/officeDocument/2006/relationships/slide" Target="slides/slide143.xml"/><Relationship Id="rId90" Type="http://schemas.openxmlformats.org/officeDocument/2006/relationships/slide" Target="slides/slide89.xml"/><Relationship Id="rId165" Type="http://schemas.openxmlformats.org/officeDocument/2006/relationships/slide" Target="slides/slide164.xml"/><Relationship Id="rId186" Type="http://schemas.openxmlformats.org/officeDocument/2006/relationships/slide" Target="slides/slide185.xml"/><Relationship Id="rId211" Type="http://schemas.openxmlformats.org/officeDocument/2006/relationships/slide" Target="slides/slide210.xml"/><Relationship Id="rId27" Type="http://schemas.openxmlformats.org/officeDocument/2006/relationships/slide" Target="slides/slide26.xml"/><Relationship Id="rId48" Type="http://schemas.openxmlformats.org/officeDocument/2006/relationships/slide" Target="slides/slide47.xml"/><Relationship Id="rId69" Type="http://schemas.openxmlformats.org/officeDocument/2006/relationships/slide" Target="slides/slide68.xml"/><Relationship Id="rId113" Type="http://schemas.openxmlformats.org/officeDocument/2006/relationships/slide" Target="slides/slide112.xml"/><Relationship Id="rId134" Type="http://schemas.openxmlformats.org/officeDocument/2006/relationships/slide" Target="slides/slide133.xml"/><Relationship Id="rId80" Type="http://schemas.openxmlformats.org/officeDocument/2006/relationships/slide" Target="slides/slide79.xml"/><Relationship Id="rId155" Type="http://schemas.openxmlformats.org/officeDocument/2006/relationships/slide" Target="slides/slide154.xml"/><Relationship Id="rId176" Type="http://schemas.openxmlformats.org/officeDocument/2006/relationships/slide" Target="slides/slide175.xml"/><Relationship Id="rId197" Type="http://schemas.openxmlformats.org/officeDocument/2006/relationships/slide" Target="slides/slide196.xml"/><Relationship Id="rId201" Type="http://schemas.openxmlformats.org/officeDocument/2006/relationships/slide" Target="slides/slide200.xml"/><Relationship Id="rId222" Type="http://schemas.openxmlformats.org/officeDocument/2006/relationships/slide" Target="slides/slide221.xml"/><Relationship Id="rId17" Type="http://schemas.openxmlformats.org/officeDocument/2006/relationships/slide" Target="slides/slide16.xml"/><Relationship Id="rId38" Type="http://schemas.openxmlformats.org/officeDocument/2006/relationships/slide" Target="slides/slide37.xml"/><Relationship Id="rId59" Type="http://schemas.openxmlformats.org/officeDocument/2006/relationships/slide" Target="slides/slide58.xml"/><Relationship Id="rId103" Type="http://schemas.openxmlformats.org/officeDocument/2006/relationships/slide" Target="slides/slide102.xml"/><Relationship Id="rId124" Type="http://schemas.openxmlformats.org/officeDocument/2006/relationships/slide" Target="slides/slide123.xml"/><Relationship Id="rId70" Type="http://schemas.openxmlformats.org/officeDocument/2006/relationships/slide" Target="slides/slide69.xml"/><Relationship Id="rId91" Type="http://schemas.openxmlformats.org/officeDocument/2006/relationships/slide" Target="slides/slide90.xml"/><Relationship Id="rId145" Type="http://schemas.openxmlformats.org/officeDocument/2006/relationships/slide" Target="slides/slide144.xml"/><Relationship Id="rId166" Type="http://schemas.openxmlformats.org/officeDocument/2006/relationships/slide" Target="slides/slide165.xml"/><Relationship Id="rId187" Type="http://schemas.openxmlformats.org/officeDocument/2006/relationships/slide" Target="slides/slide186.xml"/><Relationship Id="rId1" Type="http://schemas.openxmlformats.org/officeDocument/2006/relationships/slideMaster" Target="slideMasters/slideMaster1.xml"/><Relationship Id="rId212" Type="http://schemas.openxmlformats.org/officeDocument/2006/relationships/slide" Target="slides/slide211.xml"/><Relationship Id="rId28" Type="http://schemas.openxmlformats.org/officeDocument/2006/relationships/slide" Target="slides/slide27.xml"/><Relationship Id="rId49" Type="http://schemas.openxmlformats.org/officeDocument/2006/relationships/slide" Target="slides/slide48.xml"/><Relationship Id="rId114" Type="http://schemas.openxmlformats.org/officeDocument/2006/relationships/slide" Target="slides/slide113.xml"/><Relationship Id="rId60" Type="http://schemas.openxmlformats.org/officeDocument/2006/relationships/slide" Target="slides/slide59.xml"/><Relationship Id="rId81" Type="http://schemas.openxmlformats.org/officeDocument/2006/relationships/slide" Target="slides/slide80.xml"/><Relationship Id="rId135" Type="http://schemas.openxmlformats.org/officeDocument/2006/relationships/slide" Target="slides/slide134.xml"/><Relationship Id="rId156" Type="http://schemas.openxmlformats.org/officeDocument/2006/relationships/slide" Target="slides/slide155.xml"/><Relationship Id="rId177" Type="http://schemas.openxmlformats.org/officeDocument/2006/relationships/slide" Target="slides/slide176.xml"/><Relationship Id="rId198" Type="http://schemas.openxmlformats.org/officeDocument/2006/relationships/slide" Target="slides/slide197.xml"/><Relationship Id="rId202" Type="http://schemas.openxmlformats.org/officeDocument/2006/relationships/slide" Target="slides/slide201.xml"/><Relationship Id="rId223" Type="http://schemas.openxmlformats.org/officeDocument/2006/relationships/slide" Target="slides/slide22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50" Type="http://schemas.openxmlformats.org/officeDocument/2006/relationships/slide" Target="slides/slide49.xml"/><Relationship Id="rId104" Type="http://schemas.openxmlformats.org/officeDocument/2006/relationships/slide" Target="slides/slide103.xml"/><Relationship Id="rId125" Type="http://schemas.openxmlformats.org/officeDocument/2006/relationships/slide" Target="slides/slide124.xml"/><Relationship Id="rId146" Type="http://schemas.openxmlformats.org/officeDocument/2006/relationships/slide" Target="slides/slide145.xml"/><Relationship Id="rId167" Type="http://schemas.openxmlformats.org/officeDocument/2006/relationships/slide" Target="slides/slide166.xml"/><Relationship Id="rId188" Type="http://schemas.openxmlformats.org/officeDocument/2006/relationships/slide" Target="slides/slide187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13" Type="http://schemas.openxmlformats.org/officeDocument/2006/relationships/slide" Target="slides/slide212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40" Type="http://schemas.openxmlformats.org/officeDocument/2006/relationships/slide" Target="slides/slide39.xml"/><Relationship Id="rId115" Type="http://schemas.openxmlformats.org/officeDocument/2006/relationships/slide" Target="slides/slide114.xml"/><Relationship Id="rId136" Type="http://schemas.openxmlformats.org/officeDocument/2006/relationships/slide" Target="slides/slide135.xml"/><Relationship Id="rId157" Type="http://schemas.openxmlformats.org/officeDocument/2006/relationships/slide" Target="slides/slide156.xml"/><Relationship Id="rId178" Type="http://schemas.openxmlformats.org/officeDocument/2006/relationships/slide" Target="slides/slide177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99" Type="http://schemas.openxmlformats.org/officeDocument/2006/relationships/slide" Target="slides/slide198.xml"/><Relationship Id="rId203" Type="http://schemas.openxmlformats.org/officeDocument/2006/relationships/slide" Target="slides/slide202.xml"/><Relationship Id="rId19" Type="http://schemas.openxmlformats.org/officeDocument/2006/relationships/slide" Target="slides/slide18.xml"/><Relationship Id="rId224" Type="http://schemas.openxmlformats.org/officeDocument/2006/relationships/notesMaster" Target="notesMasters/notesMaster1.xml"/><Relationship Id="rId30" Type="http://schemas.openxmlformats.org/officeDocument/2006/relationships/slide" Target="slides/slide29.xml"/><Relationship Id="rId105" Type="http://schemas.openxmlformats.org/officeDocument/2006/relationships/slide" Target="slides/slide104.xml"/><Relationship Id="rId126" Type="http://schemas.openxmlformats.org/officeDocument/2006/relationships/slide" Target="slides/slide125.xml"/><Relationship Id="rId147" Type="http://schemas.openxmlformats.org/officeDocument/2006/relationships/slide" Target="slides/slide146.xml"/><Relationship Id="rId168" Type="http://schemas.openxmlformats.org/officeDocument/2006/relationships/slide" Target="slides/slide16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93" Type="http://schemas.openxmlformats.org/officeDocument/2006/relationships/slide" Target="slides/slide92.xml"/><Relationship Id="rId189" Type="http://schemas.openxmlformats.org/officeDocument/2006/relationships/slide" Target="slides/slide188.xml"/><Relationship Id="rId3" Type="http://schemas.openxmlformats.org/officeDocument/2006/relationships/slide" Target="slides/slide2.xml"/><Relationship Id="rId214" Type="http://schemas.openxmlformats.org/officeDocument/2006/relationships/slide" Target="slides/slide2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de-DE"/>
              <a:t>doc.: IEEE 802.11-18/2123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GB"/>
              <a:t>January 2022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doc.: IEEE 802.11-18/2123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January 2022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de-DE"/>
              <a:t>doc.: IEEE 802.11-18/2123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GB"/>
              <a:t>January 2022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de-DE"/>
              <a:t>doc.: IEEE 802.11-18/2123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GB"/>
              <a:t>January 2022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de-DE"/>
              <a:t>doc.: IEEE 802.11-18/2123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GB"/>
              <a:t>January 2022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222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January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January 2022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January 2022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January 2022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January 2022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January 2022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January 2022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January 2022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January 2022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January 2022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802.11-18/2123r47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ocuments?is_dcn=762&amp;is_year=2008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-ec/dcn/18/ec-18-0250-00-ACSD-p802-11bc.pdf" TargetMode="External"/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GB"/>
              <a:t>January 2022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Motion Booklet for IEEE 802.11 </a:t>
            </a:r>
            <a:r>
              <a:rPr lang="en-GB" dirty="0" err="1"/>
              <a:t>TGbc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2022-01-04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96663471"/>
              </p:ext>
            </p:extLst>
          </p:nvPr>
        </p:nvGraphicFramePr>
        <p:xfrm>
          <a:off x="508000" y="2286000"/>
          <a:ext cx="8032750" cy="2446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54" name="Document" r:id="rId4" imgW="8255000" imgH="2514600" progId="Word.Document.8">
                  <p:embed/>
                </p:oleObj>
              </mc:Choice>
              <mc:Fallback>
                <p:oleObj name="Document" r:id="rId4" imgW="8255000" imgH="2514600" progId="Word.Document.8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8000" y="2286000"/>
                        <a:ext cx="8032750" cy="24463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#138</a:t>
            </a:r>
            <a:br>
              <a:rPr lang="en-US" dirty="0"/>
            </a:br>
            <a:r>
              <a:rPr lang="en-US" dirty="0"/>
              <a:t>Approval of Comment Resolution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comment resolution(s) as contained in the “2021-11-12 - ready for motion” tab of 11-21/1758r5.</a:t>
            </a:r>
          </a:p>
          <a:p>
            <a:pPr marL="457200" lvl="1" indent="0"/>
            <a:endParaRPr lang="en-GB" sz="1400" dirty="0"/>
          </a:p>
          <a:p>
            <a:r>
              <a:rPr lang="en-GB" sz="1600" dirty="0"/>
              <a:t>Mover/Second:		Stephen / Hitoshi</a:t>
            </a:r>
          </a:p>
          <a:p>
            <a:r>
              <a:rPr lang="en-GB" sz="1600" dirty="0"/>
              <a:t>Approved by unanimous consent</a:t>
            </a:r>
          </a:p>
          <a:p>
            <a:endParaRPr lang="en-GB" sz="1600" strike="sngStrike" dirty="0"/>
          </a:p>
          <a:p>
            <a:endParaRPr lang="en-GB" sz="1600" strike="sngStrike" dirty="0"/>
          </a:p>
          <a:p>
            <a:endParaRPr lang="en-GB" sz="1600" strike="sngStrike" dirty="0"/>
          </a:p>
          <a:p>
            <a:endParaRPr lang="en-GB" sz="1600" strike="sngStrike" dirty="0"/>
          </a:p>
          <a:p>
            <a:endParaRPr lang="en-GB" sz="1600" strike="sngStrike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5587650"/>
      </p:ext>
    </p:extLst>
  </p:cSld>
  <p:clrMapOvr>
    <a:masterClrMapping/>
  </p:clrMapOvr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#72</a:t>
            </a:r>
            <a:br>
              <a:rPr lang="en-US" dirty="0"/>
            </a:br>
            <a:r>
              <a:rPr lang="en-US" dirty="0"/>
              <a:t>Approval of CRs agreed to in </a:t>
            </a:r>
            <a:r>
              <a:rPr lang="en-US" dirty="0" err="1"/>
              <a:t>telcos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comment resolutions as contained in the 20200914Moriokareadyformotion” tab of 11-20/1173r8.</a:t>
            </a:r>
          </a:p>
          <a:p>
            <a:pPr>
              <a:buFont typeface="Times New Roman" pitchFamily="16" charset="0"/>
              <a:buChar char="•"/>
            </a:pPr>
            <a:endParaRPr lang="en-GB" sz="1600" dirty="0"/>
          </a:p>
          <a:p>
            <a:r>
              <a:rPr lang="en-GB" sz="1600" dirty="0"/>
              <a:t>Mover/Second:	Hitoshi Morioka/ </a:t>
            </a:r>
            <a:r>
              <a:rPr lang="en-GB" sz="1600" dirty="0" err="1"/>
              <a:t>Xiaofei</a:t>
            </a:r>
            <a:r>
              <a:rPr lang="en-GB" sz="1600" dirty="0"/>
              <a:t> Wang</a:t>
            </a:r>
          </a:p>
          <a:p>
            <a:r>
              <a:rPr lang="en-GB" sz="1600" dirty="0"/>
              <a:t>Approved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86289951"/>
      </p:ext>
    </p:extLst>
  </p:cSld>
  <p:clrMapOvr>
    <a:masterClrMapping/>
  </p:clrMapOvr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#73</a:t>
            </a:r>
            <a:br>
              <a:rPr lang="en-US" dirty="0"/>
            </a:br>
            <a:r>
              <a:rPr lang="en-US" dirty="0"/>
              <a:t>Approval of CRs agreed on 9/14 2020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comment resolutions as contained in the “2020-09-14b - ready for motion” tab of 11-20/1173r9.</a:t>
            </a:r>
          </a:p>
          <a:p>
            <a:pPr>
              <a:buFont typeface="Times New Roman" pitchFamily="16" charset="0"/>
              <a:buChar char="•"/>
            </a:pPr>
            <a:endParaRPr lang="en-GB" sz="1600" dirty="0"/>
          </a:p>
          <a:p>
            <a:r>
              <a:rPr lang="en-GB" sz="1600" dirty="0"/>
              <a:t>Mover/Second:	</a:t>
            </a:r>
            <a:r>
              <a:rPr lang="en-GB" sz="1600" dirty="0" err="1"/>
              <a:t>Xiaofei</a:t>
            </a:r>
            <a:r>
              <a:rPr lang="en-GB" sz="1600" dirty="0"/>
              <a:t> Wang / Carol Ansley</a:t>
            </a:r>
          </a:p>
          <a:p>
            <a:r>
              <a:rPr lang="en-GB" sz="1600" dirty="0"/>
              <a:t>Approved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38926952"/>
      </p:ext>
    </p:extLst>
  </p:cSld>
  <p:clrMapOvr>
    <a:masterClrMapping/>
  </p:clrMapOvr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#74</a:t>
            </a:r>
            <a:br>
              <a:rPr lang="en-US" dirty="0"/>
            </a:br>
            <a:r>
              <a:rPr lang="en-US" dirty="0" err="1"/>
              <a:t>TGbc</a:t>
            </a:r>
            <a:r>
              <a:rPr lang="en-US" dirty="0"/>
              <a:t> Vice Chair Election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Move to:</a:t>
            </a:r>
          </a:p>
          <a:p>
            <a:r>
              <a:rPr lang="en-US" sz="1600" b="0" dirty="0"/>
              <a:t>	Approve</a:t>
            </a:r>
          </a:p>
          <a:p>
            <a:r>
              <a:rPr lang="en-US" sz="1600" b="0" dirty="0"/>
              <a:t>			Hitoshi Morioka (SRC Software) and</a:t>
            </a:r>
          </a:p>
          <a:p>
            <a:r>
              <a:rPr lang="en-US" sz="1600" b="0" dirty="0"/>
              <a:t>			Stephen McCann (SELF)</a:t>
            </a:r>
          </a:p>
          <a:p>
            <a:r>
              <a:rPr lang="en-US" sz="1600" b="0" dirty="0"/>
              <a:t>	as </a:t>
            </a:r>
            <a:r>
              <a:rPr lang="en-US" sz="1600" b="0" dirty="0" err="1"/>
              <a:t>TGbc</a:t>
            </a:r>
            <a:r>
              <a:rPr lang="en-US" sz="1600" b="0" dirty="0"/>
              <a:t> Vice Chairs</a:t>
            </a:r>
          </a:p>
          <a:p>
            <a:pPr>
              <a:buFont typeface="Times New Roman" pitchFamily="16" charset="0"/>
              <a:buChar char="•"/>
            </a:pPr>
            <a:endParaRPr lang="en-GB" sz="1600" dirty="0"/>
          </a:p>
          <a:p>
            <a:r>
              <a:rPr lang="en-GB" sz="1600" dirty="0"/>
              <a:t>Mover:  </a:t>
            </a:r>
            <a:r>
              <a:rPr lang="en-GB" sz="1600" dirty="0" err="1"/>
              <a:t>Abhi</a:t>
            </a:r>
            <a:endParaRPr lang="en-GB" sz="1600" dirty="0"/>
          </a:p>
          <a:p>
            <a:r>
              <a:rPr lang="en-GB" sz="1600" dirty="0"/>
              <a:t>Second:	Antonio</a:t>
            </a:r>
          </a:p>
          <a:p>
            <a:r>
              <a:rPr lang="en-GB" sz="1600" dirty="0"/>
              <a:t>Approved by unanimous consent – There were 18 people on the call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67914060"/>
      </p:ext>
    </p:extLst>
  </p:cSld>
  <p:clrMapOvr>
    <a:masterClrMapping/>
  </p:clrMapOvr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#75</a:t>
            </a:r>
            <a:br>
              <a:rPr lang="en-US" dirty="0"/>
            </a:br>
            <a:r>
              <a:rPr lang="en-US" dirty="0" err="1"/>
              <a:t>TGbc</a:t>
            </a:r>
            <a:r>
              <a:rPr lang="en-US" dirty="0"/>
              <a:t> Secretary Confirmation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Move to:</a:t>
            </a:r>
          </a:p>
          <a:p>
            <a:r>
              <a:rPr lang="en-US" sz="1600" b="0" dirty="0"/>
              <a:t>	Confirm</a:t>
            </a:r>
          </a:p>
          <a:p>
            <a:r>
              <a:rPr lang="en-US" sz="1600" b="0" dirty="0"/>
              <a:t>			</a:t>
            </a:r>
            <a:r>
              <a:rPr lang="en-US" sz="1600" b="0" dirty="0" err="1"/>
              <a:t>Xiaofei</a:t>
            </a:r>
            <a:r>
              <a:rPr lang="en-US" sz="1600" b="0" dirty="0"/>
              <a:t> Wang (Interdigital)</a:t>
            </a:r>
          </a:p>
          <a:p>
            <a:r>
              <a:rPr lang="en-US" sz="1600" b="0" dirty="0"/>
              <a:t>	as </a:t>
            </a:r>
            <a:r>
              <a:rPr lang="en-US" sz="1600" b="0" dirty="0" err="1"/>
              <a:t>TGbc</a:t>
            </a:r>
            <a:r>
              <a:rPr lang="en-US" sz="1600" b="0" dirty="0"/>
              <a:t> Secretary</a:t>
            </a:r>
          </a:p>
          <a:p>
            <a:pPr>
              <a:buFont typeface="Times New Roman" pitchFamily="16" charset="0"/>
              <a:buChar char="•"/>
            </a:pPr>
            <a:endParaRPr lang="en-GB" sz="1600" dirty="0"/>
          </a:p>
          <a:p>
            <a:r>
              <a:rPr lang="en-GB" sz="1600" dirty="0"/>
              <a:t>Mover: Stephen</a:t>
            </a:r>
          </a:p>
          <a:p>
            <a:r>
              <a:rPr lang="en-GB" sz="1600" dirty="0"/>
              <a:t>Second:	</a:t>
            </a:r>
            <a:r>
              <a:rPr lang="en-GB" sz="1600" dirty="0" err="1"/>
              <a:t>Abhi</a:t>
            </a:r>
            <a:endParaRPr lang="en-GB" sz="1600" dirty="0"/>
          </a:p>
          <a:p>
            <a:r>
              <a:rPr lang="en-GB" sz="1600" dirty="0"/>
              <a:t>Approved by unanimous consent -- There </a:t>
            </a:r>
            <a:r>
              <a:rPr lang="en-GB" sz="1600"/>
              <a:t>were 17 </a:t>
            </a:r>
            <a:r>
              <a:rPr lang="en-GB" sz="1600" dirty="0"/>
              <a:t>people on the call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13756801"/>
      </p:ext>
    </p:extLst>
  </p:cSld>
  <p:clrMapOvr>
    <a:masterClrMapping/>
  </p:clrMapOvr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#76</a:t>
            </a:r>
            <a:br>
              <a:rPr lang="en-US" dirty="0"/>
            </a:br>
            <a:r>
              <a:rPr lang="en-US" dirty="0"/>
              <a:t>Approval of CRs agreed on 9/15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comment resolutions as contained in the “2020-09-15 - ready for motion” tab of 11-20/1173r10.</a:t>
            </a:r>
          </a:p>
          <a:p>
            <a:pPr>
              <a:buFont typeface="Times New Roman" pitchFamily="16" charset="0"/>
              <a:buChar char="•"/>
            </a:pPr>
            <a:endParaRPr lang="en-GB" sz="1600" dirty="0"/>
          </a:p>
          <a:p>
            <a:r>
              <a:rPr lang="en-GB" sz="1600" dirty="0"/>
              <a:t>Mover/Second:	</a:t>
            </a:r>
            <a:r>
              <a:rPr lang="en-GB" sz="1600" dirty="0" err="1"/>
              <a:t>Xiaofei</a:t>
            </a:r>
            <a:r>
              <a:rPr lang="en-GB" sz="1600" dirty="0"/>
              <a:t> / Stephen</a:t>
            </a:r>
          </a:p>
          <a:p>
            <a:r>
              <a:rPr lang="en-GB" sz="1600" dirty="0"/>
              <a:t>Approved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06564828"/>
      </p:ext>
    </p:extLst>
  </p:cSld>
  <p:clrMapOvr>
    <a:masterClrMapping/>
  </p:clrMapOvr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#77</a:t>
            </a:r>
            <a:br>
              <a:rPr lang="en-US" dirty="0"/>
            </a:br>
            <a:r>
              <a:rPr lang="en-US" dirty="0"/>
              <a:t>Approval of CRs agreed on 9/17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comment resolutions as contained in the “2020-09-17 - ready for motion” tab of 11-20/1173r11.</a:t>
            </a:r>
          </a:p>
          <a:p>
            <a:pPr>
              <a:buFont typeface="Times New Roman" pitchFamily="16" charset="0"/>
              <a:buChar char="•"/>
            </a:pPr>
            <a:endParaRPr lang="en-GB" sz="1600" dirty="0"/>
          </a:p>
          <a:p>
            <a:r>
              <a:rPr lang="en-GB" sz="1600" dirty="0"/>
              <a:t>Mover/Second:	Stephen / </a:t>
            </a:r>
            <a:r>
              <a:rPr lang="en-GB" sz="1600" dirty="0" err="1"/>
              <a:t>Xiaofei</a:t>
            </a:r>
            <a:endParaRPr lang="en-GB" sz="1600" dirty="0"/>
          </a:p>
          <a:p>
            <a:r>
              <a:rPr lang="en-GB" sz="1600" dirty="0"/>
              <a:t>Approved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59042791"/>
      </p:ext>
    </p:extLst>
  </p:cSld>
  <p:clrMapOvr>
    <a:masterClrMapping/>
  </p:clrMapOvr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Telcos</a:t>
            </a:r>
            <a:r>
              <a:rPr lang="en-US" dirty="0"/>
              <a:t> between July and September 2020:</a:t>
            </a:r>
            <a:br>
              <a:rPr lang="en-US" dirty="0"/>
            </a:br>
            <a:r>
              <a:rPr lang="en-US" strike="sngStrike" dirty="0"/>
              <a:t>Motions &amp;</a:t>
            </a:r>
            <a:r>
              <a:rPr lang="en-US" dirty="0"/>
              <a:t>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Motion: none</a:t>
            </a:r>
          </a:p>
          <a:p>
            <a:r>
              <a:rPr lang="en-US" dirty="0"/>
              <a:t>Straw Polls  #21 -- #22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January 2022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106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52095967"/>
      </p:ext>
    </p:extLst>
  </p:cSld>
  <p:clrMapOvr>
    <a:masterClrMapping/>
  </p:clrMapOvr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A17B30-88E6-BA45-9F55-9947856289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#22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0C8B1F-DE42-5749-9F20-961948647A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support the proposed comment resolutions as contained in the “2020-09-01 – </a:t>
            </a:r>
            <a:r>
              <a:rPr lang="en-US" dirty="0" err="1"/>
              <a:t>Abhi</a:t>
            </a:r>
            <a:r>
              <a:rPr lang="en-US" dirty="0"/>
              <a:t> Straw Poll” tab of 11-20/1173r7?</a:t>
            </a:r>
          </a:p>
          <a:p>
            <a:endParaRPr lang="en-US" dirty="0"/>
          </a:p>
          <a:p>
            <a:r>
              <a:rPr lang="en-US" dirty="0"/>
              <a:t>Y/N/A:</a:t>
            </a:r>
          </a:p>
          <a:p>
            <a:endParaRPr lang="en-US" dirty="0"/>
          </a:p>
          <a:p>
            <a:r>
              <a:rPr lang="en-US" dirty="0"/>
              <a:t>Straw Poll supported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1669981-A62B-8D43-B6E3-50A26427A7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F7B3A9-605B-8A4C-AF91-B01EECFA660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3DB7B4C-BFF7-2143-AA20-168A2015C9E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31822410"/>
      </p:ext>
    </p:extLst>
  </p:cSld>
  <p:clrMapOvr>
    <a:masterClrMapping/>
  </p:clrMapOvr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A17B30-88E6-BA45-9F55-9947856289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#21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0C8B1F-DE42-5749-9F20-961948647A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support the proposed comment resolutions as contained in the “2020-08-25 – </a:t>
            </a:r>
            <a:r>
              <a:rPr lang="en-US" dirty="0" err="1"/>
              <a:t>Abhi</a:t>
            </a:r>
            <a:r>
              <a:rPr lang="en-US" dirty="0"/>
              <a:t> Straw Poll” tab of 11-20/1173r5?</a:t>
            </a:r>
          </a:p>
          <a:p>
            <a:endParaRPr lang="en-US" dirty="0"/>
          </a:p>
          <a:p>
            <a:r>
              <a:rPr lang="en-US" dirty="0"/>
              <a:t>Y/N/A:</a:t>
            </a:r>
          </a:p>
          <a:p>
            <a:endParaRPr lang="en-US" dirty="0"/>
          </a:p>
          <a:p>
            <a:r>
              <a:rPr lang="en-US" dirty="0"/>
              <a:t>Straw Poll supported by unanimous consent (with </a:t>
            </a:r>
            <a:r>
              <a:rPr lang="en-US"/>
              <a:t>one abstain).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1669981-A62B-8D43-B6E3-50A26427A7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F7B3A9-605B-8A4C-AF91-B01EECFA660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3DB7B4C-BFF7-2143-AA20-168A2015C9E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45543170"/>
      </p:ext>
    </p:extLst>
  </p:cSld>
  <p:clrMapOvr>
    <a:masterClrMapping/>
  </p:clrMapOvr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July 2020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#65 -- #68</a:t>
            </a:r>
          </a:p>
          <a:p>
            <a:r>
              <a:rPr lang="en-US" dirty="0"/>
              <a:t>Straw Polls  -- none</a:t>
            </a:r>
          </a:p>
          <a:p>
            <a:r>
              <a:rPr lang="en-US" dirty="0"/>
              <a:t>Online Plenary Meeting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January 2022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109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82623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1DA003-4501-1C46-9526-162A02C729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#34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819422-8E15-984C-BE33-EF914C8781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agree to add the authentication information to the EBCS content response frame to reduce the EBCS downlink latency? (see 11-21/1787r3)</a:t>
            </a:r>
          </a:p>
          <a:p>
            <a:endParaRPr lang="en-US" dirty="0"/>
          </a:p>
          <a:p>
            <a:r>
              <a:rPr lang="en-US" dirty="0"/>
              <a:t>Yes: 1</a:t>
            </a:r>
          </a:p>
          <a:p>
            <a:r>
              <a:rPr lang="en-US" dirty="0"/>
              <a:t>No: 5</a:t>
            </a:r>
          </a:p>
          <a:p>
            <a:r>
              <a:rPr lang="en-US" dirty="0"/>
              <a:t>Abstain: 2</a:t>
            </a:r>
          </a:p>
          <a:p>
            <a:endParaRPr lang="en-US" dirty="0"/>
          </a:p>
          <a:p>
            <a:r>
              <a:rPr lang="en-US" dirty="0"/>
              <a:t>9 – not participating in poll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6CD344D-A400-AE45-8DC9-56AE8BD8A9F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77424D-FC65-6D4C-95D1-ACA71140F81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3C46AB5-328A-5741-909A-0AF185F274D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30813694"/>
      </p:ext>
    </p:extLst>
  </p:cSld>
  <p:clrMapOvr>
    <a:masterClrMapping/>
  </p:clrMapOvr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#65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11/20-0999r1</a:t>
            </a:r>
          </a:p>
          <a:p>
            <a:endParaRPr lang="en-US" dirty="0"/>
          </a:p>
          <a:p>
            <a:r>
              <a:rPr lang="en-US" dirty="0"/>
              <a:t>Mover: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Second:	Hitoshi Morioka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110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9843082"/>
      </p:ext>
    </p:extLst>
  </p:cSld>
  <p:clrMapOvr>
    <a:masterClrMapping/>
  </p:clrMapOvr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#66</a:t>
            </a:r>
            <a:br>
              <a:rPr lang="en-US" dirty="0"/>
            </a:br>
            <a:r>
              <a:rPr lang="en-US" dirty="0"/>
              <a:t>Approval of Minutes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following </a:t>
            </a:r>
            <a:r>
              <a:rPr lang="en-GB" sz="1600" dirty="0" err="1"/>
              <a:t>TGbc</a:t>
            </a:r>
            <a:r>
              <a:rPr lang="en-GB" sz="1600" dirty="0"/>
              <a:t> minutes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11-19/2114r0 (Irvine Face-to-face meeting)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11-20/0229r0 (Feb 11 telco)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11-20/0230r0 (Feb 25 telco)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11-20/0231r0 (Mar 10 telco)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11-20/0232r0 (Mar 17 telco)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11-20/0437r1 (Mar 31 telco)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11-20/0438r0 (Apr 28 telco)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11-20/0754r0 (May 12 telco)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11-20/0785r0 (May 19 telco)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11-20/0850r0 (Jun 2 telco)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11-20/0880r1 (Jun 9 telco)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>
                <a:solidFill>
                  <a:schemeClr val="tx1"/>
                </a:solidFill>
              </a:rPr>
              <a:t>11-20/0945r1 (Jun 23 telco)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>
                <a:solidFill>
                  <a:schemeClr val="accent6"/>
                </a:solidFill>
              </a:rPr>
              <a:t>11-20/1023r0 (Jul 8 telco)</a:t>
            </a:r>
          </a:p>
          <a:p>
            <a:r>
              <a:rPr lang="en-GB" sz="1600" dirty="0"/>
              <a:t>Mover/Second:	Hitoshi Morioka / </a:t>
            </a:r>
            <a:r>
              <a:rPr lang="en-GB" sz="1600" dirty="0" err="1"/>
              <a:t>Xiaofei</a:t>
            </a:r>
            <a:r>
              <a:rPr lang="en-GB" sz="1600" dirty="0"/>
              <a:t> Wang</a:t>
            </a:r>
          </a:p>
          <a:p>
            <a:r>
              <a:rPr lang="en-GB" sz="1600" dirty="0"/>
              <a:t>Approved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2022</a:t>
            </a:r>
            <a:endParaRPr lang="en-GB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779FBFD-DCF7-9649-819B-7FE9457B2524}"/>
              </a:ext>
            </a:extLst>
          </p:cNvPr>
          <p:cNvSpPr txBox="1"/>
          <p:nvPr/>
        </p:nvSpPr>
        <p:spPr>
          <a:xfrm rot="1969673">
            <a:off x="6066555" y="2636912"/>
            <a:ext cx="295232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chemeClr val="accent6"/>
                </a:solidFill>
              </a:rPr>
              <a:t>Note: Motion text copied from 11-20/0935r1.</a:t>
            </a:r>
            <a:br>
              <a:rPr lang="en-US" sz="1800" dirty="0">
                <a:solidFill>
                  <a:schemeClr val="accent6"/>
                </a:solidFill>
              </a:rPr>
            </a:br>
            <a:r>
              <a:rPr lang="en-US" sz="1800" dirty="0">
                <a:solidFill>
                  <a:schemeClr val="accent6"/>
                </a:solidFill>
              </a:rPr>
              <a:t>Draft text approved by WG Chair</a:t>
            </a:r>
          </a:p>
        </p:txBody>
      </p:sp>
    </p:spTree>
    <p:extLst>
      <p:ext uri="{BB962C8B-B14F-4D97-AF65-F5344CB8AC3E}">
        <p14:creationId xmlns:p14="http://schemas.microsoft.com/office/powerpoint/2010/main" val="2716680065"/>
      </p:ext>
    </p:extLst>
  </p:cSld>
  <p:clrMapOvr>
    <a:masterClrMapping/>
  </p:clrMapOvr>
</p:sld>
</file>

<file path=ppt/slides/slide1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Motion #67</a:t>
            </a:r>
            <a:br>
              <a:rPr lang="en-US" sz="2800" dirty="0"/>
            </a:br>
            <a:r>
              <a:rPr lang="en-US" sz="2800" dirty="0"/>
              <a:t>Approval of speculative edits of the SFD &amp; Creation of D0.1 &amp; 10-day Comment Collection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 dirty="0"/>
              <a:t>Move to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Approve the speculative edits of the SFD as contained in 11-20/0677r</a:t>
            </a:r>
            <a:r>
              <a:rPr lang="en-US" sz="1600" dirty="0">
                <a:solidFill>
                  <a:schemeClr val="accent6"/>
                </a:solidFill>
              </a:rPr>
              <a:t>2</a:t>
            </a:r>
            <a:r>
              <a:rPr lang="en-US" sz="1600" dirty="0">
                <a:solidFill>
                  <a:schemeClr val="tx1"/>
                </a:solidFill>
              </a:rPr>
              <a:t> and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Instruct the Editor to update the (approved) </a:t>
            </a:r>
            <a:r>
              <a:rPr lang="en-US" sz="1600" dirty="0" err="1">
                <a:solidFill>
                  <a:schemeClr val="tx1"/>
                </a:solidFill>
              </a:rPr>
              <a:t>TGbc</a:t>
            </a:r>
            <a:r>
              <a:rPr lang="en-US" sz="1600" dirty="0">
                <a:solidFill>
                  <a:schemeClr val="tx1"/>
                </a:solidFill>
              </a:rPr>
              <a:t> Specification Framework Document as contained in 11-19/1429r3 accordingly and create a new revision R4, and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Close the </a:t>
            </a:r>
            <a:r>
              <a:rPr lang="en-US" sz="1600" dirty="0" err="1">
                <a:solidFill>
                  <a:schemeClr val="tx1"/>
                </a:solidFill>
              </a:rPr>
              <a:t>TGbc</a:t>
            </a:r>
            <a:r>
              <a:rPr lang="en-US" sz="1600" dirty="0">
                <a:solidFill>
                  <a:schemeClr val="tx1"/>
                </a:solidFill>
              </a:rPr>
              <a:t> Specification Framework Document as contained in 11-19/1429r4 and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Instruct the Editor to convert the </a:t>
            </a:r>
            <a:r>
              <a:rPr lang="en-US" sz="1600" dirty="0" err="1">
                <a:solidFill>
                  <a:schemeClr val="tx1"/>
                </a:solidFill>
              </a:rPr>
              <a:t>TGbc</a:t>
            </a:r>
            <a:r>
              <a:rPr lang="en-US" sz="1600" dirty="0">
                <a:solidFill>
                  <a:schemeClr val="tx1"/>
                </a:solidFill>
              </a:rPr>
              <a:t> Specification Framework Document into a </a:t>
            </a:r>
            <a:r>
              <a:rPr lang="en-US" sz="1600" dirty="0" err="1">
                <a:solidFill>
                  <a:schemeClr val="tx1"/>
                </a:solidFill>
              </a:rPr>
              <a:t>TGbc</a:t>
            </a:r>
            <a:r>
              <a:rPr lang="en-US" sz="1600" dirty="0">
                <a:solidFill>
                  <a:schemeClr val="tx1"/>
                </a:solidFill>
              </a:rPr>
              <a:t> Draft D0.1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accent6"/>
                </a:solidFill>
              </a:rPr>
              <a:t>Authorize a 10-day ”Comment Collection” on D0.1</a:t>
            </a:r>
          </a:p>
          <a:p>
            <a:pPr marL="0" indent="0"/>
            <a:endParaRPr lang="en-US" sz="1600" dirty="0">
              <a:solidFill>
                <a:schemeClr val="tx1"/>
              </a:solidFill>
            </a:endParaRPr>
          </a:p>
          <a:p>
            <a:pPr marL="0" indent="0"/>
            <a:r>
              <a:rPr lang="en-GB" sz="1600" dirty="0"/>
              <a:t>Mover/Second:	Hitoshi Morioka / </a:t>
            </a:r>
            <a:r>
              <a:rPr lang="en-GB" sz="1600" dirty="0" err="1"/>
              <a:t>Xiaofei</a:t>
            </a:r>
            <a:r>
              <a:rPr lang="en-GB" sz="1600" dirty="0"/>
              <a:t> Wang</a:t>
            </a:r>
          </a:p>
          <a:p>
            <a:pPr marL="0" indent="0"/>
            <a:endParaRPr lang="en-US" sz="1600" dirty="0">
              <a:solidFill>
                <a:schemeClr val="tx1"/>
              </a:solidFill>
            </a:endParaRPr>
          </a:p>
          <a:p>
            <a:pPr marL="0" indent="0"/>
            <a:r>
              <a:rPr lang="en-US" sz="1600" dirty="0">
                <a:solidFill>
                  <a:schemeClr val="tx1"/>
                </a:solidFill>
              </a:rPr>
              <a:t>Yes / No / Abstain: Approved by unanimous consent</a:t>
            </a:r>
            <a:endParaRPr lang="en-US" sz="1600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2022</a:t>
            </a:r>
            <a:endParaRPr lang="en-GB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779FBFD-DCF7-9649-819B-7FE9457B2524}"/>
              </a:ext>
            </a:extLst>
          </p:cNvPr>
          <p:cNvSpPr txBox="1"/>
          <p:nvPr/>
        </p:nvSpPr>
        <p:spPr>
          <a:xfrm rot="1969673">
            <a:off x="6327723" y="4800474"/>
            <a:ext cx="278503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chemeClr val="accent6"/>
                </a:solidFill>
              </a:rPr>
              <a:t>Note: Motion text copied from 11-20/0935r1.</a:t>
            </a:r>
            <a:br>
              <a:rPr lang="en-US" sz="1800" dirty="0">
                <a:solidFill>
                  <a:schemeClr val="accent6"/>
                </a:solidFill>
              </a:rPr>
            </a:br>
            <a:r>
              <a:rPr lang="en-US" sz="1800" dirty="0">
                <a:solidFill>
                  <a:schemeClr val="accent6"/>
                </a:solidFill>
              </a:rPr>
              <a:t>Draft text approved by WG Chair</a:t>
            </a:r>
          </a:p>
          <a:p>
            <a:r>
              <a:rPr lang="en-US" sz="1800" dirty="0">
                <a:solidFill>
                  <a:schemeClr val="accent6"/>
                </a:solidFill>
              </a:rPr>
              <a:t>Addition in BLUE</a:t>
            </a:r>
          </a:p>
        </p:txBody>
      </p:sp>
    </p:spTree>
    <p:extLst>
      <p:ext uri="{BB962C8B-B14F-4D97-AF65-F5344CB8AC3E}">
        <p14:creationId xmlns:p14="http://schemas.microsoft.com/office/powerpoint/2010/main" val="728415278"/>
      </p:ext>
    </p:extLst>
  </p:cSld>
  <p:clrMapOvr>
    <a:masterClrMapping/>
  </p:clrMapOvr>
</p:sld>
</file>

<file path=ppt/slides/slide1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#68</a:t>
            </a:r>
            <a:br>
              <a:rPr lang="en-US" dirty="0"/>
            </a:br>
            <a:r>
              <a:rPr lang="en-US" dirty="0"/>
              <a:t>Approval of Timeline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</a:t>
            </a:r>
            <a:r>
              <a:rPr lang="en-GB" sz="1600" dirty="0" err="1"/>
              <a:t>TGbc</a:t>
            </a:r>
            <a:r>
              <a:rPr lang="en-GB" sz="1600" dirty="0"/>
              <a:t> Timeline as contained in 11-2</a:t>
            </a:r>
            <a:r>
              <a:rPr lang="en-GB" sz="1600" dirty="0">
                <a:solidFill>
                  <a:schemeClr val="tx1"/>
                </a:solidFill>
              </a:rPr>
              <a:t>0/1000r0</a:t>
            </a:r>
            <a:r>
              <a:rPr lang="en-GB" sz="1600" dirty="0"/>
              <a:t> slide 31</a:t>
            </a:r>
          </a:p>
          <a:p>
            <a:pPr lvl="1">
              <a:buFont typeface="Times New Roman" pitchFamily="16" charset="0"/>
              <a:buChar char="•"/>
            </a:pPr>
            <a:endParaRPr lang="en-GB" sz="1400" dirty="0"/>
          </a:p>
          <a:p>
            <a:r>
              <a:rPr lang="en-GB" sz="1600" dirty="0"/>
              <a:t>Mover/Second:	</a:t>
            </a:r>
            <a:r>
              <a:rPr lang="en-GB" sz="1600" dirty="0" err="1"/>
              <a:t>Xiaofei</a:t>
            </a:r>
            <a:r>
              <a:rPr lang="en-GB" sz="1600" dirty="0"/>
              <a:t> Wang/ Stephen McCann</a:t>
            </a:r>
          </a:p>
          <a:p>
            <a:endParaRPr lang="en-GB" sz="1600" dirty="0"/>
          </a:p>
          <a:p>
            <a:r>
              <a:rPr lang="en-GB" sz="1600" dirty="0"/>
              <a:t>Approved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81131642"/>
      </p:ext>
    </p:extLst>
  </p:cSld>
  <p:clrMapOvr>
    <a:masterClrMapping/>
  </p:clrMapOvr>
</p:sld>
</file>

<file path=ppt/slides/slide1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Telcos</a:t>
            </a:r>
            <a:r>
              <a:rPr lang="en-US" dirty="0"/>
              <a:t> between March and July 2020:</a:t>
            </a:r>
            <a:br>
              <a:rPr lang="en-US" dirty="0"/>
            </a:br>
            <a:r>
              <a:rPr lang="en-US" strike="sngStrike" dirty="0"/>
              <a:t>Motions &amp;</a:t>
            </a:r>
            <a:r>
              <a:rPr lang="en-US" dirty="0"/>
              <a:t>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Motion: none</a:t>
            </a:r>
          </a:p>
          <a:p>
            <a:r>
              <a:rPr lang="en-US" dirty="0"/>
              <a:t>Straw Polls  #10 -- #20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January 2022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94679278"/>
      </p:ext>
    </p:extLst>
  </p:cSld>
  <p:clrMapOvr>
    <a:masterClrMapping/>
  </p:clrMapOvr>
</p:sld>
</file>

<file path=ppt/slides/slide1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F6AC49-C99D-6D4B-BCA9-ABD72C1E0F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#20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513CAA-F3CA-5848-AFDA-F89286FE6F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de-DE" dirty="0" err="1"/>
              <a:t>Which</a:t>
            </a:r>
            <a:r>
              <a:rPr lang="de-DE" dirty="0"/>
              <a:t> </a:t>
            </a:r>
            <a:r>
              <a:rPr lang="de-DE" dirty="0" err="1"/>
              <a:t>option</a:t>
            </a:r>
            <a:r>
              <a:rPr lang="de-DE" dirty="0"/>
              <a:t> do </a:t>
            </a:r>
            <a:r>
              <a:rPr lang="de-DE" dirty="0" err="1"/>
              <a:t>you</a:t>
            </a:r>
            <a:r>
              <a:rPr lang="de-DE" dirty="0"/>
              <a:t> </a:t>
            </a:r>
            <a:r>
              <a:rPr lang="de-DE" dirty="0" err="1"/>
              <a:t>prefer</a:t>
            </a:r>
            <a:r>
              <a:rPr lang="de-DE" dirty="0"/>
              <a:t>:</a:t>
            </a:r>
          </a:p>
          <a:p>
            <a:pPr marL="0" indent="0"/>
            <a:endParaRPr lang="de-DE" dirty="0"/>
          </a:p>
          <a:p>
            <a:pPr>
              <a:buFont typeface="Arial" panose="020B0604020202020204" pitchFamily="34" charset="0"/>
              <a:buChar char="•"/>
            </a:pPr>
            <a:r>
              <a:rPr lang="de-DE" dirty="0"/>
              <a:t>Option 1: </a:t>
            </a:r>
            <a:r>
              <a:rPr lang="de-DE" dirty="0" err="1"/>
              <a:t>Use</a:t>
            </a:r>
            <a:r>
              <a:rPr lang="de-DE" dirty="0"/>
              <a:t> </a:t>
            </a:r>
            <a:r>
              <a:rPr lang="de-DE" dirty="0" err="1"/>
              <a:t>both</a:t>
            </a:r>
            <a:r>
              <a:rPr lang="de-DE" dirty="0"/>
              <a:t> </a:t>
            </a:r>
            <a:r>
              <a:rPr lang="de-DE" dirty="0" err="1"/>
              <a:t>eBCS</a:t>
            </a:r>
            <a:r>
              <a:rPr lang="de-DE" dirty="0"/>
              <a:t> Info </a:t>
            </a:r>
            <a:r>
              <a:rPr lang="de-DE" dirty="0" err="1"/>
              <a:t>frames</a:t>
            </a:r>
            <a:r>
              <a:rPr lang="de-DE" dirty="0"/>
              <a:t> </a:t>
            </a:r>
            <a:r>
              <a:rPr lang="de-DE" dirty="0" err="1"/>
              <a:t>and</a:t>
            </a:r>
            <a:r>
              <a:rPr lang="de-DE" dirty="0"/>
              <a:t> </a:t>
            </a:r>
            <a:r>
              <a:rPr lang="de-DE" dirty="0" err="1"/>
              <a:t>eBCS</a:t>
            </a:r>
            <a:r>
              <a:rPr lang="de-DE" dirty="0"/>
              <a:t> </a:t>
            </a:r>
            <a:r>
              <a:rPr lang="de-DE" dirty="0" err="1"/>
              <a:t>Advertisement</a:t>
            </a:r>
            <a:r>
              <a:rPr lang="de-DE" dirty="0"/>
              <a:t> </a:t>
            </a:r>
            <a:r>
              <a:rPr lang="de-DE" dirty="0" err="1"/>
              <a:t>frames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service</a:t>
            </a:r>
            <a:r>
              <a:rPr lang="de-DE" dirty="0"/>
              <a:t> </a:t>
            </a:r>
            <a:r>
              <a:rPr lang="de-DE" dirty="0" err="1"/>
              <a:t>advertisement</a:t>
            </a:r>
            <a:endParaRPr lang="de-DE" dirty="0"/>
          </a:p>
          <a:p>
            <a:pPr>
              <a:buFont typeface="Arial" panose="020B0604020202020204" pitchFamily="34" charset="0"/>
              <a:buChar char="•"/>
            </a:pPr>
            <a:r>
              <a:rPr lang="de-DE" dirty="0"/>
              <a:t>Option 2: </a:t>
            </a:r>
            <a:r>
              <a:rPr lang="de-DE" dirty="0" err="1"/>
              <a:t>Use</a:t>
            </a:r>
            <a:r>
              <a:rPr lang="de-DE" dirty="0"/>
              <a:t> </a:t>
            </a:r>
            <a:r>
              <a:rPr lang="de-DE" dirty="0" err="1"/>
              <a:t>only</a:t>
            </a:r>
            <a:r>
              <a:rPr lang="de-DE" dirty="0"/>
              <a:t> </a:t>
            </a:r>
            <a:r>
              <a:rPr lang="de-DE" dirty="0" err="1"/>
              <a:t>eBCS</a:t>
            </a:r>
            <a:r>
              <a:rPr lang="de-DE" dirty="0"/>
              <a:t> Info </a:t>
            </a:r>
            <a:r>
              <a:rPr lang="de-DE" dirty="0" err="1"/>
              <a:t>frames</a:t>
            </a:r>
            <a:endParaRPr lang="de-DE" dirty="0"/>
          </a:p>
          <a:p>
            <a:pPr>
              <a:buFont typeface="Arial" panose="020B0604020202020204" pitchFamily="34" charset="0"/>
              <a:buChar char="•"/>
            </a:pPr>
            <a:r>
              <a:rPr lang="de-DE" dirty="0"/>
              <a:t>Option 3: </a:t>
            </a:r>
            <a:r>
              <a:rPr lang="de-DE" dirty="0" err="1"/>
              <a:t>abstain</a:t>
            </a:r>
            <a:endParaRPr lang="de-DE" dirty="0"/>
          </a:p>
          <a:p>
            <a:pPr marL="0" indent="0"/>
            <a:endParaRPr lang="de-DE" dirty="0"/>
          </a:p>
          <a:p>
            <a:pPr marL="0" indent="0"/>
            <a:r>
              <a:rPr lang="de-DE" dirty="0" err="1"/>
              <a:t>Results</a:t>
            </a:r>
            <a:r>
              <a:rPr lang="de-DE" dirty="0"/>
              <a:t>: Option 1/Option 2/</a:t>
            </a:r>
            <a:r>
              <a:rPr lang="de-DE"/>
              <a:t>Option 3: 2/4/2</a:t>
            </a:r>
            <a:endParaRPr lang="de-DE" dirty="0"/>
          </a:p>
          <a:p>
            <a:pPr marL="0" indent="0"/>
            <a:endParaRPr lang="de-DE" dirty="0"/>
          </a:p>
          <a:p>
            <a:pPr>
              <a:buFont typeface="Arial" panose="020B0604020202020204" pitchFamily="34" charset="0"/>
              <a:buChar char="•"/>
            </a:pPr>
            <a:endParaRPr lang="de-DE" dirty="0"/>
          </a:p>
          <a:p>
            <a:pPr marL="0" indent="0"/>
            <a:endParaRPr lang="de-DE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88EB7D-A01D-E644-8E0D-56E63A10CDC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1A8428-DDA1-174B-807D-661DAA93B64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1AAEF0-E83A-784F-951D-D3DA40DA299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2609775"/>
      </p:ext>
    </p:extLst>
  </p:cSld>
  <p:clrMapOvr>
    <a:masterClrMapping/>
  </p:clrMapOvr>
</p:sld>
</file>

<file path=ppt/slides/slide1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F6AC49-C99D-6D4B-BCA9-ABD72C1E0F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#19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513CAA-F3CA-5848-AFDA-F89286FE6F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de-DE" dirty="0" err="1"/>
              <a:t>Would</a:t>
            </a:r>
            <a:r>
              <a:rPr lang="de-DE" dirty="0"/>
              <a:t> </a:t>
            </a:r>
            <a:r>
              <a:rPr lang="de-DE" dirty="0" err="1"/>
              <a:t>you</a:t>
            </a:r>
            <a:r>
              <a:rPr lang="de-DE" dirty="0"/>
              <a:t> </a:t>
            </a:r>
            <a:r>
              <a:rPr lang="de-DE" dirty="0" err="1"/>
              <a:t>support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following</a:t>
            </a:r>
            <a:r>
              <a:rPr lang="de-DE" dirty="0"/>
              <a:t> </a:t>
            </a:r>
            <a:r>
              <a:rPr lang="de-DE" dirty="0" err="1"/>
              <a:t>action</a:t>
            </a:r>
            <a:r>
              <a:rPr lang="de-DE" dirty="0"/>
              <a:t>:</a:t>
            </a:r>
          </a:p>
          <a:p>
            <a:pPr>
              <a:buFont typeface="Arial" panose="020B0604020202020204" pitchFamily="34" charset="0"/>
              <a:buChar char="•"/>
            </a:pPr>
            <a:endParaRPr lang="de-DE" dirty="0"/>
          </a:p>
          <a:p>
            <a:pPr>
              <a:buFont typeface="Arial" panose="020B0604020202020204" pitchFamily="34" charset="0"/>
              <a:buChar char="•"/>
            </a:pPr>
            <a:r>
              <a:rPr lang="de-DE" dirty="0"/>
              <a:t>Add </a:t>
            </a:r>
            <a:r>
              <a:rPr lang="de-DE" dirty="0" err="1"/>
              <a:t>the</a:t>
            </a:r>
            <a:r>
              <a:rPr lang="de-DE" dirty="0"/>
              <a:t> SFD </a:t>
            </a:r>
            <a:r>
              <a:rPr lang="de-DE" dirty="0" err="1"/>
              <a:t>text</a:t>
            </a:r>
            <a:r>
              <a:rPr lang="de-DE" dirty="0"/>
              <a:t> </a:t>
            </a:r>
            <a:r>
              <a:rPr lang="de-DE" dirty="0" err="1"/>
              <a:t>as</a:t>
            </a:r>
            <a:r>
              <a:rPr lang="de-DE" dirty="0"/>
              <a:t> </a:t>
            </a:r>
            <a:r>
              <a:rPr lang="de-DE" dirty="0" err="1"/>
              <a:t>contained</a:t>
            </a:r>
            <a:r>
              <a:rPr lang="de-DE" dirty="0"/>
              <a:t> in 11-19/2159r4 </a:t>
            </a:r>
            <a:r>
              <a:rPr lang="de-DE" dirty="0" err="1"/>
              <a:t>to</a:t>
            </a:r>
            <a:r>
              <a:rPr lang="de-DE" dirty="0"/>
              <a:t> a </a:t>
            </a:r>
            <a:r>
              <a:rPr lang="de-DE" dirty="0" err="1"/>
              <a:t>cumulative</a:t>
            </a:r>
            <a:r>
              <a:rPr lang="de-DE" dirty="0"/>
              <a:t> </a:t>
            </a:r>
            <a:r>
              <a:rPr lang="de-DE" dirty="0" err="1"/>
              <a:t>speculative</a:t>
            </a:r>
            <a:r>
              <a:rPr lang="de-DE" dirty="0"/>
              <a:t> </a:t>
            </a:r>
            <a:r>
              <a:rPr lang="de-DE" dirty="0" err="1"/>
              <a:t>edit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TGbc</a:t>
            </a:r>
            <a:r>
              <a:rPr lang="de-DE" dirty="0"/>
              <a:t> </a:t>
            </a:r>
            <a:r>
              <a:rPr lang="de-DE" dirty="0" err="1"/>
              <a:t>Specification</a:t>
            </a:r>
            <a:r>
              <a:rPr lang="de-DE" dirty="0"/>
              <a:t> </a:t>
            </a:r>
            <a:r>
              <a:rPr lang="de-DE" dirty="0" err="1"/>
              <a:t>framework</a:t>
            </a:r>
            <a:r>
              <a:rPr lang="de-DE" dirty="0"/>
              <a:t> </a:t>
            </a:r>
            <a:r>
              <a:rPr lang="de-DE" dirty="0" err="1"/>
              <a:t>document</a:t>
            </a:r>
            <a:r>
              <a:rPr lang="de-DE" dirty="0"/>
              <a:t> (11-20/0677r1).</a:t>
            </a:r>
          </a:p>
          <a:p>
            <a:pPr>
              <a:buFont typeface="Arial" panose="020B0604020202020204" pitchFamily="34" charset="0"/>
              <a:buChar char="•"/>
            </a:pPr>
            <a:endParaRPr lang="de-DE" dirty="0"/>
          </a:p>
          <a:p>
            <a:pPr marL="0" indent="0"/>
            <a:r>
              <a:rPr lang="de-DE" dirty="0" err="1"/>
              <a:t>Approved</a:t>
            </a:r>
            <a:r>
              <a:rPr lang="de-DE" dirty="0"/>
              <a:t> </a:t>
            </a:r>
            <a:r>
              <a:rPr lang="de-DE" dirty="0" err="1"/>
              <a:t>with</a:t>
            </a:r>
            <a:r>
              <a:rPr lang="de-DE" dirty="0"/>
              <a:t> </a:t>
            </a:r>
            <a:r>
              <a:rPr lang="de-DE" dirty="0" err="1"/>
              <a:t>Unanimous</a:t>
            </a:r>
            <a:r>
              <a:rPr lang="de-DE" dirty="0"/>
              <a:t> </a:t>
            </a:r>
            <a:r>
              <a:rPr lang="de-DE" dirty="0" err="1"/>
              <a:t>Consent</a:t>
            </a:r>
            <a:endParaRPr lang="de-DE" dirty="0"/>
          </a:p>
          <a:p>
            <a:pPr>
              <a:buFont typeface="Arial" panose="020B0604020202020204" pitchFamily="34" charset="0"/>
              <a:buChar char="•"/>
            </a:pPr>
            <a:endParaRPr lang="de-DE" dirty="0"/>
          </a:p>
          <a:p>
            <a:pPr marL="0" indent="0"/>
            <a:endParaRPr lang="de-DE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88EB7D-A01D-E644-8E0D-56E63A10CDC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1A8428-DDA1-174B-807D-661DAA93B64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1AAEF0-E83A-784F-951D-D3DA40DA299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411951"/>
      </p:ext>
    </p:extLst>
  </p:cSld>
  <p:clrMapOvr>
    <a:masterClrMapping/>
  </p:clrMapOvr>
</p:sld>
</file>

<file path=ppt/slides/slide1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F6AC49-C99D-6D4B-BCA9-ABD72C1E0F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#18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513CAA-F3CA-5848-AFDA-F89286FE6F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de-DE" dirty="0" err="1"/>
              <a:t>Would</a:t>
            </a:r>
            <a:r>
              <a:rPr lang="de-DE" dirty="0"/>
              <a:t> </a:t>
            </a:r>
            <a:r>
              <a:rPr lang="de-DE" dirty="0" err="1"/>
              <a:t>you</a:t>
            </a:r>
            <a:r>
              <a:rPr lang="de-DE" dirty="0"/>
              <a:t> </a:t>
            </a:r>
            <a:r>
              <a:rPr lang="de-DE" dirty="0" err="1"/>
              <a:t>support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following</a:t>
            </a:r>
            <a:r>
              <a:rPr lang="de-DE" dirty="0"/>
              <a:t> </a:t>
            </a:r>
            <a:r>
              <a:rPr lang="de-DE" dirty="0" err="1"/>
              <a:t>action</a:t>
            </a:r>
            <a:r>
              <a:rPr lang="de-DE" dirty="0"/>
              <a:t>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e-DE" dirty="0"/>
              <a:t>Add </a:t>
            </a:r>
            <a:r>
              <a:rPr lang="de-DE" dirty="0" err="1"/>
              <a:t>the</a:t>
            </a:r>
            <a:r>
              <a:rPr lang="de-DE" dirty="0"/>
              <a:t> SFD </a:t>
            </a:r>
            <a:r>
              <a:rPr lang="de-DE" dirty="0" err="1"/>
              <a:t>text</a:t>
            </a:r>
            <a:r>
              <a:rPr lang="de-DE" dirty="0"/>
              <a:t> </a:t>
            </a:r>
            <a:r>
              <a:rPr lang="de-DE" dirty="0" err="1"/>
              <a:t>as</a:t>
            </a:r>
            <a:r>
              <a:rPr lang="de-DE" dirty="0"/>
              <a:t> </a:t>
            </a:r>
            <a:r>
              <a:rPr lang="de-DE" dirty="0" err="1"/>
              <a:t>contained</a:t>
            </a:r>
            <a:r>
              <a:rPr lang="de-DE" dirty="0"/>
              <a:t> in 11-20/886r3 </a:t>
            </a:r>
            <a:r>
              <a:rPr lang="de-DE" dirty="0" err="1"/>
              <a:t>to</a:t>
            </a:r>
            <a:r>
              <a:rPr lang="de-DE" dirty="0"/>
              <a:t> a </a:t>
            </a:r>
            <a:r>
              <a:rPr lang="de-DE" dirty="0" err="1"/>
              <a:t>cumulative</a:t>
            </a:r>
            <a:r>
              <a:rPr lang="de-DE" dirty="0"/>
              <a:t> </a:t>
            </a:r>
            <a:r>
              <a:rPr lang="de-DE" dirty="0" err="1"/>
              <a:t>speculative</a:t>
            </a:r>
            <a:r>
              <a:rPr lang="de-DE" dirty="0"/>
              <a:t> </a:t>
            </a:r>
            <a:r>
              <a:rPr lang="de-DE" dirty="0" err="1"/>
              <a:t>edit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TGbc</a:t>
            </a:r>
            <a:r>
              <a:rPr lang="de-DE" dirty="0"/>
              <a:t> </a:t>
            </a:r>
            <a:r>
              <a:rPr lang="de-DE" dirty="0" err="1"/>
              <a:t>Specification</a:t>
            </a:r>
            <a:r>
              <a:rPr lang="de-DE" dirty="0"/>
              <a:t> </a:t>
            </a:r>
            <a:r>
              <a:rPr lang="de-DE" dirty="0" err="1"/>
              <a:t>framework</a:t>
            </a:r>
            <a:r>
              <a:rPr lang="de-DE" dirty="0"/>
              <a:t> </a:t>
            </a:r>
            <a:r>
              <a:rPr lang="de-DE" dirty="0" err="1"/>
              <a:t>document</a:t>
            </a:r>
            <a:r>
              <a:rPr lang="de-DE" dirty="0"/>
              <a:t> (11-20/0677r1).</a:t>
            </a:r>
          </a:p>
          <a:p>
            <a:pPr>
              <a:buFont typeface="Arial" panose="020B0604020202020204" pitchFamily="34" charset="0"/>
              <a:buChar char="•"/>
            </a:pPr>
            <a:endParaRPr lang="de-DE" dirty="0"/>
          </a:p>
          <a:p>
            <a:pPr>
              <a:buFont typeface="Arial" panose="020B0604020202020204" pitchFamily="34" charset="0"/>
              <a:buChar char="•"/>
            </a:pPr>
            <a:r>
              <a:rPr lang="de-DE" dirty="0" err="1"/>
              <a:t>Approved</a:t>
            </a:r>
            <a:r>
              <a:rPr lang="de-DE" dirty="0"/>
              <a:t> </a:t>
            </a:r>
            <a:r>
              <a:rPr lang="de-DE" dirty="0" err="1"/>
              <a:t>with</a:t>
            </a:r>
            <a:r>
              <a:rPr lang="de-DE" dirty="0"/>
              <a:t> </a:t>
            </a:r>
            <a:r>
              <a:rPr lang="de-DE" dirty="0" err="1"/>
              <a:t>Unanimous</a:t>
            </a:r>
            <a:r>
              <a:rPr lang="de-DE" dirty="0"/>
              <a:t> </a:t>
            </a:r>
            <a:r>
              <a:rPr lang="de-DE" dirty="0" err="1"/>
              <a:t>Consent</a:t>
            </a:r>
            <a:endParaRPr lang="de-DE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88EB7D-A01D-E644-8E0D-56E63A10CDC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1A8428-DDA1-174B-807D-661DAA93B64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1AAEF0-E83A-784F-951D-D3DA40DA299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44452085"/>
      </p:ext>
    </p:extLst>
  </p:cSld>
  <p:clrMapOvr>
    <a:masterClrMapping/>
  </p:clrMapOvr>
</p:sld>
</file>

<file path=ppt/slides/slide1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F6AC49-C99D-6D4B-BCA9-ABD72C1E0F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#17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513CAA-F3CA-5848-AFDA-F89286FE6F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de-DE" dirty="0" err="1"/>
              <a:t>Would</a:t>
            </a:r>
            <a:r>
              <a:rPr lang="de-DE" dirty="0"/>
              <a:t> </a:t>
            </a:r>
            <a:r>
              <a:rPr lang="de-DE" dirty="0" err="1"/>
              <a:t>you</a:t>
            </a:r>
            <a:r>
              <a:rPr lang="de-DE" dirty="0"/>
              <a:t> </a:t>
            </a:r>
            <a:r>
              <a:rPr lang="de-DE" dirty="0" err="1"/>
              <a:t>support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following</a:t>
            </a:r>
            <a:r>
              <a:rPr lang="de-DE" dirty="0"/>
              <a:t> </a:t>
            </a:r>
            <a:r>
              <a:rPr lang="de-DE" dirty="0" err="1"/>
              <a:t>action</a:t>
            </a:r>
            <a:r>
              <a:rPr lang="de-DE" dirty="0"/>
              <a:t>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e-DE" dirty="0"/>
              <a:t>Add </a:t>
            </a:r>
            <a:r>
              <a:rPr lang="de-DE" dirty="0" err="1"/>
              <a:t>the</a:t>
            </a:r>
            <a:r>
              <a:rPr lang="de-DE" dirty="0"/>
              <a:t> SFD </a:t>
            </a:r>
            <a:r>
              <a:rPr lang="de-DE" dirty="0" err="1"/>
              <a:t>text</a:t>
            </a:r>
            <a:r>
              <a:rPr lang="de-DE" dirty="0"/>
              <a:t> </a:t>
            </a:r>
            <a:r>
              <a:rPr lang="de-DE" dirty="0" err="1"/>
              <a:t>as</a:t>
            </a:r>
            <a:r>
              <a:rPr lang="de-DE" dirty="0"/>
              <a:t> </a:t>
            </a:r>
            <a:r>
              <a:rPr lang="de-DE" dirty="0" err="1"/>
              <a:t>contained</a:t>
            </a:r>
            <a:r>
              <a:rPr lang="de-DE" dirty="0"/>
              <a:t> in 11-20/0039r2 </a:t>
            </a:r>
            <a:r>
              <a:rPr lang="de-DE" dirty="0" err="1"/>
              <a:t>and</a:t>
            </a:r>
            <a:r>
              <a:rPr lang="de-DE" dirty="0"/>
              <a:t> 11-20/932r1 </a:t>
            </a:r>
            <a:r>
              <a:rPr lang="de-DE" dirty="0" err="1"/>
              <a:t>to</a:t>
            </a:r>
            <a:r>
              <a:rPr lang="de-DE" dirty="0"/>
              <a:t> a </a:t>
            </a:r>
            <a:r>
              <a:rPr lang="de-DE" dirty="0" err="1"/>
              <a:t>cumulative</a:t>
            </a:r>
            <a:r>
              <a:rPr lang="de-DE" dirty="0"/>
              <a:t> </a:t>
            </a:r>
            <a:r>
              <a:rPr lang="de-DE" dirty="0" err="1"/>
              <a:t>speculative</a:t>
            </a:r>
            <a:r>
              <a:rPr lang="de-DE" dirty="0"/>
              <a:t> </a:t>
            </a:r>
            <a:r>
              <a:rPr lang="de-DE" dirty="0" err="1"/>
              <a:t>edit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TGbc</a:t>
            </a:r>
            <a:r>
              <a:rPr lang="de-DE" dirty="0"/>
              <a:t> </a:t>
            </a:r>
            <a:r>
              <a:rPr lang="de-DE" dirty="0" err="1"/>
              <a:t>Specification</a:t>
            </a:r>
            <a:r>
              <a:rPr lang="de-DE" dirty="0"/>
              <a:t> </a:t>
            </a:r>
            <a:r>
              <a:rPr lang="de-DE" dirty="0" err="1"/>
              <a:t>framework</a:t>
            </a:r>
            <a:r>
              <a:rPr lang="de-DE" dirty="0"/>
              <a:t> </a:t>
            </a:r>
            <a:r>
              <a:rPr lang="de-DE" dirty="0" err="1"/>
              <a:t>document</a:t>
            </a:r>
            <a:r>
              <a:rPr lang="de-DE" dirty="0"/>
              <a:t> (11-20/0677r1).</a:t>
            </a:r>
          </a:p>
          <a:p>
            <a:pPr>
              <a:buFont typeface="Arial" panose="020B0604020202020204" pitchFamily="34" charset="0"/>
              <a:buChar char="•"/>
            </a:pPr>
            <a:endParaRPr lang="de-DE" dirty="0"/>
          </a:p>
          <a:p>
            <a:pPr>
              <a:buFont typeface="Arial" panose="020B0604020202020204" pitchFamily="34" charset="0"/>
              <a:buChar char="•"/>
            </a:pPr>
            <a:r>
              <a:rPr lang="de-DE" dirty="0" err="1"/>
              <a:t>Approved</a:t>
            </a:r>
            <a:r>
              <a:rPr lang="de-DE" dirty="0"/>
              <a:t> </a:t>
            </a:r>
            <a:r>
              <a:rPr lang="de-DE" dirty="0" err="1"/>
              <a:t>with</a:t>
            </a:r>
            <a:r>
              <a:rPr lang="de-DE" dirty="0"/>
              <a:t> </a:t>
            </a:r>
            <a:r>
              <a:rPr lang="de-DE" dirty="0" err="1"/>
              <a:t>Unanimous</a:t>
            </a:r>
            <a:r>
              <a:rPr lang="de-DE" dirty="0"/>
              <a:t> </a:t>
            </a:r>
            <a:r>
              <a:rPr lang="de-DE" dirty="0" err="1"/>
              <a:t>Consent</a:t>
            </a:r>
            <a:endParaRPr lang="de-DE" dirty="0"/>
          </a:p>
          <a:p>
            <a:pPr marL="0" indent="0"/>
            <a:endParaRPr lang="de-DE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88EB7D-A01D-E644-8E0D-56E63A10CDC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1A8428-DDA1-174B-807D-661DAA93B64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1AAEF0-E83A-784F-951D-D3DA40DA299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50163759"/>
      </p:ext>
    </p:extLst>
  </p:cSld>
  <p:clrMapOvr>
    <a:masterClrMapping/>
  </p:clrMapOvr>
</p:sld>
</file>

<file path=ppt/slides/slide1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F6AC49-C99D-6D4B-BCA9-ABD72C1E0F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#16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513CAA-F3CA-5848-AFDA-F89286FE6F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de-DE" dirty="0" err="1"/>
              <a:t>Referring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11-20/0039r1: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e-DE" dirty="0" err="1"/>
              <a:t>For</a:t>
            </a:r>
            <a:r>
              <a:rPr lang="de-DE" dirty="0"/>
              <a:t> HLSA, </a:t>
            </a:r>
            <a:r>
              <a:rPr lang="de-DE" dirty="0" err="1"/>
              <a:t>which</a:t>
            </a:r>
            <a:r>
              <a:rPr lang="de-DE" dirty="0"/>
              <a:t> do </a:t>
            </a:r>
            <a:r>
              <a:rPr lang="de-DE" dirty="0" err="1"/>
              <a:t>you</a:t>
            </a:r>
            <a:r>
              <a:rPr lang="de-DE" dirty="0"/>
              <a:t> </a:t>
            </a:r>
            <a:r>
              <a:rPr lang="de-DE" dirty="0" err="1"/>
              <a:t>prefer</a:t>
            </a:r>
            <a:r>
              <a:rPr lang="de-DE" dirty="0"/>
              <a:t>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de-DE" dirty="0"/>
              <a:t>1.	</a:t>
            </a:r>
            <a:r>
              <a:rPr lang="de-DE" dirty="0" err="1"/>
              <a:t>Use</a:t>
            </a:r>
            <a:r>
              <a:rPr lang="de-DE" dirty="0"/>
              <a:t> </a:t>
            </a:r>
            <a:r>
              <a:rPr lang="de-DE" dirty="0" err="1"/>
              <a:t>eBCS</a:t>
            </a:r>
            <a:r>
              <a:rPr lang="de-DE" dirty="0"/>
              <a:t> Info </a:t>
            </a:r>
            <a:r>
              <a:rPr lang="de-DE" dirty="0" err="1"/>
              <a:t>with</a:t>
            </a:r>
            <a:r>
              <a:rPr lang="de-DE" dirty="0"/>
              <a:t> </a:t>
            </a:r>
            <a:r>
              <a:rPr lang="de-DE" dirty="0" err="1"/>
              <a:t>signature</a:t>
            </a:r>
            <a:r>
              <a:rPr lang="de-DE" dirty="0"/>
              <a:t> 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advertisement</a:t>
            </a:r>
            <a:r>
              <a:rPr lang="de-DE" dirty="0"/>
              <a:t> </a:t>
            </a:r>
            <a:r>
              <a:rPr lang="de-DE" dirty="0" err="1"/>
              <a:t>if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certifiicate</a:t>
            </a:r>
            <a:r>
              <a:rPr lang="de-DE" dirty="0"/>
              <a:t> </a:t>
            </a:r>
            <a:r>
              <a:rPr lang="de-DE" dirty="0" err="1"/>
              <a:t>is</a:t>
            </a:r>
            <a:r>
              <a:rPr lang="de-DE" dirty="0"/>
              <a:t> </a:t>
            </a:r>
            <a:r>
              <a:rPr lang="de-DE" dirty="0" err="1"/>
              <a:t>included</a:t>
            </a:r>
            <a:endParaRPr lang="de-DE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de-DE" dirty="0"/>
              <a:t>2.	</a:t>
            </a:r>
            <a:r>
              <a:rPr lang="de-DE" dirty="0" err="1"/>
              <a:t>Use</a:t>
            </a:r>
            <a:r>
              <a:rPr lang="de-DE" dirty="0"/>
              <a:t> </a:t>
            </a:r>
            <a:r>
              <a:rPr lang="de-DE" dirty="0" err="1"/>
              <a:t>eBCS</a:t>
            </a:r>
            <a:r>
              <a:rPr lang="de-DE" dirty="0"/>
              <a:t> Info </a:t>
            </a:r>
            <a:r>
              <a:rPr lang="de-DE" dirty="0" err="1"/>
              <a:t>without</a:t>
            </a:r>
            <a:r>
              <a:rPr lang="de-DE" dirty="0"/>
              <a:t> </a:t>
            </a:r>
            <a:r>
              <a:rPr lang="de-DE" dirty="0" err="1"/>
              <a:t>signature</a:t>
            </a:r>
            <a:r>
              <a:rPr lang="de-DE" dirty="0"/>
              <a:t> 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advertisement</a:t>
            </a:r>
            <a:r>
              <a:rPr lang="de-DE" dirty="0"/>
              <a:t> (</a:t>
            </a:r>
            <a:r>
              <a:rPr lang="de-DE" dirty="0" err="1"/>
              <a:t>never</a:t>
            </a:r>
            <a:r>
              <a:rPr lang="de-DE" dirty="0"/>
              <a:t> </a:t>
            </a:r>
            <a:r>
              <a:rPr lang="de-DE" dirty="0" err="1"/>
              <a:t>use</a:t>
            </a:r>
            <a:r>
              <a:rPr lang="de-DE" dirty="0"/>
              <a:t> </a:t>
            </a:r>
            <a:r>
              <a:rPr lang="de-DE" dirty="0" err="1"/>
              <a:t>signature</a:t>
            </a:r>
            <a:r>
              <a:rPr lang="de-DE" dirty="0"/>
              <a:t>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de-DE" dirty="0"/>
              <a:t>3.	Not </a:t>
            </a:r>
            <a:r>
              <a:rPr lang="de-DE" dirty="0" err="1"/>
              <a:t>use</a:t>
            </a:r>
            <a:r>
              <a:rPr lang="de-DE" dirty="0"/>
              <a:t> </a:t>
            </a:r>
            <a:r>
              <a:rPr lang="de-DE" dirty="0" err="1"/>
              <a:t>eBCS</a:t>
            </a:r>
            <a:r>
              <a:rPr lang="de-DE" dirty="0"/>
              <a:t> Info. Higher </a:t>
            </a:r>
            <a:r>
              <a:rPr lang="de-DE" dirty="0" err="1"/>
              <a:t>layer</a:t>
            </a:r>
            <a:r>
              <a:rPr lang="de-DE" dirty="0"/>
              <a:t> </a:t>
            </a:r>
            <a:r>
              <a:rPr lang="de-DE" dirty="0" err="1"/>
              <a:t>advertises</a:t>
            </a:r>
            <a:r>
              <a:rPr lang="de-DE" dirty="0"/>
              <a:t> in </a:t>
            </a:r>
            <a:r>
              <a:rPr lang="de-DE" dirty="0" err="1"/>
              <a:t>eBCS</a:t>
            </a:r>
            <a:r>
              <a:rPr lang="de-DE" dirty="0"/>
              <a:t> Data.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de-DE" dirty="0"/>
              <a:t>4		Need </a:t>
            </a:r>
            <a:r>
              <a:rPr lang="de-DE" dirty="0" err="1"/>
              <a:t>more</a:t>
            </a:r>
            <a:r>
              <a:rPr lang="de-DE" dirty="0"/>
              <a:t> time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consider</a:t>
            </a:r>
            <a:endParaRPr lang="de-DE" dirty="0"/>
          </a:p>
          <a:p>
            <a:pPr>
              <a:buFont typeface="Arial" panose="020B0604020202020204" pitchFamily="34" charset="0"/>
              <a:buChar char="•"/>
            </a:pPr>
            <a:r>
              <a:rPr lang="de-DE" sz="2000" dirty="0"/>
              <a:t>Option 1 –  3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e-DE" sz="2000" dirty="0"/>
              <a:t>Option 2 – 0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e-DE" sz="2000" dirty="0"/>
              <a:t>Option 3 – 1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e-DE" sz="2000" dirty="0"/>
              <a:t>Option 4 -- 3</a:t>
            </a:r>
            <a:br>
              <a:rPr lang="de-DE" dirty="0"/>
            </a:b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88EB7D-A01D-E644-8E0D-56E63A10CDC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1A8428-DDA1-174B-807D-661DAA93B64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1AAEF0-E83A-784F-951D-D3DA40DA299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7451977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A34CEF-E47D-F04C-B9B0-38DE1B13AF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#139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5A5942-B0A8-2E4F-A0ED-105744EC82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Authorize the </a:t>
            </a:r>
            <a:r>
              <a:rPr lang="en-US" dirty="0" err="1"/>
              <a:t>TGbc</a:t>
            </a:r>
            <a:r>
              <a:rPr lang="en-US" dirty="0"/>
              <a:t> Chair to take actions to make P802.11bc D2.0 available in the IEEE web shop for purchase.</a:t>
            </a:r>
          </a:p>
          <a:p>
            <a:endParaRPr lang="en-US" dirty="0"/>
          </a:p>
          <a:p>
            <a:r>
              <a:rPr lang="en-GB" dirty="0"/>
              <a:t>Mover/Second:		Stephen McCann / Hitoshi Morioka</a:t>
            </a:r>
          </a:p>
          <a:p>
            <a:r>
              <a:rPr lang="en-GB" dirty="0"/>
              <a:t>Approved by unanimous consent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EBC869F-E275-734A-BED6-1745A4A5294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66FCF2-67E3-EF42-8AF2-D0B060DFE1B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5D0C972-49F2-6B48-9EB2-85F614B6594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6239458"/>
      </p:ext>
    </p:extLst>
  </p:cSld>
  <p:clrMapOvr>
    <a:masterClrMapping/>
  </p:clrMapOvr>
</p:sld>
</file>

<file path=ppt/slides/slide1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F6AC49-C99D-6D4B-BCA9-ABD72C1E0F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#15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513CAA-F3CA-5848-AFDA-F89286FE6F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Do you agree to add to the </a:t>
            </a:r>
            <a:r>
              <a:rPr lang="en-US" dirty="0" err="1"/>
              <a:t>TGbc</a:t>
            </a:r>
            <a:r>
              <a:rPr lang="en-US" dirty="0"/>
              <a:t> SFD in Section 9.6.33 (</a:t>
            </a:r>
            <a:r>
              <a:rPr lang="en-GB" dirty="0" err="1"/>
              <a:t>eBCS</a:t>
            </a:r>
            <a:r>
              <a:rPr lang="en-GB" dirty="0"/>
              <a:t> Service Advertisement Frame)</a:t>
            </a:r>
            <a:r>
              <a:rPr lang="en-US" dirty="0"/>
              <a:t>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b="1" dirty="0"/>
              <a:t>A transmitter of an </a:t>
            </a:r>
            <a:r>
              <a:rPr lang="en-US" sz="1800" b="1" dirty="0" err="1"/>
              <a:t>eBCS</a:t>
            </a:r>
            <a:r>
              <a:rPr lang="en-US" sz="1800" b="1" dirty="0"/>
              <a:t> service can advertise a schedule (periodicity and duration) of one or more </a:t>
            </a:r>
            <a:r>
              <a:rPr lang="en-US" sz="1800" b="1" dirty="0" err="1"/>
              <a:t>eBCS</a:t>
            </a:r>
            <a:r>
              <a:rPr lang="en-US" sz="1800" b="1" dirty="0"/>
              <a:t> services.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r>
              <a:rPr lang="en-US"/>
              <a:t>Yes: 6</a:t>
            </a:r>
            <a:r>
              <a:rPr lang="en-US" dirty="0"/>
              <a:t>	</a:t>
            </a:r>
            <a:r>
              <a:rPr lang="en-US"/>
              <a:t>No: 0</a:t>
            </a:r>
            <a:r>
              <a:rPr lang="en-US" dirty="0"/>
              <a:t>	</a:t>
            </a:r>
            <a:r>
              <a:rPr lang="en-US"/>
              <a:t>Abstain: 0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88EB7D-A01D-E644-8E0D-56E63A10CDC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1A8428-DDA1-174B-807D-661DAA93B64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1AAEF0-E83A-784F-951D-D3DA40DA299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99585895"/>
      </p:ext>
    </p:extLst>
  </p:cSld>
  <p:clrMapOvr>
    <a:masterClrMapping/>
  </p:clrMapOvr>
</p:sld>
</file>

<file path=ppt/slides/slide1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F6AC49-C99D-6D4B-BCA9-ABD72C1E0F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#14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513CAA-F3CA-5848-AFDA-F89286FE6F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Do you agree to add to the </a:t>
            </a:r>
            <a:r>
              <a:rPr lang="en-US" dirty="0" err="1"/>
              <a:t>TGbc</a:t>
            </a:r>
            <a:r>
              <a:rPr lang="en-US" dirty="0"/>
              <a:t> SFD: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b="1" dirty="0"/>
              <a:t>9.6.34 </a:t>
            </a:r>
            <a:r>
              <a:rPr lang="en-US" sz="1800" b="1" dirty="0" err="1"/>
              <a:t>eBCS</a:t>
            </a:r>
            <a:r>
              <a:rPr lang="en-US" sz="1800" b="1" dirty="0"/>
              <a:t> Termination Notice Frame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b="1" dirty="0"/>
              <a:t>This frame is transmitted by a transmitter of an </a:t>
            </a:r>
            <a:r>
              <a:rPr lang="en-US" sz="1800" b="1" dirty="0" err="1"/>
              <a:t>eBCS</a:t>
            </a:r>
            <a:r>
              <a:rPr lang="en-US" sz="1800" b="1" dirty="0"/>
              <a:t> service to announce the termination the </a:t>
            </a:r>
            <a:r>
              <a:rPr lang="en-US" sz="1800" b="1" dirty="0" err="1"/>
              <a:t>eBCS</a:t>
            </a:r>
            <a:r>
              <a:rPr lang="en-US" sz="1800" b="1" dirty="0"/>
              <a:t> service.</a:t>
            </a:r>
          </a:p>
          <a:p>
            <a:endParaRPr lang="en-US" dirty="0"/>
          </a:p>
          <a:p>
            <a:r>
              <a:rPr lang="en-US" dirty="0"/>
              <a:t>Yes: 6	No: 0	Abstain: 0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88EB7D-A01D-E644-8E0D-56E63A10CDC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1A8428-DDA1-174B-807D-661DAA93B64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1AAEF0-E83A-784F-951D-D3DA40DA299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00705884"/>
      </p:ext>
    </p:extLst>
  </p:cSld>
  <p:clrMapOvr>
    <a:masterClrMapping/>
  </p:clrMapOvr>
</p:sld>
</file>

<file path=ppt/slides/slide1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F6AC49-C99D-6D4B-BCA9-ABD72C1E0F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#13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513CAA-F3CA-5848-AFDA-F89286FE6F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Do you agree to add to the </a:t>
            </a:r>
            <a:r>
              <a:rPr lang="en-US" dirty="0" err="1"/>
              <a:t>TGbc</a:t>
            </a:r>
            <a:r>
              <a:rPr lang="en-US" dirty="0"/>
              <a:t> SFD in Section 9.6.31 (</a:t>
            </a:r>
            <a:r>
              <a:rPr lang="en-GB" dirty="0" err="1"/>
              <a:t>eBCS</a:t>
            </a:r>
            <a:r>
              <a:rPr lang="en-GB" dirty="0"/>
              <a:t> Service Request Frame)</a:t>
            </a:r>
            <a:r>
              <a:rPr lang="en-US" dirty="0"/>
              <a:t>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b="1" dirty="0" err="1"/>
              <a:t>TGbc</a:t>
            </a:r>
            <a:r>
              <a:rPr lang="en-US" sz="1800" b="1" dirty="0"/>
              <a:t> shall define a mechanism for STAs to negotiate durations of services when negotiating for one or more </a:t>
            </a:r>
            <a:r>
              <a:rPr lang="en-US" sz="1800" b="1" dirty="0" err="1"/>
              <a:t>eBCS</a:t>
            </a:r>
            <a:r>
              <a:rPr lang="en-US" sz="1800" b="1" dirty="0"/>
              <a:t> services.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b="1" dirty="0"/>
              <a:t>Note: the transmitter of a e-BCS service is expected to have authority on the duration of the </a:t>
            </a:r>
            <a:r>
              <a:rPr lang="en-US" sz="1800" b="1" dirty="0" err="1"/>
              <a:t>eBCS</a:t>
            </a:r>
            <a:r>
              <a:rPr lang="en-US" sz="1800" b="1" dirty="0"/>
              <a:t> service and can respond with an </a:t>
            </a:r>
            <a:r>
              <a:rPr lang="en-US" sz="1800" b="1" dirty="0" err="1"/>
              <a:t>eBCS</a:t>
            </a:r>
            <a:r>
              <a:rPr lang="en-US" sz="1800" b="1" dirty="0"/>
              <a:t> Response frame (9.6.32).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r>
              <a:rPr lang="en-US" dirty="0"/>
              <a:t>Yes: 6	No: 0	Abstain: 0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88EB7D-A01D-E644-8E0D-56E63A10CDC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1A8428-DDA1-174B-807D-661DAA93B64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1AAEF0-E83A-784F-951D-D3DA40DA299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05471027"/>
      </p:ext>
    </p:extLst>
  </p:cSld>
  <p:clrMapOvr>
    <a:masterClrMapping/>
  </p:clrMapOvr>
</p:sld>
</file>

<file path=ppt/slides/slide1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6DEAD7-714C-ED41-98EF-72B1D9D6EA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#12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D221C8-32FD-B043-A8B5-D554F9E80E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Would you support the following action:</a:t>
            </a:r>
          </a:p>
          <a:p>
            <a:endParaRPr lang="en-US" sz="2000" dirty="0"/>
          </a:p>
          <a:p>
            <a:r>
              <a:rPr lang="en-US" sz="2000" dirty="0"/>
              <a:t>	Add the SFD text as contained in 11-20/0092r3 to a cumulative speculative edit of the </a:t>
            </a:r>
            <a:r>
              <a:rPr lang="en-US" sz="2000" dirty="0" err="1"/>
              <a:t>TGbc</a:t>
            </a:r>
            <a:r>
              <a:rPr lang="en-US" sz="2000" dirty="0"/>
              <a:t> Specification framework document (11-20/0677r0).</a:t>
            </a:r>
          </a:p>
          <a:p>
            <a:endParaRPr lang="en-US" sz="2000" dirty="0"/>
          </a:p>
          <a:p>
            <a:r>
              <a:rPr lang="en-US" sz="2000" dirty="0"/>
              <a:t>Result:  yes:  5 -- no: 0  --  abstain: 4</a:t>
            </a:r>
          </a:p>
          <a:p>
            <a:endParaRPr lang="en-US" sz="2000" dirty="0"/>
          </a:p>
          <a:p>
            <a:r>
              <a:rPr lang="en-US" sz="2000" dirty="0"/>
              <a:t>Note - 1 attendee and the Chair not participating in the poll</a:t>
            </a:r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0E5E53-EB01-614F-A1E8-C5DA9966EF2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DA46CD-8486-5747-8696-32EFE6588E4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4DB5B1F-0687-EF4C-8AF1-4A089A9E2D0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59613290"/>
      </p:ext>
    </p:extLst>
  </p:cSld>
  <p:clrMapOvr>
    <a:masterClrMapping/>
  </p:clrMapOvr>
</p:sld>
</file>

<file path=ppt/slides/slide1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6DEAD7-714C-ED41-98EF-72B1D9D6EA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#11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D221C8-32FD-B043-A8B5-D554F9E80E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Would you support the following action:</a:t>
            </a:r>
          </a:p>
          <a:p>
            <a:endParaRPr lang="en-US" sz="2000" dirty="0"/>
          </a:p>
          <a:p>
            <a:r>
              <a:rPr lang="en-US" sz="2000" dirty="0"/>
              <a:t>	Add the SFD text as contained in 11-20/0040r7 to a cumulative speculative edit of the </a:t>
            </a:r>
            <a:r>
              <a:rPr lang="en-US" sz="2000" dirty="0" err="1"/>
              <a:t>TGbc</a:t>
            </a:r>
            <a:r>
              <a:rPr lang="en-US" sz="2000" dirty="0"/>
              <a:t> Specification framework document (11-20/0677r0).</a:t>
            </a:r>
          </a:p>
          <a:p>
            <a:endParaRPr lang="en-US" sz="2000" dirty="0"/>
          </a:p>
          <a:p>
            <a:r>
              <a:rPr lang="en-US" sz="2000" dirty="0"/>
              <a:t>Result:  yes:  6 -- no: 0  --  abstain: 2</a:t>
            </a:r>
          </a:p>
          <a:p>
            <a:endParaRPr lang="en-US" sz="2000" dirty="0"/>
          </a:p>
          <a:p>
            <a:r>
              <a:rPr lang="en-US" sz="2000" dirty="0"/>
              <a:t>Note - 1 attendee and the Chair not participating in the poll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0E5E53-EB01-614F-A1E8-C5DA9966EF2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DA46CD-8486-5747-8696-32EFE6588E4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4DB5B1F-0687-EF4C-8AF1-4A089A9E2D0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92531857"/>
      </p:ext>
    </p:extLst>
  </p:cSld>
  <p:clrMapOvr>
    <a:masterClrMapping/>
  </p:clrMapOvr>
</p:sld>
</file>

<file path=ppt/slides/slide1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6DEAD7-714C-ED41-98EF-72B1D9D6EA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#10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D221C8-32FD-B043-A8B5-D554F9E80E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Would you support the following action:</a:t>
            </a:r>
          </a:p>
          <a:p>
            <a:endParaRPr lang="en-US" sz="2000" dirty="0"/>
          </a:p>
          <a:p>
            <a:r>
              <a:rPr lang="en-US" sz="2000" dirty="0"/>
              <a:t>	Add the SFD text as contained in 11-20/0025r4 to a cumulative speculative edit of the </a:t>
            </a:r>
            <a:r>
              <a:rPr lang="en-US" sz="2000" dirty="0" err="1"/>
              <a:t>TGbc</a:t>
            </a:r>
            <a:r>
              <a:rPr lang="en-US" sz="2000" dirty="0"/>
              <a:t> Specification framework document (taking 11-19/1429r3 as a baseline).</a:t>
            </a:r>
          </a:p>
          <a:p>
            <a:endParaRPr lang="en-US" sz="2000" dirty="0"/>
          </a:p>
          <a:p>
            <a:r>
              <a:rPr lang="en-US" sz="2000" dirty="0"/>
              <a:t>Result:  yes</a:t>
            </a:r>
            <a:r>
              <a:rPr lang="en-US" sz="2000"/>
              <a:t>:  4 -- no: 0  </a:t>
            </a:r>
            <a:r>
              <a:rPr lang="en-US" sz="2000" dirty="0"/>
              <a:t>--  </a:t>
            </a:r>
            <a:r>
              <a:rPr lang="en-US" sz="2000"/>
              <a:t>abstain: 4</a:t>
            </a:r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0E5E53-EB01-614F-A1E8-C5DA9966EF2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DA46CD-8486-5747-8696-32EFE6588E4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4DB5B1F-0687-EF4C-8AF1-4A089A9E2D0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40909878"/>
      </p:ext>
    </p:extLst>
  </p:cSld>
  <p:clrMapOvr>
    <a:masterClrMapping/>
  </p:clrMapOvr>
</p:sld>
</file>

<file path=ppt/slides/slide1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January 2020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#56 -- #64</a:t>
            </a:r>
          </a:p>
          <a:p>
            <a:r>
              <a:rPr lang="en-US" dirty="0"/>
              <a:t>Straw Polls  -- none</a:t>
            </a:r>
          </a:p>
          <a:p>
            <a:r>
              <a:rPr lang="en-US" dirty="0"/>
              <a:t>Irvine, CA, USA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January 2022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126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41025288"/>
      </p:ext>
    </p:extLst>
  </p:cSld>
  <p:clrMapOvr>
    <a:masterClrMapping/>
  </p:clrMapOvr>
</p:sld>
</file>

<file path=ppt/slides/slide1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#56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11/19-2138r2</a:t>
            </a:r>
          </a:p>
          <a:p>
            <a:endParaRPr lang="en-US" dirty="0"/>
          </a:p>
          <a:p>
            <a:r>
              <a:rPr lang="en-US" dirty="0"/>
              <a:t>Mover: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Second:	Hitoshi Morioka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127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07877069"/>
      </p:ext>
    </p:extLst>
  </p:cSld>
  <p:clrMapOvr>
    <a:masterClrMapping/>
  </p:clrMapOvr>
</p:sld>
</file>

<file path=ppt/slides/slide1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#57 </a:t>
            </a:r>
            <a:br>
              <a:rPr lang="en-US" dirty="0"/>
            </a:br>
            <a:r>
              <a:rPr lang="en-US" dirty="0"/>
              <a:t>Approve meeting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meeting minutes of the previous face-to-face meeting as contained in document 11-19/1689r0.</a:t>
            </a:r>
          </a:p>
          <a:p>
            <a:endParaRPr lang="en-US" dirty="0"/>
          </a:p>
          <a:p>
            <a:r>
              <a:rPr lang="en-US" dirty="0"/>
              <a:t>Note: 		Motion is on consent agenda (see Motion #44)</a:t>
            </a:r>
          </a:p>
          <a:p>
            <a:r>
              <a:rPr lang="en-US" dirty="0"/>
              <a:t>Mover:	N/A</a:t>
            </a:r>
          </a:p>
          <a:p>
            <a:r>
              <a:rPr lang="en-US" dirty="0"/>
              <a:t>Second:	N/A</a:t>
            </a:r>
          </a:p>
          <a:p>
            <a:r>
              <a:rPr lang="en-US" dirty="0"/>
              <a:t>Vote:		Motion passes (Motion part of consent agenda)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128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16407126"/>
      </p:ext>
    </p:extLst>
  </p:cSld>
  <p:clrMapOvr>
    <a:masterClrMapping/>
  </p:clrMapOvr>
</p:sld>
</file>

<file path=ppt/slides/slide1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#58 </a:t>
            </a:r>
            <a:br>
              <a:rPr lang="en-US" dirty="0"/>
            </a:br>
            <a:r>
              <a:rPr lang="en-US" dirty="0"/>
              <a:t>Approve telephone conference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telephone conference minutes of the previous face-to-face meeting as contained in </a:t>
            </a:r>
            <a:r>
              <a:rPr lang="en-US"/>
              <a:t>document 11-19/2108r0 and 11-19/2111r0.</a:t>
            </a:r>
            <a:endParaRPr lang="en-US" dirty="0"/>
          </a:p>
          <a:p>
            <a:endParaRPr lang="en-US" dirty="0"/>
          </a:p>
          <a:p>
            <a:r>
              <a:rPr lang="en-US" dirty="0"/>
              <a:t>Note: 		Motion is on consent agenda (see Motion #44)</a:t>
            </a:r>
          </a:p>
          <a:p>
            <a:r>
              <a:rPr lang="en-US" dirty="0"/>
              <a:t>Mover:	N/A</a:t>
            </a:r>
          </a:p>
          <a:p>
            <a:r>
              <a:rPr lang="en-US" dirty="0"/>
              <a:t>Second:	N/A</a:t>
            </a:r>
          </a:p>
          <a:p>
            <a:r>
              <a:rPr lang="en-US" dirty="0"/>
              <a:t>Vote:		Motion passes (Motion part of consent agenda)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129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3061790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September 2021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#128 -- #134</a:t>
            </a:r>
          </a:p>
          <a:p>
            <a:r>
              <a:rPr lang="en-US" dirty="0"/>
              <a:t>Straw Polls  -- #33 </a:t>
            </a:r>
            <a:r>
              <a:rPr lang="en-US"/>
              <a:t>-- #33</a:t>
            </a:r>
            <a:endParaRPr lang="en-US" dirty="0"/>
          </a:p>
          <a:p>
            <a:r>
              <a:rPr lang="en-US" dirty="0"/>
              <a:t>Online Interim Meeting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January 2022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1802931"/>
      </p:ext>
    </p:extLst>
  </p:cSld>
  <p:clrMapOvr>
    <a:masterClrMapping/>
  </p:clrMapOvr>
</p:sld>
</file>

<file path=ppt/slides/slide1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#59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</a:t>
            </a:r>
            <a:r>
              <a:rPr lang="en-US"/>
              <a:t>document 11/19-2138r3</a:t>
            </a:r>
            <a:endParaRPr lang="en-US" dirty="0"/>
          </a:p>
          <a:p>
            <a:endParaRPr lang="en-US" dirty="0"/>
          </a:p>
          <a:p>
            <a:r>
              <a:rPr lang="en-US" dirty="0"/>
              <a:t>Mover: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Second:	Hitoshi Morioka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130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39028265"/>
      </p:ext>
    </p:extLst>
  </p:cSld>
  <p:clrMapOvr>
    <a:masterClrMapping/>
  </p:clrMapOvr>
</p:sld>
</file>

<file path=ppt/slides/slide1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#60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11/19-2138r4</a:t>
            </a:r>
          </a:p>
          <a:p>
            <a:endParaRPr lang="en-US" dirty="0"/>
          </a:p>
          <a:p>
            <a:r>
              <a:rPr lang="en-US" dirty="0"/>
              <a:t>Mover: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Second:	Hitoshi Morioka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131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03994092"/>
      </p:ext>
    </p:extLst>
  </p:cSld>
  <p:clrMapOvr>
    <a:masterClrMapping/>
  </p:clrMapOvr>
</p:sld>
</file>

<file path=ppt/slides/slide1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0D66CE-360E-6646-8D48-8FBF3C52C2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#61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35FB1B-5F0E-2249-84DE-90F9026BDF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accept the changes to the SFD as shown in 11-20/38r1 and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Instruct the editor to update the SFD accordingly.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marL="0" indent="0"/>
            <a:r>
              <a:rPr lang="en-US" dirty="0"/>
              <a:t>Moved: Hitoshi Morioka</a:t>
            </a:r>
          </a:p>
          <a:p>
            <a:pPr marL="0" indent="0"/>
            <a:r>
              <a:rPr lang="en-US" dirty="0"/>
              <a:t>Second: 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pPr marL="0" indent="0"/>
            <a:endParaRPr lang="en-US" dirty="0"/>
          </a:p>
          <a:p>
            <a:pPr marL="0" indent="0"/>
            <a:r>
              <a:rPr lang="en-US" dirty="0"/>
              <a:t>Y/N/A:	10 – 0 -2 motion passes.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347BA3-641F-0E48-9974-C40FDD6B481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850F63-EF45-6C45-9351-BAE9F0A6A3E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C9657DE-AADB-9F42-838F-FBB870988DE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19260081"/>
      </p:ext>
    </p:extLst>
  </p:cSld>
  <p:clrMapOvr>
    <a:masterClrMapping/>
  </p:clrMapOvr>
</p:sld>
</file>

<file path=ppt/slides/slide1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0D66CE-360E-6646-8D48-8FBF3C52C2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#62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35FB1B-5F0E-2249-84DE-90F9026BDF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accept the changes to the SFD as shown in 11-20/149r0 and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Instruct the editor to update the SFD accordingly.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marL="0" indent="0"/>
            <a:r>
              <a:rPr lang="en-US" dirty="0"/>
              <a:t>Moved: </a:t>
            </a:r>
            <a:r>
              <a:rPr lang="en-US" dirty="0" err="1"/>
              <a:t>Bahar</a:t>
            </a:r>
            <a:r>
              <a:rPr lang="en-US" dirty="0"/>
              <a:t> Sadeghi</a:t>
            </a:r>
          </a:p>
          <a:p>
            <a:pPr marL="0" indent="0"/>
            <a:r>
              <a:rPr lang="en-US" dirty="0"/>
              <a:t>Second: Carol Ansley</a:t>
            </a:r>
          </a:p>
          <a:p>
            <a:pPr marL="0" indent="0"/>
            <a:endParaRPr lang="en-US" dirty="0"/>
          </a:p>
          <a:p>
            <a:pPr marL="0" indent="0"/>
            <a:r>
              <a:rPr lang="en-US" dirty="0"/>
              <a:t>Y/N/A:	11 – 0 – 0 motion passes.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347BA3-641F-0E48-9974-C40FDD6B481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850F63-EF45-6C45-9351-BAE9F0A6A3E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C9657DE-AADB-9F42-838F-FBB870988DE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40092645"/>
      </p:ext>
    </p:extLst>
  </p:cSld>
  <p:clrMapOvr>
    <a:masterClrMapping/>
  </p:clrMapOvr>
</p:sld>
</file>

<file path=ppt/slides/slide1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#63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11/19-2138r5</a:t>
            </a:r>
          </a:p>
          <a:p>
            <a:endParaRPr lang="en-US" dirty="0"/>
          </a:p>
          <a:p>
            <a:r>
              <a:rPr lang="en-US" dirty="0"/>
              <a:t>Mover: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Second:	Hitoshi Morioka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134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75443075"/>
      </p:ext>
    </p:extLst>
  </p:cSld>
  <p:clrMapOvr>
    <a:masterClrMapping/>
  </p:clrMapOvr>
</p:sld>
</file>

<file path=ppt/slides/slide1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#64</a:t>
            </a:r>
            <a:br>
              <a:rPr lang="en-US" dirty="0"/>
            </a:br>
            <a:r>
              <a:rPr lang="en-US" dirty="0"/>
              <a:t>Authorize Telcons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5800" y="1981201"/>
            <a:ext cx="7770813" cy="1828800"/>
          </a:xfrm>
        </p:spPr>
        <p:txBody>
          <a:bodyPr/>
          <a:lstStyle/>
          <a:p>
            <a:r>
              <a:rPr lang="en-US" dirty="0"/>
              <a:t>Move to approve the following schedule of teleconferences</a:t>
            </a:r>
          </a:p>
          <a:p>
            <a:endParaRPr lang="en-US" dirty="0"/>
          </a:p>
          <a:p>
            <a:r>
              <a:rPr lang="en-US" dirty="0"/>
              <a:t>Moved: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Second:	</a:t>
            </a:r>
            <a:r>
              <a:rPr lang="en-US" dirty="0" err="1"/>
              <a:t>Jouni</a:t>
            </a:r>
            <a:r>
              <a:rPr lang="en-US" dirty="0"/>
              <a:t> </a:t>
            </a:r>
            <a:r>
              <a:rPr lang="en-US" dirty="0" err="1"/>
              <a:t>Malinen</a:t>
            </a:r>
            <a:r>
              <a:rPr lang="en-US" dirty="0"/>
              <a:t> </a:t>
            </a:r>
          </a:p>
          <a:p>
            <a:r>
              <a:rPr lang="en-US" dirty="0"/>
              <a:t>Result y-n-a: accepted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135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2022</a:t>
            </a:r>
            <a:endParaRPr lang="en-GB" dirty="0"/>
          </a:p>
        </p:txBody>
      </p:sp>
      <p:graphicFrame>
        <p:nvGraphicFramePr>
          <p:cNvPr id="7" name="Tabel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8366326"/>
              </p:ext>
            </p:extLst>
          </p:nvPr>
        </p:nvGraphicFramePr>
        <p:xfrm>
          <a:off x="914400" y="4221088"/>
          <a:ext cx="7467600" cy="2026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253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084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Group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Dates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Start Time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Duration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TGbc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Tuesdays, </a:t>
                      </a:r>
                    </a:p>
                    <a:p>
                      <a:r>
                        <a:rPr lang="en-US" dirty="0"/>
                        <a:t>Feb 11, 25, 2020</a:t>
                      </a:r>
                    </a:p>
                    <a:p>
                      <a:r>
                        <a:rPr lang="en-US" dirty="0"/>
                        <a:t>Mar 10, 2020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10:00AM</a:t>
                      </a:r>
                      <a:r>
                        <a:rPr lang="en-US" baseline="0" dirty="0"/>
                        <a:t> ET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1.5 hours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11746545"/>
      </p:ext>
    </p:extLst>
  </p:cSld>
  <p:clrMapOvr>
    <a:masterClrMapping/>
  </p:clrMapOvr>
</p:sld>
</file>

<file path=ppt/slides/slide1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November 2019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#44 -- #55</a:t>
            </a:r>
          </a:p>
          <a:p>
            <a:r>
              <a:rPr lang="en-US" dirty="0"/>
              <a:t>Straw Polls #4 </a:t>
            </a:r>
            <a:r>
              <a:rPr lang="en-US"/>
              <a:t>-- #9</a:t>
            </a:r>
            <a:endParaRPr lang="en-US" dirty="0"/>
          </a:p>
          <a:p>
            <a:endParaRPr lang="en-US" dirty="0"/>
          </a:p>
          <a:p>
            <a:r>
              <a:rPr lang="en-US" dirty="0"/>
              <a:t>Waikoloa, HI, USA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January 2022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136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0142224"/>
      </p:ext>
    </p:extLst>
  </p:cSld>
  <p:clrMapOvr>
    <a:masterClrMapping/>
  </p:clrMapOvr>
</p:sld>
</file>

<file path=ppt/slides/slide1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#44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11/19-1747r1</a:t>
            </a:r>
          </a:p>
          <a:p>
            <a:endParaRPr lang="en-US" dirty="0"/>
          </a:p>
          <a:p>
            <a:r>
              <a:rPr lang="en-US" dirty="0"/>
              <a:t>Mover:	Stephen McCann</a:t>
            </a:r>
          </a:p>
          <a:p>
            <a:r>
              <a:rPr lang="en-US" dirty="0"/>
              <a:t>Second:	Hitoshi Morioka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137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7008391"/>
      </p:ext>
    </p:extLst>
  </p:cSld>
  <p:clrMapOvr>
    <a:masterClrMapping/>
  </p:clrMapOvr>
</p:sld>
</file>

<file path=ppt/slides/slide1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#45 </a:t>
            </a:r>
            <a:br>
              <a:rPr lang="en-US" dirty="0"/>
            </a:br>
            <a:r>
              <a:rPr lang="en-US" dirty="0"/>
              <a:t>Approve meeting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meeting minutes of the previous face-to-face meeting as contained in document 11-19/1370r0.</a:t>
            </a:r>
          </a:p>
          <a:p>
            <a:endParaRPr lang="en-US" dirty="0"/>
          </a:p>
          <a:p>
            <a:r>
              <a:rPr lang="en-US" dirty="0"/>
              <a:t>Note: 		Motion is on consent agenda (see Motion #44)</a:t>
            </a:r>
          </a:p>
          <a:p>
            <a:r>
              <a:rPr lang="en-US" dirty="0"/>
              <a:t>Mover:	N/A</a:t>
            </a:r>
          </a:p>
          <a:p>
            <a:r>
              <a:rPr lang="en-US" dirty="0"/>
              <a:t>Second:	N/A</a:t>
            </a:r>
          </a:p>
          <a:p>
            <a:r>
              <a:rPr lang="en-US" dirty="0"/>
              <a:t>Vote:		Motion passes (Motion part of consent agenda)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138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64457398"/>
      </p:ext>
    </p:extLst>
  </p:cSld>
  <p:clrMapOvr>
    <a:masterClrMapping/>
  </p:clrMapOvr>
</p:sld>
</file>

<file path=ppt/slides/slide1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#46 </a:t>
            </a:r>
            <a:br>
              <a:rPr lang="en-US" dirty="0"/>
            </a:br>
            <a:r>
              <a:rPr lang="en-US" dirty="0"/>
              <a:t>Approve telephone conference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telephone conference minutes of the previous face-to-face meeting as contained in document 11-19/1687r0.</a:t>
            </a:r>
          </a:p>
          <a:p>
            <a:endParaRPr lang="en-US" dirty="0"/>
          </a:p>
          <a:p>
            <a:r>
              <a:rPr lang="en-US" dirty="0"/>
              <a:t>Note: 		Motion is on consent agenda (see Motion #44)</a:t>
            </a:r>
          </a:p>
          <a:p>
            <a:r>
              <a:rPr lang="en-US" dirty="0"/>
              <a:t>Mover:	N/A</a:t>
            </a:r>
          </a:p>
          <a:p>
            <a:r>
              <a:rPr lang="en-US" dirty="0"/>
              <a:t>Second:	N/A</a:t>
            </a:r>
          </a:p>
          <a:p>
            <a:r>
              <a:rPr lang="en-US" dirty="0"/>
              <a:t>Vote:		Motion passes (Motion part of consent agenda)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139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1887278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#128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11/21-1355r2.</a:t>
            </a:r>
          </a:p>
          <a:p>
            <a:endParaRPr lang="en-US" dirty="0"/>
          </a:p>
          <a:p>
            <a:r>
              <a:rPr lang="en-US" dirty="0"/>
              <a:t>Mover:	Abhishek Patil</a:t>
            </a:r>
          </a:p>
          <a:p>
            <a:r>
              <a:rPr lang="en-US" dirty="0"/>
              <a:t>Second: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32111033"/>
      </p:ext>
    </p:extLst>
  </p:cSld>
  <p:clrMapOvr>
    <a:masterClrMapping/>
  </p:clrMapOvr>
</p:sld>
</file>

<file path=ppt/slides/slide1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#47</a:t>
            </a:r>
            <a:br>
              <a:rPr lang="en-US" dirty="0"/>
            </a:br>
            <a:r>
              <a:rPr lang="en-US" dirty="0"/>
              <a:t>Modify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modified agenda for </a:t>
            </a:r>
            <a:r>
              <a:rPr lang="en-US" dirty="0" err="1"/>
              <a:t>TGbc</a:t>
            </a:r>
            <a:r>
              <a:rPr lang="en-US" dirty="0"/>
              <a:t> as contained in document 11-19/1747r2</a:t>
            </a:r>
          </a:p>
          <a:p>
            <a:endParaRPr lang="en-US" dirty="0"/>
          </a:p>
          <a:p>
            <a:r>
              <a:rPr lang="en-US" dirty="0"/>
              <a:t>Mover:	Hitoshi Morioka</a:t>
            </a:r>
          </a:p>
          <a:p>
            <a:r>
              <a:rPr lang="en-US" dirty="0"/>
              <a:t>Second:	Stephen McCann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140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90570018"/>
      </p:ext>
    </p:extLst>
  </p:cSld>
  <p:clrMapOvr>
    <a:masterClrMapping/>
  </p:clrMapOvr>
</p:sld>
</file>

<file path=ppt/slides/slide1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B82679-C382-C44E-8C54-D44D5F826D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#48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256DAC-DB3B-8649-9CAC-9A9B57607F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Addition of Specification Framework Text</a:t>
            </a:r>
          </a:p>
          <a:p>
            <a:endParaRPr lang="en-US" dirty="0"/>
          </a:p>
          <a:p>
            <a:r>
              <a:rPr lang="en-US" dirty="0"/>
              <a:t>Move to accept the proposed specification framework text as contained in 11-19/1976r2</a:t>
            </a:r>
            <a:br>
              <a:rPr lang="en-US" dirty="0"/>
            </a:br>
            <a:r>
              <a:rPr lang="en-US" dirty="0"/>
              <a:t>and instruct the editor to incorporate the text in the </a:t>
            </a:r>
            <a:r>
              <a:rPr lang="en-US" dirty="0" err="1"/>
              <a:t>TGbc</a:t>
            </a:r>
            <a:r>
              <a:rPr lang="en-US" dirty="0"/>
              <a:t> SFD.</a:t>
            </a:r>
          </a:p>
          <a:p>
            <a:endParaRPr lang="en-US" dirty="0"/>
          </a:p>
          <a:p>
            <a:r>
              <a:rPr lang="en-US" dirty="0"/>
              <a:t>Mover: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Second:	Antonio de la Oliva</a:t>
            </a:r>
          </a:p>
          <a:p>
            <a:r>
              <a:rPr lang="en-US" dirty="0"/>
              <a:t>Y/N/A:	9-0-3 motion passes.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4FF1ED8-4237-8D41-B668-95C3EB46D1F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3EEC8A-FACA-BC48-816E-A0E79FD7828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6DF3C47-C181-4E4E-81CA-A0A3916C58A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40565493"/>
      </p:ext>
    </p:extLst>
  </p:cSld>
  <p:clrMapOvr>
    <a:masterClrMapping/>
  </p:clrMapOvr>
</p:sld>
</file>

<file path=ppt/slides/slide1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A13C6D-FFAE-AB45-AB17-571F6D57B1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6F2A62-9021-D740-AEF8-FE9AE224B7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Should 802.11bc amendment enable a mechanism to provide service information through periodic frame transmission?</a:t>
            </a:r>
          </a:p>
          <a:p>
            <a:endParaRPr lang="en-US" dirty="0"/>
          </a:p>
          <a:p>
            <a:r>
              <a:rPr lang="en-US" dirty="0"/>
              <a:t>Yes		-- 6</a:t>
            </a:r>
          </a:p>
          <a:p>
            <a:r>
              <a:rPr lang="en-US" dirty="0"/>
              <a:t>No			-- 1</a:t>
            </a:r>
          </a:p>
          <a:p>
            <a:r>
              <a:rPr lang="en-US" dirty="0"/>
              <a:t>Abstain	-- 7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Note – refers to 11-19/2017r0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BB9BB50-AFB5-2549-957F-F726DAA9820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6D2880-D853-104E-BC0D-749B0126AB9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3C2030F-3E7B-0344-BD24-64A100A07A1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59988979"/>
      </p:ext>
    </p:extLst>
  </p:cSld>
  <p:clrMapOvr>
    <a:masterClrMapping/>
  </p:clrMapOvr>
</p:sld>
</file>

<file path=ppt/slides/slide1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A23CF3-98BE-3E45-90F5-0D0F101C31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72F991-F877-B140-B490-1AA90FC1E9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Should IEEE 802.11bc amendment provide mechanisms to have different origin authentication keys per service?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marL="457200" indent="-457200">
              <a:buAutoNum type="arabicPeriod"/>
            </a:pPr>
            <a:r>
              <a:rPr lang="en-US" dirty="0"/>
              <a:t>Yes		--	8</a:t>
            </a:r>
          </a:p>
          <a:p>
            <a:pPr marL="457200" indent="-457200">
              <a:buAutoNum type="arabicPeriod"/>
            </a:pPr>
            <a:r>
              <a:rPr lang="en-US" dirty="0"/>
              <a:t>No			--	0</a:t>
            </a:r>
          </a:p>
          <a:p>
            <a:pPr marL="457200" indent="-457200">
              <a:buAutoNum type="arabicPeriod"/>
            </a:pPr>
            <a:r>
              <a:rPr lang="en-US" dirty="0"/>
              <a:t>Abstain	--	3</a:t>
            </a:r>
          </a:p>
          <a:p>
            <a:pPr marL="457200" indent="-457200">
              <a:buAutoNum type="arabicPeriod"/>
            </a:pPr>
            <a:endParaRPr lang="en-US" dirty="0"/>
          </a:p>
          <a:p>
            <a:pPr marL="457200" indent="-457200">
              <a:buAutoNum type="arabicPeriod"/>
            </a:pPr>
            <a:endParaRPr lang="en-US" dirty="0"/>
          </a:p>
          <a:p>
            <a:pPr marL="0" indent="0"/>
            <a:r>
              <a:rPr lang="en-US" dirty="0"/>
              <a:t>Note: refers to 11-19/1978r0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1C67ADE-AC37-7844-804F-D22AB17B65C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BFAB4E-1010-154E-AAC0-9A05CF000E1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1F8CF29-A302-8D47-B59F-A2D3C158ED2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06135366"/>
      </p:ext>
    </p:extLst>
  </p:cSld>
  <p:clrMapOvr>
    <a:masterClrMapping/>
  </p:clrMapOvr>
</p:sld>
</file>

<file path=ppt/slides/slide1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B82679-C382-C44E-8C54-D44D5F826D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#49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256DAC-DB3B-8649-9CAC-9A9B57607F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Addition of Specification Framework Text</a:t>
            </a:r>
          </a:p>
          <a:p>
            <a:endParaRPr lang="en-US" dirty="0"/>
          </a:p>
          <a:p>
            <a:r>
              <a:rPr lang="en-US" dirty="0"/>
              <a:t>Move to accept the proposed specification framework text as contained in 11-19/1801r6</a:t>
            </a:r>
            <a:br>
              <a:rPr lang="en-US" dirty="0"/>
            </a:br>
            <a:r>
              <a:rPr lang="en-US" dirty="0"/>
              <a:t>and instruct the editor to incorporate the text in the </a:t>
            </a:r>
            <a:r>
              <a:rPr lang="en-US" dirty="0" err="1"/>
              <a:t>TGbc</a:t>
            </a:r>
            <a:r>
              <a:rPr lang="en-US" dirty="0"/>
              <a:t> SFD.</a:t>
            </a:r>
          </a:p>
          <a:p>
            <a:endParaRPr lang="en-US" dirty="0"/>
          </a:p>
          <a:p>
            <a:r>
              <a:rPr lang="en-US" dirty="0"/>
              <a:t>Mover:	Abhishek </a:t>
            </a:r>
            <a:r>
              <a:rPr lang="en-US" dirty="0" err="1"/>
              <a:t>Patil</a:t>
            </a:r>
            <a:endParaRPr lang="en-US" dirty="0"/>
          </a:p>
          <a:p>
            <a:r>
              <a:rPr lang="en-US" dirty="0"/>
              <a:t>Second:	Stephen McCann</a:t>
            </a:r>
          </a:p>
          <a:p>
            <a:r>
              <a:rPr lang="en-US" dirty="0"/>
              <a:t>Y/N/A:	8-0-0 motion passes.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4FF1ED8-4237-8D41-B668-95C3EB46D1F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3EEC8A-FACA-BC48-816E-A0E79FD7828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6DF3C47-C181-4E4E-81CA-A0A3916C58A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28930066"/>
      </p:ext>
    </p:extLst>
  </p:cSld>
  <p:clrMapOvr>
    <a:masterClrMapping/>
  </p:clrMapOvr>
</p:sld>
</file>

<file path=ppt/slides/slide1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#50</a:t>
            </a:r>
            <a:br>
              <a:rPr lang="en-US" dirty="0"/>
            </a:br>
            <a:r>
              <a:rPr lang="en-US" dirty="0"/>
              <a:t>Modify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modified agenda for </a:t>
            </a:r>
            <a:r>
              <a:rPr lang="en-US" dirty="0" err="1"/>
              <a:t>TGbc</a:t>
            </a:r>
            <a:r>
              <a:rPr lang="en-US" dirty="0"/>
              <a:t> as contained in document 11-19/1747r3</a:t>
            </a:r>
          </a:p>
          <a:p>
            <a:endParaRPr lang="en-US" dirty="0"/>
          </a:p>
          <a:p>
            <a:r>
              <a:rPr lang="en-US" dirty="0"/>
              <a:t>Mover:	Hitoshi Morioka</a:t>
            </a:r>
          </a:p>
          <a:p>
            <a:r>
              <a:rPr lang="en-US" dirty="0"/>
              <a:t>Second:	Hiroshi Mano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145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40331769"/>
      </p:ext>
    </p:extLst>
  </p:cSld>
  <p:clrMapOvr>
    <a:masterClrMapping/>
  </p:clrMapOvr>
</p:sld>
</file>

<file path=ppt/slides/slide1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A23CF3-98BE-3E45-90F5-0D0F101C31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#6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72F991-F877-B140-B490-1AA90FC1E9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public key only authentication,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Should an </a:t>
            </a:r>
            <a:r>
              <a:rPr lang="en-US" dirty="0" err="1"/>
              <a:t>eBCS</a:t>
            </a:r>
            <a:r>
              <a:rPr lang="en-US" dirty="0"/>
              <a:t> frame, which caries </a:t>
            </a:r>
            <a:r>
              <a:rPr lang="en-US" dirty="0" err="1"/>
              <a:t>eBCS</a:t>
            </a:r>
            <a:r>
              <a:rPr lang="en-US" dirty="0"/>
              <a:t> information (i.e. timestamp, public key, etc.) and signature, allow to piggy-back data, in the uplink use case?</a:t>
            </a:r>
          </a:p>
          <a:p>
            <a:pPr marL="0" indent="0"/>
            <a:endParaRPr lang="en-US" dirty="0"/>
          </a:p>
          <a:p>
            <a:pPr marL="0" indent="0"/>
            <a:r>
              <a:rPr lang="en-US" dirty="0"/>
              <a:t>Note: refers to 11-19/2036r3, page 2.</a:t>
            </a:r>
          </a:p>
          <a:p>
            <a:pPr marL="0" indent="0"/>
            <a:endParaRPr lang="en-US" dirty="0"/>
          </a:p>
          <a:p>
            <a:pPr marL="0" indent="0"/>
            <a:r>
              <a:rPr lang="en-US" dirty="0"/>
              <a:t>Yes	-- 4</a:t>
            </a:r>
          </a:p>
          <a:p>
            <a:pPr marL="0" indent="0"/>
            <a:r>
              <a:rPr lang="en-US" dirty="0"/>
              <a:t>No		-- 1</a:t>
            </a:r>
          </a:p>
          <a:p>
            <a:pPr marL="0" indent="0"/>
            <a:r>
              <a:rPr lang="en-US" dirty="0"/>
              <a:t>Abstain -- 0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1C67ADE-AC37-7844-804F-D22AB17B65C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BFAB4E-1010-154E-AAC0-9A05CF000E1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1F8CF29-A302-8D47-B59F-A2D3C158ED2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04041359"/>
      </p:ext>
    </p:extLst>
  </p:cSld>
  <p:clrMapOvr>
    <a:masterClrMapping/>
  </p:clrMapOvr>
</p:sld>
</file>

<file path=ppt/slides/slide1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A23CF3-98BE-3E45-90F5-0D0F101C31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72F991-F877-B140-B490-1AA90FC1E9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public key only authentication,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Should an </a:t>
            </a:r>
            <a:r>
              <a:rPr lang="en-US" dirty="0" err="1"/>
              <a:t>eBCS</a:t>
            </a:r>
            <a:r>
              <a:rPr lang="en-US" dirty="0"/>
              <a:t> frame, which caries </a:t>
            </a:r>
            <a:r>
              <a:rPr lang="en-US" dirty="0" err="1"/>
              <a:t>eBCS</a:t>
            </a:r>
            <a:r>
              <a:rPr lang="en-US" dirty="0"/>
              <a:t> information (i.e. timestamp, public key, etc.) and signature, allow to piggy-back data, in the downlink use case?</a:t>
            </a:r>
          </a:p>
          <a:p>
            <a:pPr marL="457200" indent="-457200">
              <a:buAutoNum type="arabicPeriod"/>
            </a:pPr>
            <a:endParaRPr lang="en-US" dirty="0"/>
          </a:p>
          <a:p>
            <a:pPr marL="0" indent="0"/>
            <a:r>
              <a:rPr lang="en-US" dirty="0"/>
              <a:t>Note: refers to 11-19/2036r3, page 2.</a:t>
            </a:r>
          </a:p>
          <a:p>
            <a:pPr marL="0" indent="0"/>
            <a:endParaRPr lang="en-US" dirty="0"/>
          </a:p>
          <a:p>
            <a:pPr marL="0" indent="0"/>
            <a:r>
              <a:rPr lang="en-US" dirty="0"/>
              <a:t>Yes		--	1</a:t>
            </a:r>
          </a:p>
          <a:p>
            <a:pPr marL="0" indent="0"/>
            <a:r>
              <a:rPr lang="en-US" dirty="0"/>
              <a:t>No			--	2</a:t>
            </a:r>
          </a:p>
          <a:p>
            <a:pPr marL="0" indent="0"/>
            <a:r>
              <a:rPr lang="en-US" dirty="0"/>
              <a:t>Abstain	--	3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1C67ADE-AC37-7844-804F-D22AB17B65C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BFAB4E-1010-154E-AAC0-9A05CF000E1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1F8CF29-A302-8D47-B59F-A2D3C158ED2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78057627"/>
      </p:ext>
    </p:extLst>
  </p:cSld>
  <p:clrMapOvr>
    <a:masterClrMapping/>
  </p:clrMapOvr>
</p:sld>
</file>

<file path=ppt/slides/slide1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A23CF3-98BE-3E45-90F5-0D0F101C31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72F991-F877-B140-B490-1AA90FC1E9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public key only authentication,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Should we define an </a:t>
            </a:r>
            <a:r>
              <a:rPr lang="en-US" dirty="0" err="1"/>
              <a:t>eBCS</a:t>
            </a:r>
            <a:r>
              <a:rPr lang="en-US" dirty="0"/>
              <a:t> frame, which only carries data (plus signature)?</a:t>
            </a:r>
          </a:p>
          <a:p>
            <a:pPr marL="457200" indent="-457200">
              <a:buAutoNum type="arabicPeriod"/>
            </a:pPr>
            <a:endParaRPr lang="en-US" dirty="0"/>
          </a:p>
          <a:p>
            <a:pPr marL="0" indent="0"/>
            <a:r>
              <a:rPr lang="en-US" dirty="0"/>
              <a:t>Note: refers to 11-19/2036r3, page 2.</a:t>
            </a:r>
          </a:p>
          <a:p>
            <a:pPr marL="0" indent="0"/>
            <a:endParaRPr lang="en-US" dirty="0"/>
          </a:p>
          <a:p>
            <a:pPr marL="0" indent="0"/>
            <a:r>
              <a:rPr lang="en-US" dirty="0"/>
              <a:t>Yes		--	4</a:t>
            </a:r>
          </a:p>
          <a:p>
            <a:pPr marL="0" indent="0"/>
            <a:r>
              <a:rPr lang="en-US" dirty="0"/>
              <a:t>No			--	0</a:t>
            </a:r>
          </a:p>
          <a:p>
            <a:pPr marL="0" indent="0"/>
            <a:r>
              <a:rPr lang="en-US" dirty="0"/>
              <a:t>Abstain	--	2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1C67ADE-AC37-7844-804F-D22AB17B65C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BFAB4E-1010-154E-AAC0-9A05CF000E1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1F8CF29-A302-8D47-B59F-A2D3C158ED2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39358283"/>
      </p:ext>
    </p:extLst>
  </p:cSld>
  <p:clrMapOvr>
    <a:masterClrMapping/>
  </p:clrMapOvr>
</p:sld>
</file>

<file path=ppt/slides/slide1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A23CF3-98BE-3E45-90F5-0D0F101C31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72F991-F877-B140-B490-1AA90FC1E9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public key only authentication,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Should for the uplink case, data always be piggy-backed?</a:t>
            </a:r>
          </a:p>
          <a:p>
            <a:pPr marL="457200" indent="-457200">
              <a:buAutoNum type="arabicPeriod"/>
            </a:pPr>
            <a:endParaRPr lang="en-US" dirty="0"/>
          </a:p>
          <a:p>
            <a:pPr marL="0" indent="0"/>
            <a:r>
              <a:rPr lang="en-US" dirty="0"/>
              <a:t>Note: refers to 11-19/2036r3, page 2.</a:t>
            </a:r>
          </a:p>
          <a:p>
            <a:pPr marL="0" indent="0"/>
            <a:r>
              <a:rPr lang="en-US" dirty="0"/>
              <a:t>Clarification: for cases in which public key </a:t>
            </a:r>
            <a:r>
              <a:rPr lang="en-US" dirty="0" err="1"/>
              <a:t>auth</a:t>
            </a:r>
            <a:r>
              <a:rPr lang="en-US" dirty="0"/>
              <a:t> is not applied, this question does not apply</a:t>
            </a:r>
          </a:p>
          <a:p>
            <a:pPr marL="0" indent="0"/>
            <a:endParaRPr lang="en-US" dirty="0"/>
          </a:p>
          <a:p>
            <a:pPr marL="0" indent="0"/>
            <a:r>
              <a:rPr lang="en-US" dirty="0"/>
              <a:t>Yes		--		1</a:t>
            </a:r>
          </a:p>
          <a:p>
            <a:pPr marL="0" indent="0"/>
            <a:r>
              <a:rPr lang="en-US" dirty="0"/>
              <a:t>No			--		0</a:t>
            </a:r>
          </a:p>
          <a:p>
            <a:pPr marL="0" indent="0"/>
            <a:r>
              <a:rPr lang="en-US" dirty="0"/>
              <a:t>Abstain	--		5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1C67ADE-AC37-7844-804F-D22AB17B65C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BFAB4E-1010-154E-AAC0-9A05CF000E1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1F8CF29-A302-8D47-B59F-A2D3C158ED2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277100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#129</a:t>
            </a:r>
            <a:br>
              <a:rPr lang="en-US" dirty="0"/>
            </a:br>
            <a:r>
              <a:rPr lang="en-US" dirty="0"/>
              <a:t>Approval of Minutes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following </a:t>
            </a:r>
            <a:r>
              <a:rPr lang="en-GB" sz="1600" dirty="0" err="1"/>
              <a:t>TGbc</a:t>
            </a:r>
            <a:r>
              <a:rPr lang="en-GB" sz="1600" dirty="0"/>
              <a:t> minutes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11-21/0962r0 (July online Plenary),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11-21/1244r0 (July 27 telco),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11-21/1323r0 (August 10 telco),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11-21/1377r0 (August 17 telco),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11-21/1398r0 (August 24 telco),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11-21/1422r0 (August 31 telco),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11-21/1462r0 (September 07 telco)</a:t>
            </a:r>
          </a:p>
          <a:p>
            <a:pPr lvl="1">
              <a:buFont typeface="Times New Roman" pitchFamily="16" charset="0"/>
              <a:buChar char="•"/>
            </a:pPr>
            <a:endParaRPr lang="en-GB" sz="1400" dirty="0"/>
          </a:p>
          <a:p>
            <a:r>
              <a:rPr lang="en-GB" sz="1600" dirty="0"/>
              <a:t>Mover/Second:	</a:t>
            </a:r>
          </a:p>
          <a:p>
            <a:r>
              <a:rPr lang="en-GB" sz="1600" dirty="0"/>
              <a:t>Motion on consent agenda </a:t>
            </a:r>
            <a:r>
              <a:rPr lang="en-GB" sz="1600" dirty="0">
                <a:sym typeface="Wingdings" pitchFamily="2" charset="2"/>
              </a:rPr>
              <a:t> </a:t>
            </a:r>
            <a:r>
              <a:rPr lang="en-GB" sz="1600" dirty="0"/>
              <a:t>Approved by unanimous consent</a:t>
            </a:r>
          </a:p>
          <a:p>
            <a:endParaRPr lang="en-GB" sz="1600" strike="sngStrike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5620248"/>
      </p:ext>
    </p:extLst>
  </p:cSld>
  <p:clrMapOvr>
    <a:masterClrMapping/>
  </p:clrMapOvr>
</p:sld>
</file>

<file path=ppt/slides/slide1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B82679-C382-C44E-8C54-D44D5F826D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#51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256DAC-DB3B-8649-9CAC-9A9B57607F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Addition of Specification Framework Text</a:t>
            </a:r>
          </a:p>
          <a:p>
            <a:endParaRPr lang="en-US" dirty="0"/>
          </a:p>
          <a:p>
            <a:r>
              <a:rPr lang="en-US" dirty="0"/>
              <a:t>Move to accept the proposed specification framework text (under the heading SFD Proposal) as contained in 11-19/2037r2</a:t>
            </a:r>
            <a:br>
              <a:rPr lang="en-US" dirty="0"/>
            </a:br>
            <a:r>
              <a:rPr lang="en-US" dirty="0"/>
              <a:t>and instruct the editor to incorporate the text in the </a:t>
            </a:r>
            <a:r>
              <a:rPr lang="en-US" dirty="0" err="1"/>
              <a:t>TGbc</a:t>
            </a:r>
            <a:r>
              <a:rPr lang="en-US" dirty="0"/>
              <a:t> SFD.</a:t>
            </a:r>
          </a:p>
          <a:p>
            <a:endParaRPr lang="en-US" dirty="0"/>
          </a:p>
          <a:p>
            <a:r>
              <a:rPr lang="en-US" dirty="0"/>
              <a:t>Mover:	Hitoshi Morioka</a:t>
            </a:r>
          </a:p>
          <a:p>
            <a:r>
              <a:rPr lang="en-US" dirty="0"/>
              <a:t>Second: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Y/N/A:	6 – 0 – 0 motion passes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4FF1ED8-4237-8D41-B668-95C3EB46D1F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3EEC8A-FACA-BC48-816E-A0E79FD7828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6DF3C47-C181-4E4E-81CA-A0A3916C58A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01846293"/>
      </p:ext>
    </p:extLst>
  </p:cSld>
  <p:clrMapOvr>
    <a:masterClrMapping/>
  </p:clrMapOvr>
</p:sld>
</file>

<file path=ppt/slides/slide1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B82679-C382-C44E-8C54-D44D5F826D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#52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256DAC-DB3B-8649-9CAC-9A9B57607F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Addition of Specification Framework Text</a:t>
            </a:r>
          </a:p>
          <a:p>
            <a:endParaRPr lang="en-US" dirty="0"/>
          </a:p>
          <a:p>
            <a:r>
              <a:rPr lang="en-US" dirty="0"/>
              <a:t>Move to accept the proposed specification framework text (under the heading SFD Proposal) as contained in 11-19/2036r4</a:t>
            </a:r>
            <a:br>
              <a:rPr lang="en-US" dirty="0"/>
            </a:br>
            <a:r>
              <a:rPr lang="en-US" dirty="0"/>
              <a:t>and instruct the editor to incorporate the text in the </a:t>
            </a:r>
            <a:r>
              <a:rPr lang="en-US" dirty="0" err="1"/>
              <a:t>TGbc</a:t>
            </a:r>
            <a:r>
              <a:rPr lang="en-US" dirty="0"/>
              <a:t> SFD.</a:t>
            </a:r>
          </a:p>
          <a:p>
            <a:endParaRPr lang="en-US" dirty="0"/>
          </a:p>
          <a:p>
            <a:r>
              <a:rPr lang="en-US" dirty="0"/>
              <a:t>Mover:	Hitoshi Morioka</a:t>
            </a:r>
          </a:p>
          <a:p>
            <a:r>
              <a:rPr lang="en-US" dirty="0"/>
              <a:t>Second:	Hiroshi Mano</a:t>
            </a:r>
          </a:p>
          <a:p>
            <a:r>
              <a:rPr lang="en-US" dirty="0"/>
              <a:t>Y/N/A:	4 – 0 – 2 motion passes.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4FF1ED8-4237-8D41-B668-95C3EB46D1F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3EEC8A-FACA-BC48-816E-A0E79FD7828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6DF3C47-C181-4E4E-81CA-A0A3916C58A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80647492"/>
      </p:ext>
    </p:extLst>
  </p:cSld>
  <p:clrMapOvr>
    <a:masterClrMapping/>
  </p:clrMapOvr>
</p:sld>
</file>

<file path=ppt/slides/slide1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B82679-C382-C44E-8C54-D44D5F826D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#53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256DAC-DB3B-8649-9CAC-9A9B57607F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Addition of Specification Framework Text</a:t>
            </a:r>
          </a:p>
          <a:p>
            <a:endParaRPr lang="en-US" dirty="0"/>
          </a:p>
          <a:p>
            <a:r>
              <a:rPr lang="en-US" dirty="0"/>
              <a:t>Move to accept the changes to the SFD (track changes in doc) as contained in 11-19/2069r1</a:t>
            </a:r>
          </a:p>
          <a:p>
            <a:r>
              <a:rPr lang="en-US" dirty="0"/>
              <a:t>And instruct the Editor to apply them to the </a:t>
            </a:r>
            <a:r>
              <a:rPr lang="en-US" dirty="0" err="1"/>
              <a:t>TGbc</a:t>
            </a:r>
            <a:r>
              <a:rPr lang="en-US" dirty="0"/>
              <a:t> SFD.</a:t>
            </a:r>
          </a:p>
          <a:p>
            <a:endParaRPr lang="en-US" dirty="0"/>
          </a:p>
          <a:p>
            <a:r>
              <a:rPr lang="en-US" dirty="0"/>
              <a:t>Mover:	Antonio de la Oliva</a:t>
            </a:r>
          </a:p>
          <a:p>
            <a:r>
              <a:rPr lang="en-US" dirty="0"/>
              <a:t>Second: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Y/N/A:	4 – 0 – 0 motion passes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4FF1ED8-4237-8D41-B668-95C3EB46D1F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3EEC8A-FACA-BC48-816E-A0E79FD7828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6DF3C47-C181-4E4E-81CA-A0A3916C58A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5655711"/>
      </p:ext>
    </p:extLst>
  </p:cSld>
  <p:clrMapOvr>
    <a:masterClrMapping/>
  </p:clrMapOvr>
</p:sld>
</file>

<file path=ppt/slides/slide1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#54 </a:t>
            </a:r>
            <a:br>
              <a:rPr lang="en-US" dirty="0"/>
            </a:br>
            <a:r>
              <a:rPr lang="en-US" dirty="0"/>
              <a:t>Authorize Telcons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5800" y="1981201"/>
            <a:ext cx="7770813" cy="1828800"/>
          </a:xfrm>
        </p:spPr>
        <p:txBody>
          <a:bodyPr/>
          <a:lstStyle/>
          <a:p>
            <a:r>
              <a:rPr lang="en-US" dirty="0"/>
              <a:t>Move to approve the following schedule of teleconferences</a:t>
            </a:r>
          </a:p>
          <a:p>
            <a:endParaRPr lang="en-US" dirty="0"/>
          </a:p>
          <a:p>
            <a:r>
              <a:rPr lang="en-US" dirty="0"/>
              <a:t>Moved: Stephen McCann</a:t>
            </a:r>
          </a:p>
          <a:p>
            <a:r>
              <a:rPr lang="en-US" dirty="0"/>
              <a:t>Second: Antonio de la Oliva</a:t>
            </a:r>
          </a:p>
          <a:p>
            <a:r>
              <a:rPr lang="en-US" dirty="0"/>
              <a:t>Result y-n-a: accepted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153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2022</a:t>
            </a:r>
            <a:endParaRPr lang="en-GB" dirty="0"/>
          </a:p>
        </p:txBody>
      </p:sp>
      <p:graphicFrame>
        <p:nvGraphicFramePr>
          <p:cNvPr id="7" name="Tabel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2305598"/>
              </p:ext>
            </p:extLst>
          </p:nvPr>
        </p:nvGraphicFramePr>
        <p:xfrm>
          <a:off x="914400" y="4221088"/>
          <a:ext cx="7467600" cy="2301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253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084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Group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Dates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Start Time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Duration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TGbc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Tuesdays, </a:t>
                      </a:r>
                    </a:p>
                    <a:p>
                      <a:r>
                        <a:rPr lang="en-US" dirty="0"/>
                        <a:t>Nov 26th</a:t>
                      </a:r>
                    </a:p>
                    <a:p>
                      <a:r>
                        <a:rPr lang="en-US" dirty="0"/>
                        <a:t>Dec 10</a:t>
                      </a:r>
                      <a:r>
                        <a:rPr lang="en-US" baseline="30000" dirty="0"/>
                        <a:t>th</a:t>
                      </a:r>
                      <a:endParaRPr lang="en-US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Jan 7</a:t>
                      </a:r>
                      <a:r>
                        <a:rPr lang="en-US" baseline="30000" dirty="0"/>
                        <a:t>th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10:00h</a:t>
                      </a:r>
                      <a:r>
                        <a:rPr lang="en-US" baseline="0" dirty="0"/>
                        <a:t> ET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 hour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73387406"/>
      </p:ext>
    </p:extLst>
  </p:cSld>
  <p:clrMapOvr>
    <a:masterClrMapping/>
  </p:clrMapOvr>
</p:sld>
</file>

<file path=ppt/slides/slide1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#55</a:t>
            </a:r>
            <a:br>
              <a:rPr lang="en-US" dirty="0"/>
            </a:br>
            <a:r>
              <a:rPr lang="en-US" dirty="0" err="1"/>
              <a:t>TGbc</a:t>
            </a:r>
            <a:r>
              <a:rPr lang="en-US" dirty="0"/>
              <a:t> Timeline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/>
              <a:t>Move to approve the </a:t>
            </a:r>
            <a:r>
              <a:rPr lang="en-US" dirty="0" err="1"/>
              <a:t>TGbc</a:t>
            </a:r>
            <a:r>
              <a:rPr lang="en-US" dirty="0"/>
              <a:t> Timeline updates as shown on slide 31 of document 11-19/1748r1.</a:t>
            </a:r>
          </a:p>
          <a:p>
            <a:pPr>
              <a:buFont typeface="Arial"/>
              <a:buChar char="•"/>
            </a:pPr>
            <a:endParaRPr lang="en-US" dirty="0"/>
          </a:p>
          <a:p>
            <a:pPr>
              <a:buFont typeface="Arial"/>
              <a:buChar char="•"/>
            </a:pPr>
            <a:r>
              <a:rPr lang="en-US" dirty="0"/>
              <a:t>Mover:		Hiroshi Mano</a:t>
            </a:r>
          </a:p>
          <a:p>
            <a:pPr>
              <a:buFont typeface="Arial"/>
              <a:buChar char="•"/>
            </a:pPr>
            <a:r>
              <a:rPr lang="en-US" dirty="0"/>
              <a:t>Second:	Hitoshi Morioka</a:t>
            </a:r>
          </a:p>
          <a:p>
            <a:pPr>
              <a:buFont typeface="Arial"/>
              <a:buChar char="•"/>
            </a:pPr>
            <a:r>
              <a:rPr lang="en-US" dirty="0"/>
              <a:t>Y/N/A:		 accepted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154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92775105"/>
      </p:ext>
    </p:extLst>
  </p:cSld>
  <p:clrMapOvr>
    <a:masterClrMapping/>
  </p:clrMapOvr>
</p:sld>
</file>

<file path=ppt/slides/slide1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September 2019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#33 -- #43</a:t>
            </a:r>
          </a:p>
          <a:p>
            <a:r>
              <a:rPr lang="en-US" dirty="0"/>
              <a:t>Straw Polls #2 -- #3</a:t>
            </a:r>
          </a:p>
          <a:p>
            <a:endParaRPr lang="en-US" dirty="0"/>
          </a:p>
          <a:p>
            <a:r>
              <a:rPr lang="en-US" dirty="0"/>
              <a:t>Hanoi, Vietnam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January 2022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155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7611390"/>
      </p:ext>
    </p:extLst>
  </p:cSld>
  <p:clrMapOvr>
    <a:masterClrMapping/>
  </p:clrMapOvr>
</p:sld>
</file>

<file path=ppt/slides/slide1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#33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11/19-1426r2</a:t>
            </a:r>
          </a:p>
          <a:p>
            <a:endParaRPr lang="en-US" dirty="0"/>
          </a:p>
          <a:p>
            <a:r>
              <a:rPr lang="en-US" dirty="0"/>
              <a:t>Mover:	Hitoshi Morioka</a:t>
            </a:r>
          </a:p>
          <a:p>
            <a:r>
              <a:rPr lang="en-US" dirty="0"/>
              <a:t>Second:	Hiroshi Mano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156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19484699"/>
      </p:ext>
    </p:extLst>
  </p:cSld>
  <p:clrMapOvr>
    <a:masterClrMapping/>
  </p:clrMapOvr>
</p:sld>
</file>

<file path=ppt/slides/slide1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#34 </a:t>
            </a:r>
            <a:br>
              <a:rPr lang="en-US" dirty="0"/>
            </a:br>
            <a:r>
              <a:rPr lang="en-US" dirty="0"/>
              <a:t>Approve meeting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meeting minutes of the previous face-to-face meeting as contained in document 11-19/1005r0.</a:t>
            </a:r>
          </a:p>
          <a:p>
            <a:endParaRPr lang="en-US" dirty="0"/>
          </a:p>
          <a:p>
            <a:r>
              <a:rPr lang="en-US" dirty="0"/>
              <a:t>Note: 		Motion is on consent agenda (see Motion #33)</a:t>
            </a:r>
          </a:p>
          <a:p>
            <a:r>
              <a:rPr lang="en-US" dirty="0"/>
              <a:t>Mover:	N/A</a:t>
            </a:r>
          </a:p>
          <a:p>
            <a:r>
              <a:rPr lang="en-US" dirty="0"/>
              <a:t>Second:	N/A</a:t>
            </a:r>
          </a:p>
          <a:p>
            <a:r>
              <a:rPr lang="en-US" dirty="0"/>
              <a:t>Vote:		Motion passes (Motion part of consent agenda)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157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72534288"/>
      </p:ext>
    </p:extLst>
  </p:cSld>
  <p:clrMapOvr>
    <a:masterClrMapping/>
  </p:clrMapOvr>
</p:sld>
</file>

<file path=ppt/slides/slide1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#35 </a:t>
            </a:r>
            <a:br>
              <a:rPr lang="en-US" dirty="0"/>
            </a:br>
            <a:r>
              <a:rPr lang="en-US" dirty="0"/>
              <a:t>Approve telephone conference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telephone conference minutes of the previous face-to-face meeting as contained in document 11-19/1369r0.</a:t>
            </a:r>
          </a:p>
          <a:p>
            <a:endParaRPr lang="en-US" dirty="0"/>
          </a:p>
          <a:p>
            <a:r>
              <a:rPr lang="en-US" dirty="0"/>
              <a:t>Note: 		Motion is on consent agenda (see </a:t>
            </a:r>
            <a:r>
              <a:rPr lang="en-US"/>
              <a:t>Motion #33)</a:t>
            </a:r>
            <a:endParaRPr lang="en-US" dirty="0"/>
          </a:p>
          <a:p>
            <a:r>
              <a:rPr lang="en-US" dirty="0"/>
              <a:t>Mover:	N/A</a:t>
            </a:r>
          </a:p>
          <a:p>
            <a:r>
              <a:rPr lang="en-US" dirty="0"/>
              <a:t>Second:	N/A</a:t>
            </a:r>
          </a:p>
          <a:p>
            <a:r>
              <a:rPr lang="en-US" dirty="0"/>
              <a:t>Vote:		Motion passes (Motion part of consent agenda)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158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82921888"/>
      </p:ext>
    </p:extLst>
  </p:cSld>
  <p:clrMapOvr>
    <a:masterClrMapping/>
  </p:clrMapOvr>
</p:sld>
</file>

<file path=ppt/slides/slide1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5144EB-7F42-F646-8FF0-C29E6D32C2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#36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563DEB-4E56-4D44-9A23-181E8F53D1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Addition of Functional requirement</a:t>
            </a:r>
          </a:p>
          <a:p>
            <a:endParaRPr lang="en-US" dirty="0"/>
          </a:p>
          <a:p>
            <a:r>
              <a:rPr lang="en-US" dirty="0"/>
              <a:t>Move to add the functional requirement as shown on slide 6 of 11-19/1506r1 to the </a:t>
            </a:r>
            <a:r>
              <a:rPr lang="en-US" dirty="0" err="1"/>
              <a:t>TGbc</a:t>
            </a:r>
            <a:r>
              <a:rPr lang="en-US" dirty="0"/>
              <a:t> Functional Requirement Document.</a:t>
            </a:r>
          </a:p>
          <a:p>
            <a:endParaRPr lang="en-US" dirty="0"/>
          </a:p>
          <a:p>
            <a:r>
              <a:rPr lang="en-US" dirty="0"/>
              <a:t>Mover:	Hitoshi Morioka</a:t>
            </a:r>
          </a:p>
          <a:p>
            <a:r>
              <a:rPr lang="en-US" dirty="0"/>
              <a:t>Second:	Stephen McCann</a:t>
            </a:r>
          </a:p>
          <a:p>
            <a:r>
              <a:rPr lang="en-US" dirty="0"/>
              <a:t>Y/N/A:	6 / 0 / 4 – motion passes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937BA11-6FB0-3E4B-A0EE-1EA73EF77F2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AE5BE1-C7DA-2A4E-AED7-7CEDCD4662F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CA6C7DE-6DD6-2343-96D9-5F2B019A162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6166997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#130</a:t>
            </a:r>
            <a:br>
              <a:rPr lang="en-US" dirty="0"/>
            </a:br>
            <a:r>
              <a:rPr lang="en-US" dirty="0"/>
              <a:t>Approval of Comment Resolution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comment resolution(s) as contained in the “2021-09-13 - ready for motion” tab of 11-20/1985r47.</a:t>
            </a:r>
          </a:p>
          <a:p>
            <a:pPr marL="457200" lvl="1" indent="0"/>
            <a:endParaRPr lang="en-GB" sz="1400" dirty="0"/>
          </a:p>
          <a:p>
            <a:r>
              <a:rPr lang="en-GB" sz="1600" dirty="0"/>
              <a:t>Mover/Second:	Hitoshi Morioka / Abhishek Patil</a:t>
            </a:r>
          </a:p>
          <a:p>
            <a:r>
              <a:rPr lang="en-GB" sz="1600" dirty="0"/>
              <a:t>Approved by unanimous consent</a:t>
            </a:r>
          </a:p>
          <a:p>
            <a:endParaRPr lang="en-GB" sz="1600" strike="sngStrike" dirty="0"/>
          </a:p>
          <a:p>
            <a:endParaRPr lang="en-GB" sz="1600" strike="sngStrike" dirty="0"/>
          </a:p>
          <a:p>
            <a:endParaRPr lang="en-GB" sz="1600" strike="sngStrike" dirty="0"/>
          </a:p>
          <a:p>
            <a:endParaRPr lang="en-GB" sz="1600" strike="sngStrike" dirty="0"/>
          </a:p>
          <a:p>
            <a:endParaRPr lang="en-GB" sz="1600" strike="sngStrike" dirty="0"/>
          </a:p>
          <a:p>
            <a:r>
              <a:rPr lang="en-GB" sz="1200" dirty="0"/>
              <a:t>Note: CID 1035 was removed from motion tab r47 per request from Morioka-san, who would like to provide different resolution that satisfies other CIDs too.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05828307"/>
      </p:ext>
    </p:extLst>
  </p:cSld>
  <p:clrMapOvr>
    <a:masterClrMapping/>
  </p:clrMapOvr>
</p:sld>
</file>

<file path=ppt/slides/slide1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5144EB-7F42-F646-8FF0-C29E6D32C2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#37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563DEB-4E56-4D44-9A23-181E8F53D1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Addition of Functional requirement</a:t>
            </a:r>
          </a:p>
          <a:p>
            <a:endParaRPr lang="en-US" dirty="0"/>
          </a:p>
          <a:p>
            <a:r>
              <a:rPr lang="en-US" dirty="0"/>
              <a:t>Move to add the functional requirement as shown on page 2 of 11-19/1311r1 to the </a:t>
            </a:r>
            <a:r>
              <a:rPr lang="en-US" dirty="0" err="1"/>
              <a:t>TGbc</a:t>
            </a:r>
            <a:r>
              <a:rPr lang="en-US" dirty="0"/>
              <a:t> Functional Requirement Document.</a:t>
            </a:r>
          </a:p>
          <a:p>
            <a:endParaRPr lang="en-US" dirty="0"/>
          </a:p>
          <a:p>
            <a:r>
              <a:rPr lang="en-US" dirty="0"/>
              <a:t>Mover:	Hitoshi Morioka</a:t>
            </a:r>
          </a:p>
          <a:p>
            <a:r>
              <a:rPr lang="en-US" dirty="0"/>
              <a:t>Second:	Hiroshi Mano</a:t>
            </a:r>
          </a:p>
          <a:p>
            <a:r>
              <a:rPr lang="en-US" dirty="0"/>
              <a:t>Y/N/A:	3 / 0 / 8 – motion passes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937BA11-6FB0-3E4B-A0EE-1EA73EF77F2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AE5BE1-C7DA-2A4E-AED7-7CEDCD4662F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CA6C7DE-6DD6-2343-96D9-5F2B019A162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91043217"/>
      </p:ext>
    </p:extLst>
  </p:cSld>
  <p:clrMapOvr>
    <a:masterClrMapping/>
  </p:clrMapOvr>
</p:sld>
</file>

<file path=ppt/slides/slide1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B82679-C382-C44E-8C54-D44D5F826D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#38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256DAC-DB3B-8649-9CAC-9A9B57607F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Addition of Specification Framework Text</a:t>
            </a:r>
          </a:p>
          <a:p>
            <a:endParaRPr lang="en-US" dirty="0"/>
          </a:p>
          <a:p>
            <a:r>
              <a:rPr lang="en-US" dirty="0"/>
              <a:t>Move to accept the proposed specification framework text as contained in 11-19/1643r0</a:t>
            </a:r>
            <a:br>
              <a:rPr lang="en-US" dirty="0"/>
            </a:br>
            <a:r>
              <a:rPr lang="en-US" dirty="0"/>
              <a:t>and instruct the editor to incorporate the text in the </a:t>
            </a:r>
            <a:r>
              <a:rPr lang="en-US" dirty="0" err="1"/>
              <a:t>TGbc</a:t>
            </a:r>
            <a:r>
              <a:rPr lang="en-US" dirty="0"/>
              <a:t> SFD.</a:t>
            </a:r>
          </a:p>
          <a:p>
            <a:endParaRPr lang="en-US" dirty="0"/>
          </a:p>
          <a:p>
            <a:r>
              <a:rPr lang="en-US" dirty="0"/>
              <a:t>Mover:	Stephen McCann</a:t>
            </a:r>
          </a:p>
          <a:p>
            <a:r>
              <a:rPr lang="en-US" dirty="0"/>
              <a:t>Second:	Hiroshi Mano</a:t>
            </a:r>
          </a:p>
          <a:p>
            <a:r>
              <a:rPr lang="en-US" dirty="0"/>
              <a:t>Y/N/A:	7 / 0 / 3 – motion passes.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4FF1ED8-4237-8D41-B668-95C3EB46D1F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3EEC8A-FACA-BC48-816E-A0E79FD7828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6DF3C47-C181-4E4E-81CA-A0A3916C58A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68175986"/>
      </p:ext>
    </p:extLst>
  </p:cSld>
  <p:clrMapOvr>
    <a:masterClrMapping/>
  </p:clrMapOvr>
</p:sld>
</file>

<file path=ppt/slides/slide1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FB33AF-BCF1-D648-B2F7-A050CE1B7A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5C8315-68F1-C74A-A2DE-D0DCA3932F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CA" dirty="0"/>
              <a:t>Should 802.11bc amendment enable at least one of A-MSDU or A-MPDU operation to work for broadcast frames?</a:t>
            </a:r>
          </a:p>
          <a:p>
            <a:pPr>
              <a:buFont typeface="Arial" panose="020B0604020202020204" pitchFamily="34" charset="0"/>
              <a:buChar char="•"/>
            </a:pPr>
            <a:endParaRPr lang="en-CA" dirty="0"/>
          </a:p>
          <a:p>
            <a:pPr marL="457200" indent="-457200">
              <a:buFont typeface="+mj-lt"/>
              <a:buAutoNum type="arabicPeriod"/>
            </a:pPr>
            <a:r>
              <a:rPr lang="en-CA" dirty="0"/>
              <a:t>Yes -- 6</a:t>
            </a:r>
          </a:p>
          <a:p>
            <a:pPr marL="457200" indent="-457200">
              <a:buFont typeface="+mj-lt"/>
              <a:buAutoNum type="arabicPeriod"/>
            </a:pPr>
            <a:r>
              <a:rPr lang="en-CA" dirty="0"/>
              <a:t>No -- 0</a:t>
            </a:r>
          </a:p>
          <a:p>
            <a:pPr marL="457200" indent="-457200">
              <a:buFont typeface="+mj-lt"/>
              <a:buAutoNum type="arabicPeriod"/>
            </a:pPr>
            <a:r>
              <a:rPr lang="en-CA" dirty="0"/>
              <a:t>Abstain -- 5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040347E-76FF-9E46-A19E-0B4D022C7F2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AF48CE-FD4D-424A-BA32-F0F2704E601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5673649-8B24-2D44-9EDA-9954B77402A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75037453"/>
      </p:ext>
    </p:extLst>
  </p:cSld>
  <p:clrMapOvr>
    <a:masterClrMapping/>
  </p:clrMapOvr>
</p:sld>
</file>

<file path=ppt/slides/slide1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2DB994-C20B-294D-8AA4-FBF3A424B0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#39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C72A63-4922-4E47-A295-264809696F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Addition of Functional Requirement</a:t>
            </a:r>
          </a:p>
          <a:p>
            <a:endParaRPr lang="en-US" dirty="0"/>
          </a:p>
          <a:p>
            <a:r>
              <a:rPr lang="en-US" dirty="0"/>
              <a:t>Move to accept the following functional requirement </a:t>
            </a:r>
            <a:br>
              <a:rPr lang="en-US" dirty="0"/>
            </a:br>
            <a:r>
              <a:rPr lang="en-US" dirty="0"/>
              <a:t>and to instruct the editor to add it to the  </a:t>
            </a:r>
            <a:r>
              <a:rPr lang="en-US" dirty="0" err="1"/>
              <a:t>TGbc</a:t>
            </a:r>
            <a:r>
              <a:rPr lang="en-US" dirty="0"/>
              <a:t> Functional Requirement Document:</a:t>
            </a:r>
          </a:p>
          <a:p>
            <a:pPr lvl="1"/>
            <a:r>
              <a:rPr lang="en-US" sz="1800" dirty="0" err="1"/>
              <a:t>TGbc</a:t>
            </a:r>
            <a:r>
              <a:rPr lang="en-US" sz="1800" dirty="0"/>
              <a:t> R3.6.xx: The 802.11bc amendment shall provide a mechanism for aggregating frames for broadcasting.</a:t>
            </a:r>
          </a:p>
          <a:p>
            <a:r>
              <a:rPr lang="en-US" sz="2000" dirty="0"/>
              <a:t>Mover:		Stephen McCann</a:t>
            </a:r>
          </a:p>
          <a:p>
            <a:r>
              <a:rPr lang="en-US" sz="2000" dirty="0"/>
              <a:t>Second:		Antonio de la Oliva</a:t>
            </a:r>
          </a:p>
          <a:p>
            <a:r>
              <a:rPr lang="en-US" sz="2000" dirty="0"/>
              <a:t>Y/N/A:		5 / 0 / 4 – motion passes.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2392BFB-C396-534D-807E-CD15038042B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B3E4DD-225B-7443-8C86-D9970B7F25D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123322A-330A-A048-8F3D-8DAD4D5D1E7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72336739"/>
      </p:ext>
    </p:extLst>
  </p:cSld>
  <p:clrMapOvr>
    <a:masterClrMapping/>
  </p:clrMapOvr>
</p:sld>
</file>

<file path=ppt/slides/slide1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#40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modified agenda for </a:t>
            </a:r>
            <a:r>
              <a:rPr lang="en-US" dirty="0" err="1"/>
              <a:t>TGbc</a:t>
            </a:r>
            <a:r>
              <a:rPr lang="en-US" dirty="0"/>
              <a:t> as contained in document 11/19-1426r3</a:t>
            </a:r>
          </a:p>
          <a:p>
            <a:endParaRPr lang="en-US" dirty="0"/>
          </a:p>
          <a:p>
            <a:r>
              <a:rPr lang="en-US" dirty="0"/>
              <a:t>Mover:	Stephen McCann</a:t>
            </a:r>
          </a:p>
          <a:p>
            <a:r>
              <a:rPr lang="en-US" dirty="0"/>
              <a:t>Second:	Carol Ansley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164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82062632"/>
      </p:ext>
    </p:extLst>
  </p:cSld>
  <p:clrMapOvr>
    <a:masterClrMapping/>
  </p:clrMapOvr>
</p:sld>
</file>

<file path=ppt/slides/slide1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A3050D-DA00-7946-9BD9-84700F09F4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D79248-85BF-9F44-AD57-79204F086E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/>
              <a:t>Which frame type do you prefer to use for </a:t>
            </a:r>
            <a:r>
              <a:rPr kumimoji="1" lang="en-US" altLang="ja-JP" dirty="0" err="1"/>
              <a:t>eBCS</a:t>
            </a:r>
            <a:r>
              <a:rPr kumimoji="1" lang="en-US" altLang="ja-JP" dirty="0"/>
              <a:t> Data frame? [refers to 11-19/1506r2]</a:t>
            </a:r>
          </a:p>
          <a:p>
            <a:endParaRPr lang="en-US" altLang="ja-JP" dirty="0"/>
          </a:p>
          <a:p>
            <a:pPr marL="457200" indent="-457200">
              <a:buAutoNum type="arabicParenR"/>
            </a:pPr>
            <a:r>
              <a:rPr kumimoji="1" lang="en-US" altLang="ja-JP" dirty="0"/>
              <a:t>Data frame  -- 8</a:t>
            </a:r>
          </a:p>
          <a:p>
            <a:pPr marL="457200" indent="-457200">
              <a:buAutoNum type="arabicParenR"/>
            </a:pPr>
            <a:r>
              <a:rPr lang="en-US" altLang="ja-JP" dirty="0"/>
              <a:t>Public Action frame -- 0</a:t>
            </a:r>
          </a:p>
          <a:p>
            <a:pPr marL="457200" indent="-457200">
              <a:buAutoNum type="arabicParenR"/>
            </a:pPr>
            <a:r>
              <a:rPr lang="en-US" altLang="ja-JP" dirty="0"/>
              <a:t>Mixture of Public Action frames and Data frames -- 8</a:t>
            </a:r>
          </a:p>
          <a:p>
            <a:pPr marL="457200" indent="-457200">
              <a:buAutoNum type="arabicParenR"/>
            </a:pPr>
            <a:r>
              <a:rPr kumimoji="1" lang="en-US" altLang="ja-JP" dirty="0"/>
              <a:t>Other frame type -- 1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AC8862-BF90-7F4C-B97D-DCDDE982D0F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3B5704-BE6D-EA4A-B613-FF5E1B358E1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237167F-F7AC-A44D-846D-37CD0060B4D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5749036"/>
      </p:ext>
    </p:extLst>
  </p:cSld>
  <p:clrMapOvr>
    <a:masterClrMapping/>
  </p:clrMapOvr>
</p:sld>
</file>

<file path=ppt/slides/slide1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#41 </a:t>
            </a:r>
            <a:br>
              <a:rPr lang="en-US" dirty="0"/>
            </a:br>
            <a:r>
              <a:rPr lang="en-US" dirty="0"/>
              <a:t>Authorize Telcons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5800" y="1981201"/>
            <a:ext cx="7770813" cy="1828800"/>
          </a:xfrm>
        </p:spPr>
        <p:txBody>
          <a:bodyPr/>
          <a:lstStyle/>
          <a:p>
            <a:r>
              <a:rPr lang="en-US" dirty="0"/>
              <a:t>Move to approve the following schedule of teleconferences</a:t>
            </a:r>
          </a:p>
          <a:p>
            <a:endParaRPr lang="en-US" dirty="0"/>
          </a:p>
          <a:p>
            <a:r>
              <a:rPr lang="en-US" dirty="0"/>
              <a:t>Moved: </a:t>
            </a:r>
            <a:r>
              <a:rPr lang="en-US" dirty="0" err="1"/>
              <a:t>Xiaofei</a:t>
            </a:r>
            <a:r>
              <a:rPr lang="en-US" dirty="0"/>
              <a:t> Wang, Second: Stephen McCann</a:t>
            </a:r>
          </a:p>
          <a:p>
            <a:r>
              <a:rPr lang="en-US" dirty="0"/>
              <a:t>Result y-n-a: accepted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166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2022</a:t>
            </a:r>
            <a:endParaRPr lang="en-GB" dirty="0"/>
          </a:p>
        </p:txBody>
      </p:sp>
      <p:graphicFrame>
        <p:nvGraphicFramePr>
          <p:cNvPr id="7" name="Tabel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2044047"/>
              </p:ext>
            </p:extLst>
          </p:nvPr>
        </p:nvGraphicFramePr>
        <p:xfrm>
          <a:off x="914400" y="4221088"/>
          <a:ext cx="7467600" cy="1752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66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Group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Dates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Start Time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Duration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TGbc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Tuesday, </a:t>
                      </a:r>
                      <a:r>
                        <a:rPr lang="en-US"/>
                        <a:t>October 29th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10:00h</a:t>
                      </a:r>
                      <a:r>
                        <a:rPr lang="en-US" baseline="0" dirty="0"/>
                        <a:t> ET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1.5 hour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5332833"/>
      </p:ext>
    </p:extLst>
  </p:cSld>
  <p:clrMapOvr>
    <a:masterClrMapping/>
  </p:clrMapOvr>
</p:sld>
</file>

<file path=ppt/slides/slide1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#42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modified agenda for </a:t>
            </a:r>
            <a:r>
              <a:rPr lang="en-US" dirty="0" err="1"/>
              <a:t>TGbc</a:t>
            </a:r>
            <a:r>
              <a:rPr lang="en-US" dirty="0"/>
              <a:t> as contained in document 11/19-1426r5</a:t>
            </a:r>
          </a:p>
          <a:p>
            <a:endParaRPr lang="en-US" dirty="0"/>
          </a:p>
          <a:p>
            <a:r>
              <a:rPr lang="en-US" dirty="0"/>
              <a:t>Mover:	Hiroshi Mano</a:t>
            </a:r>
          </a:p>
          <a:p>
            <a:r>
              <a:rPr lang="en-US" dirty="0"/>
              <a:t>Second:	Hitoshi Morioka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167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98719486"/>
      </p:ext>
    </p:extLst>
  </p:cSld>
  <p:clrMapOvr>
    <a:masterClrMapping/>
  </p:clrMapOvr>
</p:sld>
</file>

<file path=ppt/slides/slide1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82D94F-6A86-8B4A-B176-EA766C9330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#43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28BEA2-C0B0-194E-B382-37AA1A0FB0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Removal of duplicate Functional Requirement</a:t>
            </a:r>
          </a:p>
          <a:p>
            <a:endParaRPr lang="en-US" dirty="0"/>
          </a:p>
          <a:p>
            <a:r>
              <a:rPr lang="en-US" dirty="0"/>
              <a:t>Move to remove functional requirement R3.4.3 from the FR Document (11-19/0151r4).</a:t>
            </a:r>
          </a:p>
          <a:p>
            <a:endParaRPr lang="en-US" dirty="0"/>
          </a:p>
          <a:p>
            <a:r>
              <a:rPr lang="en-US" dirty="0"/>
              <a:t>Mover:	Hitoshi Morioka</a:t>
            </a:r>
          </a:p>
          <a:p>
            <a:r>
              <a:rPr lang="en-US" dirty="0"/>
              <a:t>Second:	Stephen McCann</a:t>
            </a:r>
          </a:p>
          <a:p>
            <a:r>
              <a:rPr lang="en-US" dirty="0"/>
              <a:t>Y/N/A:	8 / 0 / 0 – </a:t>
            </a:r>
            <a:r>
              <a:rPr lang="en-US"/>
              <a:t>motion passes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1EDCF42-9E24-1A48-AD25-A651E323F69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39A356-9D19-1A47-9AE2-3E512B008CF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9A5282A-1619-0F46-B0ED-B03741D9151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47619102"/>
      </p:ext>
    </p:extLst>
  </p:cSld>
  <p:clrMapOvr>
    <a:masterClrMapping/>
  </p:clrMapOvr>
</p:sld>
</file>

<file path=ppt/slides/slide1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July 2019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#26 -- #32</a:t>
            </a:r>
          </a:p>
          <a:p>
            <a:r>
              <a:rPr lang="en-US" dirty="0"/>
              <a:t>Straw Polls none</a:t>
            </a:r>
          </a:p>
          <a:p>
            <a:endParaRPr lang="en-US" dirty="0"/>
          </a:p>
          <a:p>
            <a:r>
              <a:rPr lang="en-US" dirty="0"/>
              <a:t>Vienna, AT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January 2022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169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276031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A3F8D1-7691-3547-968B-C014F992BE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#33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D57EB7-2405-A64C-9958-3459A034C5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Which of the following crypto functions should be used in </a:t>
            </a:r>
            <a:r>
              <a:rPr lang="en-US" dirty="0" err="1"/>
              <a:t>TGbc</a:t>
            </a:r>
            <a:r>
              <a:rPr lang="en-US" dirty="0"/>
              <a:t>:</a:t>
            </a:r>
          </a:p>
          <a:p>
            <a:pPr marL="457200" indent="-457200">
              <a:buAutoNum type="alphaLcParenR"/>
            </a:pPr>
            <a:r>
              <a:rPr lang="en-US" dirty="0"/>
              <a:t>SHA2 family and HMAC</a:t>
            </a:r>
          </a:p>
          <a:p>
            <a:pPr marL="457200" indent="-457200">
              <a:buAutoNum type="alphaLcParenR"/>
            </a:pPr>
            <a:r>
              <a:rPr lang="en-US" dirty="0"/>
              <a:t>Keccak family</a:t>
            </a:r>
          </a:p>
          <a:p>
            <a:pPr marL="457200" indent="-457200">
              <a:buAutoNum type="alphaLcParenR"/>
            </a:pPr>
            <a:r>
              <a:rPr lang="en-US" dirty="0"/>
              <a:t>Abstain</a:t>
            </a:r>
          </a:p>
          <a:p>
            <a:pPr marL="457200" indent="-457200">
              <a:buAutoNum type="alphaLcParenR"/>
            </a:pPr>
            <a:endParaRPr lang="en-US" dirty="0"/>
          </a:p>
          <a:p>
            <a:pPr marL="0" indent="0"/>
            <a:r>
              <a:rPr lang="en-US" dirty="0"/>
              <a:t>Result: a) 2   - b) 1 – c) 5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DD8752-BAC9-B247-8AFE-F4C90AFE46B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62A39F-B9DE-9B44-965D-81F34545FDD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286AC74-A9C7-394F-A3D4-16B5FF8AB89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38286488"/>
      </p:ext>
    </p:extLst>
  </p:cSld>
  <p:clrMapOvr>
    <a:masterClrMapping/>
  </p:clrMapOvr>
</p:sld>
</file>

<file path=ppt/slides/slide1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#26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11/19-0943r1</a:t>
            </a:r>
          </a:p>
          <a:p>
            <a:endParaRPr lang="en-US" dirty="0"/>
          </a:p>
          <a:p>
            <a:r>
              <a:rPr lang="en-US" dirty="0"/>
              <a:t>Mover:	Hitoshi Morioka</a:t>
            </a:r>
          </a:p>
          <a:p>
            <a:r>
              <a:rPr lang="en-US" dirty="0"/>
              <a:t>Second:	Stephen McCann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170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62979455"/>
      </p:ext>
    </p:extLst>
  </p:cSld>
  <p:clrMapOvr>
    <a:masterClrMapping/>
  </p:clrMapOvr>
</p:sld>
</file>

<file path=ppt/slides/slide1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#27 </a:t>
            </a:r>
            <a:br>
              <a:rPr lang="en-US" dirty="0"/>
            </a:br>
            <a:r>
              <a:rPr lang="en-US" dirty="0"/>
              <a:t>Approve meeting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meeting minutes of the previous face-to-face meeting as contained in document 11-19/0819r0.</a:t>
            </a:r>
          </a:p>
          <a:p>
            <a:endParaRPr lang="en-US" dirty="0"/>
          </a:p>
          <a:p>
            <a:r>
              <a:rPr lang="en-US" dirty="0"/>
              <a:t>Note: 		Motion is on consent agenda (see Motion #26)</a:t>
            </a:r>
          </a:p>
          <a:p>
            <a:r>
              <a:rPr lang="en-US" dirty="0"/>
              <a:t>Mover:	N/A</a:t>
            </a:r>
          </a:p>
          <a:p>
            <a:r>
              <a:rPr lang="en-US" dirty="0"/>
              <a:t>Second:	N/A</a:t>
            </a:r>
          </a:p>
          <a:p>
            <a:r>
              <a:rPr lang="en-US" dirty="0"/>
              <a:t>Vote:		Motion passes (Motion part of consent agenda)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171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02130681"/>
      </p:ext>
    </p:extLst>
  </p:cSld>
  <p:clrMapOvr>
    <a:masterClrMapping/>
  </p:clrMapOvr>
</p:sld>
</file>

<file path=ppt/slides/slide1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#28 </a:t>
            </a:r>
            <a:br>
              <a:rPr lang="en-US" dirty="0"/>
            </a:br>
            <a:r>
              <a:rPr lang="en-US" dirty="0"/>
              <a:t>Approve telephone conference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telephone conference minutes of the previous face-to-face meeting as contained in document 11-19/1004r0.</a:t>
            </a:r>
          </a:p>
          <a:p>
            <a:endParaRPr lang="en-US" dirty="0"/>
          </a:p>
          <a:p>
            <a:r>
              <a:rPr lang="en-US" dirty="0"/>
              <a:t>Note: 		Motion is on consent agenda (see Motion #26)</a:t>
            </a:r>
          </a:p>
          <a:p>
            <a:r>
              <a:rPr lang="en-US" dirty="0"/>
              <a:t>Mover:	N/A</a:t>
            </a:r>
          </a:p>
          <a:p>
            <a:r>
              <a:rPr lang="en-US" dirty="0"/>
              <a:t>Second:	N/A</a:t>
            </a:r>
          </a:p>
          <a:p>
            <a:r>
              <a:rPr lang="en-US" dirty="0"/>
              <a:t>Vote:		Motion passes (Motion part of consent agenda)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172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09220060"/>
      </p:ext>
    </p:extLst>
  </p:cSld>
  <p:clrMapOvr>
    <a:masterClrMapping/>
  </p:clrMapOvr>
</p:sld>
</file>

<file path=ppt/slides/slide1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8F0261-D25D-3D46-BE96-9D768ACB44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#29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EB636F-81B8-AB47-9263-7E4BED3C6D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changes to the </a:t>
            </a:r>
            <a:r>
              <a:rPr lang="en-US" dirty="0" err="1"/>
              <a:t>TGbc</a:t>
            </a:r>
            <a:r>
              <a:rPr lang="en-US" dirty="0"/>
              <a:t> Functional Requirements as contained in 11-19/1001r2</a:t>
            </a:r>
          </a:p>
          <a:p>
            <a:r>
              <a:rPr lang="en-US" dirty="0"/>
              <a:t>And instruct the Editor to incorporate those changes in the </a:t>
            </a:r>
            <a:r>
              <a:rPr lang="en-US" dirty="0" err="1"/>
              <a:t>TGbc</a:t>
            </a:r>
            <a:r>
              <a:rPr lang="en-US" dirty="0"/>
              <a:t> Functional Requirements document (11-19/0151)</a:t>
            </a:r>
          </a:p>
          <a:p>
            <a:endParaRPr lang="en-US" dirty="0"/>
          </a:p>
          <a:p>
            <a:r>
              <a:rPr lang="en-US" dirty="0"/>
              <a:t>Moved:	Stephen McCann</a:t>
            </a:r>
          </a:p>
          <a:p>
            <a:r>
              <a:rPr lang="en-US" dirty="0"/>
              <a:t>Second:	Hitoshi Morioka</a:t>
            </a:r>
          </a:p>
          <a:p>
            <a:endParaRPr lang="en-US" dirty="0"/>
          </a:p>
          <a:p>
            <a:r>
              <a:rPr lang="en-US" dirty="0"/>
              <a:t>Y/N/A:	13 – 0 – 0 passes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02B32A5-B92B-0442-B9D0-F2174772F2F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ADDB4C-B902-524E-9E4E-12F156421E6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835411E-FF40-9F40-92CD-495CE57410F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33660896"/>
      </p:ext>
    </p:extLst>
  </p:cSld>
  <p:clrMapOvr>
    <a:masterClrMapping/>
  </p:clrMapOvr>
</p:sld>
</file>

<file path=ppt/slides/slide1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E8AAEE-B411-3849-BD24-C8F45F5497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#30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BD76C1-3F50-E245-BCED-95A9CD1F70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add the functional requirement as contained on slide 7 of 11-19/1240r1 to the </a:t>
            </a:r>
            <a:r>
              <a:rPr lang="en-US" dirty="0" err="1"/>
              <a:t>TGbc</a:t>
            </a:r>
            <a:r>
              <a:rPr lang="en-US" dirty="0"/>
              <a:t> Functional Requirements document.</a:t>
            </a:r>
          </a:p>
          <a:p>
            <a:endParaRPr lang="en-US" dirty="0"/>
          </a:p>
          <a:p>
            <a:r>
              <a:rPr lang="en-US" dirty="0"/>
              <a:t>Moved: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Second:	Stephen McCann</a:t>
            </a:r>
          </a:p>
          <a:p>
            <a:endParaRPr lang="en-US" dirty="0"/>
          </a:p>
          <a:p>
            <a:r>
              <a:rPr lang="en-US" dirty="0"/>
              <a:t>Y/N/A:	10 – 0 - 0 passes.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0D10F04-BBBA-9240-A695-1B9D8C37193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02A548-B12B-1840-907B-B301D20372A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0062BF6-2665-8849-A4AB-7153CDC3427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3430785"/>
      </p:ext>
    </p:extLst>
  </p:cSld>
  <p:clrMapOvr>
    <a:masterClrMapping/>
  </p:clrMapOvr>
</p:sld>
</file>

<file path=ppt/slides/slide1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99F0F9-73BD-284C-8C32-69749D7A16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#31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B25CAE-BBD7-A74A-BA75-BC8F5695AB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modify the agenda for </a:t>
            </a:r>
            <a:r>
              <a:rPr lang="en-US" dirty="0" err="1"/>
              <a:t>TGbc</a:t>
            </a:r>
            <a:r>
              <a:rPr lang="en-US" dirty="0"/>
              <a:t> as contained in document 11/19-0943r2</a:t>
            </a:r>
          </a:p>
          <a:p>
            <a:endParaRPr lang="en-US" dirty="0"/>
          </a:p>
          <a:p>
            <a:r>
              <a:rPr lang="en-US" dirty="0"/>
              <a:t>Mover:	Stephen McCann</a:t>
            </a:r>
          </a:p>
          <a:p>
            <a:r>
              <a:rPr lang="en-US" dirty="0"/>
              <a:t>Second:	Carol Ansley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9420631-C14B-0C41-B217-8E3B7391075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3EB4D4-42DB-2749-ACA8-B8DF0187183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B0B5B77-271A-464D-9207-930CAD62EF7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501926"/>
      </p:ext>
    </p:extLst>
  </p:cSld>
  <p:clrMapOvr>
    <a:masterClrMapping/>
  </p:clrMapOvr>
</p:sld>
</file>

<file path=ppt/slides/slide1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#32 </a:t>
            </a:r>
            <a:br>
              <a:rPr lang="en-US" dirty="0"/>
            </a:br>
            <a:r>
              <a:rPr lang="en-US" dirty="0"/>
              <a:t>Authorize Telcons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5800" y="1981201"/>
            <a:ext cx="7770813" cy="1828800"/>
          </a:xfrm>
        </p:spPr>
        <p:txBody>
          <a:bodyPr/>
          <a:lstStyle/>
          <a:p>
            <a:r>
              <a:rPr lang="en-US"/>
              <a:t>Move to approve the following schedule of teleconferences</a:t>
            </a:r>
          </a:p>
          <a:p>
            <a:endParaRPr lang="en-US"/>
          </a:p>
          <a:p>
            <a:r>
              <a:rPr lang="en-US"/>
              <a:t>Moved: Hitoshi Morioka, Second: Xiaofei Wang</a:t>
            </a:r>
          </a:p>
          <a:p>
            <a:r>
              <a:rPr lang="en-US"/>
              <a:t>Result y-n-a: accepted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176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2022</a:t>
            </a:r>
            <a:endParaRPr lang="en-GB" dirty="0"/>
          </a:p>
        </p:txBody>
      </p:sp>
      <p:graphicFrame>
        <p:nvGraphicFramePr>
          <p:cNvPr id="7" name="Tabel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32083709"/>
              </p:ext>
            </p:extLst>
          </p:nvPr>
        </p:nvGraphicFramePr>
        <p:xfrm>
          <a:off x="914400" y="4221088"/>
          <a:ext cx="7467600" cy="1752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66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Group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Dates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Start Time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Duration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TGbc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Tuesday, August 13th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10:00h</a:t>
                      </a:r>
                      <a:r>
                        <a:rPr lang="en-US" baseline="0" dirty="0"/>
                        <a:t> ET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 hour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22565130"/>
      </p:ext>
    </p:extLst>
  </p:cSld>
  <p:clrMapOvr>
    <a:masterClrMapping/>
  </p:clrMapOvr>
</p:sld>
</file>

<file path=ppt/slides/slide1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May 2019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#16 -- #25</a:t>
            </a:r>
          </a:p>
          <a:p>
            <a:r>
              <a:rPr lang="en-US" dirty="0"/>
              <a:t>Straw Polls none</a:t>
            </a:r>
          </a:p>
          <a:p>
            <a:endParaRPr lang="en-US" dirty="0"/>
          </a:p>
          <a:p>
            <a:r>
              <a:rPr lang="en-US" dirty="0"/>
              <a:t>Grand Hyatt Atlanta Buckhead, Atlanta, GA, USA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January 2022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177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7877640"/>
      </p:ext>
    </p:extLst>
  </p:cSld>
  <p:clrMapOvr>
    <a:masterClrMapping/>
  </p:clrMapOvr>
</p:sld>
</file>

<file path=ppt/slides/slide1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#16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11/19-0812r2</a:t>
            </a:r>
          </a:p>
          <a:p>
            <a:endParaRPr lang="en-US" dirty="0"/>
          </a:p>
          <a:p>
            <a:r>
              <a:rPr lang="en-US" dirty="0"/>
              <a:t>Mover:  Hiroshi Mano</a:t>
            </a:r>
          </a:p>
          <a:p>
            <a:r>
              <a:rPr lang="en-US" dirty="0"/>
              <a:t>Second: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178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12111203"/>
      </p:ext>
    </p:extLst>
  </p:cSld>
  <p:clrMapOvr>
    <a:masterClrMapping/>
  </p:clrMapOvr>
</p:sld>
</file>

<file path=ppt/slides/slide1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#17</a:t>
            </a:r>
            <a:br>
              <a:rPr lang="en-US" dirty="0"/>
            </a:br>
            <a:r>
              <a:rPr lang="en-US" dirty="0"/>
              <a:t>Approve meeting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meeting minutes of the previous face-to-face meeting as contained in document &lt;11-19/0465r0&gt;.</a:t>
            </a:r>
          </a:p>
          <a:p>
            <a:endParaRPr lang="en-US" dirty="0"/>
          </a:p>
          <a:p>
            <a:r>
              <a:rPr lang="en-US" dirty="0"/>
              <a:t>Note: 		Motion is on consent agenda (see Motion #16)</a:t>
            </a:r>
          </a:p>
          <a:p>
            <a:r>
              <a:rPr lang="en-US" dirty="0"/>
              <a:t>Mover:	N/A</a:t>
            </a:r>
          </a:p>
          <a:p>
            <a:r>
              <a:rPr lang="en-US" dirty="0"/>
              <a:t>Second:	N/A</a:t>
            </a:r>
          </a:p>
          <a:p>
            <a:r>
              <a:rPr lang="en-US" dirty="0"/>
              <a:t>Vote:		Motion passes (Motion part of consent agenda)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179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381684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6ADE6A-D7BC-9C4C-B516-AE117A7EE3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#131</a:t>
            </a:r>
            <a:br>
              <a:rPr lang="en-US" dirty="0"/>
            </a:br>
            <a:r>
              <a:rPr lang="en-US" dirty="0"/>
              <a:t>Approval of Comment Resolution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0D2A53-C537-A149-88F7-83C8753586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Approve the comment resolutions as contained in the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“</a:t>
            </a:r>
            <a:r>
              <a:rPr lang="en-US" dirty="0" err="1"/>
              <a:t>Xiaofei</a:t>
            </a:r>
            <a:r>
              <a:rPr lang="en-US" dirty="0"/>
              <a:t> Wang” tab of 11-21/1477r2, and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“Hitoshi Morioka” tab of 11-21/1458r6, and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“Hitoshi Morioka” tab of 11-21/768r19</a:t>
            </a:r>
          </a:p>
          <a:p>
            <a:endParaRPr lang="en-US" dirty="0"/>
          </a:p>
          <a:p>
            <a:r>
              <a:rPr lang="en-US" dirty="0"/>
              <a:t>Mover / Second: Stephen McCann / Antonio de la Oliva Delgado</a:t>
            </a:r>
          </a:p>
          <a:p>
            <a:r>
              <a:rPr lang="en-GB" dirty="0"/>
              <a:t>Approved by unanimous consent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7C5E2F3-5E2B-C94E-82FA-40F96E1A9C5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92DB06-79EC-A647-A04C-B98ACAE87AD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6EF4122-59A5-CC40-922A-3E6F3BDC7A7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54771044"/>
      </p:ext>
    </p:extLst>
  </p:cSld>
  <p:clrMapOvr>
    <a:masterClrMapping/>
  </p:clrMapOvr>
</p:sld>
</file>

<file path=ppt/slides/slide1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#18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modified agenda for </a:t>
            </a:r>
            <a:r>
              <a:rPr lang="en-US" dirty="0" err="1"/>
              <a:t>TGbc</a:t>
            </a:r>
            <a:r>
              <a:rPr lang="en-US" dirty="0"/>
              <a:t> as contained in document 11/19-0812r3</a:t>
            </a:r>
          </a:p>
          <a:p>
            <a:endParaRPr lang="en-US" dirty="0"/>
          </a:p>
          <a:p>
            <a:r>
              <a:rPr lang="en-US" dirty="0"/>
              <a:t>Mover:	Hiroshi Mano</a:t>
            </a:r>
          </a:p>
          <a:p>
            <a:r>
              <a:rPr lang="en-US" dirty="0"/>
              <a:t>Second:	Stephen McCann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180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75539201"/>
      </p:ext>
    </p:extLst>
  </p:cSld>
  <p:clrMapOvr>
    <a:masterClrMapping/>
  </p:clrMapOvr>
</p:sld>
</file>

<file path=ppt/slides/slide1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67988B-4B61-BD4B-B519-9FDDCB53FB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Motion #19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B10199-AABF-8240-A18A-569EE41372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Move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add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following</a:t>
            </a:r>
            <a:r>
              <a:rPr lang="de-DE" dirty="0"/>
              <a:t> </a:t>
            </a:r>
            <a:r>
              <a:rPr lang="de-DE" dirty="0" err="1"/>
              <a:t>requirements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Functional</a:t>
            </a:r>
            <a:r>
              <a:rPr lang="de-DE" dirty="0"/>
              <a:t> </a:t>
            </a:r>
            <a:r>
              <a:rPr lang="de-DE" dirty="0" err="1"/>
              <a:t>Requirement</a:t>
            </a:r>
            <a:r>
              <a:rPr lang="de-DE" dirty="0"/>
              <a:t> </a:t>
            </a:r>
            <a:r>
              <a:rPr lang="de-DE" dirty="0" err="1"/>
              <a:t>document</a:t>
            </a:r>
            <a:r>
              <a:rPr lang="de-DE" dirty="0"/>
              <a:t> (11-19/0151):</a:t>
            </a:r>
          </a:p>
          <a:p>
            <a:pPr lvl="2"/>
            <a:r>
              <a:rPr lang="de-DE" sz="2000" dirty="0"/>
              <a:t>3.x Relation </a:t>
            </a:r>
            <a:r>
              <a:rPr lang="de-DE" sz="2000" dirty="0" err="1"/>
              <a:t>between</a:t>
            </a:r>
            <a:r>
              <a:rPr lang="de-DE" sz="2000" dirty="0"/>
              <a:t> AP </a:t>
            </a:r>
            <a:r>
              <a:rPr lang="de-DE" sz="2000" dirty="0" err="1"/>
              <a:t>and</a:t>
            </a:r>
            <a:r>
              <a:rPr lang="de-DE" sz="2000" dirty="0"/>
              <a:t> DS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kumimoji="1" lang="en-US" altLang="ja-JP" sz="2000" dirty="0" err="1"/>
              <a:t>Rxx</a:t>
            </a:r>
            <a:r>
              <a:rPr kumimoji="1" lang="en-US" altLang="ja-JP" sz="2000" dirty="0"/>
              <a:t>: At the AP, there shall be a mapping of the received frame from the DS in deciding whether or not to use </a:t>
            </a:r>
            <a:r>
              <a:rPr kumimoji="1" lang="en-US" altLang="ja-JP" sz="2000" dirty="0" err="1"/>
              <a:t>eBCS</a:t>
            </a:r>
            <a:r>
              <a:rPr kumimoji="1" lang="en-US" altLang="ja-JP" sz="2000" dirty="0"/>
              <a:t> for forwarding the frame towards the STA.</a:t>
            </a:r>
            <a:endParaRPr lang="en-GB" sz="2000" dirty="0"/>
          </a:p>
          <a:p>
            <a:pPr marL="800100" lvl="2" indent="0"/>
            <a:r>
              <a:rPr lang="en-GB" sz="2000" dirty="0"/>
              <a:t>3.6 Simultaneous broadcast service </a:t>
            </a:r>
            <a:endParaRPr lang="en-US" altLang="ja-JP" sz="2000" dirty="0"/>
          </a:p>
          <a:p>
            <a:pPr lvl="2">
              <a:buFont typeface="Arial" panose="020B0604020202020204" pitchFamily="34" charset="0"/>
              <a:buChar char="•"/>
            </a:pPr>
            <a:r>
              <a:rPr kumimoji="1" lang="en-US" altLang="ja-JP" sz="2000" dirty="0" err="1"/>
              <a:t>Rxx</a:t>
            </a:r>
            <a:r>
              <a:rPr kumimoji="1" lang="en-US" altLang="ja-JP" sz="2000" dirty="0"/>
              <a:t>: </a:t>
            </a:r>
            <a:r>
              <a:rPr lang="en-US" altLang="ja-JP" sz="2000" dirty="0"/>
              <a:t>All </a:t>
            </a:r>
            <a:r>
              <a:rPr lang="en-US" altLang="ja-JP" sz="2000" dirty="0" err="1"/>
              <a:t>eBCS</a:t>
            </a:r>
            <a:r>
              <a:rPr lang="en-US" altLang="ja-JP" sz="2000" dirty="0"/>
              <a:t> streams shall be treated equally.</a:t>
            </a:r>
            <a:endParaRPr kumimoji="1" lang="en-US" altLang="ja-JP" sz="3200" dirty="0"/>
          </a:p>
          <a:p>
            <a:pPr marL="0" indent="0"/>
            <a:r>
              <a:rPr kumimoji="1" lang="en-US" altLang="ja-JP" dirty="0"/>
              <a:t>Mover:	Hitoshi Morioka</a:t>
            </a:r>
          </a:p>
          <a:p>
            <a:pPr marL="0" indent="0"/>
            <a:r>
              <a:rPr kumimoji="1" lang="en-US" altLang="ja-JP" dirty="0"/>
              <a:t>Second:	Hiroshi Mano</a:t>
            </a:r>
          </a:p>
          <a:p>
            <a:pPr marL="0" indent="0"/>
            <a:r>
              <a:rPr kumimoji="1" lang="en-US" altLang="ja-JP" dirty="0"/>
              <a:t>Y/N/A:	14 / 0 / 0</a:t>
            </a:r>
          </a:p>
          <a:p>
            <a:pPr marL="0" indent="0"/>
            <a:r>
              <a:rPr kumimoji="1" lang="en-US" altLang="ja-JP" sz="1600" dirty="0"/>
              <a:t>Note: The Editor will assign corresponding Clause and Requirement numbers.</a:t>
            </a:r>
            <a:endParaRPr kumimoji="1" lang="en-US" altLang="ja-JP" dirty="0"/>
          </a:p>
          <a:p>
            <a:endParaRPr lang="de-DE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B8F9517-49E2-3B4C-8258-8328FA0835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C7C097-38D4-5D41-ADA8-939FD73B9FC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4ACC0CB-E320-5D42-AEBD-180D9910385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81230228"/>
      </p:ext>
    </p:extLst>
  </p:cSld>
  <p:clrMapOvr>
    <a:masterClrMapping/>
  </p:clrMapOvr>
</p:sld>
</file>

<file path=ppt/slides/slide1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15E04C-3E7A-894C-82B7-20CA0549EA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Motion #20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B15424-558F-A546-8819-C660721BAA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/>
              <a:t>Motion to approve </a:t>
            </a:r>
            <a:r>
              <a:rPr kumimoji="1" lang="en-US" altLang="ja-JP" dirty="0" err="1"/>
              <a:t>TGbc</a:t>
            </a:r>
            <a:r>
              <a:rPr kumimoji="1" lang="en-US" altLang="ja-JP" dirty="0"/>
              <a:t> use case scenario described in 11-19/0472r2.</a:t>
            </a:r>
          </a:p>
          <a:p>
            <a:r>
              <a:rPr kumimoji="1" lang="en-US" altLang="ja-JP" dirty="0"/>
              <a:t>And to incorporates slide#3 to #6 of 11-19/0472r2 to the </a:t>
            </a:r>
            <a:r>
              <a:rPr kumimoji="1" lang="en-US" altLang="ja-JP" dirty="0" err="1"/>
              <a:t>TGbc</a:t>
            </a:r>
            <a:r>
              <a:rPr kumimoji="1" lang="en-US" altLang="ja-JP" dirty="0"/>
              <a:t> 11-19/0268 use-case-document.</a:t>
            </a:r>
          </a:p>
          <a:p>
            <a:endParaRPr kumimoji="1" lang="en-US" altLang="ja-JP" dirty="0"/>
          </a:p>
          <a:p>
            <a:r>
              <a:rPr kumimoji="1" lang="en-US" altLang="ja-JP" dirty="0"/>
              <a:t>Mover: Hiroshi Mano</a:t>
            </a:r>
          </a:p>
          <a:p>
            <a:r>
              <a:rPr kumimoji="1" lang="en-US" altLang="ja-JP" dirty="0"/>
              <a:t>Second: </a:t>
            </a:r>
            <a:r>
              <a:rPr kumimoji="1" lang="en-US" altLang="ja-JP" dirty="0" err="1"/>
              <a:t>Xiaofei</a:t>
            </a:r>
            <a:r>
              <a:rPr kumimoji="1" lang="en-US" altLang="ja-JP" dirty="0"/>
              <a:t> Wang</a:t>
            </a:r>
          </a:p>
          <a:p>
            <a:r>
              <a:rPr kumimoji="1" lang="en-US" altLang="ja-JP" dirty="0"/>
              <a:t>Y/N/A:	10 / 0 / 3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5822EFB-91BC-5745-AA40-DC54BDB3BA3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18C8D3-BE8D-AA45-9244-26B649E81F2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9DA69C8-F407-4247-BC6F-9B71DD45B42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06281577"/>
      </p:ext>
    </p:extLst>
  </p:cSld>
  <p:clrMapOvr>
    <a:masterClrMapping/>
  </p:clrMapOvr>
</p:sld>
</file>

<file path=ppt/slides/slide1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D0FCE8-AF54-1443-A27B-D1A55A2F16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Motion #21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AB8F2C-FEF7-454B-B41F-1317489B44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use case as contained in 11-19/894r1 and include the use case shown on slide 3 of 11-19/894r1 into the </a:t>
            </a:r>
            <a:r>
              <a:rPr lang="en-US" dirty="0" err="1"/>
              <a:t>TGbc</a:t>
            </a:r>
            <a:r>
              <a:rPr lang="en-US" dirty="0"/>
              <a:t> Use Case document </a:t>
            </a:r>
            <a:r>
              <a:rPr kumimoji="1" lang="en-US" altLang="ja-JP" dirty="0"/>
              <a:t>11-19/0268 allowing for editorial changes.</a:t>
            </a:r>
          </a:p>
          <a:p>
            <a:endParaRPr kumimoji="1" lang="en-US" dirty="0"/>
          </a:p>
          <a:p>
            <a:r>
              <a:rPr kumimoji="1" lang="en-US" dirty="0"/>
              <a:t>Mover:	Abhishek </a:t>
            </a:r>
            <a:r>
              <a:rPr kumimoji="1" lang="en-US" dirty="0" err="1"/>
              <a:t>Patil</a:t>
            </a:r>
            <a:endParaRPr kumimoji="1" lang="en-US" dirty="0"/>
          </a:p>
          <a:p>
            <a:r>
              <a:rPr kumimoji="1" lang="en-US" dirty="0"/>
              <a:t>Second:	</a:t>
            </a:r>
            <a:r>
              <a:rPr kumimoji="1" lang="en-US" dirty="0" err="1"/>
              <a:t>Bahar</a:t>
            </a:r>
            <a:r>
              <a:rPr kumimoji="1" lang="en-US" dirty="0"/>
              <a:t> Sadeghi</a:t>
            </a:r>
          </a:p>
          <a:p>
            <a:r>
              <a:rPr kumimoji="1" lang="en-US" dirty="0"/>
              <a:t>Y/N/A:	11 / 0 / 3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AC4D788-DB07-1647-ABF9-D6DEB9ECC55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5C5159-717F-5746-A7A3-6E8CD8A0B4D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82491A0-91C2-4647-9F5D-CB65D91A880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33900378"/>
      </p:ext>
    </p:extLst>
  </p:cSld>
  <p:clrMapOvr>
    <a:masterClrMapping/>
  </p:clrMapOvr>
</p:sld>
</file>

<file path=ppt/slides/slide1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9274D7-5709-A04C-B79E-D5E755216B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#22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0E7D35-26B3-3546-B3E2-FA7D87BAED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72816"/>
            <a:ext cx="7770813" cy="4113213"/>
          </a:xfrm>
        </p:spPr>
        <p:txBody>
          <a:bodyPr/>
          <a:lstStyle/>
          <a:p>
            <a:r>
              <a:rPr lang="de-DE" dirty="0"/>
              <a:t>Move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add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following</a:t>
            </a:r>
            <a:r>
              <a:rPr lang="de-DE" dirty="0"/>
              <a:t> </a:t>
            </a:r>
            <a:r>
              <a:rPr lang="de-DE" dirty="0" err="1"/>
              <a:t>requirement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TGbc</a:t>
            </a:r>
            <a:r>
              <a:rPr lang="de-DE" dirty="0"/>
              <a:t> </a:t>
            </a:r>
            <a:r>
              <a:rPr lang="de-DE" dirty="0" err="1"/>
              <a:t>Functional</a:t>
            </a:r>
            <a:r>
              <a:rPr lang="de-DE" dirty="0"/>
              <a:t> </a:t>
            </a:r>
            <a:r>
              <a:rPr lang="de-DE" dirty="0" err="1"/>
              <a:t>Requirement</a:t>
            </a:r>
            <a:r>
              <a:rPr lang="de-DE" dirty="0"/>
              <a:t> </a:t>
            </a:r>
            <a:r>
              <a:rPr lang="de-DE" dirty="0" err="1"/>
              <a:t>document</a:t>
            </a:r>
            <a:r>
              <a:rPr lang="de-DE" dirty="0"/>
              <a:t> (11-19/0151):</a:t>
            </a:r>
          </a:p>
          <a:p>
            <a:pPr lvl="2"/>
            <a:r>
              <a:rPr lang="de-DE" sz="1600" dirty="0"/>
              <a:t>3.6 </a:t>
            </a:r>
            <a:r>
              <a:rPr lang="de-DE" sz="1600" dirty="0" err="1"/>
              <a:t>Simultaneous</a:t>
            </a:r>
            <a:r>
              <a:rPr lang="de-DE" sz="1600" dirty="0"/>
              <a:t> Broadcast Service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Rx:	802.11bc amendment shall provide a mechanism for a STA to signal to the AP to provide additional service information (e.g. date, time, location, RSSI) when delivering the SDU via the MAC SAP.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Rx:	802.11bc amendment shall provide a mechanism for an AP to provide additional service information locally available (e.g. date, time, location, RSSI) when delivering the SDU via the MAC SAP.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And remove the word “Simultaneous” from the title 3.6</a:t>
            </a:r>
          </a:p>
          <a:p>
            <a:pPr>
              <a:buFont typeface="Arial" panose="020B0604020202020204" pitchFamily="34" charset="0"/>
              <a:buChar char="•"/>
            </a:pPr>
            <a:r>
              <a:rPr kumimoji="1" lang="en-US" altLang="ja-JP" dirty="0"/>
              <a:t>Mover:	</a:t>
            </a:r>
            <a:r>
              <a:rPr kumimoji="1" lang="en-US" dirty="0"/>
              <a:t> Abhishek </a:t>
            </a:r>
            <a:r>
              <a:rPr kumimoji="1" lang="en-US" dirty="0" err="1"/>
              <a:t>Patil</a:t>
            </a:r>
            <a:endParaRPr kumimoji="1" lang="en-US" altLang="ja-JP" dirty="0"/>
          </a:p>
          <a:p>
            <a:pPr>
              <a:buFont typeface="Arial" panose="020B0604020202020204" pitchFamily="34" charset="0"/>
              <a:buChar char="•"/>
            </a:pPr>
            <a:r>
              <a:rPr kumimoji="1" lang="en-US" dirty="0"/>
              <a:t>Second:	George Cherian</a:t>
            </a:r>
          </a:p>
          <a:p>
            <a:pPr>
              <a:buFont typeface="Arial" panose="020B0604020202020204" pitchFamily="34" charset="0"/>
              <a:buChar char="•"/>
            </a:pPr>
            <a:r>
              <a:rPr kumimoji="1" lang="en-US" dirty="0"/>
              <a:t>Y/N/</a:t>
            </a:r>
            <a:r>
              <a:rPr kumimoji="1" lang="en-US"/>
              <a:t>A:		12 / 0 / 9</a:t>
            </a:r>
            <a:endParaRPr kumimoji="1" lang="en-US" dirty="0"/>
          </a:p>
          <a:p>
            <a:pPr>
              <a:buFont typeface="Arial" panose="020B0604020202020204" pitchFamily="34" charset="0"/>
              <a:buChar char="•"/>
            </a:pPr>
            <a:r>
              <a:rPr kumimoji="1" lang="en-US" altLang="ja-JP" sz="1600" dirty="0"/>
              <a:t>Note: The Editor will assign corresponding Clause and Requirement numbers.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716DDCF-72EE-9744-A179-B83EDE39DA3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C32C43-C3B2-8A4C-A32F-3FFB287460E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27716B-12EA-514E-A88B-E3479BD2F92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04526805"/>
      </p:ext>
    </p:extLst>
  </p:cSld>
  <p:clrMapOvr>
    <a:masterClrMapping/>
  </p:clrMapOvr>
</p:sld>
</file>

<file path=ppt/slides/slide1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E8C398-49FE-4D46-BC6F-815A44E43E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#23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B9061A-3477-2F4D-86F4-4F067F5FC5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modify the </a:t>
            </a:r>
            <a:r>
              <a:rPr lang="en-US" dirty="0" err="1"/>
              <a:t>TGbc</a:t>
            </a:r>
            <a:r>
              <a:rPr lang="en-US" dirty="0"/>
              <a:t> agenda (11-19/812r3) to continue considering agenda items from the Thursday AM2 slot in the current (Wed AM1) slot.</a:t>
            </a:r>
          </a:p>
          <a:p>
            <a:endParaRPr lang="en-US" dirty="0"/>
          </a:p>
          <a:p>
            <a:r>
              <a:rPr lang="en-US" dirty="0"/>
              <a:t>Mover:	Stephen McCann</a:t>
            </a:r>
          </a:p>
          <a:p>
            <a:r>
              <a:rPr lang="en-US" dirty="0"/>
              <a:t>Second:	Hiroshi Mano</a:t>
            </a:r>
          </a:p>
          <a:p>
            <a:r>
              <a:rPr lang="en-US" dirty="0"/>
              <a:t>Y/N/A:		</a:t>
            </a:r>
            <a:r>
              <a:rPr lang="en-US" dirty="0" err="1"/>
              <a:t>Unamiously</a:t>
            </a:r>
            <a:r>
              <a:rPr lang="en-US" dirty="0"/>
              <a:t> approved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1D0FC08-35E4-844D-9D07-78A23626374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F4CF73-8A9F-4349-AD8A-05110C4A6B2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18BE56E-71E8-9F4F-8E67-D372782E5A0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15093975"/>
      </p:ext>
    </p:extLst>
  </p:cSld>
  <p:clrMapOvr>
    <a:masterClrMapping/>
  </p:clrMapOvr>
</p:sld>
</file>

<file path=ppt/slides/slide1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462DED-CD3A-5B46-8AEE-1439E717CC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Motion #24</a:t>
            </a:r>
            <a:br>
              <a:rPr lang="de-DE" dirty="0"/>
            </a:br>
            <a:r>
              <a:rPr lang="de-DE" dirty="0" err="1"/>
              <a:t>Confirmation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Technical Editor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E888D8-8E13-2F4E-B874-6ABF2C7C0B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confirm</a:t>
            </a:r>
          </a:p>
          <a:p>
            <a:endParaRPr lang="en-US" dirty="0"/>
          </a:p>
          <a:p>
            <a:r>
              <a:rPr lang="en-US" dirty="0"/>
              <a:t>		Carol Ansley (</a:t>
            </a:r>
            <a:r>
              <a:rPr lang="en-US" dirty="0" err="1"/>
              <a:t>Commscope</a:t>
            </a:r>
            <a:r>
              <a:rPr lang="en-US" dirty="0"/>
              <a:t>)</a:t>
            </a:r>
          </a:p>
          <a:p>
            <a:endParaRPr lang="en-US" dirty="0"/>
          </a:p>
          <a:p>
            <a:r>
              <a:rPr lang="en-US" dirty="0"/>
              <a:t>As the </a:t>
            </a:r>
            <a:r>
              <a:rPr lang="en-US" dirty="0" err="1"/>
              <a:t>TGbc</a:t>
            </a:r>
            <a:r>
              <a:rPr lang="en-US" dirty="0"/>
              <a:t> Technical Editor.</a:t>
            </a:r>
          </a:p>
          <a:p>
            <a:endParaRPr lang="en-US" dirty="0"/>
          </a:p>
          <a:p>
            <a:r>
              <a:rPr lang="en-US" dirty="0"/>
              <a:t>Mover:	Peter  Yee</a:t>
            </a:r>
          </a:p>
          <a:p>
            <a:r>
              <a:rPr lang="en-US" dirty="0"/>
              <a:t>Second:	</a:t>
            </a:r>
            <a:r>
              <a:rPr lang="en-US" dirty="0" err="1"/>
              <a:t>Bahar</a:t>
            </a:r>
            <a:r>
              <a:rPr lang="en-US" dirty="0"/>
              <a:t> Sadeghi</a:t>
            </a:r>
          </a:p>
          <a:p>
            <a:r>
              <a:rPr lang="en-US" dirty="0"/>
              <a:t>Y/N/A:		</a:t>
            </a:r>
            <a:r>
              <a:rPr lang="en-US" dirty="0" err="1"/>
              <a:t>Unamiously</a:t>
            </a:r>
            <a:r>
              <a:rPr lang="en-US" dirty="0"/>
              <a:t> approved by acclamation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44820F0-2AC9-5144-98D6-42067E4C04A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05B7E5-8AB4-1C49-A04C-66AE40C4CC9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7FDDB42-CE9A-6F49-AF93-5027EB35F61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76413205"/>
      </p:ext>
    </p:extLst>
  </p:cSld>
  <p:clrMapOvr>
    <a:masterClrMapping/>
  </p:clrMapOvr>
</p:sld>
</file>

<file path=ppt/slides/slide1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#25 </a:t>
            </a:r>
            <a:br>
              <a:rPr lang="en-US" dirty="0"/>
            </a:br>
            <a:r>
              <a:rPr lang="en-US" dirty="0"/>
              <a:t>Authorize Telcons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5800" y="1981201"/>
            <a:ext cx="7770813" cy="1828800"/>
          </a:xfrm>
        </p:spPr>
        <p:txBody>
          <a:bodyPr/>
          <a:lstStyle/>
          <a:p>
            <a:r>
              <a:rPr lang="en-US" dirty="0"/>
              <a:t>Move to </a:t>
            </a:r>
            <a:r>
              <a:rPr lang="de-DE" dirty="0" err="1"/>
              <a:t>approve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following</a:t>
            </a:r>
            <a:r>
              <a:rPr lang="de-DE" dirty="0"/>
              <a:t> </a:t>
            </a:r>
            <a:r>
              <a:rPr lang="de-DE" dirty="0" err="1"/>
              <a:t>schedule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teleconferences</a:t>
            </a:r>
            <a:endParaRPr lang="de-DE" dirty="0"/>
          </a:p>
          <a:p>
            <a:r>
              <a:rPr lang="de-DE" dirty="0" err="1"/>
              <a:t>Moved</a:t>
            </a:r>
            <a:r>
              <a:rPr lang="de-DE" dirty="0"/>
              <a:t>: Peter </a:t>
            </a:r>
            <a:r>
              <a:rPr lang="de-DE" dirty="0" err="1"/>
              <a:t>Yee</a:t>
            </a:r>
            <a:endParaRPr lang="de-DE" dirty="0"/>
          </a:p>
          <a:p>
            <a:r>
              <a:rPr lang="de-DE" dirty="0"/>
              <a:t>Second: Stephen  McCann</a:t>
            </a:r>
          </a:p>
          <a:p>
            <a:r>
              <a:rPr lang="de-DE" dirty="0" err="1"/>
              <a:t>Result</a:t>
            </a:r>
            <a:r>
              <a:rPr lang="de-DE" dirty="0"/>
              <a:t>: </a:t>
            </a:r>
            <a:r>
              <a:rPr lang="de-DE" dirty="0" err="1"/>
              <a:t>unaniously</a:t>
            </a:r>
            <a:r>
              <a:rPr lang="de-DE" dirty="0"/>
              <a:t> </a:t>
            </a:r>
            <a:r>
              <a:rPr lang="de-DE" dirty="0" err="1"/>
              <a:t>approved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187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2022</a:t>
            </a:r>
            <a:endParaRPr lang="en-GB" dirty="0"/>
          </a:p>
        </p:txBody>
      </p:sp>
      <p:graphicFrame>
        <p:nvGraphicFramePr>
          <p:cNvPr id="7" name="Tabel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35203718"/>
              </p:ext>
            </p:extLst>
          </p:nvPr>
        </p:nvGraphicFramePr>
        <p:xfrm>
          <a:off x="914400" y="4221088"/>
          <a:ext cx="7467600" cy="1752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66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Group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Dates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Start Time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Duration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TGbc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Tuesday,</a:t>
                      </a:r>
                    </a:p>
                    <a:p>
                      <a:r>
                        <a:rPr lang="en-US" dirty="0"/>
                        <a:t>June 11, 2019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10:00h</a:t>
                      </a:r>
                      <a:r>
                        <a:rPr lang="en-US" baseline="0" dirty="0"/>
                        <a:t> ET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 hour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CF8B913F-1A24-CE4E-B940-07CBA57A7C5C}"/>
              </a:ext>
            </a:extLst>
          </p:cNvPr>
          <p:cNvSpPr txBox="1"/>
          <p:nvPr/>
        </p:nvSpPr>
        <p:spPr>
          <a:xfrm>
            <a:off x="696912" y="5877272"/>
            <a:ext cx="76850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517667859"/>
      </p:ext>
    </p:extLst>
  </p:cSld>
  <p:clrMapOvr>
    <a:masterClrMapping/>
  </p:clrMapOvr>
</p:sld>
</file>

<file path=ppt/slides/slide1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March 2019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#15 -- #20</a:t>
            </a:r>
          </a:p>
          <a:p>
            <a:r>
              <a:rPr lang="en-US" dirty="0"/>
              <a:t>Straw Polls none</a:t>
            </a:r>
          </a:p>
          <a:p>
            <a:endParaRPr lang="en-US" dirty="0"/>
          </a:p>
          <a:p>
            <a:r>
              <a:rPr lang="en-US" dirty="0"/>
              <a:t>Vancouver, BC, CND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January 2022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188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3528009"/>
      </p:ext>
    </p:extLst>
  </p:cSld>
  <p:clrMapOvr>
    <a:masterClrMapping/>
  </p:clrMapOvr>
</p:sld>
</file>

<file path=ppt/slides/slide1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#15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11/19-0219r0</a:t>
            </a:r>
          </a:p>
          <a:p>
            <a:endParaRPr lang="en-US" dirty="0"/>
          </a:p>
          <a:p>
            <a:r>
              <a:rPr lang="en-US" dirty="0"/>
              <a:t>Mover: </a:t>
            </a:r>
            <a:r>
              <a:rPr lang="en-US" dirty="0" err="1"/>
              <a:t>Xiaofei</a:t>
            </a:r>
            <a:endParaRPr lang="en-US" dirty="0"/>
          </a:p>
          <a:p>
            <a:r>
              <a:rPr lang="en-US" dirty="0"/>
              <a:t>Second: Hitoshi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189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6251980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B04CE5-3EA6-C243-819D-A89DF00D9E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#132</a:t>
            </a:r>
            <a:br>
              <a:rPr lang="en-US" dirty="0"/>
            </a:br>
            <a:r>
              <a:rPr lang="en-US" dirty="0"/>
              <a:t>Reconsider comment resolutions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327C29-087D-6B47-A733-90C716DE60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Move to change the comment resolution for CIDs 1409, 1149, 1415, and 1429 to:</a:t>
            </a:r>
          </a:p>
          <a:p>
            <a:pPr lvl="1"/>
            <a:r>
              <a:rPr lang="en-US" sz="1600" dirty="0"/>
              <a:t>“Revised. Editor to incorporate the changes in https://</a:t>
            </a:r>
            <a:r>
              <a:rPr lang="en-US" sz="1600" dirty="0" err="1"/>
              <a:t>mentor.ieee.org</a:t>
            </a:r>
            <a:r>
              <a:rPr lang="en-US" sz="1600" dirty="0"/>
              <a:t>/802.11/</a:t>
            </a:r>
            <a:r>
              <a:rPr lang="en-US" sz="1600" dirty="0" err="1"/>
              <a:t>dcn</a:t>
            </a:r>
            <a:r>
              <a:rPr lang="en-US" sz="1600" dirty="0"/>
              <a:t>/21/11-21-0239-20-00bc-resolutions-for-clause-11-100-2.docx”</a:t>
            </a:r>
          </a:p>
          <a:p>
            <a:endParaRPr lang="en-US" sz="2000" dirty="0"/>
          </a:p>
          <a:p>
            <a:r>
              <a:rPr lang="en-US" sz="2000" dirty="0"/>
              <a:t>Mover / Second: </a:t>
            </a:r>
            <a:r>
              <a:rPr lang="en-US" sz="2000" dirty="0" err="1"/>
              <a:t>Jouni</a:t>
            </a:r>
            <a:r>
              <a:rPr lang="en-US" sz="2000" dirty="0"/>
              <a:t> Malines / Stephen McCann</a:t>
            </a:r>
          </a:p>
          <a:p>
            <a:r>
              <a:rPr lang="en-GB" sz="2000" dirty="0"/>
              <a:t>Approved by unanimous consent</a:t>
            </a:r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Note: reconsideration of comment resolution is necessary to align resolutions with the resolution for CIDs 1036 and 1274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6D61CC9-5C99-FC49-80F6-BEE5A63D65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049744-6B0E-8746-9430-03C09A2F9D2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F6C2B29-0A14-254F-A21C-84B6F57EBF2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70084843"/>
      </p:ext>
    </p:extLst>
  </p:cSld>
  <p:clrMapOvr>
    <a:masterClrMapping/>
  </p:clrMapOvr>
</p:sld>
</file>

<file path=ppt/slides/slide1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#16</a:t>
            </a:r>
            <a:br>
              <a:rPr lang="en-US" dirty="0"/>
            </a:br>
            <a:r>
              <a:rPr lang="en-US" dirty="0"/>
              <a:t>Approve meeting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meeting minutes of the January 2019 face-to-face meeting as contained in document 11-19/0119r1.</a:t>
            </a:r>
          </a:p>
          <a:p>
            <a:endParaRPr lang="en-US" dirty="0"/>
          </a:p>
          <a:p>
            <a:r>
              <a:rPr lang="en-US" dirty="0"/>
              <a:t>Mover:	</a:t>
            </a:r>
            <a:r>
              <a:rPr lang="en-US" dirty="0" err="1"/>
              <a:t>Xiaofei</a:t>
            </a:r>
            <a:endParaRPr lang="en-US" dirty="0"/>
          </a:p>
          <a:p>
            <a:r>
              <a:rPr lang="en-US" dirty="0"/>
              <a:t>Second:	Hitoshi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  <a:p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190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89565322"/>
      </p:ext>
    </p:extLst>
  </p:cSld>
  <p:clrMapOvr>
    <a:masterClrMapping/>
  </p:clrMapOvr>
</p:sld>
</file>

<file path=ppt/slides/slide1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#17</a:t>
            </a:r>
            <a:br>
              <a:rPr lang="en-US" dirty="0"/>
            </a:br>
            <a:r>
              <a:rPr lang="en-US" dirty="0"/>
              <a:t>Approve telephone conference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</a:t>
            </a:r>
            <a:r>
              <a:rPr lang="en-US" dirty="0">
                <a:sym typeface="Wingdings" pitchFamily="2" charset="2"/>
              </a:rPr>
              <a:t>February 12</a:t>
            </a:r>
            <a:r>
              <a:rPr lang="en-US" baseline="30000" dirty="0">
                <a:sym typeface="Wingdings" pitchFamily="2" charset="2"/>
              </a:rPr>
              <a:t>th</a:t>
            </a:r>
            <a:r>
              <a:rPr lang="en-US" dirty="0">
                <a:sym typeface="Wingdings" pitchFamily="2" charset="2"/>
              </a:rPr>
              <a:t> 2019 teleconference minutes in document 11-19-0270r0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Mover:	</a:t>
            </a:r>
            <a:r>
              <a:rPr lang="en-US" dirty="0" err="1"/>
              <a:t>Xiaofei</a:t>
            </a:r>
            <a:endParaRPr lang="en-US" dirty="0"/>
          </a:p>
          <a:p>
            <a:r>
              <a:rPr lang="en-US" dirty="0"/>
              <a:t>Second:	Hitoshi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  <a:p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191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2022</a:t>
            </a:r>
            <a:endParaRPr lang="en-GB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3FB2F3A-A59F-4E9B-AC19-D22DA24DEA4E}"/>
              </a:ext>
            </a:extLst>
          </p:cNvPr>
          <p:cNvSpPr/>
          <p:nvPr/>
        </p:nvSpPr>
        <p:spPr>
          <a:xfrm>
            <a:off x="2450265" y="3198168"/>
            <a:ext cx="424346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Approved by unanimous consent</a:t>
            </a:r>
          </a:p>
        </p:txBody>
      </p:sp>
    </p:spTree>
    <p:extLst>
      <p:ext uri="{BB962C8B-B14F-4D97-AF65-F5344CB8AC3E}">
        <p14:creationId xmlns:p14="http://schemas.microsoft.com/office/powerpoint/2010/main" val="2599311754"/>
      </p:ext>
    </p:extLst>
  </p:cSld>
  <p:clrMapOvr>
    <a:masterClrMapping/>
  </p:clrMapOvr>
</p:sld>
</file>

<file path=ppt/slides/slide1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A016DE-FEE0-0C44-9D0E-92811EEBB6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#18</a:t>
            </a:r>
            <a:br>
              <a:rPr lang="en-US" dirty="0"/>
            </a:br>
            <a:r>
              <a:rPr lang="en-US" dirty="0"/>
              <a:t>Adoption of Functional Requirement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B6D88E-E2DE-FA46-AF74-60D725C108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additional functional requirements contained in 11-19/0446r3,</a:t>
            </a:r>
            <a:br>
              <a:rPr lang="en-US" dirty="0"/>
            </a:br>
            <a:r>
              <a:rPr lang="en-US" dirty="0"/>
              <a:t>and incorporate those requirements into the </a:t>
            </a:r>
            <a:r>
              <a:rPr lang="en-US" dirty="0" err="1"/>
              <a:t>TGbc</a:t>
            </a:r>
            <a:r>
              <a:rPr lang="en-US" dirty="0"/>
              <a:t> Functional Requirements Document (11-19/0151r1).</a:t>
            </a:r>
          </a:p>
          <a:p>
            <a:endParaRPr lang="en-US" dirty="0"/>
          </a:p>
          <a:p>
            <a:r>
              <a:rPr lang="en-US" dirty="0"/>
              <a:t>Moved:	</a:t>
            </a:r>
            <a:r>
              <a:rPr lang="en-US" dirty="0" err="1"/>
              <a:t>Bahar</a:t>
            </a:r>
            <a:r>
              <a:rPr lang="en-US" dirty="0"/>
              <a:t> Sadeghi </a:t>
            </a:r>
          </a:p>
          <a:p>
            <a:r>
              <a:rPr lang="en-US" dirty="0"/>
              <a:t>Second:		Hiroshi Mano</a:t>
            </a:r>
          </a:p>
          <a:p>
            <a:r>
              <a:rPr lang="en-US" dirty="0"/>
              <a:t>Y/N/A:		10/0/1 motion passes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194315F-8555-B84B-94B4-1ADD57A50A7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192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DACDBC-E421-8C41-B8C3-961FB12D2B2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B9298E0-468F-B14B-8648-D773DF9FB9A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51135263"/>
      </p:ext>
    </p:extLst>
  </p:cSld>
  <p:clrMapOvr>
    <a:masterClrMapping/>
  </p:clrMapOvr>
</p:sld>
</file>

<file path=ppt/slides/slide1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A016DE-FEE0-0C44-9D0E-92811EEBB6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#19</a:t>
            </a:r>
            <a:br>
              <a:rPr lang="en-US" dirty="0"/>
            </a:br>
            <a:r>
              <a:rPr lang="en-US" dirty="0" err="1"/>
              <a:t>TGbc</a:t>
            </a:r>
            <a:r>
              <a:rPr lang="en-US" dirty="0"/>
              <a:t> Use Case Document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B6D88E-E2DE-FA46-AF74-60D725C108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</a:t>
            </a:r>
            <a:r>
              <a:rPr lang="en-US" dirty="0" err="1"/>
              <a:t>TGbc</a:t>
            </a:r>
            <a:r>
              <a:rPr lang="en-US" dirty="0"/>
              <a:t> use case document 11-19/0268r4.</a:t>
            </a:r>
          </a:p>
          <a:p>
            <a:endParaRPr lang="en-US" dirty="0"/>
          </a:p>
          <a:p>
            <a:r>
              <a:rPr lang="en-US" dirty="0"/>
              <a:t>Moved:	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Second:		Hiroshi Mano</a:t>
            </a:r>
          </a:p>
          <a:p>
            <a:r>
              <a:rPr lang="en-US" dirty="0"/>
              <a:t>Y/N/A:			11/0/0 motion passes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194315F-8555-B84B-94B4-1ADD57A50A7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193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DACDBC-E421-8C41-B8C3-961FB12D2B2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B9298E0-468F-B14B-8648-D773DF9FB9A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59528102"/>
      </p:ext>
    </p:extLst>
  </p:cSld>
  <p:clrMapOvr>
    <a:masterClrMapping/>
  </p:clrMapOvr>
</p:sld>
</file>

<file path=ppt/slides/slide1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#20 </a:t>
            </a:r>
            <a:br>
              <a:rPr lang="en-US" dirty="0"/>
            </a:br>
            <a:r>
              <a:rPr lang="en-US" dirty="0"/>
              <a:t>Authorize Telcons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2023863"/>
          </a:xfrm>
        </p:spPr>
        <p:txBody>
          <a:bodyPr/>
          <a:lstStyle/>
          <a:p>
            <a:r>
              <a:rPr lang="en-US" dirty="0"/>
              <a:t>Move to </a:t>
            </a:r>
            <a:r>
              <a:rPr lang="de-DE" dirty="0"/>
              <a:t>approve the following schedule of teleconferences and cancel the teleconference (already approved) for March 19th.</a:t>
            </a:r>
          </a:p>
          <a:p>
            <a:r>
              <a:rPr lang="de-DE" dirty="0"/>
              <a:t>Moved: Xiaofei Wang, Second: Peter Yee, Result unanimous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194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2022</a:t>
            </a:r>
            <a:endParaRPr lang="en-GB" dirty="0"/>
          </a:p>
        </p:txBody>
      </p:sp>
      <p:graphicFrame>
        <p:nvGraphicFramePr>
          <p:cNvPr id="7" name="Tabel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8904292"/>
              </p:ext>
            </p:extLst>
          </p:nvPr>
        </p:nvGraphicFramePr>
        <p:xfrm>
          <a:off x="914400" y="4221088"/>
          <a:ext cx="74676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66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Group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Dates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Start Time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Duration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TGbc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Tuesday April 9th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10:00h</a:t>
                      </a:r>
                      <a:r>
                        <a:rPr lang="en-US" baseline="0" dirty="0"/>
                        <a:t> ET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 hour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38575720"/>
      </p:ext>
    </p:extLst>
  </p:cSld>
  <p:clrMapOvr>
    <a:masterClrMapping/>
  </p:clrMapOvr>
</p:sld>
</file>

<file path=ppt/slides/slide1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January 2019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#1 -- #14</a:t>
            </a:r>
          </a:p>
          <a:p>
            <a:r>
              <a:rPr lang="en-US" dirty="0"/>
              <a:t>Straw Polls #1 </a:t>
            </a:r>
            <a:r>
              <a:rPr lang="en-US"/>
              <a:t>-- #1</a:t>
            </a:r>
            <a:endParaRPr lang="en-US" dirty="0"/>
          </a:p>
          <a:p>
            <a:endParaRPr lang="en-US" dirty="0"/>
          </a:p>
          <a:p>
            <a:r>
              <a:rPr lang="en-US" dirty="0"/>
              <a:t>St. Louis, Missouri, USA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January 2022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195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5796221"/>
      </p:ext>
    </p:extLst>
  </p:cSld>
  <p:clrMapOvr>
    <a:masterClrMapping/>
  </p:clrMapOvr>
</p:sld>
</file>

<file path=ppt/slides/slide1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11/18-2124r2</a:t>
            </a:r>
          </a:p>
          <a:p>
            <a:endParaRPr lang="en-US" dirty="0"/>
          </a:p>
          <a:p>
            <a:r>
              <a:rPr lang="en-US" dirty="0"/>
              <a:t>Mover: Hiroshi Mano</a:t>
            </a:r>
          </a:p>
          <a:p>
            <a:r>
              <a:rPr lang="en-US" dirty="0"/>
              <a:t>Second: Hitoshi Morioka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196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24334103"/>
      </p:ext>
    </p:extLst>
  </p:cSld>
  <p:clrMapOvr>
    <a:masterClrMapping/>
  </p:clrMapOvr>
</p:sld>
</file>

<file path=ppt/slides/slide1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#2</a:t>
            </a:r>
            <a:br>
              <a:rPr lang="en-US" dirty="0"/>
            </a:br>
            <a:r>
              <a:rPr lang="en-US" dirty="0"/>
              <a:t>Approve meeting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meeting minutes of the previous face-to-face meeting as contained in document 11-18/1750r0.</a:t>
            </a:r>
          </a:p>
          <a:p>
            <a:endParaRPr lang="en-US" dirty="0"/>
          </a:p>
          <a:p>
            <a:r>
              <a:rPr lang="en-US" dirty="0"/>
              <a:t>Note: 		Motion is on consent agenda (see Motion #1)</a:t>
            </a:r>
          </a:p>
          <a:p>
            <a:r>
              <a:rPr lang="en-US" dirty="0"/>
              <a:t>Mover:	N/A</a:t>
            </a:r>
          </a:p>
          <a:p>
            <a:r>
              <a:rPr lang="en-US" dirty="0"/>
              <a:t>Second:	N/A</a:t>
            </a:r>
          </a:p>
          <a:p>
            <a:r>
              <a:rPr lang="en-US" dirty="0"/>
              <a:t>Vote:		Motion passes (Motion part of consent agenda)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197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56662998"/>
      </p:ext>
    </p:extLst>
  </p:cSld>
  <p:clrMapOvr>
    <a:masterClrMapping/>
  </p:clrMapOvr>
</p:sld>
</file>

<file path=ppt/slides/slide1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#3</a:t>
            </a:r>
            <a:br>
              <a:rPr lang="en-US" dirty="0"/>
            </a:br>
            <a:r>
              <a:rPr lang="en-US" dirty="0"/>
              <a:t>Approve telephone conference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telephone conference minutes of the previous face-to-face meeting as contained in document 11-18/2103r0.</a:t>
            </a:r>
          </a:p>
          <a:p>
            <a:endParaRPr lang="en-US" dirty="0"/>
          </a:p>
          <a:p>
            <a:r>
              <a:rPr lang="en-US" dirty="0"/>
              <a:t>Note: 		Motion is on consent agenda (see Motion #1)</a:t>
            </a:r>
          </a:p>
          <a:p>
            <a:r>
              <a:rPr lang="en-US" dirty="0"/>
              <a:t>Mover:	N/A</a:t>
            </a:r>
          </a:p>
          <a:p>
            <a:r>
              <a:rPr lang="en-US" dirty="0"/>
              <a:t>Second:	N/A</a:t>
            </a:r>
          </a:p>
          <a:p>
            <a:r>
              <a:rPr lang="en-US" dirty="0"/>
              <a:t>Vote:		Motion passes (Motion part of consent agenda)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198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72349864"/>
      </p:ext>
    </p:extLst>
  </p:cSld>
  <p:clrMapOvr>
    <a:masterClrMapping/>
  </p:clrMapOvr>
</p:sld>
</file>

<file path=ppt/slides/slide1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#4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modified agenda for </a:t>
            </a:r>
            <a:r>
              <a:rPr lang="en-US" dirty="0" err="1"/>
              <a:t>TGbc</a:t>
            </a:r>
            <a:r>
              <a:rPr lang="en-US" dirty="0"/>
              <a:t> as contained in document 11/18-2124r3</a:t>
            </a:r>
          </a:p>
          <a:p>
            <a:endParaRPr lang="en-US" dirty="0"/>
          </a:p>
          <a:p>
            <a:r>
              <a:rPr lang="en-US" dirty="0"/>
              <a:t>Mover:	Stephen McCann</a:t>
            </a:r>
          </a:p>
          <a:p>
            <a:r>
              <a:rPr lang="en-US" dirty="0"/>
              <a:t>Second:	Hiroshi Mano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199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813097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GB"/>
              <a:t>January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Motion Booklet for the Enhanced Broadcast Services (BCS) Task Group (</a:t>
            </a:r>
            <a:r>
              <a:rPr lang="en-GB" dirty="0" err="1"/>
              <a:t>TGbc</a:t>
            </a:r>
            <a:r>
              <a:rPr lang="en-GB" dirty="0"/>
              <a:t>).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Motions are consecutively numbered since the formation of the task group.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EFB096-0BD4-2146-8EAF-774DA1133C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828699"/>
            <a:ext cx="7770813" cy="1065213"/>
          </a:xfrm>
        </p:spPr>
        <p:txBody>
          <a:bodyPr/>
          <a:lstStyle/>
          <a:p>
            <a:r>
              <a:rPr lang="en-US" dirty="0"/>
              <a:t>Motion #133</a:t>
            </a:r>
            <a:br>
              <a:rPr lang="en-US" dirty="0"/>
            </a:br>
            <a:r>
              <a:rPr lang="en-US" dirty="0"/>
              <a:t>Changes to the </a:t>
            </a:r>
            <a:r>
              <a:rPr lang="en-US" dirty="0" err="1"/>
              <a:t>TGbc</a:t>
            </a:r>
            <a:r>
              <a:rPr lang="en-US" dirty="0"/>
              <a:t> Draft (changes not related to a particular CID)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EAD0E6-CDA8-C340-B22B-14C386B8F9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2124099"/>
            <a:ext cx="7770813" cy="4113213"/>
          </a:xfrm>
        </p:spPr>
        <p:txBody>
          <a:bodyPr/>
          <a:lstStyle/>
          <a:p>
            <a:r>
              <a:rPr lang="en-US" dirty="0"/>
              <a:t>Move to incorporate the changes tagged “w/o CID” in 11-21/1459r3 and 11-21/239r20 into the </a:t>
            </a:r>
            <a:r>
              <a:rPr lang="en-US" dirty="0" err="1"/>
              <a:t>TGbc</a:t>
            </a:r>
            <a:r>
              <a:rPr lang="en-US" dirty="0"/>
              <a:t> draft.</a:t>
            </a:r>
          </a:p>
          <a:p>
            <a:endParaRPr lang="en-US" dirty="0"/>
          </a:p>
          <a:p>
            <a:r>
              <a:rPr lang="en-US" dirty="0"/>
              <a:t>Mover / Second: Hitoshi Morioka / Stephen McCann</a:t>
            </a:r>
          </a:p>
          <a:p>
            <a:r>
              <a:rPr lang="en-GB" dirty="0"/>
              <a:t>Approved by unanimous consent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FFD4429-B2F2-DF4B-8938-C53E9598D02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23B207-E25F-E149-9816-15C30ADEC5F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DCB1CB6-9E86-8045-A71A-C2C5A7085FC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43453020"/>
      </p:ext>
    </p:extLst>
  </p:cSld>
  <p:clrMapOvr>
    <a:masterClrMapping/>
  </p:clrMapOvr>
</p:sld>
</file>

<file path=ppt/slides/slide2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4A602A-A98D-E544-AE72-63DB19070A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#5</a:t>
            </a:r>
            <a:br>
              <a:rPr lang="en-US" dirty="0"/>
            </a:br>
            <a:r>
              <a:rPr lang="en-US" dirty="0" err="1"/>
              <a:t>TGbc</a:t>
            </a:r>
            <a:r>
              <a:rPr lang="en-US" dirty="0"/>
              <a:t> Vice Chair Election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A1D001-F4FD-224C-8DDF-502F1E99CB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elect </a:t>
            </a:r>
          </a:p>
          <a:p>
            <a:r>
              <a:rPr lang="en-US" dirty="0"/>
              <a:t>			Hitoshi MORIOKA, SRC Software</a:t>
            </a:r>
          </a:p>
          <a:p>
            <a:r>
              <a:rPr lang="en-US" dirty="0"/>
              <a:t>	and</a:t>
            </a:r>
          </a:p>
          <a:p>
            <a:r>
              <a:rPr lang="en-US" dirty="0"/>
              <a:t>			Stephen </a:t>
            </a:r>
            <a:r>
              <a:rPr lang="en-US" dirty="0" err="1"/>
              <a:t>McCANN</a:t>
            </a:r>
            <a:r>
              <a:rPr lang="en-US" dirty="0"/>
              <a:t>, Blackberry</a:t>
            </a:r>
          </a:p>
          <a:p>
            <a:r>
              <a:rPr lang="en-US" dirty="0"/>
              <a:t>as </a:t>
            </a:r>
            <a:r>
              <a:rPr lang="en-US" dirty="0" err="1"/>
              <a:t>TGbc</a:t>
            </a:r>
            <a:r>
              <a:rPr lang="en-US" dirty="0"/>
              <a:t> Vice Chairs</a:t>
            </a:r>
          </a:p>
          <a:p>
            <a:endParaRPr lang="en-US" dirty="0"/>
          </a:p>
          <a:p>
            <a:r>
              <a:rPr lang="en-US" dirty="0"/>
              <a:t>Moved:	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Seconded:		Hiroshi Mano</a:t>
            </a:r>
          </a:p>
          <a:p>
            <a:r>
              <a:rPr lang="en-US" dirty="0"/>
              <a:t>Y/N/A:		6/0/0 – motion passes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5C0BB70-87CF-5340-9C39-DEE9BA68747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200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4F4D74-E3C2-3E47-AF3E-95F2FB321D5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33D504F-EEEF-9E49-97CC-64F5E9E65CF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61458897"/>
      </p:ext>
    </p:extLst>
  </p:cSld>
  <p:clrMapOvr>
    <a:masterClrMapping/>
  </p:clrMapOvr>
</p:sld>
</file>

<file path=ppt/slides/slide2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4A602A-A98D-E544-AE72-63DB19070A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#6</a:t>
            </a:r>
            <a:br>
              <a:rPr lang="en-US" dirty="0"/>
            </a:br>
            <a:r>
              <a:rPr lang="en-US" dirty="0" err="1"/>
              <a:t>TGbc</a:t>
            </a:r>
            <a:r>
              <a:rPr lang="en-US" dirty="0"/>
              <a:t> Secretary Confirmation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A1D001-F4FD-224C-8DDF-502F1E99CB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confirm </a:t>
            </a:r>
          </a:p>
          <a:p>
            <a:r>
              <a:rPr lang="en-US" dirty="0"/>
              <a:t>			</a:t>
            </a:r>
            <a:r>
              <a:rPr lang="en-US" dirty="0" err="1"/>
              <a:t>Xiaofei</a:t>
            </a:r>
            <a:r>
              <a:rPr lang="en-US" dirty="0"/>
              <a:t>, WANG, Interdigital</a:t>
            </a:r>
          </a:p>
          <a:p>
            <a:r>
              <a:rPr lang="en-US" dirty="0"/>
              <a:t>as the </a:t>
            </a:r>
            <a:r>
              <a:rPr lang="en-US" dirty="0" err="1"/>
              <a:t>TGbc</a:t>
            </a:r>
            <a:r>
              <a:rPr lang="en-US" dirty="0"/>
              <a:t> Secretary.</a:t>
            </a:r>
          </a:p>
          <a:p>
            <a:endParaRPr lang="en-US" dirty="0"/>
          </a:p>
          <a:p>
            <a:r>
              <a:rPr lang="en-US" dirty="0"/>
              <a:t>Moved:		Hiroshi Mano</a:t>
            </a:r>
          </a:p>
          <a:p>
            <a:r>
              <a:rPr lang="en-US" dirty="0"/>
              <a:t>Seconded:		Hitoshi Morioka</a:t>
            </a:r>
          </a:p>
          <a:p>
            <a:r>
              <a:rPr lang="en-US" dirty="0"/>
              <a:t>Y/N/A:		Motion approved by acclamation	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5C0BB70-87CF-5340-9C39-DEE9BA68747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201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4F4D74-E3C2-3E47-AF3E-95F2FB321D5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33D504F-EEEF-9E49-97CC-64F5E9E65CF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8275323"/>
      </p:ext>
    </p:extLst>
  </p:cSld>
  <p:clrMapOvr>
    <a:masterClrMapping/>
  </p:clrMapOvr>
</p:sld>
</file>

<file path=ppt/slides/slide2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FBA514-A381-D440-B6E3-C5ADF795EA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#7</a:t>
            </a:r>
            <a:br>
              <a:rPr lang="en-US" dirty="0"/>
            </a:br>
            <a:r>
              <a:rPr lang="en-US" dirty="0"/>
              <a:t>802.11bc Selection Procedure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8EF6D6-9F14-8B4E-A3F9-1F90E66E89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adopt 11-19/0135r0 as the IEEE 802.11 </a:t>
            </a:r>
            <a:r>
              <a:rPr lang="en-US" dirty="0" err="1"/>
              <a:t>TGbc</a:t>
            </a:r>
            <a:r>
              <a:rPr lang="en-US" dirty="0"/>
              <a:t> Selection Procedure</a:t>
            </a:r>
          </a:p>
          <a:p>
            <a:endParaRPr lang="en-US" dirty="0"/>
          </a:p>
          <a:p>
            <a:r>
              <a:rPr lang="en-US" dirty="0"/>
              <a:t>Moved:		Hiroshi Mano</a:t>
            </a:r>
          </a:p>
          <a:p>
            <a:r>
              <a:rPr lang="en-US" dirty="0"/>
              <a:t>Second:		Hitoshi Morioka</a:t>
            </a:r>
          </a:p>
          <a:p>
            <a:r>
              <a:rPr lang="en-US" dirty="0"/>
              <a:t>Y/N/A:		4/0/1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2A7F6A0-B357-3B45-AD1F-44C0864046C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202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8D854E-C92A-E54F-801F-9ABEFF5F9AC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0D967ED-30A6-D14D-9340-ACACA9166EC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89174645"/>
      </p:ext>
    </p:extLst>
  </p:cSld>
  <p:clrMapOvr>
    <a:masterClrMapping/>
  </p:clrMapOvr>
</p:sld>
</file>

<file path=ppt/slides/slide2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A016DE-FEE0-0C44-9D0E-92811EEBB6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Motion#8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B6D88E-E2DE-FA46-AF74-60D725C108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adopt document 11-19/0151r0 as the 802.11 </a:t>
            </a:r>
            <a:r>
              <a:rPr lang="en-US" dirty="0" err="1"/>
              <a:t>TGbc</a:t>
            </a:r>
            <a:r>
              <a:rPr lang="en-US" dirty="0"/>
              <a:t> Functional Requirement document.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Moved:	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Second:		Hiroshi Mano</a:t>
            </a:r>
          </a:p>
          <a:p>
            <a:r>
              <a:rPr lang="en-US" dirty="0"/>
              <a:t>Y/N/A:		approved by unanimous consent.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194315F-8555-B84B-94B4-1ADD57A50A7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203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DACDBC-E421-8C41-B8C3-961FB12D2B2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B9298E0-468F-B14B-8648-D773DF9FB9A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39081754"/>
      </p:ext>
    </p:extLst>
  </p:cSld>
  <p:clrMapOvr>
    <a:masterClrMapping/>
  </p:clrMapOvr>
</p:sld>
</file>

<file path=ppt/slides/slide2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A016DE-FEE0-0C44-9D0E-92811EEBB6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Motion#9</a:t>
            </a:r>
            <a:br>
              <a:rPr lang="en-US" dirty="0"/>
            </a:br>
            <a:r>
              <a:rPr lang="en-US" dirty="0"/>
              <a:t>Adoption of Functional Requirement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B6D88E-E2DE-FA46-AF74-60D725C108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Functional Requirements contained in 11-19/171r1,</a:t>
            </a:r>
            <a:br>
              <a:rPr lang="en-US" dirty="0"/>
            </a:br>
            <a:r>
              <a:rPr lang="en-US" dirty="0"/>
              <a:t>and incorporate those requirements into the </a:t>
            </a:r>
            <a:r>
              <a:rPr lang="en-US" dirty="0" err="1"/>
              <a:t>TGbc</a:t>
            </a:r>
            <a:r>
              <a:rPr lang="en-US" dirty="0"/>
              <a:t> Functional Requirement Document (11-19/151).</a:t>
            </a:r>
          </a:p>
          <a:p>
            <a:endParaRPr lang="en-US" dirty="0"/>
          </a:p>
          <a:p>
            <a:r>
              <a:rPr lang="en-US" dirty="0"/>
              <a:t>Moved:		Hitoshi Morioka</a:t>
            </a:r>
          </a:p>
          <a:p>
            <a:r>
              <a:rPr lang="en-US" dirty="0"/>
              <a:t>Second:		Hiroshi Mano</a:t>
            </a:r>
          </a:p>
          <a:p>
            <a:r>
              <a:rPr lang="en-US" dirty="0"/>
              <a:t>Y/N/A:	</a:t>
            </a:r>
            <a:r>
              <a:rPr lang="en-US"/>
              <a:t>	6/0/1 </a:t>
            </a:r>
            <a:r>
              <a:rPr lang="en-US" dirty="0"/>
              <a:t>– motion passes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194315F-8555-B84B-94B4-1ADD57A50A7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204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DACDBC-E421-8C41-B8C3-961FB12D2B2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B9298E0-468F-B14B-8648-D773DF9FB9A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82568826"/>
      </p:ext>
    </p:extLst>
  </p:cSld>
  <p:clrMapOvr>
    <a:masterClrMapping/>
  </p:clrMapOvr>
</p:sld>
</file>

<file path=ppt/slides/slide2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#10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modified agenda for </a:t>
            </a:r>
            <a:r>
              <a:rPr lang="en-US" dirty="0" err="1"/>
              <a:t>TGbc</a:t>
            </a:r>
            <a:r>
              <a:rPr lang="en-US" dirty="0"/>
              <a:t> as contained in document 11/18-2124r4</a:t>
            </a:r>
          </a:p>
          <a:p>
            <a:endParaRPr lang="en-US" dirty="0"/>
          </a:p>
          <a:p>
            <a:r>
              <a:rPr lang="en-US" dirty="0"/>
              <a:t>Mover:	Hiroshi Mano</a:t>
            </a:r>
          </a:p>
          <a:p>
            <a:r>
              <a:rPr lang="en-US" dirty="0"/>
              <a:t>Second: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205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39467677"/>
      </p:ext>
    </p:extLst>
  </p:cSld>
  <p:clrMapOvr>
    <a:masterClrMapping/>
  </p:clrMapOvr>
</p:sld>
</file>

<file path=ppt/slides/slide2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A016DE-FEE0-0C44-9D0E-92811EEBB6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#11</a:t>
            </a:r>
            <a:br>
              <a:rPr lang="en-US" dirty="0"/>
            </a:br>
            <a:r>
              <a:rPr lang="en-US" dirty="0"/>
              <a:t>Adoption of Functional Requirement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B6D88E-E2DE-FA46-AF74-60D725C108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Functional Requirements contained in 11-19/0183r1,</a:t>
            </a:r>
            <a:br>
              <a:rPr lang="en-US" dirty="0"/>
            </a:br>
            <a:r>
              <a:rPr lang="en-US" dirty="0"/>
              <a:t>and incorporate those requirements into the </a:t>
            </a:r>
            <a:r>
              <a:rPr lang="en-US" dirty="0" err="1"/>
              <a:t>TGbc</a:t>
            </a:r>
            <a:r>
              <a:rPr lang="en-US" dirty="0"/>
              <a:t> Functional Requirement Document (11-19/151).</a:t>
            </a:r>
          </a:p>
          <a:p>
            <a:endParaRPr lang="en-US" dirty="0"/>
          </a:p>
          <a:p>
            <a:r>
              <a:rPr lang="en-US" dirty="0"/>
              <a:t>Moved:		Hitoshi Morioka</a:t>
            </a:r>
          </a:p>
          <a:p>
            <a:r>
              <a:rPr lang="en-US" dirty="0"/>
              <a:t>Second:		Hiroshi Mano</a:t>
            </a:r>
          </a:p>
          <a:p>
            <a:r>
              <a:rPr lang="en-US" dirty="0"/>
              <a:t>Y/N/A:		Approved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194315F-8555-B84B-94B4-1ADD57A50A7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206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DACDBC-E421-8C41-B8C3-961FB12D2B2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B9298E0-468F-B14B-8648-D773DF9FB9A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02313972"/>
      </p:ext>
    </p:extLst>
  </p:cSld>
  <p:clrMapOvr>
    <a:masterClrMapping/>
  </p:clrMapOvr>
</p:sld>
</file>

<file path=ppt/slides/slide2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DB346B-539E-564C-AA87-D3C37405F2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D0016B-3633-B14D-B9D8-D64DEFAA90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agree to have a common template for </a:t>
            </a:r>
            <a:r>
              <a:rPr lang="en-US" dirty="0" err="1"/>
              <a:t>TGbc</a:t>
            </a:r>
            <a:r>
              <a:rPr lang="en-US" dirty="0"/>
              <a:t> use case scenario slides?</a:t>
            </a:r>
          </a:p>
          <a:p>
            <a:endParaRPr lang="en-US" dirty="0"/>
          </a:p>
          <a:p>
            <a:r>
              <a:rPr lang="en-US" dirty="0"/>
              <a:t>Yes		5</a:t>
            </a:r>
          </a:p>
          <a:p>
            <a:r>
              <a:rPr lang="en-US" dirty="0"/>
              <a:t>No			0</a:t>
            </a:r>
          </a:p>
          <a:p>
            <a:r>
              <a:rPr lang="en-US" dirty="0"/>
              <a:t>Abstain	5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978101F-EB8F-1A47-BEB5-221D53ECFE7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207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495699-C115-DA46-8E71-A7F01BE1A75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D2FBB78-F512-4944-B240-AB12AB7555E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56737911"/>
      </p:ext>
    </p:extLst>
  </p:cSld>
  <p:clrMapOvr>
    <a:masterClrMapping/>
  </p:clrMapOvr>
</p:sld>
</file>

<file path=ppt/slides/slide2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A016DE-FEE0-0C44-9D0E-92811EEBB6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#12</a:t>
            </a:r>
            <a:br>
              <a:rPr lang="en-US" dirty="0"/>
            </a:br>
            <a:r>
              <a:rPr lang="en-US" dirty="0" err="1"/>
              <a:t>TGbc</a:t>
            </a:r>
            <a:r>
              <a:rPr lang="en-US" dirty="0"/>
              <a:t> Use Case Document Template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B6D88E-E2DE-FA46-AF74-60D725C108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template contained in slide 4 of document 11-19/0182r0 to be used for describing </a:t>
            </a:r>
            <a:r>
              <a:rPr lang="en-US" dirty="0" err="1"/>
              <a:t>TGbc</a:t>
            </a:r>
            <a:r>
              <a:rPr lang="en-US" dirty="0"/>
              <a:t> use cases that are to be considered for inclusion in the </a:t>
            </a:r>
            <a:r>
              <a:rPr lang="en-US" dirty="0" err="1"/>
              <a:t>TGbc</a:t>
            </a:r>
            <a:r>
              <a:rPr lang="en-US" dirty="0"/>
              <a:t> Use Case Document.</a:t>
            </a:r>
          </a:p>
          <a:p>
            <a:endParaRPr lang="en-US" dirty="0"/>
          </a:p>
          <a:p>
            <a:r>
              <a:rPr lang="en-US" dirty="0"/>
              <a:t>Moved:		Hiroshi Mano</a:t>
            </a:r>
          </a:p>
          <a:p>
            <a:r>
              <a:rPr lang="en-US" dirty="0"/>
              <a:t>Second:		Hitoshi Morioka</a:t>
            </a:r>
          </a:p>
          <a:p>
            <a:r>
              <a:rPr lang="en-US" dirty="0"/>
              <a:t>Y/N/A:		7/0/4 – motion passes	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194315F-8555-B84B-94B4-1ADD57A50A7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208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DACDBC-E421-8C41-B8C3-961FB12D2B2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B9298E0-468F-B14B-8648-D773DF9FB9A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2992616"/>
      </p:ext>
    </p:extLst>
  </p:cSld>
  <p:clrMapOvr>
    <a:masterClrMapping/>
  </p:clrMapOvr>
</p:sld>
</file>

<file path=ppt/slides/slide2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#13</a:t>
            </a:r>
            <a:br>
              <a:rPr lang="en-US" dirty="0"/>
            </a:br>
            <a:r>
              <a:rPr lang="en-US" dirty="0"/>
              <a:t>Authorize Telcons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5800" y="1981201"/>
            <a:ext cx="7770813" cy="1828800"/>
          </a:xfrm>
        </p:spPr>
        <p:txBody>
          <a:bodyPr/>
          <a:lstStyle/>
          <a:p>
            <a:r>
              <a:rPr lang="en-US" dirty="0"/>
              <a:t>Move to </a:t>
            </a:r>
            <a:r>
              <a:rPr lang="de-DE" dirty="0" err="1"/>
              <a:t>approve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following</a:t>
            </a:r>
            <a:r>
              <a:rPr lang="de-DE" dirty="0"/>
              <a:t> </a:t>
            </a:r>
            <a:r>
              <a:rPr lang="de-DE" dirty="0" err="1"/>
              <a:t>schedule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teleconferences</a:t>
            </a:r>
            <a:r>
              <a:rPr lang="de-DE" dirty="0"/>
              <a:t>:</a:t>
            </a:r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r>
              <a:rPr lang="de-DE" dirty="0" err="1"/>
              <a:t>Moved</a:t>
            </a:r>
            <a:r>
              <a:rPr lang="de-DE" dirty="0"/>
              <a:t>: Hiroshi Mano</a:t>
            </a:r>
          </a:p>
          <a:p>
            <a:r>
              <a:rPr lang="de-DE" dirty="0"/>
              <a:t>Second: Hitoshi Morioka</a:t>
            </a:r>
          </a:p>
          <a:p>
            <a:r>
              <a:rPr lang="de-DE" dirty="0" err="1"/>
              <a:t>Result</a:t>
            </a:r>
            <a:r>
              <a:rPr lang="de-DE" dirty="0"/>
              <a:t>:	</a:t>
            </a:r>
            <a:r>
              <a:rPr lang="de-DE" dirty="0" err="1"/>
              <a:t>approved</a:t>
            </a:r>
            <a:r>
              <a:rPr lang="de-DE" dirty="0"/>
              <a:t> </a:t>
            </a:r>
            <a:r>
              <a:rPr lang="de-DE" dirty="0" err="1"/>
              <a:t>by</a:t>
            </a:r>
            <a:r>
              <a:rPr lang="de-DE" dirty="0"/>
              <a:t> </a:t>
            </a:r>
            <a:r>
              <a:rPr lang="de-DE" dirty="0" err="1"/>
              <a:t>unanimous</a:t>
            </a:r>
            <a:r>
              <a:rPr lang="de-DE" dirty="0"/>
              <a:t> </a:t>
            </a:r>
            <a:r>
              <a:rPr lang="de-DE" dirty="0" err="1"/>
              <a:t>consent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209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2022</a:t>
            </a:r>
            <a:endParaRPr lang="en-GB" dirty="0"/>
          </a:p>
        </p:txBody>
      </p:sp>
      <p:graphicFrame>
        <p:nvGraphicFramePr>
          <p:cNvPr id="7" name="Tabel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190941"/>
              </p:ext>
            </p:extLst>
          </p:nvPr>
        </p:nvGraphicFramePr>
        <p:xfrm>
          <a:off x="1136848" y="2914248"/>
          <a:ext cx="7467600" cy="2026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66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Group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Dates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Start Time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Duration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TGbc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Tuesdays</a:t>
                      </a:r>
                    </a:p>
                    <a:p>
                      <a:r>
                        <a:rPr lang="en-US" dirty="0"/>
                        <a:t>Feb 12, 2019</a:t>
                      </a:r>
                    </a:p>
                    <a:p>
                      <a:r>
                        <a:rPr lang="en-US" dirty="0"/>
                        <a:t>March 19, 2019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10:00h</a:t>
                      </a:r>
                      <a:r>
                        <a:rPr lang="en-US" baseline="0" dirty="0"/>
                        <a:t> ET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 hour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310069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5CE65F-CCB0-1C4C-981A-B4017E7685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#134</a:t>
            </a:r>
            <a:br>
              <a:rPr lang="en-US" dirty="0"/>
            </a:br>
            <a:r>
              <a:rPr lang="en-US" dirty="0"/>
              <a:t>Recirculation of </a:t>
            </a:r>
            <a:r>
              <a:rPr lang="en-US" dirty="0" err="1"/>
              <a:t>TGbc</a:t>
            </a:r>
            <a:r>
              <a:rPr lang="en-US" dirty="0"/>
              <a:t> D2.0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F3D78B-91B8-7C44-9790-A774526191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z="2000" dirty="0"/>
              <a:t>Move to request 802.11 WG to approve the following motion: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en-US" sz="2000" dirty="0"/>
              <a:t>Having approved comment resolutions for all of the comments received from LB 252 on </a:t>
            </a:r>
            <a:r>
              <a:rPr lang="en-US" sz="2000" dirty="0" err="1"/>
              <a:t>TGbc</a:t>
            </a:r>
            <a:r>
              <a:rPr lang="en-US" sz="2000" dirty="0"/>
              <a:t> D1.0 as contained in document 11-20/1985r</a:t>
            </a:r>
            <a:r>
              <a:rPr lang="en-US" sz="2000" dirty="0">
                <a:highlight>
                  <a:srgbClr val="FFFF00"/>
                </a:highlight>
              </a:rPr>
              <a:t>49,</a:t>
            </a:r>
            <a:endParaRPr lang="en-GB" sz="2000" dirty="0">
              <a:highlight>
                <a:srgbClr val="FFFF00"/>
              </a:highlight>
            </a:endParaRPr>
          </a:p>
          <a:p>
            <a:pPr lvl="0">
              <a:buFont typeface="Arial" panose="020B0604020202020204" pitchFamily="34" charset="0"/>
              <a:buChar char="•"/>
            </a:pPr>
            <a:r>
              <a:rPr lang="en-US" sz="2000" dirty="0"/>
              <a:t>Instruct the editor to prepare Draft D2.0 incorporating these resolutions and,</a:t>
            </a:r>
            <a:endParaRPr lang="en-GB" sz="2000" dirty="0"/>
          </a:p>
          <a:p>
            <a:pPr lvl="0">
              <a:buFont typeface="Arial" panose="020B0604020202020204" pitchFamily="34" charset="0"/>
              <a:buChar char="•"/>
            </a:pPr>
            <a:r>
              <a:rPr lang="en-US" sz="2000" dirty="0"/>
              <a:t>Approve a </a:t>
            </a:r>
            <a:r>
              <a:rPr lang="en-US" sz="2000" dirty="0">
                <a:highlight>
                  <a:srgbClr val="FFFF00"/>
                </a:highlight>
              </a:rPr>
              <a:t>20</a:t>
            </a:r>
            <a:r>
              <a:rPr lang="en-US" sz="2000" dirty="0"/>
              <a:t> day Working Group Recirculation Ballot asking the question “Should </a:t>
            </a:r>
            <a:r>
              <a:rPr lang="en-US" sz="2000" dirty="0" err="1"/>
              <a:t>TGbc</a:t>
            </a:r>
            <a:r>
              <a:rPr lang="en-US" sz="2000" dirty="0"/>
              <a:t> D2.0 be forwarded to Sponsor Ballot?”</a:t>
            </a:r>
            <a:endParaRPr lang="en-GB" sz="2000" dirty="0"/>
          </a:p>
          <a:p>
            <a:endParaRPr lang="en-US" sz="2000" dirty="0"/>
          </a:p>
          <a:p>
            <a:r>
              <a:rPr lang="en-US" sz="2000" dirty="0"/>
              <a:t>Mover / Second: Stephen McCann / </a:t>
            </a:r>
            <a:r>
              <a:rPr lang="en-US" sz="2000" dirty="0" err="1"/>
              <a:t>Xiaofei</a:t>
            </a:r>
            <a:r>
              <a:rPr lang="en-US" sz="2000" dirty="0"/>
              <a:t> Wang</a:t>
            </a:r>
          </a:p>
          <a:p>
            <a:r>
              <a:rPr lang="en-US" sz="2000" dirty="0"/>
              <a:t>Y/N/A: 8/0/0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046524C-BA4B-4C41-8D24-AC26898B062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329AAC-164D-E944-B75A-39DCF85349E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9F2D78B-87CD-A14B-915F-F0F2E4F847F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49904420"/>
      </p:ext>
    </p:extLst>
  </p:cSld>
  <p:clrMapOvr>
    <a:masterClrMapping/>
  </p:clrMapOvr>
</p:sld>
</file>

<file path=ppt/slides/slide2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#14</a:t>
            </a:r>
            <a:br>
              <a:rPr lang="en-US" dirty="0"/>
            </a:br>
            <a:r>
              <a:rPr lang="en-US" dirty="0" err="1"/>
              <a:t>TGbc</a:t>
            </a:r>
            <a:r>
              <a:rPr lang="en-US" dirty="0"/>
              <a:t> Timeline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/>
              <a:t>Move to approve the </a:t>
            </a:r>
            <a:r>
              <a:rPr lang="en-US" dirty="0" err="1"/>
              <a:t>TGbc</a:t>
            </a:r>
            <a:r>
              <a:rPr lang="en-US" dirty="0"/>
              <a:t> Timeline as shown on slide 35 of document 11-18/2126r1.</a:t>
            </a:r>
          </a:p>
          <a:p>
            <a:pPr>
              <a:buFont typeface="Arial"/>
              <a:buChar char="•"/>
            </a:pPr>
            <a:endParaRPr lang="en-US" dirty="0"/>
          </a:p>
          <a:p>
            <a:pPr>
              <a:buFont typeface="Arial"/>
              <a:buChar char="•"/>
            </a:pPr>
            <a:r>
              <a:rPr lang="en-US" dirty="0"/>
              <a:t>Mover:		Hiroshi Mano</a:t>
            </a:r>
          </a:p>
          <a:p>
            <a:pPr>
              <a:buFont typeface="Arial"/>
              <a:buChar char="•"/>
            </a:pPr>
            <a:r>
              <a:rPr lang="en-US" dirty="0"/>
              <a:t>Second: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pPr>
              <a:buFont typeface="Arial"/>
              <a:buChar char="•"/>
            </a:pPr>
            <a:r>
              <a:rPr lang="en-US" dirty="0"/>
              <a:t>Y/N/A:		Approved by </a:t>
            </a:r>
            <a:r>
              <a:rPr lang="en-US"/>
              <a:t>unanimous consent</a:t>
            </a:r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210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09007628"/>
      </p:ext>
    </p:extLst>
  </p:cSld>
  <p:clrMapOvr>
    <a:masterClrMapping/>
  </p:clrMapOvr>
</p:sld>
</file>

<file path=ppt/slides/slide2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Month YEAR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#??? -- #???</a:t>
            </a:r>
          </a:p>
          <a:p>
            <a:r>
              <a:rPr lang="en-US" dirty="0"/>
              <a:t>Straw Polls #??? -- #???</a:t>
            </a:r>
          </a:p>
          <a:p>
            <a:endParaRPr lang="en-US" dirty="0"/>
          </a:p>
          <a:p>
            <a:r>
              <a:rPr lang="en-US" dirty="0"/>
              <a:t>LOCATION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January 2022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211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3231661"/>
      </p:ext>
    </p:extLst>
  </p:cSld>
  <p:clrMapOvr>
    <a:masterClrMapping/>
  </p:clrMapOvr>
</p:sld>
</file>

<file path=ppt/slides/slide2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#&lt;</a:t>
            </a:r>
            <a:r>
              <a:rPr lang="en-US" dirty="0" err="1"/>
              <a:t>yymm</a:t>
            </a:r>
            <a:r>
              <a:rPr lang="en-US" dirty="0"/>
              <a:t>&gt;/01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11/YY-XXXXr0</a:t>
            </a:r>
          </a:p>
          <a:p>
            <a:endParaRPr lang="en-US" dirty="0"/>
          </a:p>
          <a:p>
            <a:r>
              <a:rPr lang="en-US" dirty="0"/>
              <a:t>Mover:</a:t>
            </a:r>
          </a:p>
          <a:p>
            <a:r>
              <a:rPr lang="en-US" dirty="0"/>
              <a:t>Second:</a:t>
            </a:r>
          </a:p>
          <a:p>
            <a:endParaRPr lang="en-US" dirty="0"/>
          </a:p>
          <a:p>
            <a:r>
              <a:rPr lang="en-US" strike="sngStrike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212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2022</a:t>
            </a:r>
            <a:endParaRPr lang="en-GB" dirty="0"/>
          </a:p>
        </p:txBody>
      </p:sp>
      <p:sp>
        <p:nvSpPr>
          <p:cNvPr id="7" name="Textfeld 6"/>
          <p:cNvSpPr txBox="1"/>
          <p:nvPr/>
        </p:nvSpPr>
        <p:spPr>
          <a:xfrm rot="20107319">
            <a:off x="463651" y="5386069"/>
            <a:ext cx="19539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Update HERE</a:t>
            </a:r>
          </a:p>
        </p:txBody>
      </p:sp>
    </p:spTree>
  </p:cSld>
  <p:clrMapOvr>
    <a:masterClrMapping/>
  </p:clrMapOvr>
</p:sld>
</file>

<file path=ppt/slides/slide2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#&lt;</a:t>
            </a:r>
            <a:r>
              <a:rPr lang="en-US" dirty="0" err="1"/>
              <a:t>yymm</a:t>
            </a:r>
            <a:r>
              <a:rPr lang="en-US" dirty="0"/>
              <a:t>&gt;/02 </a:t>
            </a:r>
            <a:br>
              <a:rPr lang="en-US" dirty="0"/>
            </a:br>
            <a:r>
              <a:rPr lang="en-US" dirty="0"/>
              <a:t>Approve meeting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meeting minutes of the previous face-to-face meeting as contained in document &lt;11-xx/xxxxr0&gt;.</a:t>
            </a:r>
          </a:p>
          <a:p>
            <a:endParaRPr lang="en-US" dirty="0"/>
          </a:p>
          <a:p>
            <a:r>
              <a:rPr lang="en-US" dirty="0"/>
              <a:t>Note: 		Motion is on consent agenda (see Motion #xxx)</a:t>
            </a:r>
          </a:p>
          <a:p>
            <a:r>
              <a:rPr lang="en-US" dirty="0"/>
              <a:t>Mover:	N/A</a:t>
            </a:r>
          </a:p>
          <a:p>
            <a:r>
              <a:rPr lang="en-US" dirty="0"/>
              <a:t>Second:	N/A</a:t>
            </a:r>
          </a:p>
          <a:p>
            <a:r>
              <a:rPr lang="en-US" dirty="0"/>
              <a:t>Vote:		Motion passes (Motion part of consent agenda)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213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2022</a:t>
            </a:r>
            <a:endParaRPr lang="en-GB" dirty="0"/>
          </a:p>
        </p:txBody>
      </p:sp>
      <p:sp>
        <p:nvSpPr>
          <p:cNvPr id="7" name="Textfeld 6"/>
          <p:cNvSpPr txBox="1"/>
          <p:nvPr/>
        </p:nvSpPr>
        <p:spPr>
          <a:xfrm rot="20107319">
            <a:off x="379982" y="3398658"/>
            <a:ext cx="791274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Update HERE</a:t>
            </a:r>
          </a:p>
          <a:p>
            <a:r>
              <a:rPr lang="en-US" dirty="0">
                <a:solidFill>
                  <a:srgbClr val="FF0000"/>
                </a:solidFill>
              </a:rPr>
              <a:t>In case of consent agenda, assure text is the same as on agenda</a:t>
            </a:r>
          </a:p>
        </p:txBody>
      </p:sp>
    </p:spTree>
  </p:cSld>
  <p:clrMapOvr>
    <a:masterClrMapping/>
  </p:clrMapOvr>
</p:sld>
</file>

<file path=ppt/slides/slide2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#&lt;</a:t>
            </a:r>
            <a:r>
              <a:rPr lang="en-US" dirty="0" err="1"/>
              <a:t>yymm</a:t>
            </a:r>
            <a:r>
              <a:rPr lang="en-US" dirty="0"/>
              <a:t>&gt;/02 </a:t>
            </a:r>
            <a:br>
              <a:rPr lang="en-US" dirty="0"/>
            </a:br>
            <a:r>
              <a:rPr lang="en-US" dirty="0"/>
              <a:t>Approve telephone conference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telephone conference minutes of the previous face-to-face meeting as contained in document &lt;11-xx/xxxxr0&gt;.</a:t>
            </a:r>
          </a:p>
          <a:p>
            <a:endParaRPr lang="en-US" dirty="0"/>
          </a:p>
          <a:p>
            <a:r>
              <a:rPr lang="en-US" dirty="0"/>
              <a:t>Note: 		Motion is on consent agenda (see Motion #xxx)</a:t>
            </a:r>
          </a:p>
          <a:p>
            <a:r>
              <a:rPr lang="en-US" dirty="0"/>
              <a:t>Mover:	N/A</a:t>
            </a:r>
          </a:p>
          <a:p>
            <a:r>
              <a:rPr lang="en-US" dirty="0"/>
              <a:t>Second:	N/A</a:t>
            </a:r>
          </a:p>
          <a:p>
            <a:r>
              <a:rPr lang="en-US" dirty="0"/>
              <a:t>Vote:		Motion passes (Motion part of consent agenda)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214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2022</a:t>
            </a:r>
            <a:endParaRPr lang="en-GB" dirty="0"/>
          </a:p>
        </p:txBody>
      </p:sp>
      <p:sp>
        <p:nvSpPr>
          <p:cNvPr id="8" name="Textfeld 6">
            <a:extLst>
              <a:ext uri="{FF2B5EF4-FFF2-40B4-BE49-F238E27FC236}">
                <a16:creationId xmlns:a16="http://schemas.microsoft.com/office/drawing/2014/main" id="{734D495E-80AA-544D-BC37-7319EE9DC9B9}"/>
              </a:ext>
            </a:extLst>
          </p:cNvPr>
          <p:cNvSpPr txBox="1"/>
          <p:nvPr/>
        </p:nvSpPr>
        <p:spPr>
          <a:xfrm rot="20107319">
            <a:off x="379982" y="3398658"/>
            <a:ext cx="791274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Update HERE</a:t>
            </a:r>
          </a:p>
          <a:p>
            <a:r>
              <a:rPr lang="en-US" dirty="0">
                <a:solidFill>
                  <a:srgbClr val="FF0000"/>
                </a:solidFill>
              </a:rPr>
              <a:t>In case of consent agenda, assure text is the same as on agenda</a:t>
            </a:r>
          </a:p>
        </p:txBody>
      </p:sp>
    </p:spTree>
  </p:cSld>
  <p:clrMapOvr>
    <a:masterClrMapping/>
  </p:clrMapOvr>
</p:sld>
</file>

<file path=ppt/slides/slide2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#&lt;</a:t>
            </a:r>
            <a:r>
              <a:rPr lang="en-US" dirty="0" err="1"/>
              <a:t>yymm</a:t>
            </a:r>
            <a:r>
              <a:rPr lang="en-US" dirty="0"/>
              <a:t>&gt;/</a:t>
            </a:r>
            <a:r>
              <a:rPr lang="en-US" dirty="0" err="1"/>
              <a:t>nn</a:t>
            </a:r>
            <a:br>
              <a:rPr lang="en-US" dirty="0"/>
            </a:br>
            <a:r>
              <a:rPr lang="en-US" dirty="0"/>
              <a:t>Authorize ad-hoc meetings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•	</a:t>
            </a:r>
            <a:r>
              <a:rPr lang="de-DE" dirty="0" err="1"/>
              <a:t>Authorize</a:t>
            </a:r>
            <a:r>
              <a:rPr lang="de-DE" dirty="0"/>
              <a:t> </a:t>
            </a:r>
            <a:r>
              <a:rPr lang="de-DE" dirty="0" err="1"/>
              <a:t>TGbc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hold an ad-hoc </a:t>
            </a:r>
            <a:r>
              <a:rPr lang="de-DE" dirty="0" err="1"/>
              <a:t>meeting</a:t>
            </a:r>
            <a:r>
              <a:rPr lang="de-DE" dirty="0"/>
              <a:t> on &lt;</a:t>
            </a:r>
            <a:r>
              <a:rPr lang="de-DE" dirty="0" err="1"/>
              <a:t>dates</a:t>
            </a:r>
            <a:r>
              <a:rPr lang="de-DE" dirty="0"/>
              <a:t>&gt; in &lt;</a:t>
            </a:r>
            <a:r>
              <a:rPr lang="de-DE" dirty="0" err="1"/>
              <a:t>location</a:t>
            </a:r>
            <a:r>
              <a:rPr lang="de-DE" dirty="0"/>
              <a:t>&gt;, </a:t>
            </a:r>
            <a:r>
              <a:rPr lang="de-DE" dirty="0" err="1"/>
              <a:t>with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preferred</a:t>
            </a:r>
            <a:r>
              <a:rPr lang="de-DE" dirty="0"/>
              <a:t> </a:t>
            </a:r>
            <a:r>
              <a:rPr lang="de-DE" dirty="0" err="1"/>
              <a:t>venue</a:t>
            </a:r>
            <a:r>
              <a:rPr lang="de-DE" dirty="0"/>
              <a:t> </a:t>
            </a:r>
            <a:r>
              <a:rPr lang="de-DE" dirty="0" err="1"/>
              <a:t>being</a:t>
            </a:r>
            <a:r>
              <a:rPr lang="de-DE" dirty="0"/>
              <a:t> &lt;</a:t>
            </a:r>
            <a:r>
              <a:rPr lang="de-DE" dirty="0" err="1"/>
              <a:t>preferred</a:t>
            </a:r>
            <a:r>
              <a:rPr lang="de-DE" dirty="0"/>
              <a:t> </a:t>
            </a:r>
            <a:r>
              <a:rPr lang="de-DE" dirty="0" err="1"/>
              <a:t>location</a:t>
            </a:r>
            <a:r>
              <a:rPr lang="de-DE" dirty="0"/>
              <a:t>&gt;, 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purpose</a:t>
            </a:r>
            <a:r>
              <a:rPr lang="de-DE" dirty="0"/>
              <a:t> of &lt;</a:t>
            </a:r>
            <a:r>
              <a:rPr lang="de-DE" dirty="0" err="1"/>
              <a:t>purpose</a:t>
            </a:r>
            <a:r>
              <a:rPr lang="de-DE" dirty="0"/>
              <a:t>&gt;.</a:t>
            </a:r>
          </a:p>
          <a:p>
            <a:endParaRPr lang="de-DE" dirty="0"/>
          </a:p>
          <a:p>
            <a:r>
              <a:rPr lang="de-DE" dirty="0"/>
              <a:t>•	[</a:t>
            </a:r>
            <a:r>
              <a:rPr lang="de-DE" dirty="0" err="1"/>
              <a:t>Moved</a:t>
            </a:r>
            <a:r>
              <a:rPr lang="de-DE" dirty="0"/>
              <a:t> </a:t>
            </a:r>
            <a:r>
              <a:rPr lang="de-DE" dirty="0" err="1"/>
              <a:t>by</a:t>
            </a:r>
            <a:r>
              <a:rPr lang="de-DE" dirty="0"/>
              <a:t> &lt;</a:t>
            </a:r>
            <a:r>
              <a:rPr lang="de-DE" dirty="0" err="1"/>
              <a:t>name</a:t>
            </a:r>
            <a:r>
              <a:rPr lang="de-DE" dirty="0"/>
              <a:t>&gt; on behalf of &lt;</a:t>
            </a:r>
            <a:r>
              <a:rPr lang="de-DE" dirty="0" err="1"/>
              <a:t>group</a:t>
            </a:r>
            <a:r>
              <a:rPr lang="de-DE" dirty="0"/>
              <a:t>&gt;</a:t>
            </a:r>
          </a:p>
          <a:p>
            <a:r>
              <a:rPr lang="de-DE" dirty="0"/>
              <a:t>•	&lt;</a:t>
            </a:r>
            <a:r>
              <a:rPr lang="de-DE" dirty="0" err="1"/>
              <a:t>group</a:t>
            </a:r>
            <a:r>
              <a:rPr lang="de-DE" dirty="0"/>
              <a:t>&gt; </a:t>
            </a:r>
            <a:r>
              <a:rPr lang="de-DE" dirty="0" err="1"/>
              <a:t>vote</a:t>
            </a:r>
            <a:r>
              <a:rPr lang="de-DE" dirty="0"/>
              <a:t>: </a:t>
            </a:r>
          </a:p>
          <a:p>
            <a:r>
              <a:rPr lang="de-DE" dirty="0"/>
              <a:t>•	</a:t>
            </a:r>
            <a:r>
              <a:rPr lang="de-DE" dirty="0" err="1"/>
              <a:t>Moved</a:t>
            </a:r>
            <a:r>
              <a:rPr lang="de-DE" dirty="0"/>
              <a:t>: &lt;</a:t>
            </a:r>
            <a:r>
              <a:rPr lang="de-DE" dirty="0" err="1"/>
              <a:t>name</a:t>
            </a:r>
            <a:r>
              <a:rPr lang="de-DE" dirty="0"/>
              <a:t>&gt;,  </a:t>
            </a:r>
            <a:r>
              <a:rPr lang="de-DE" dirty="0" err="1"/>
              <a:t>Seconded</a:t>
            </a:r>
            <a:r>
              <a:rPr lang="de-DE" dirty="0"/>
              <a:t>: &lt;</a:t>
            </a:r>
            <a:r>
              <a:rPr lang="de-DE" dirty="0" err="1"/>
              <a:t>name</a:t>
            </a:r>
            <a:r>
              <a:rPr lang="de-DE" dirty="0"/>
              <a:t>&gt;, </a:t>
            </a:r>
            <a:r>
              <a:rPr lang="de-DE" dirty="0" err="1"/>
              <a:t>Result</a:t>
            </a:r>
            <a:r>
              <a:rPr lang="de-DE" dirty="0"/>
              <a:t>: y-n-a]</a:t>
            </a:r>
          </a:p>
          <a:p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215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2022</a:t>
            </a:r>
            <a:endParaRPr lang="en-GB" dirty="0"/>
          </a:p>
        </p:txBody>
      </p:sp>
    </p:spTree>
  </p:cSld>
  <p:clrMapOvr>
    <a:masterClrMapping/>
  </p:clrMapOvr>
</p:sld>
</file>

<file path=ppt/slides/slide2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#&lt;</a:t>
            </a:r>
            <a:r>
              <a:rPr lang="en-US" dirty="0" err="1"/>
              <a:t>yymm</a:t>
            </a:r>
            <a:r>
              <a:rPr lang="en-US" dirty="0"/>
              <a:t>&gt;/</a:t>
            </a:r>
            <a:r>
              <a:rPr lang="en-US" dirty="0" err="1"/>
              <a:t>nn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Authorize </a:t>
            </a:r>
            <a:r>
              <a:rPr lang="en-US" dirty="0" err="1"/>
              <a:t>Telcons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5800" y="1981201"/>
            <a:ext cx="7770813" cy="1828800"/>
          </a:xfrm>
        </p:spPr>
        <p:txBody>
          <a:bodyPr/>
          <a:lstStyle/>
          <a:p>
            <a:r>
              <a:rPr lang="en-US" dirty="0"/>
              <a:t>Move to </a:t>
            </a:r>
            <a:r>
              <a:rPr lang="de-DE" dirty="0" err="1"/>
              <a:t>approve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following</a:t>
            </a:r>
            <a:r>
              <a:rPr lang="de-DE" dirty="0"/>
              <a:t> </a:t>
            </a:r>
            <a:r>
              <a:rPr lang="de-DE" dirty="0" err="1"/>
              <a:t>schedule</a:t>
            </a:r>
            <a:r>
              <a:rPr lang="de-DE" dirty="0"/>
              <a:t> of </a:t>
            </a:r>
            <a:r>
              <a:rPr lang="de-DE" dirty="0" err="1"/>
              <a:t>teleconferences</a:t>
            </a:r>
            <a:r>
              <a:rPr lang="de-DE" dirty="0"/>
              <a:t> </a:t>
            </a:r>
            <a:r>
              <a:rPr lang="de-DE" dirty="0" err="1"/>
              <a:t>beginning</a:t>
            </a:r>
            <a:r>
              <a:rPr lang="de-DE" dirty="0"/>
              <a:t> no </a:t>
            </a:r>
            <a:r>
              <a:rPr lang="de-DE" dirty="0" err="1"/>
              <a:t>sooner</a:t>
            </a:r>
            <a:r>
              <a:rPr lang="de-DE" dirty="0"/>
              <a:t> </a:t>
            </a:r>
            <a:r>
              <a:rPr lang="de-DE" dirty="0" err="1"/>
              <a:t>than</a:t>
            </a:r>
            <a:r>
              <a:rPr lang="de-DE" dirty="0"/>
              <a:t> &lt;</a:t>
            </a:r>
            <a:r>
              <a:rPr lang="de-DE" dirty="0" err="1"/>
              <a:t>current</a:t>
            </a:r>
            <a:r>
              <a:rPr lang="de-DE" dirty="0"/>
              <a:t> date + 10 </a:t>
            </a:r>
            <a:r>
              <a:rPr lang="de-DE" dirty="0" err="1"/>
              <a:t>days</a:t>
            </a:r>
            <a:r>
              <a:rPr lang="de-DE" dirty="0"/>
              <a:t>&gt; [and </a:t>
            </a:r>
            <a:r>
              <a:rPr lang="de-DE" dirty="0" err="1"/>
              <a:t>ending</a:t>
            </a:r>
            <a:r>
              <a:rPr lang="de-DE" dirty="0"/>
              <a:t> 15 </a:t>
            </a:r>
            <a:r>
              <a:rPr lang="de-DE" dirty="0" err="1"/>
              <a:t>days</a:t>
            </a:r>
            <a:r>
              <a:rPr lang="de-DE" dirty="0"/>
              <a:t> </a:t>
            </a:r>
            <a:r>
              <a:rPr lang="de-DE" dirty="0" err="1"/>
              <a:t>past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end of </a:t>
            </a:r>
            <a:r>
              <a:rPr lang="de-DE" dirty="0" err="1"/>
              <a:t>the</a:t>
            </a:r>
            <a:r>
              <a:rPr lang="de-DE" dirty="0"/>
              <a:t> &lt;date&gt; </a:t>
            </a:r>
            <a:r>
              <a:rPr lang="de-DE" dirty="0" err="1"/>
              <a:t>Plenary</a:t>
            </a:r>
            <a:r>
              <a:rPr lang="de-DE" dirty="0"/>
              <a:t> Session].</a:t>
            </a:r>
          </a:p>
          <a:p>
            <a:r>
              <a:rPr lang="de-DE" dirty="0" err="1"/>
              <a:t>Moved</a:t>
            </a:r>
            <a:r>
              <a:rPr lang="de-DE" dirty="0"/>
              <a:t>: xxx, Second: xxx, </a:t>
            </a:r>
            <a:r>
              <a:rPr lang="de-DE" dirty="0" err="1"/>
              <a:t>Result</a:t>
            </a:r>
            <a:r>
              <a:rPr lang="de-DE" dirty="0"/>
              <a:t> </a:t>
            </a:r>
            <a:r>
              <a:rPr lang="de-DE" dirty="0" err="1"/>
              <a:t>y</a:t>
            </a:r>
            <a:r>
              <a:rPr lang="de-DE" dirty="0"/>
              <a:t>-</a:t>
            </a:r>
            <a:r>
              <a:rPr lang="de-DE" dirty="0" err="1"/>
              <a:t>n</a:t>
            </a:r>
            <a:r>
              <a:rPr lang="de-DE" dirty="0"/>
              <a:t>-a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216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2022</a:t>
            </a:r>
            <a:endParaRPr lang="en-GB" dirty="0"/>
          </a:p>
        </p:txBody>
      </p:sp>
      <p:graphicFrame>
        <p:nvGraphicFramePr>
          <p:cNvPr id="7" name="Tabel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6395423"/>
              </p:ext>
            </p:extLst>
          </p:nvPr>
        </p:nvGraphicFramePr>
        <p:xfrm>
          <a:off x="914400" y="4221088"/>
          <a:ext cx="74676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66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Group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Dates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Start Time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Duration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TGbc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Tuesdays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10:00h</a:t>
                      </a:r>
                      <a:r>
                        <a:rPr lang="en-US" baseline="0" dirty="0"/>
                        <a:t> ET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 hour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CF8B913F-1A24-CE4E-B940-07CBA57A7C5C}"/>
              </a:ext>
            </a:extLst>
          </p:cNvPr>
          <p:cNvSpPr txBox="1"/>
          <p:nvPr/>
        </p:nvSpPr>
        <p:spPr>
          <a:xfrm>
            <a:off x="696912" y="5877272"/>
            <a:ext cx="76850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Note: Telephone conferences on XXXX and XXX are already approved by the motion from the previous face-to-face meeting.</a:t>
            </a:r>
          </a:p>
        </p:txBody>
      </p:sp>
      <p:sp>
        <p:nvSpPr>
          <p:cNvPr id="9" name="Textfeld 6">
            <a:extLst>
              <a:ext uri="{FF2B5EF4-FFF2-40B4-BE49-F238E27FC236}">
                <a16:creationId xmlns:a16="http://schemas.microsoft.com/office/drawing/2014/main" id="{603CB107-B694-2544-818F-0E1F60581513}"/>
              </a:ext>
            </a:extLst>
          </p:cNvPr>
          <p:cNvSpPr txBox="1"/>
          <p:nvPr/>
        </p:nvSpPr>
        <p:spPr>
          <a:xfrm rot="20107319">
            <a:off x="126942" y="3655598"/>
            <a:ext cx="645240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Update HERE</a:t>
            </a:r>
          </a:p>
          <a:p>
            <a:r>
              <a:rPr lang="en-US" dirty="0">
                <a:solidFill>
                  <a:srgbClr val="FF0000"/>
                </a:solidFill>
              </a:rPr>
              <a:t>Make sure they are the same as on the Chair Slides</a:t>
            </a:r>
          </a:p>
        </p:txBody>
      </p:sp>
    </p:spTree>
  </p:cSld>
  <p:clrMapOvr>
    <a:masterClrMapping/>
  </p:clrMapOvr>
</p:sld>
</file>

<file path=ppt/slides/slide2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#&lt;</a:t>
            </a:r>
            <a:r>
              <a:rPr lang="en-US" dirty="0" err="1"/>
              <a:t>yymm</a:t>
            </a:r>
            <a:r>
              <a:rPr lang="en-US" dirty="0"/>
              <a:t>&gt;/</a:t>
            </a:r>
            <a:r>
              <a:rPr lang="en-US" dirty="0" err="1"/>
              <a:t>nn</a:t>
            </a:r>
            <a:br>
              <a:rPr lang="en-US" dirty="0"/>
            </a:br>
            <a:r>
              <a:rPr lang="en-US" dirty="0" err="1"/>
              <a:t>TGbc</a:t>
            </a:r>
            <a:r>
              <a:rPr lang="en-US" dirty="0"/>
              <a:t> Timeline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/>
              <a:t>Move to approve the </a:t>
            </a:r>
            <a:r>
              <a:rPr lang="en-US" dirty="0" err="1"/>
              <a:t>TGbc</a:t>
            </a:r>
            <a:r>
              <a:rPr lang="en-US" dirty="0"/>
              <a:t> Timeline as shown on slide &lt;XXX&gt; of document 11-yy/xxxxr0.</a:t>
            </a:r>
          </a:p>
          <a:p>
            <a:pPr>
              <a:buFont typeface="Arial"/>
              <a:buChar char="•"/>
            </a:pPr>
            <a:endParaRPr lang="en-US" dirty="0"/>
          </a:p>
          <a:p>
            <a:pPr>
              <a:buFont typeface="Arial"/>
              <a:buChar char="•"/>
            </a:pPr>
            <a:r>
              <a:rPr lang="en-US" dirty="0"/>
              <a:t>Mover:</a:t>
            </a:r>
          </a:p>
          <a:p>
            <a:pPr>
              <a:buFont typeface="Arial"/>
              <a:buChar char="•"/>
            </a:pPr>
            <a:r>
              <a:rPr lang="en-US" dirty="0"/>
              <a:t>Second:</a:t>
            </a:r>
          </a:p>
          <a:p>
            <a:pPr>
              <a:buFont typeface="Arial"/>
              <a:buChar char="•"/>
            </a:pPr>
            <a:r>
              <a:rPr lang="en-US" dirty="0"/>
              <a:t>Y/N/A: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217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2022</a:t>
            </a:r>
            <a:endParaRPr lang="en-GB" dirty="0"/>
          </a:p>
        </p:txBody>
      </p:sp>
      <p:sp>
        <p:nvSpPr>
          <p:cNvPr id="7" name="Textfeld 6"/>
          <p:cNvSpPr txBox="1"/>
          <p:nvPr/>
        </p:nvSpPr>
        <p:spPr>
          <a:xfrm rot="20107319">
            <a:off x="2611618" y="3297837"/>
            <a:ext cx="19539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Update HERE</a:t>
            </a:r>
          </a:p>
        </p:txBody>
      </p:sp>
    </p:spTree>
  </p:cSld>
  <p:clrMapOvr>
    <a:masterClrMapping/>
  </p:clrMapOvr>
</p:sld>
</file>

<file path=ppt/slides/slide2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Templates</a:t>
            </a:r>
          </a:p>
        </p:txBody>
      </p:sp>
      <p:sp>
        <p:nvSpPr>
          <p:cNvPr id="8" name="Textplatzhalter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Selected motion templates per 11-08/762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January 2022</a:t>
            </a:r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218</a:t>
            </a:fld>
            <a:endParaRPr lang="en-GB" dirty="0"/>
          </a:p>
        </p:txBody>
      </p:sp>
    </p:spTree>
  </p:cSld>
  <p:clrMapOvr>
    <a:masterClrMapping/>
  </p:clrMapOvr>
</p:sld>
</file>

<file path=ppt/slides/slide2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#&lt;</a:t>
            </a:r>
            <a:r>
              <a:rPr lang="en-US" dirty="0" err="1"/>
              <a:t>yymm</a:t>
            </a:r>
            <a:r>
              <a:rPr lang="en-US" dirty="0"/>
              <a:t>&gt;/&lt;</a:t>
            </a:r>
            <a:r>
              <a:rPr lang="en-US" dirty="0" err="1"/>
              <a:t>nn</a:t>
            </a:r>
            <a:r>
              <a:rPr lang="en-US" dirty="0"/>
              <a:t>&gt;</a:t>
            </a:r>
            <a:br>
              <a:rPr lang="en-US" dirty="0"/>
            </a:br>
            <a:r>
              <a:rPr lang="en-US" dirty="0"/>
              <a:t>Approve Modification of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revised agenda for the BCS TIG/SG as contained in document 11/YY-</a:t>
            </a:r>
            <a:r>
              <a:rPr lang="en-US" dirty="0" err="1"/>
              <a:t>XXXXrY</a:t>
            </a:r>
            <a:r>
              <a:rPr lang="en-US" dirty="0"/>
              <a:t>.</a:t>
            </a:r>
          </a:p>
          <a:p>
            <a:endParaRPr lang="en-US" dirty="0"/>
          </a:p>
          <a:p>
            <a:r>
              <a:rPr lang="en-US" dirty="0"/>
              <a:t>Mover:</a:t>
            </a:r>
          </a:p>
          <a:p>
            <a:r>
              <a:rPr lang="en-US" dirty="0"/>
              <a:t>Second:</a:t>
            </a:r>
          </a:p>
          <a:p>
            <a:endParaRPr lang="en-US" dirty="0"/>
          </a:p>
          <a:p>
            <a:r>
              <a:rPr lang="en-US" strike="sngStrike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219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2022</a:t>
            </a:r>
            <a:endParaRPr lang="en-GB" dirty="0"/>
          </a:p>
        </p:txBody>
      </p:sp>
      <p:sp>
        <p:nvSpPr>
          <p:cNvPr id="7" name="Textfeld 6"/>
          <p:cNvSpPr txBox="1"/>
          <p:nvPr/>
        </p:nvSpPr>
        <p:spPr>
          <a:xfrm rot="20107319">
            <a:off x="4146404" y="2664046"/>
            <a:ext cx="19539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Update HERE</a:t>
            </a:r>
          </a:p>
        </p:txBody>
      </p:sp>
    </p:spTree>
    <p:extLst>
      <p:ext uri="{BB962C8B-B14F-4D97-AF65-F5344CB8AC3E}">
        <p14:creationId xmlns:p14="http://schemas.microsoft.com/office/powerpoint/2010/main" val="391708213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July 2021 – September 2021 </a:t>
            </a:r>
            <a:r>
              <a:rPr lang="en-US" dirty="0" err="1"/>
              <a:t>Telcos</a:t>
            </a:r>
            <a:r>
              <a:rPr lang="en-US" dirty="0"/>
              <a:t> –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#126 -- #127</a:t>
            </a:r>
          </a:p>
          <a:p>
            <a:r>
              <a:rPr lang="en-US" dirty="0"/>
              <a:t>Straw Polls  -- n/a</a:t>
            </a:r>
          </a:p>
          <a:p>
            <a:r>
              <a:rPr lang="en-US" dirty="0" err="1"/>
              <a:t>Telcos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January 2022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22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72331040"/>
      </p:ext>
    </p:extLst>
  </p:cSld>
  <p:clrMapOvr>
    <a:masterClrMapping/>
  </p:clrMapOvr>
</p:sld>
</file>

<file path=ppt/slides/slide2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FB49E6-C9F2-BA46-8D70-CC4C9E4079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#&lt;</a:t>
            </a:r>
            <a:r>
              <a:rPr lang="en-US" dirty="0" err="1"/>
              <a:t>yymm</a:t>
            </a:r>
            <a:r>
              <a:rPr lang="en-US" dirty="0"/>
              <a:t>&gt;/&lt;</a:t>
            </a:r>
            <a:r>
              <a:rPr lang="en-US" dirty="0" err="1"/>
              <a:t>nn</a:t>
            </a:r>
            <a:r>
              <a:rPr lang="en-US" dirty="0"/>
              <a:t>&gt;</a:t>
            </a:r>
            <a:br>
              <a:rPr lang="en-US" dirty="0"/>
            </a:br>
            <a:r>
              <a:rPr lang="en-US" dirty="0"/>
              <a:t>Approve BCS PAR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A59A3B-175A-DA46-93D8-4AC6DADCD6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Believing that the PAR contained in the document referenced below meets IEEE-SA guidelines,</a:t>
            </a:r>
          </a:p>
          <a:p>
            <a:r>
              <a:rPr lang="en-US" dirty="0"/>
              <a:t>request that the PAR contained in &lt;document-reference&gt; be posted to the IEEE 802 Executive Committee (EC) agenda for WG 802 preview and EC approval to submit to </a:t>
            </a:r>
            <a:r>
              <a:rPr lang="en-US" dirty="0" err="1"/>
              <a:t>NesCom</a:t>
            </a:r>
            <a:r>
              <a:rPr lang="en-US" dirty="0"/>
              <a:t>.</a:t>
            </a:r>
          </a:p>
          <a:p>
            <a:endParaRPr lang="en-US" dirty="0"/>
          </a:p>
          <a:p>
            <a:r>
              <a:rPr lang="en-US" dirty="0"/>
              <a:t>•	[Moved by &lt;name&gt; on behalf of &lt;group&gt;</a:t>
            </a:r>
          </a:p>
          <a:p>
            <a:r>
              <a:rPr lang="en-US" dirty="0"/>
              <a:t>•	&lt;group&gt; vote: ]</a:t>
            </a:r>
          </a:p>
          <a:p>
            <a:r>
              <a:rPr lang="en-US" dirty="0"/>
              <a:t>•	[Moved: &lt;name&gt;,  Seconded: &lt;name&gt;, Result: y-n-a]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5B22E56-36E1-2442-99B0-F46FBF8F4D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220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31621C-11E0-4A4E-9A3C-F4A204027FB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244C7A1-A8D9-7F4E-B4F8-5987FE760C5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21859984"/>
      </p:ext>
    </p:extLst>
  </p:cSld>
  <p:clrMapOvr>
    <a:masterClrMapping/>
  </p:clrMapOvr>
</p:sld>
</file>

<file path=ppt/slides/slide2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504822-9020-B046-A211-2B4B2F4FE9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#&lt;</a:t>
            </a:r>
            <a:r>
              <a:rPr lang="en-US" dirty="0" err="1"/>
              <a:t>yymm</a:t>
            </a:r>
            <a:r>
              <a:rPr lang="en-US" dirty="0"/>
              <a:t>&gt;/&lt;</a:t>
            </a:r>
            <a:r>
              <a:rPr lang="en-US" dirty="0" err="1"/>
              <a:t>nn</a:t>
            </a:r>
            <a:r>
              <a:rPr lang="en-US" dirty="0"/>
              <a:t>&gt;</a:t>
            </a:r>
            <a:br>
              <a:rPr lang="en-US" dirty="0"/>
            </a:br>
            <a:r>
              <a:rPr lang="en-US" dirty="0"/>
              <a:t>Approve BCS CSD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87219E-D46F-9041-99F9-92C5F6F5FC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Believing that the CSD contained in the document referenced below meets IEEE 802 guidelines,</a:t>
            </a:r>
          </a:p>
          <a:p>
            <a:r>
              <a:rPr lang="en-US" dirty="0"/>
              <a:t>request that the CSD contained in &lt;document-reference&gt; be posted to the IEEE 802 Executive Committee (EC) agenda for WG 802 preview and EC approval.</a:t>
            </a:r>
          </a:p>
          <a:p>
            <a:endParaRPr lang="en-US" dirty="0"/>
          </a:p>
          <a:p>
            <a:r>
              <a:rPr lang="en-US" dirty="0"/>
              <a:t>•	[Moved by &lt;name&gt; on behalf of &lt;group&gt;</a:t>
            </a:r>
          </a:p>
          <a:p>
            <a:r>
              <a:rPr lang="en-US" dirty="0"/>
              <a:t>•	&lt;group&gt; vote: ]</a:t>
            </a:r>
          </a:p>
          <a:p>
            <a:r>
              <a:rPr lang="en-US" dirty="0"/>
              <a:t>•	[Moved: &lt;name&gt;,  Seconded: &lt;name&gt;, Result: y-n-a]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E84D3A4-E72A-124F-BFA5-2AF3658BED7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221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3519CD-FD65-8249-97C7-A9F0A2C893C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9D21873-4F59-D84C-9739-1E60AD6C757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54923400"/>
      </p:ext>
    </p:extLst>
  </p:cSld>
  <p:clrMapOvr>
    <a:masterClrMapping/>
  </p:clrMapOvr>
</p:sld>
</file>

<file path=ppt/slides/slide2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GB"/>
              <a:t>January 2022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222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r>
              <a:rPr lang="en-US" dirty="0"/>
              <a:t>Motion Templates (</a:t>
            </a:r>
            <a:r>
              <a:rPr lang="en-US" dirty="0">
                <a:hlinkClick r:id="rId3"/>
              </a:rPr>
              <a:t>11-08/762</a:t>
            </a:r>
            <a:r>
              <a:rPr lang="en-US" dirty="0"/>
              <a:t>)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#126</a:t>
            </a:r>
            <a:br>
              <a:rPr lang="en-US" dirty="0"/>
            </a:br>
            <a:r>
              <a:rPr lang="en-US" dirty="0"/>
              <a:t>Approval of Comment Resolution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comment resolution(s) as contained in the “2021-08-24 - ready for motion” tab of 11-20/01985r42.</a:t>
            </a:r>
          </a:p>
          <a:p>
            <a:pPr marL="457200" lvl="1" indent="0"/>
            <a:endParaRPr lang="en-GB" sz="1400" dirty="0"/>
          </a:p>
          <a:p>
            <a:r>
              <a:rPr lang="en-GB" sz="1600" dirty="0"/>
              <a:t>Mover/Second:	Stephen McCann / Hitoshi Morioka</a:t>
            </a:r>
          </a:p>
          <a:p>
            <a:r>
              <a:rPr lang="en-GB" sz="1600" dirty="0"/>
              <a:t>Approved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7811946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#127</a:t>
            </a:r>
            <a:br>
              <a:rPr lang="en-US" dirty="0"/>
            </a:br>
            <a:r>
              <a:rPr lang="en-US" dirty="0"/>
              <a:t>Approval of Comment Resolution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comment resolution(s) as contained in the “2021-09-07 - ready for motion” tab of 11-20/01985r44.</a:t>
            </a:r>
          </a:p>
          <a:p>
            <a:pPr marL="457200" lvl="1" indent="0"/>
            <a:endParaRPr lang="en-GB" sz="1400" dirty="0"/>
          </a:p>
          <a:p>
            <a:r>
              <a:rPr lang="en-GB" sz="1600" dirty="0"/>
              <a:t>Mover/Second:	 </a:t>
            </a:r>
            <a:r>
              <a:rPr lang="en-GB" sz="1600" dirty="0" err="1"/>
              <a:t>Xiaofei</a:t>
            </a:r>
            <a:r>
              <a:rPr lang="en-GB" sz="1600" dirty="0"/>
              <a:t> Wang / </a:t>
            </a:r>
            <a:r>
              <a:rPr lang="en-GB" sz="1600"/>
              <a:t>Hitoshi Morioka</a:t>
            </a:r>
            <a:endParaRPr lang="en-GB" sz="1600" dirty="0"/>
          </a:p>
          <a:p>
            <a:r>
              <a:rPr lang="en-GB" sz="1600" dirty="0"/>
              <a:t>Approved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7305981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July 2021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#113 -- #125</a:t>
            </a:r>
          </a:p>
          <a:p>
            <a:r>
              <a:rPr lang="en-US" dirty="0"/>
              <a:t>Straw Polls  -- #32 -- #32</a:t>
            </a:r>
          </a:p>
          <a:p>
            <a:r>
              <a:rPr lang="en-US" dirty="0"/>
              <a:t>Online Plenary Meeting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January 2022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25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487649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#113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11/21-0958r2.</a:t>
            </a:r>
          </a:p>
          <a:p>
            <a:endParaRPr lang="en-US" dirty="0"/>
          </a:p>
          <a:p>
            <a:r>
              <a:rPr lang="en-US" dirty="0"/>
              <a:t>Mover: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Second:	Stephen McCann</a:t>
            </a:r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26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3315950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#114</a:t>
            </a:r>
            <a:br>
              <a:rPr lang="en-US" dirty="0"/>
            </a:br>
            <a:r>
              <a:rPr lang="en-US" dirty="0"/>
              <a:t>Approval of Minutes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following </a:t>
            </a:r>
            <a:r>
              <a:rPr lang="en-GB" sz="1600" dirty="0" err="1"/>
              <a:t>TGbc</a:t>
            </a:r>
            <a:r>
              <a:rPr lang="en-GB" sz="1600" dirty="0"/>
              <a:t> minutes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11-21/0773r0 (May online interim),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11-21/0849r0 (May 25 telco),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11-21/0896r0 (Jun 1 telco),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11-21/0961r0 (Jun 8 telco),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11-21/0972r0 (Jun 15 telco),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11-21/1005r0 (Jun 22 telco),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11-21/1010r0 (Jul 06 telco),</a:t>
            </a:r>
          </a:p>
          <a:p>
            <a:pPr lvl="1">
              <a:buFont typeface="Times New Roman" pitchFamily="16" charset="0"/>
              <a:buChar char="•"/>
            </a:pPr>
            <a:endParaRPr lang="en-GB" sz="1400" dirty="0"/>
          </a:p>
          <a:p>
            <a:r>
              <a:rPr lang="en-GB" sz="1600" dirty="0"/>
              <a:t>Mover/Second:	</a:t>
            </a:r>
          </a:p>
          <a:p>
            <a:r>
              <a:rPr lang="en-GB" sz="1600" dirty="0"/>
              <a:t>Motion on consent agenda </a:t>
            </a:r>
            <a:r>
              <a:rPr lang="en-GB" sz="1600" dirty="0">
                <a:sym typeface="Wingdings" pitchFamily="2" charset="2"/>
              </a:rPr>
              <a:t> </a:t>
            </a:r>
            <a:r>
              <a:rPr lang="en-GB" sz="1600" dirty="0"/>
              <a:t>Approved by unanimous consent</a:t>
            </a:r>
          </a:p>
          <a:p>
            <a:endParaRPr lang="en-GB" sz="1600" strike="sngStrike" dirty="0"/>
          </a:p>
          <a:p>
            <a:endParaRPr lang="en-GB" sz="1600" strike="sngStrike" dirty="0"/>
          </a:p>
          <a:p>
            <a:r>
              <a:rPr lang="en-GB" sz="1600" b="0" dirty="0"/>
              <a:t>Note: Minutes of July 9</a:t>
            </a:r>
            <a:r>
              <a:rPr lang="en-GB" sz="1600" b="0" baseline="30000" dirty="0"/>
              <a:t>th</a:t>
            </a:r>
            <a:r>
              <a:rPr lang="en-GB" sz="1600" b="0" dirty="0"/>
              <a:t> telco will be uploaded on Wednesday EOB and asked for approval on Friday.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1680422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#115</a:t>
            </a:r>
            <a:br>
              <a:rPr lang="en-US" dirty="0"/>
            </a:br>
            <a:r>
              <a:rPr lang="en-US" dirty="0"/>
              <a:t>Approval of Comment Resolution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comment resolution(s) as contained in the “2021-07-12 - ready for motion” tab of 11-20/01985r37.</a:t>
            </a:r>
          </a:p>
          <a:p>
            <a:pPr marL="457200" lvl="1" indent="0"/>
            <a:endParaRPr lang="en-GB" sz="1400" dirty="0"/>
          </a:p>
          <a:p>
            <a:r>
              <a:rPr lang="en-GB" sz="1600" dirty="0"/>
              <a:t>Mover/Second:	 </a:t>
            </a:r>
            <a:r>
              <a:rPr lang="en-GB" sz="1600" dirty="0" err="1"/>
              <a:t>Xiaofei</a:t>
            </a:r>
            <a:r>
              <a:rPr lang="en-GB" sz="1600" dirty="0"/>
              <a:t> Wang / Stephen McCann</a:t>
            </a:r>
          </a:p>
          <a:p>
            <a:r>
              <a:rPr lang="en-GB" sz="1600" dirty="0"/>
              <a:t>Approved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9489281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#116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11/21-0958r3.</a:t>
            </a:r>
          </a:p>
          <a:p>
            <a:endParaRPr lang="en-US" dirty="0"/>
          </a:p>
          <a:p>
            <a:r>
              <a:rPr lang="en-US" dirty="0"/>
              <a:t>Mover:	Stephen McCann</a:t>
            </a:r>
          </a:p>
          <a:p>
            <a:r>
              <a:rPr lang="en-US" dirty="0"/>
              <a:t>Second: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29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937153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November ‘21–  January ‘22 </a:t>
            </a:r>
            <a:r>
              <a:rPr lang="en-US" dirty="0" err="1"/>
              <a:t>Telcos</a:t>
            </a:r>
            <a:r>
              <a:rPr lang="en-US" dirty="0"/>
              <a:t> --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#140 -- #xx</a:t>
            </a:r>
          </a:p>
          <a:p>
            <a:r>
              <a:rPr lang="en-US" dirty="0"/>
              <a:t>Straw Polls  -- #35 -- #xx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January 2022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248243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#117</a:t>
            </a:r>
            <a:br>
              <a:rPr lang="en-US" dirty="0"/>
            </a:br>
            <a:r>
              <a:rPr lang="en-US" dirty="0"/>
              <a:t>Approval of Comment Resolution (Editorials)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comment resolution(s) as contained in the “20210713editorialreadyformotion” tab of 11-20/01985r37.</a:t>
            </a:r>
          </a:p>
          <a:p>
            <a:pPr marL="457200" lvl="1" indent="0"/>
            <a:endParaRPr lang="en-GB" sz="1400" dirty="0"/>
          </a:p>
          <a:p>
            <a:r>
              <a:rPr lang="en-GB" sz="1600" dirty="0"/>
              <a:t>Mover/Second:		Abhishek Patil / Stephen McCann</a:t>
            </a:r>
          </a:p>
          <a:p>
            <a:r>
              <a:rPr lang="en-GB" sz="1600" dirty="0"/>
              <a:t>Approved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7158596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F117DA-271F-C44F-BD21-42191C0939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#118</a:t>
            </a:r>
            <a:br>
              <a:rPr lang="en-US" dirty="0"/>
            </a:br>
            <a:r>
              <a:rPr lang="en-US" dirty="0"/>
              <a:t>Approval changes to the </a:t>
            </a:r>
            <a:r>
              <a:rPr lang="en-US" dirty="0" err="1"/>
              <a:t>TGbc</a:t>
            </a:r>
            <a:r>
              <a:rPr lang="en-US" dirty="0"/>
              <a:t> draft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878881-55AE-2E4A-998C-7B6C312023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Approve the changes to the </a:t>
            </a:r>
            <a:r>
              <a:rPr lang="en-US" dirty="0" err="1"/>
              <a:t>TGbc</a:t>
            </a:r>
            <a:r>
              <a:rPr lang="en-US" dirty="0"/>
              <a:t> draft as shown in 11-21/0600r6</a:t>
            </a:r>
          </a:p>
          <a:p>
            <a:endParaRPr lang="en-US" dirty="0"/>
          </a:p>
          <a:p>
            <a:r>
              <a:rPr lang="en-US" dirty="0"/>
              <a:t>Moved / Second:  Stephen McCann / 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endParaRPr lang="en-US" dirty="0"/>
          </a:p>
          <a:p>
            <a:r>
              <a:rPr lang="en-US" dirty="0"/>
              <a:t>Y/N/A:</a:t>
            </a:r>
          </a:p>
          <a:p>
            <a:r>
              <a:rPr lang="en-GB" dirty="0"/>
              <a:t>Approved by unanimous consent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707C02F-8B2D-8A46-8252-C954DB04691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5D6005-6E10-B941-9968-5E7E6717B7B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60881B1-4BD4-3248-8E70-BD57C707F64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0432852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6DB70F-B356-0249-ABC0-E04D6CE501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#32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6F1FA9-5A90-344D-BCBD-1B45BC68F5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30000"/>
              </a:lnSpc>
            </a:pPr>
            <a:r>
              <a:rPr lang="en-US" altLang="zh-CN" sz="1800" dirty="0"/>
              <a:t>Do you agree to make the following changes to </a:t>
            </a:r>
            <a:r>
              <a:rPr lang="en-US" altLang="zh-CN" sz="1800" dirty="0">
                <a:sym typeface="+mn-ea"/>
              </a:rPr>
              <a:t>the EBCS Request/Response field (as shown in slide 4 and 5 of 11-21/897r1)</a:t>
            </a:r>
            <a:r>
              <a:rPr lang="en-US" altLang="zh-CN" sz="1800" dirty="0"/>
              <a:t>?</a:t>
            </a:r>
          </a:p>
          <a:p>
            <a:pPr lvl="1">
              <a:lnSpc>
                <a:spcPct val="130000"/>
              </a:lnSpc>
              <a:buFont typeface="Wingdings" panose="05000000000000000000" pitchFamily="2" charset="2"/>
              <a:buChar char="l"/>
            </a:pPr>
            <a:r>
              <a:rPr lang="en-US" altLang="zh-CN" sz="1600" b="1" dirty="0"/>
              <a:t>For EBCS Request field:</a:t>
            </a:r>
          </a:p>
          <a:p>
            <a:pPr marL="1200150" lvl="2" indent="-285750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en-US" altLang="zh-CN" sz="1600" dirty="0"/>
              <a:t>Add Request Authentication Info subfield into the EBCS Request Info Control subfield.</a:t>
            </a:r>
          </a:p>
          <a:p>
            <a:pPr lvl="1">
              <a:lnSpc>
                <a:spcPct val="130000"/>
              </a:lnSpc>
              <a:buFont typeface="Wingdings" panose="05000000000000000000" pitchFamily="2" charset="2"/>
              <a:buChar char="l"/>
            </a:pPr>
            <a:r>
              <a:rPr lang="en-US" altLang="zh-CN" sz="1600" b="1" dirty="0"/>
              <a:t>For EBCS Response field:</a:t>
            </a:r>
          </a:p>
          <a:p>
            <a:pPr marL="1200150" lvl="2" indent="-285750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en-US" altLang="zh-CN" sz="1600" dirty="0"/>
              <a:t>Add Authentication Info Present subfield into the EBCS Response Info Control subfield. </a:t>
            </a:r>
          </a:p>
          <a:p>
            <a:pPr marL="1200150" lvl="2" indent="-285750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en-US" altLang="zh-CN" sz="1600" dirty="0"/>
              <a:t>Add Authentication Info subfield into the EBCS Response Info subfield if Authentication Info Present subfield equals to 1. </a:t>
            </a:r>
            <a:endParaRPr lang="en-US" altLang="zh-CN" sz="1800" dirty="0"/>
          </a:p>
          <a:p>
            <a:pPr>
              <a:lnSpc>
                <a:spcPct val="130000"/>
              </a:lnSpc>
            </a:pPr>
            <a:r>
              <a:rPr lang="en-US" altLang="zh-CN" sz="1800" dirty="0"/>
              <a:t>Y/N</a:t>
            </a:r>
            <a:r>
              <a:rPr lang="en-US" altLang="zh-CN" sz="1800"/>
              <a:t>/A – 5 / 7 / 14</a:t>
            </a:r>
            <a:endParaRPr lang="zh-CN" alt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D733227-4CB8-1746-83E9-40735B012AD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6F529F-7B92-AE43-A56C-69674B68A15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8DF77CB-3BB6-3A43-AB44-DE5C7B05BBB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0057030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#119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11/21-0958r4.</a:t>
            </a:r>
          </a:p>
          <a:p>
            <a:endParaRPr lang="en-US" dirty="0"/>
          </a:p>
          <a:p>
            <a:r>
              <a:rPr lang="en-US" dirty="0"/>
              <a:t>Mover:	 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Second:</a:t>
            </a:r>
            <a:r>
              <a:rPr lang="en-US"/>
              <a:t>	 Stephen McCann</a:t>
            </a:r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33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8496449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#120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11/21-0958r5.</a:t>
            </a:r>
          </a:p>
          <a:p>
            <a:endParaRPr lang="en-US" dirty="0"/>
          </a:p>
          <a:p>
            <a:r>
              <a:rPr lang="en-US" dirty="0"/>
              <a:t>Mover: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Second:	Stephen McCann</a:t>
            </a:r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34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3255033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#121</a:t>
            </a:r>
            <a:br>
              <a:rPr lang="en-US" dirty="0"/>
            </a:br>
            <a:r>
              <a:rPr lang="en-US" dirty="0"/>
              <a:t>Approval of Comment Resolution(s)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comment resolution(s) as contained in the “2021-07-16 - ready for motion” tab of 11-20/01985r39.</a:t>
            </a:r>
          </a:p>
          <a:p>
            <a:pPr marL="457200" lvl="1" indent="0"/>
            <a:endParaRPr lang="en-GB" sz="1400" dirty="0"/>
          </a:p>
          <a:p>
            <a:r>
              <a:rPr lang="en-GB" sz="1600" dirty="0"/>
              <a:t>Mover/Second:	 Stephen McCann / </a:t>
            </a:r>
            <a:r>
              <a:rPr lang="en-GB" sz="1600" dirty="0" err="1"/>
              <a:t>Xiaofei</a:t>
            </a:r>
            <a:r>
              <a:rPr lang="en-GB" sz="1600" dirty="0"/>
              <a:t> Wang</a:t>
            </a:r>
          </a:p>
          <a:p>
            <a:r>
              <a:rPr lang="en-GB" sz="1600" dirty="0"/>
              <a:t>Approved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805896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B87D70-96EC-0741-A22A-F60E6E9EA0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#122</a:t>
            </a:r>
            <a:br>
              <a:rPr lang="en-US" dirty="0"/>
            </a:br>
            <a:r>
              <a:rPr lang="en-US" dirty="0"/>
              <a:t>Approval of comment resolution(s)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C5B00C-3B50-FA4C-9099-E28B6A0AC4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Approve the following comment resolution for CID 1096:</a:t>
            </a:r>
          </a:p>
          <a:p>
            <a:endParaRPr lang="en-US" dirty="0"/>
          </a:p>
          <a:p>
            <a:r>
              <a:rPr lang="en-US" dirty="0"/>
              <a:t>	</a:t>
            </a:r>
            <a:r>
              <a:rPr lang="en-GB" b="0" dirty="0"/>
              <a:t>"Rejected: The TG discussed a technical proposal to resolve this comment and decided that this comment is not within the scope of </a:t>
            </a:r>
            <a:r>
              <a:rPr lang="en-GB" b="0" dirty="0" err="1"/>
              <a:t>TGbc</a:t>
            </a:r>
            <a:r>
              <a:rPr lang="en-GB" b="0" dirty="0"/>
              <a:t> as it addresses PHY issues.”</a:t>
            </a:r>
          </a:p>
          <a:p>
            <a:endParaRPr lang="en-GB" b="0" dirty="0"/>
          </a:p>
          <a:p>
            <a:r>
              <a:rPr lang="en-US" dirty="0"/>
              <a:t>Mover / Second:		Stephen McCann / </a:t>
            </a:r>
            <a:r>
              <a:rPr lang="en-US" dirty="0" err="1"/>
              <a:t>Jouni</a:t>
            </a:r>
            <a:r>
              <a:rPr lang="en-US" dirty="0"/>
              <a:t> </a:t>
            </a:r>
            <a:r>
              <a:rPr lang="en-US" dirty="0" err="1"/>
              <a:t>Malinen</a:t>
            </a:r>
            <a:endParaRPr lang="en-US" dirty="0"/>
          </a:p>
          <a:p>
            <a:r>
              <a:rPr lang="en-US" dirty="0"/>
              <a:t>Approved by unanimous consent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2FE162A-778E-BA4B-8688-2D46AD88177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39D6ED-3103-2248-B911-5A61D338E75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F058BBB-AD63-2642-9B2A-ED03A9569A6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52121151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9AF1BD-0DC5-C843-96FC-4C2E54AC7F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#123</a:t>
            </a:r>
            <a:br>
              <a:rPr lang="en-US" dirty="0"/>
            </a:br>
            <a:r>
              <a:rPr lang="en-US" dirty="0"/>
              <a:t>Approval of comment resolution(s)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D09AE0-82C6-F045-ABF4-3BE3C0D8F8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Approve the comment resolutions for CIDs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1365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1368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1369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1547</a:t>
            </a:r>
          </a:p>
          <a:p>
            <a:r>
              <a:rPr lang="en-US" dirty="0"/>
              <a:t>As contained in DCN 11-21/1177r01</a:t>
            </a:r>
          </a:p>
          <a:p>
            <a:endParaRPr lang="en-US" dirty="0"/>
          </a:p>
          <a:p>
            <a:r>
              <a:rPr lang="en-US" dirty="0"/>
              <a:t>Mover / Second: </a:t>
            </a:r>
            <a:r>
              <a:rPr lang="en-US" dirty="0" err="1"/>
              <a:t>Xiaofei</a:t>
            </a:r>
            <a:r>
              <a:rPr lang="en-US" dirty="0"/>
              <a:t> Wang / Stephen McCann</a:t>
            </a:r>
          </a:p>
          <a:p>
            <a:r>
              <a:rPr lang="en-US" dirty="0"/>
              <a:t>Approved by unanimous consent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8F17BFF-9034-FF42-B24D-8085595FD00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5124CC-7775-3B45-A5BA-0DBA0C289F9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867D09B-A37A-7149-BF2E-7FECD6B7074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82835658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D79B53-08CA-D54C-9754-73811539CA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#124</a:t>
            </a:r>
            <a:br>
              <a:rPr lang="en-US" dirty="0"/>
            </a:br>
            <a:r>
              <a:rPr lang="en-US" dirty="0"/>
              <a:t>Approval of timeline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C41662-33CF-1B4E-A448-187386B8FC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revised </a:t>
            </a:r>
            <a:r>
              <a:rPr lang="en-US" dirty="0" err="1"/>
              <a:t>TGbc</a:t>
            </a:r>
            <a:r>
              <a:rPr lang="en-US" dirty="0"/>
              <a:t> timeline as contained in 11-21/956r0</a:t>
            </a:r>
          </a:p>
          <a:p>
            <a:endParaRPr lang="en-US" dirty="0"/>
          </a:p>
          <a:p>
            <a:r>
              <a:rPr lang="en-US" dirty="0"/>
              <a:t>Mover / Second:	Stephen McCann / Hitoshi Morioka</a:t>
            </a:r>
          </a:p>
          <a:p>
            <a:r>
              <a:rPr lang="en-US" dirty="0"/>
              <a:t>Approved by unanimous consent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68AC8A4-03CB-A540-9C08-17AB3F93EE9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9A558E-926D-3847-9056-DCF8B9337DD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1F3E027-184B-F944-9CB4-491322A7373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10130777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#125</a:t>
            </a:r>
            <a:br>
              <a:rPr lang="en-US" dirty="0"/>
            </a:br>
            <a:r>
              <a:rPr lang="en-US" dirty="0"/>
              <a:t>Approval of Minutes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following </a:t>
            </a:r>
            <a:r>
              <a:rPr lang="en-GB" sz="1600" dirty="0" err="1"/>
              <a:t>TGbc</a:t>
            </a:r>
            <a:r>
              <a:rPr lang="en-GB" sz="1600" dirty="0"/>
              <a:t> minutes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11-21/1058r0 (Jul 09 telco),</a:t>
            </a:r>
          </a:p>
          <a:p>
            <a:pPr lvl="1">
              <a:buFont typeface="Times New Roman" pitchFamily="16" charset="0"/>
              <a:buChar char="•"/>
            </a:pPr>
            <a:endParaRPr lang="en-GB" sz="1400" dirty="0"/>
          </a:p>
          <a:p>
            <a:r>
              <a:rPr lang="en-GB" sz="1600" dirty="0"/>
              <a:t>Mover/Second:		</a:t>
            </a:r>
            <a:r>
              <a:rPr lang="en-GB" sz="1600" dirty="0" err="1"/>
              <a:t>Xiaofei</a:t>
            </a:r>
            <a:r>
              <a:rPr lang="en-GB" sz="1600" dirty="0"/>
              <a:t> Wang / Stephen McCann</a:t>
            </a:r>
          </a:p>
          <a:p>
            <a:r>
              <a:rPr lang="en-GB" sz="1600" dirty="0"/>
              <a:t>Approved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670631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#140</a:t>
            </a:r>
            <a:br>
              <a:rPr lang="en-US" dirty="0"/>
            </a:br>
            <a:r>
              <a:rPr lang="en-US" dirty="0"/>
              <a:t>Approval of Comment Resolution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GB" sz="1600" dirty="0"/>
              <a:t>Move to</a:t>
            </a:r>
          </a:p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comment resolution(s) as contained in the “2022-01-04 - ready for motion” tab of 11-21/1758r7.</a:t>
            </a:r>
          </a:p>
          <a:p>
            <a:pPr marL="457200" lvl="1" indent="0"/>
            <a:endParaRPr lang="en-GB" sz="1400" dirty="0"/>
          </a:p>
          <a:p>
            <a:r>
              <a:rPr lang="en-GB" sz="1600" dirty="0"/>
              <a:t>Mover/Second:		Stephen / Hitoshi</a:t>
            </a:r>
          </a:p>
          <a:p>
            <a:r>
              <a:rPr lang="en-GB" sz="1600" dirty="0"/>
              <a:t>Approved by unanimous consent</a:t>
            </a:r>
          </a:p>
          <a:p>
            <a:endParaRPr lang="en-GB" sz="1600" strike="sngStrike" dirty="0"/>
          </a:p>
          <a:p>
            <a:endParaRPr lang="en-GB" sz="1600" strike="sngStrike" dirty="0"/>
          </a:p>
          <a:p>
            <a:endParaRPr lang="en-GB" sz="1600" strike="sngStrike" dirty="0"/>
          </a:p>
          <a:p>
            <a:endParaRPr lang="en-GB" sz="1600" strike="sngStrike" dirty="0"/>
          </a:p>
          <a:p>
            <a:endParaRPr lang="en-GB" sz="1600" strike="sngStrike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74035448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May 2021 – July 2021 –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#113 -- #xxx</a:t>
            </a:r>
          </a:p>
          <a:p>
            <a:r>
              <a:rPr lang="en-US" dirty="0"/>
              <a:t>Straw Polls  -- #30 -- #31</a:t>
            </a:r>
          </a:p>
          <a:p>
            <a:r>
              <a:rPr lang="en-US" dirty="0" err="1"/>
              <a:t>Telcos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January 2022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40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4420889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3BEEC5-E2AE-514B-A1BB-9881F89666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#30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79CE3E-8C32-D24E-B2BD-76F11A9E2F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1800" dirty="0"/>
              <a:t>Do you agree to make </a:t>
            </a:r>
            <a:r>
              <a:rPr lang="en-US" altLang="zh-CN" sz="1800" dirty="0">
                <a:sym typeface="+mn-ea"/>
              </a:rPr>
              <a:t>the following changes to EBCS Request ANQP-element format (as shown in slide 5 of 11-21/599r1)? </a:t>
            </a:r>
            <a:endParaRPr lang="en-US" altLang="zh-CN" sz="18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800" b="1" dirty="0"/>
              <a:t>Add the Enhanced Broadcast Services Request Control subfield and the Requested Time to Termination subfield into the Enhanced Broadcast Services Request Tuples field.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800" b="1" dirty="0"/>
              <a:t>Add the Requested Time to Termination Present subfield into the Enhanced Broadcast Services Request Control field.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800" b="1" dirty="0"/>
              <a:t>Additional discussion on security needed</a:t>
            </a:r>
          </a:p>
          <a:p>
            <a:endParaRPr lang="en-US" altLang="zh-CN" dirty="0"/>
          </a:p>
          <a:p>
            <a:r>
              <a:rPr lang="en-US" altLang="zh-CN" dirty="0"/>
              <a:t>Y/N/A: 6 – 1 - 4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6EBADED-59B5-3544-ACD7-8AC1001D048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90DAAC9-0981-1E4A-995E-D0D545A2D88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3DBEAE0-0CFB-CA41-9DFE-E6828D4AC9B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54211209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3BEEC5-E2AE-514B-A1BB-9881F89666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#31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79CE3E-8C32-D24E-B2BD-76F11A9E2F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1400" dirty="0"/>
              <a:t>Do you agree to make the following changes to </a:t>
            </a:r>
            <a:r>
              <a:rPr lang="en-US" altLang="zh-CN" sz="1400" dirty="0">
                <a:sym typeface="+mn-ea"/>
              </a:rPr>
              <a:t>the EBCS Request/Response element (as shown in slide 4 and 5 of 11-21/897r0) and Enhanced Broadcast Services Request/Response ANQP-element (as shown in slide 7 and 8 of 11-21/897r0)</a:t>
            </a:r>
            <a:r>
              <a:rPr lang="en-US" altLang="zh-CN" sz="1400" dirty="0"/>
              <a:t>?</a:t>
            </a:r>
          </a:p>
          <a:p>
            <a:pPr lvl="1">
              <a:buFont typeface="Wingdings" panose="05000000000000000000" pitchFamily="2" charset="2"/>
              <a:buChar char="l"/>
            </a:pPr>
            <a:r>
              <a:rPr lang="en-US" altLang="zh-CN" sz="1200" b="1" dirty="0"/>
              <a:t>For EBCS Request element: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altLang="zh-CN" sz="1600" dirty="0"/>
              <a:t>Add Request Authentication Info subfield into the EBCS Request Info Control subfield.</a:t>
            </a:r>
          </a:p>
          <a:p>
            <a:pPr lvl="1">
              <a:buFont typeface="Wingdings" panose="05000000000000000000" pitchFamily="2" charset="2"/>
              <a:buChar char="l"/>
            </a:pPr>
            <a:r>
              <a:rPr lang="en-US" altLang="zh-CN" sz="1200" b="1" dirty="0"/>
              <a:t>For EBCS Response element: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altLang="zh-CN" sz="1600" dirty="0"/>
              <a:t>Add Authentication Info Present subfield into the EBCS Response Info Control subfield. 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altLang="zh-CN" sz="1600" dirty="0"/>
              <a:t>Add Authentication Info subfield into the EBCS Response Information Set field if Authentication Info Present subfield equals to 1. </a:t>
            </a:r>
          </a:p>
          <a:p>
            <a:pPr lvl="1"/>
            <a:r>
              <a:rPr lang="en-US" altLang="zh-CN" sz="1200" dirty="0"/>
              <a:t>Note: Enhanced Broadcast Services Request Control subfield is added into the Enhanced Broadcast Services Request Tuples field as per Straw Poll #30 (doc:11-21-0599/r1).</a:t>
            </a:r>
          </a:p>
          <a:p>
            <a:endParaRPr lang="en-US" altLang="zh-CN" sz="1400" dirty="0"/>
          </a:p>
          <a:p>
            <a:r>
              <a:rPr lang="en-US" altLang="zh-CN" sz="2000" dirty="0"/>
              <a:t>Y/N/</a:t>
            </a:r>
            <a:r>
              <a:rPr lang="en-US" altLang="zh-CN" sz="2000"/>
              <a:t>A: 1-3-5</a:t>
            </a:r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6EBADED-59B5-3544-ACD7-8AC1001D048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90DAAC9-0981-1E4A-995E-D0D545A2D88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3DBEAE0-0CFB-CA41-9DFE-E6828D4AC9B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96398296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May 2021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#105 -- #112</a:t>
            </a:r>
          </a:p>
          <a:p>
            <a:r>
              <a:rPr lang="en-US" strike="sngStrike" dirty="0"/>
              <a:t>Straw Polls  -- #xx -- #xx</a:t>
            </a:r>
          </a:p>
          <a:p>
            <a:r>
              <a:rPr lang="en-US" dirty="0"/>
              <a:t>Online Plenary Meeting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January 2022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43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4612316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#105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11/21-0608r2.</a:t>
            </a:r>
          </a:p>
          <a:p>
            <a:endParaRPr lang="en-US" dirty="0"/>
          </a:p>
          <a:p>
            <a:r>
              <a:rPr lang="en-US" dirty="0"/>
              <a:t>Mover:	Stephen McCann</a:t>
            </a:r>
          </a:p>
          <a:p>
            <a:r>
              <a:rPr lang="en-US" dirty="0"/>
              <a:t>Second: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44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46467711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#106</a:t>
            </a:r>
            <a:br>
              <a:rPr lang="en-US" dirty="0"/>
            </a:br>
            <a:r>
              <a:rPr lang="en-US" dirty="0"/>
              <a:t>Approval of Minutes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following </a:t>
            </a:r>
            <a:r>
              <a:rPr lang="en-GB" sz="1600" dirty="0" err="1"/>
              <a:t>TGbc</a:t>
            </a:r>
            <a:r>
              <a:rPr lang="en-GB" sz="1600" dirty="0"/>
              <a:t> minutes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11-21/0404r0 (March online plenary),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11-21/0513r0 (Mar 23 telco),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11-21/0561r0 (Mar 30 telco),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11-21/0603r0 (Apr 6 telco),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11-21/0657r1 (Apr 13 telco),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11-21/0693r0 (Apr 20 telco),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11-21/0710r0 (Apr 27 telco),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11-21/0742r0 (May 4 telco)</a:t>
            </a:r>
          </a:p>
          <a:p>
            <a:pPr lvl="1">
              <a:buFont typeface="Times New Roman" pitchFamily="16" charset="0"/>
              <a:buChar char="•"/>
            </a:pPr>
            <a:endParaRPr lang="en-GB" sz="1400" dirty="0"/>
          </a:p>
          <a:p>
            <a:r>
              <a:rPr lang="en-GB" sz="1600" dirty="0"/>
              <a:t>Mover/Second:	</a:t>
            </a:r>
          </a:p>
          <a:p>
            <a:r>
              <a:rPr lang="en-GB" sz="1600" dirty="0"/>
              <a:t>Motion on consent agenda </a:t>
            </a:r>
            <a:r>
              <a:rPr lang="en-GB" sz="1600" dirty="0">
                <a:sym typeface="Wingdings" pitchFamily="2" charset="2"/>
              </a:rPr>
              <a:t> </a:t>
            </a:r>
            <a:r>
              <a:rPr lang="en-GB" sz="1600" dirty="0"/>
              <a:t>Approved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29560820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#107</a:t>
            </a:r>
            <a:br>
              <a:rPr lang="en-US" dirty="0"/>
            </a:br>
            <a:r>
              <a:rPr lang="en-US" dirty="0"/>
              <a:t>Approval of Comment Resolution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comment resolution as contained in the “2021-05-11 – ready for motion” tab of 11-20/1985r30.</a:t>
            </a:r>
          </a:p>
          <a:p>
            <a:pPr marL="457200" lvl="1" indent="0"/>
            <a:endParaRPr lang="en-GB" sz="1400" dirty="0"/>
          </a:p>
          <a:p>
            <a:r>
              <a:rPr lang="en-GB" sz="1600" dirty="0"/>
              <a:t>Mover/Second:	Stephen McCann / Carol Ansley</a:t>
            </a:r>
          </a:p>
          <a:p>
            <a:r>
              <a:rPr lang="en-GB" sz="1600" dirty="0"/>
              <a:t>Approved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60169612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828699"/>
            <a:ext cx="7770813" cy="1065213"/>
          </a:xfrm>
        </p:spPr>
        <p:txBody>
          <a:bodyPr/>
          <a:lstStyle/>
          <a:p>
            <a:r>
              <a:rPr lang="en-US" dirty="0"/>
              <a:t>Motion #108</a:t>
            </a:r>
            <a:br>
              <a:rPr lang="en-US" dirty="0"/>
            </a:br>
            <a:r>
              <a:rPr lang="en-US" dirty="0"/>
              <a:t>Approval of Comment Resolution</a:t>
            </a:r>
            <a:br>
              <a:rPr lang="en-US" dirty="0"/>
            </a:br>
            <a:r>
              <a:rPr lang="en-US" dirty="0"/>
              <a:t>(Change Resolution for CID 1091)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2347763"/>
            <a:ext cx="7770813" cy="3889549"/>
          </a:xfrm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to CHANGE the comment resolution for CID 1091 to:</a:t>
            </a:r>
            <a:br>
              <a:rPr lang="en-GB" sz="1600" dirty="0"/>
            </a:br>
            <a:br>
              <a:rPr lang="en-GB" sz="1600" dirty="0"/>
            </a:br>
            <a:r>
              <a:rPr lang="en-GB" sz="1600" dirty="0"/>
              <a:t>Revised: Change Negotiation Method to a bitmask that can accommodate multiple choices, as shown in document URL https://</a:t>
            </a:r>
            <a:r>
              <a:rPr lang="en-GB" sz="1600" dirty="0" err="1"/>
              <a:t>mentor.ieee.org</a:t>
            </a:r>
            <a:r>
              <a:rPr lang="en-GB" sz="1600" dirty="0"/>
              <a:t>/802.11/</a:t>
            </a:r>
            <a:r>
              <a:rPr lang="en-GB" sz="1600" dirty="0" err="1"/>
              <a:t>dcn</a:t>
            </a:r>
            <a:r>
              <a:rPr lang="en-GB" sz="1600" dirty="0"/>
              <a:t>/21/11-21-0581-06-00bc-conflict-1091-1451.docx</a:t>
            </a:r>
          </a:p>
          <a:p>
            <a:pPr marL="457200" lvl="1" indent="0"/>
            <a:endParaRPr lang="en-GB" sz="1400" dirty="0"/>
          </a:p>
          <a:p>
            <a:r>
              <a:rPr lang="en-GB" sz="1600" dirty="0"/>
              <a:t>Mover/Second:	</a:t>
            </a:r>
            <a:r>
              <a:rPr lang="en-GB" sz="1600" dirty="0" err="1"/>
              <a:t>Xiaofei</a:t>
            </a:r>
            <a:r>
              <a:rPr lang="en-GB" sz="1600" dirty="0"/>
              <a:t> Wang / Stephen McCann</a:t>
            </a:r>
          </a:p>
          <a:p>
            <a:r>
              <a:rPr lang="en-GB" sz="1600" dirty="0"/>
              <a:t>Approved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31195208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#109</a:t>
            </a:r>
            <a:br>
              <a:rPr lang="en-US" dirty="0"/>
            </a:br>
            <a:r>
              <a:rPr lang="en-US" dirty="0"/>
              <a:t>Approval of Comment Resolutions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comment resolution as contained in the “2021-05-14a – ready for motion” tab of 11-20/1985r32.</a:t>
            </a:r>
          </a:p>
          <a:p>
            <a:pPr marL="457200" lvl="1" indent="0"/>
            <a:endParaRPr lang="en-GB" sz="1400" dirty="0"/>
          </a:p>
          <a:p>
            <a:r>
              <a:rPr lang="en-GB" sz="1600" dirty="0"/>
              <a:t>Mover/Second:	 Stephen McCann / </a:t>
            </a:r>
            <a:r>
              <a:rPr lang="en-GB" sz="1600" dirty="0" err="1"/>
              <a:t>Abhi</a:t>
            </a:r>
            <a:r>
              <a:rPr lang="en-GB" sz="1600" dirty="0"/>
              <a:t> Patil </a:t>
            </a:r>
          </a:p>
          <a:p>
            <a:r>
              <a:rPr lang="en-GB" sz="1600" dirty="0"/>
              <a:t>Approved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55817232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#110</a:t>
            </a:r>
            <a:br>
              <a:rPr lang="en-US" dirty="0"/>
            </a:br>
            <a:r>
              <a:rPr lang="en-US" dirty="0"/>
              <a:t>Approval of Comment Resolution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comment resolution as contained in the “2021-05-14 – editor - ready for motion” tab of 11-20/1985r32.</a:t>
            </a:r>
          </a:p>
          <a:p>
            <a:pPr marL="457200" lvl="1" indent="0"/>
            <a:endParaRPr lang="en-GB" sz="1400" dirty="0"/>
          </a:p>
          <a:p>
            <a:r>
              <a:rPr lang="en-GB" sz="1600" dirty="0"/>
              <a:t>Mover/Second:	 Antonio de la Oliva / </a:t>
            </a:r>
            <a:r>
              <a:rPr lang="en-GB" sz="1600" dirty="0" err="1"/>
              <a:t>Xiaofei</a:t>
            </a:r>
            <a:r>
              <a:rPr lang="en-GB" sz="1600" dirty="0"/>
              <a:t> Wang</a:t>
            </a:r>
          </a:p>
          <a:p>
            <a:r>
              <a:rPr lang="en-GB" sz="1600" dirty="0"/>
              <a:t>Approved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094255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72EB90-1F1A-0744-8B5F-B2C93CE193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#35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C1B01F-E7BC-8046-B96B-84A1999169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Considering the traffic categories as presented in 11-21/1829r3, slide 11,</a:t>
            </a:r>
          </a:p>
          <a:p>
            <a:r>
              <a:rPr lang="en-US" dirty="0"/>
              <a:t>Which layer to advertise the content update interval for buffered content</a:t>
            </a:r>
          </a:p>
          <a:p>
            <a:pPr marL="457200" indent="-457200">
              <a:buAutoNum type="alphaLcParenR"/>
            </a:pPr>
            <a:r>
              <a:rPr lang="en-US" dirty="0"/>
              <a:t>.11 MAC layer</a:t>
            </a:r>
          </a:p>
          <a:p>
            <a:pPr marL="457200" indent="-457200">
              <a:buAutoNum type="alphaLcParenR"/>
            </a:pPr>
            <a:r>
              <a:rPr lang="en-US" dirty="0"/>
              <a:t>Higher layer</a:t>
            </a:r>
          </a:p>
          <a:p>
            <a:pPr marL="457200" indent="-457200">
              <a:buAutoNum type="alphaLcParenR"/>
            </a:pPr>
            <a:endParaRPr lang="en-US" dirty="0"/>
          </a:p>
          <a:p>
            <a:pPr marL="0" indent="0"/>
            <a:r>
              <a:rPr lang="en-US" dirty="0"/>
              <a:t>A – 5</a:t>
            </a:r>
          </a:p>
          <a:p>
            <a:pPr marL="0" indent="0"/>
            <a:r>
              <a:rPr lang="en-US" dirty="0"/>
              <a:t>B -- 3</a:t>
            </a:r>
          </a:p>
          <a:p>
            <a:pPr marL="0" indent="0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B0FD09E-4167-B64B-8D8E-2CE2AD84F13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F02FA2-932E-2F44-9149-63D2C59822E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8FCC634-7C23-8F4C-9A4E-D9C910CCCA5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24247959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#111</a:t>
            </a:r>
            <a:br>
              <a:rPr lang="en-US" dirty="0"/>
            </a:br>
            <a:r>
              <a:rPr lang="en-US" dirty="0"/>
              <a:t>Approval of </a:t>
            </a:r>
            <a:r>
              <a:rPr lang="en-US" dirty="0" err="1"/>
              <a:t>TGbc</a:t>
            </a:r>
            <a:r>
              <a:rPr lang="en-US" dirty="0"/>
              <a:t> Time Line (Changes)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</a:t>
            </a:r>
            <a:r>
              <a:rPr lang="en-GB" sz="1600" dirty="0" err="1"/>
              <a:t>TGbc</a:t>
            </a:r>
            <a:r>
              <a:rPr lang="en-GB" sz="1600" dirty="0"/>
              <a:t> Time Line as shown on slide 31 of 11-21/0606r1</a:t>
            </a:r>
          </a:p>
          <a:p>
            <a:pPr marL="457200" lvl="1" indent="0"/>
            <a:endParaRPr lang="en-GB" sz="1400" dirty="0"/>
          </a:p>
          <a:p>
            <a:r>
              <a:rPr lang="en-GB" sz="1600" dirty="0"/>
              <a:t>Mover/Second:	</a:t>
            </a:r>
            <a:r>
              <a:rPr lang="en-GB" sz="1600" dirty="0" err="1"/>
              <a:t>Xiaofei</a:t>
            </a:r>
            <a:r>
              <a:rPr lang="en-GB" sz="1600" dirty="0"/>
              <a:t> Wang / Hitoshi Morioka</a:t>
            </a:r>
          </a:p>
          <a:p>
            <a:r>
              <a:rPr lang="en-GB" sz="1600" dirty="0"/>
              <a:t>Approved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9530911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#112</a:t>
            </a:r>
            <a:br>
              <a:rPr lang="en-US" dirty="0"/>
            </a:br>
            <a:r>
              <a:rPr lang="en-US" dirty="0"/>
              <a:t>Approval of Comment Resolutions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comment resolution as contained in the “2021-05-14b – ready for motion” tab of 11-20/1985r33.</a:t>
            </a:r>
          </a:p>
          <a:p>
            <a:pPr marL="457200" lvl="1" indent="0"/>
            <a:endParaRPr lang="en-GB" sz="1400" dirty="0"/>
          </a:p>
          <a:p>
            <a:r>
              <a:rPr lang="en-GB" sz="1600" dirty="0"/>
              <a:t>Mover/Second:	 Stephen McCann / Hitoshi Morioka</a:t>
            </a:r>
          </a:p>
          <a:p>
            <a:r>
              <a:rPr lang="en-GB" sz="1600" dirty="0"/>
              <a:t>Approved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00118770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March 2021 – May 20021 –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#103 -- #104</a:t>
            </a:r>
          </a:p>
          <a:p>
            <a:r>
              <a:rPr lang="en-US" strike="sngStrike" dirty="0"/>
              <a:t>Straw Polls  -- #xx -- #xx</a:t>
            </a:r>
          </a:p>
          <a:p>
            <a:r>
              <a:rPr lang="en-US" dirty="0" err="1"/>
              <a:t>Telcos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January 2022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52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1453097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#103</a:t>
            </a:r>
            <a:br>
              <a:rPr lang="en-US" dirty="0"/>
            </a:br>
            <a:r>
              <a:rPr lang="en-US" dirty="0"/>
              <a:t>Approval of Comment Resolution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comment resolution(s) as contained in the “2021-04-13” tab of 11-20/01985r26.</a:t>
            </a:r>
          </a:p>
          <a:p>
            <a:pPr marL="457200" lvl="1" indent="0"/>
            <a:endParaRPr lang="en-GB" sz="1400" dirty="0"/>
          </a:p>
          <a:p>
            <a:r>
              <a:rPr lang="en-GB" sz="1600" dirty="0"/>
              <a:t>Mover/Second:	 Stephen McCann / Hiroshi Mano</a:t>
            </a:r>
          </a:p>
          <a:p>
            <a:r>
              <a:rPr lang="en-GB" sz="1600" dirty="0"/>
              <a:t>Approved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52924954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#104</a:t>
            </a:r>
            <a:br>
              <a:rPr lang="en-US" dirty="0"/>
            </a:br>
            <a:r>
              <a:rPr lang="en-US" dirty="0"/>
              <a:t>Approval of Comment Resolution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comment resolution(s) as contained in the “2021-05-04 - ready for motion” tab of 11-20/01985r29.</a:t>
            </a:r>
          </a:p>
          <a:p>
            <a:pPr marL="457200" lvl="1" indent="0"/>
            <a:endParaRPr lang="en-GB" sz="1400" dirty="0"/>
          </a:p>
          <a:p>
            <a:r>
              <a:rPr lang="en-GB" sz="1600" dirty="0"/>
              <a:t>Mover/Second:	Stephen McCann, </a:t>
            </a:r>
            <a:r>
              <a:rPr lang="en-GB" sz="1600" dirty="0" err="1"/>
              <a:t>Xiaofei</a:t>
            </a:r>
            <a:r>
              <a:rPr lang="en-GB" sz="1600" dirty="0"/>
              <a:t> Wang</a:t>
            </a:r>
          </a:p>
          <a:p>
            <a:r>
              <a:rPr lang="en-GB" sz="1600" dirty="0"/>
              <a:t>Approved by unanimous consent</a:t>
            </a:r>
          </a:p>
          <a:p>
            <a:endParaRPr lang="en-GB" sz="1600" strike="sngStrike" dirty="0"/>
          </a:p>
          <a:p>
            <a:endParaRPr lang="en-GB" sz="1600" strike="sngStrike" dirty="0"/>
          </a:p>
          <a:p>
            <a:endParaRPr lang="en-GB" sz="1600" strike="sngStrike" dirty="0"/>
          </a:p>
          <a:p>
            <a:endParaRPr lang="en-GB" sz="1600" strike="sngStrike" dirty="0"/>
          </a:p>
          <a:p>
            <a:endParaRPr lang="en-GB" sz="1600" strike="sngStrike" dirty="0"/>
          </a:p>
          <a:p>
            <a:endParaRPr lang="en-GB" sz="1600" strike="sngStrike" dirty="0"/>
          </a:p>
          <a:p>
            <a:r>
              <a:rPr lang="en-GB" sz="1600" dirty="0"/>
              <a:t>Note: Motion announced to WG Reflector on April 20, 2021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19845791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March 2021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#94 -- #102</a:t>
            </a:r>
          </a:p>
          <a:p>
            <a:r>
              <a:rPr lang="en-US" dirty="0"/>
              <a:t>Straw Polls  -- #29 -- #29</a:t>
            </a:r>
          </a:p>
          <a:p>
            <a:r>
              <a:rPr lang="en-US" dirty="0"/>
              <a:t>Online Plenary Meeting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January 2022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55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5702833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#94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11/21-0198r1.</a:t>
            </a:r>
          </a:p>
          <a:p>
            <a:endParaRPr lang="en-US" dirty="0"/>
          </a:p>
          <a:p>
            <a:r>
              <a:rPr lang="en-US" dirty="0"/>
              <a:t>Mover:	Antonio de la Oliva</a:t>
            </a:r>
          </a:p>
          <a:p>
            <a:r>
              <a:rPr lang="en-US" dirty="0"/>
              <a:t>Second:	Stephen McCann</a:t>
            </a:r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56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87572036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#95</a:t>
            </a:r>
            <a:br>
              <a:rPr lang="en-US" dirty="0"/>
            </a:br>
            <a:r>
              <a:rPr lang="en-US" dirty="0"/>
              <a:t>Approval of Minutes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following </a:t>
            </a:r>
            <a:r>
              <a:rPr lang="en-GB" sz="1600" dirty="0" err="1"/>
              <a:t>TGbc</a:t>
            </a:r>
            <a:r>
              <a:rPr lang="en-GB" sz="1600" dirty="0"/>
              <a:t> minutes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11-21/0037r2 (January online interim),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11-21/0127r0 (Jan 19 telco),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11-21/0150r0 (Jan 26 telco),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11-21/0187r1 (Feb 2 telco),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11-21/0231r0 (Feb 9 telco),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11-21/0249r0 (Feb 16 telco),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11-21/0315r0 (Feb 23 telco),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11-21/0356r0 (Mar 2 telco)</a:t>
            </a:r>
          </a:p>
          <a:p>
            <a:pPr lvl="1">
              <a:buFont typeface="Times New Roman" pitchFamily="16" charset="0"/>
              <a:buChar char="•"/>
            </a:pPr>
            <a:endParaRPr lang="en-GB" sz="1400" dirty="0"/>
          </a:p>
          <a:p>
            <a:r>
              <a:rPr lang="en-GB" sz="1600" dirty="0"/>
              <a:t>Mover/Second:	</a:t>
            </a:r>
          </a:p>
          <a:p>
            <a:r>
              <a:rPr lang="en-GB" sz="1600" dirty="0"/>
              <a:t>Motion on consent agenda </a:t>
            </a:r>
            <a:r>
              <a:rPr lang="en-GB" sz="1600" dirty="0">
                <a:sym typeface="Wingdings" pitchFamily="2" charset="2"/>
              </a:rPr>
              <a:t> </a:t>
            </a:r>
            <a:r>
              <a:rPr lang="en-GB" sz="1600" dirty="0"/>
              <a:t>Approved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1479311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#96</a:t>
            </a:r>
            <a:br>
              <a:rPr lang="en-US" dirty="0"/>
            </a:br>
            <a:r>
              <a:rPr lang="en-US" dirty="0"/>
              <a:t>Approval of Comment Resolution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comment resolution for CID 1237 as contained in 11-21/0238r03.</a:t>
            </a:r>
          </a:p>
          <a:p>
            <a:pPr marL="457200" lvl="1" indent="0"/>
            <a:endParaRPr lang="en-GB" sz="1400" dirty="0"/>
          </a:p>
          <a:p>
            <a:r>
              <a:rPr lang="en-GB" sz="1600" dirty="0"/>
              <a:t>Mover/Second:	Hitoshi Morioka / Stephen McCann</a:t>
            </a:r>
          </a:p>
          <a:p>
            <a:r>
              <a:rPr lang="en-GB" sz="1600" dirty="0"/>
              <a:t>Approved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21845988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#97</a:t>
            </a:r>
            <a:br>
              <a:rPr lang="en-US" dirty="0"/>
            </a:br>
            <a:r>
              <a:rPr lang="en-US" dirty="0"/>
              <a:t>Approval of Comment Resolution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Move to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200" dirty="0"/>
              <a:t>approve the comment resolution for CIDs 1011, 1012, 1046, 1047, 1069, 1215, 1451, 1452, 1453, 1456, 1494, 1495, 1512, 1513, 1531, 1532, 1562 and 1602 as presented in document https://</a:t>
            </a:r>
            <a:r>
              <a:rPr lang="en-GB" sz="1200" dirty="0" err="1"/>
              <a:t>mentor.ieee.org</a:t>
            </a:r>
            <a:r>
              <a:rPr lang="en-GB" sz="1200" dirty="0"/>
              <a:t>/802.11/</a:t>
            </a:r>
            <a:r>
              <a:rPr lang="en-GB" sz="1200" dirty="0" err="1"/>
              <a:t>dcn</a:t>
            </a:r>
            <a:r>
              <a:rPr lang="en-GB" sz="1200" dirty="0"/>
              <a:t>/21/11-21-0176-04-00bc-excel-with-resolution-assigned-to-antonio.xlsx.</a:t>
            </a:r>
            <a:endParaRPr lang="en-GB" sz="1600" dirty="0"/>
          </a:p>
          <a:p>
            <a:pPr marL="457200" lvl="1" indent="0"/>
            <a:endParaRPr lang="en-GB" sz="1400" dirty="0"/>
          </a:p>
          <a:p>
            <a:r>
              <a:rPr lang="en-GB" sz="1600" dirty="0"/>
              <a:t>Mover/Second:	Antonio de la Oliva / Stephen McCann</a:t>
            </a:r>
          </a:p>
          <a:p>
            <a:r>
              <a:rPr lang="en-GB" sz="1600" dirty="0"/>
              <a:t>Y/N/A: 8/5/17  -- motion fails (pending validation of yes and no votes)</a:t>
            </a:r>
          </a:p>
          <a:p>
            <a:endParaRPr lang="en-GB" sz="1600" dirty="0"/>
          </a:p>
          <a:p>
            <a:r>
              <a:rPr lang="en-GB" sz="1600" dirty="0"/>
              <a:t>Note – outcome after audit:</a:t>
            </a:r>
          </a:p>
          <a:p>
            <a:r>
              <a:rPr lang="en-GB" sz="1600" dirty="0"/>
              <a:t>	Yes: 7</a:t>
            </a:r>
          </a:p>
          <a:p>
            <a:r>
              <a:rPr lang="en-GB" sz="1600" dirty="0"/>
              <a:t>	No: 5</a:t>
            </a:r>
          </a:p>
          <a:p>
            <a:r>
              <a:rPr lang="en-GB" sz="1600" dirty="0"/>
              <a:t>One Yes voter could not be validated as a voting member.</a:t>
            </a:r>
          </a:p>
          <a:p>
            <a:r>
              <a:rPr lang="en-GB" sz="1600" dirty="0"/>
              <a:t>Outcome of motion unchanged – motion fails.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663136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November 2021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#135 -- #139</a:t>
            </a:r>
          </a:p>
          <a:p>
            <a:r>
              <a:rPr lang="en-US" dirty="0"/>
              <a:t>Straw Polls  -- #34 -- #34</a:t>
            </a:r>
          </a:p>
          <a:p>
            <a:r>
              <a:rPr lang="en-US" dirty="0"/>
              <a:t>Online Plenary Meeting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January 2022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67722668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#97a</a:t>
            </a:r>
            <a:br>
              <a:rPr lang="en-US" dirty="0"/>
            </a:br>
            <a:r>
              <a:rPr lang="en-US" dirty="0"/>
              <a:t>Motion to amend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Move to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200" dirty="0"/>
              <a:t>approve the comment resolution for CIDs 1011, 1012, 1046, 1047, 1069, 1215, 1451, 1452, 1453, 1456, 1494, 1495, 1512, 1513, 1531, 1532, 1562 and 1602 as presented in document https://</a:t>
            </a:r>
            <a:r>
              <a:rPr lang="en-GB" sz="1200" dirty="0" err="1"/>
              <a:t>mentor.ieee.org</a:t>
            </a:r>
            <a:r>
              <a:rPr lang="en-GB" sz="1200" dirty="0"/>
              <a:t>/802.11/</a:t>
            </a:r>
            <a:r>
              <a:rPr lang="en-GB" sz="1200" dirty="0" err="1"/>
              <a:t>dcn</a:t>
            </a:r>
            <a:r>
              <a:rPr lang="en-GB" sz="1200" dirty="0"/>
              <a:t>/21/11-21-0176-04-00bc-excel-with-resolution-assigned-to-antonio.xlsx; and</a:t>
            </a:r>
            <a:endParaRPr lang="en-GB" sz="1600" dirty="0"/>
          </a:p>
          <a:p>
            <a:pPr lvl="1">
              <a:buFont typeface="Times New Roman" pitchFamily="16" charset="0"/>
              <a:buChar char="•"/>
            </a:pPr>
            <a:r>
              <a:rPr lang="en-GB" sz="1200" strike="sngStrike" dirty="0"/>
              <a:t>approve the changes to the </a:t>
            </a:r>
            <a:r>
              <a:rPr lang="en-GB" sz="1200" strike="sngStrike" dirty="0" err="1"/>
              <a:t>TGbc</a:t>
            </a:r>
            <a:r>
              <a:rPr lang="en-GB" sz="1200" strike="sngStrike" dirty="0"/>
              <a:t> draft as shown in https://</a:t>
            </a:r>
            <a:r>
              <a:rPr lang="en-GB" sz="1200" strike="sngStrike" dirty="0" err="1"/>
              <a:t>mentor.ieee.org</a:t>
            </a:r>
            <a:r>
              <a:rPr lang="en-GB" sz="1200" strike="sngStrike" dirty="0"/>
              <a:t>/802.11/</a:t>
            </a:r>
            <a:r>
              <a:rPr lang="en-GB" sz="1200" strike="sngStrike" dirty="0" err="1"/>
              <a:t>dcn</a:t>
            </a:r>
            <a:r>
              <a:rPr lang="en-GB" sz="1200" strike="sngStrike" dirty="0"/>
              <a:t>/21/11-21-0314-02-00bc-discussion-on-9-4-5-100.docx and https://</a:t>
            </a:r>
            <a:r>
              <a:rPr lang="en-GB" sz="1200" strike="sngStrike" dirty="0" err="1"/>
              <a:t>mentor.ieee.org</a:t>
            </a:r>
            <a:r>
              <a:rPr lang="en-GB" sz="1200" strike="sngStrike" dirty="0"/>
              <a:t>/802.11/</a:t>
            </a:r>
            <a:r>
              <a:rPr lang="en-GB" sz="1200" strike="sngStrike" dirty="0" err="1"/>
              <a:t>dcn</a:t>
            </a:r>
            <a:r>
              <a:rPr lang="en-GB" sz="1200" strike="sngStrike" dirty="0"/>
              <a:t>/21/11-21-0341-01-00bc_suppoting_document_CID1011-1012-1046-1047-1069.docx;  </a:t>
            </a:r>
          </a:p>
          <a:p>
            <a:pPr marL="457200" lvl="1" indent="0"/>
            <a:endParaRPr lang="en-GB" sz="1400" dirty="0"/>
          </a:p>
          <a:p>
            <a:r>
              <a:rPr lang="en-GB" sz="1600" dirty="0"/>
              <a:t>Mover/Second:	Mark Rison / Stephen McCann</a:t>
            </a:r>
          </a:p>
          <a:p>
            <a:r>
              <a:rPr lang="en-GB" sz="1600" dirty="0"/>
              <a:t>Approved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25337936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5E239F-5927-194F-83FF-E5CB760676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#98</a:t>
            </a:r>
            <a:br>
              <a:rPr lang="en-US" dirty="0"/>
            </a:br>
            <a:r>
              <a:rPr lang="en-US" dirty="0"/>
              <a:t>Approval of Comment Resolution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E8FA7F-9671-2F48-B041-E2D53FC90B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approve the comment resolutions as contained in 11-21/0176r7.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marL="0" indent="0"/>
            <a:r>
              <a:rPr lang="en-US" dirty="0"/>
              <a:t>Mover / Second: Antonio de la Oliva / Stephen McCann</a:t>
            </a:r>
          </a:p>
          <a:p>
            <a:pPr marL="0" indent="0"/>
            <a:r>
              <a:rPr lang="en-US" dirty="0"/>
              <a:t>Y/N/A: Approved by unanimous consent.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F67316F-C51D-6D47-9D85-E2516CEE09E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FD4E16-16E7-6E40-BE17-573B8C7C53A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E75DF1E-9BCD-A447-9849-25374CE7779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11971440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4975F2-3EF8-3649-84C6-F1AF8AD5B8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#99</a:t>
            </a:r>
            <a:br>
              <a:rPr lang="en-US" dirty="0"/>
            </a:br>
            <a:r>
              <a:rPr lang="en-US" dirty="0"/>
              <a:t>Approval of changes to the </a:t>
            </a:r>
            <a:r>
              <a:rPr lang="en-US" dirty="0" err="1"/>
              <a:t>TGbc</a:t>
            </a:r>
            <a:r>
              <a:rPr lang="en-US" dirty="0"/>
              <a:t> Draft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500EEC-4749-634C-A6E8-DBC6D0BD1B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approve the changes to the </a:t>
            </a:r>
            <a:r>
              <a:rPr lang="en-US" dirty="0" err="1"/>
              <a:t>TGbc</a:t>
            </a:r>
            <a:r>
              <a:rPr lang="en-US" dirty="0"/>
              <a:t> Draft as shown in 11-21/0314r5; and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instruct the editor to implement the changes.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marL="0" indent="0"/>
            <a:r>
              <a:rPr lang="en-US" dirty="0"/>
              <a:t>Mover / Second: Antonio de la Oliva / Hitoshi Morioka</a:t>
            </a:r>
          </a:p>
          <a:p>
            <a:pPr marL="0" indent="0"/>
            <a:r>
              <a:rPr lang="en-US" dirty="0"/>
              <a:t>Y/N/A: Approved by unanimous consent.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8445FBC-B6A3-3A44-9887-EA52A8647DC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646DFA-CEF1-CD4F-8F26-9E348A8FEA4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9E0A087-ADA1-0947-B80C-D573BB7E622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01704025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3BEEC5-E2AE-514B-A1BB-9881F89666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#29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79CE3E-8C32-D24E-B2BD-76F11A9E2F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Do you agree to introduce a NDP feedback-based acknowledgment mechanism for GCR transmission in 11bc as described in 11-21/0362r1.</a:t>
            </a:r>
          </a:p>
          <a:p>
            <a:endParaRPr lang="en-US" altLang="zh-CN" dirty="0"/>
          </a:p>
          <a:p>
            <a:r>
              <a:rPr lang="en-US" altLang="zh-CN" dirty="0"/>
              <a:t>Note: this NDP feedback-based acknowledgment mechanism is optional.</a:t>
            </a:r>
          </a:p>
          <a:p>
            <a:endParaRPr lang="en-US" altLang="zh-CN" dirty="0"/>
          </a:p>
          <a:p>
            <a:r>
              <a:rPr lang="en-US" altLang="zh-CN" dirty="0"/>
              <a:t>Y/N/A:  29 / 21 / 4.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6EBADED-59B5-3544-ACD7-8AC1001D048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90DAAC9-0981-1E4A-995E-D0D545A2D88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3DBEAE0-0CFB-CA41-9DFE-E6828D4AC9B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78455722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3734D8-4D93-E24D-A4F5-1B07E9A84E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#100</a:t>
            </a:r>
            <a:br>
              <a:rPr lang="en-US" dirty="0"/>
            </a:br>
            <a:r>
              <a:rPr lang="en-US" dirty="0"/>
              <a:t>Approval of comment resolutions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E758E0-009F-4142-B51B-925EEBE620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approve the comment resolutions as contained in the “2021-03-11” tab and the “2021-03-12” tab of 11-21/0033r02.</a:t>
            </a:r>
          </a:p>
          <a:p>
            <a:pPr marL="0" indent="0"/>
            <a:endParaRPr lang="en-US" dirty="0"/>
          </a:p>
          <a:p>
            <a:pPr marL="0" indent="0"/>
            <a:r>
              <a:rPr lang="en-US" dirty="0"/>
              <a:t>Mover / Second: Hitoshi Morioka / </a:t>
            </a:r>
            <a:r>
              <a:rPr lang="en-US" dirty="0" err="1"/>
              <a:t>Jouni</a:t>
            </a:r>
            <a:r>
              <a:rPr lang="en-US" dirty="0"/>
              <a:t> </a:t>
            </a:r>
            <a:r>
              <a:rPr lang="en-US" dirty="0" err="1"/>
              <a:t>Malinen</a:t>
            </a:r>
            <a:endParaRPr lang="en-US" dirty="0"/>
          </a:p>
          <a:p>
            <a:pPr marL="0" indent="0"/>
            <a:r>
              <a:rPr lang="en-US" dirty="0"/>
              <a:t>Y / N / A: approved by unanimous consent.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EAF345-E91F-AD44-B276-A6C56B13A66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66244B-BF97-494E-9F76-9D4A9D68B15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9F3CEF9-ACF4-2D46-A693-A1BC3307027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54235429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3734D8-4D93-E24D-A4F5-1B07E9A84E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#101</a:t>
            </a:r>
            <a:br>
              <a:rPr lang="en-US" dirty="0"/>
            </a:br>
            <a:r>
              <a:rPr lang="en-US" dirty="0"/>
              <a:t>Approval of comment resolutions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E758E0-009F-4142-B51B-925EEBE620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approve the comment resolutions as contained in the “not discussed” tab of 11-21/0033r02, with the exception of the following CID(s): 1106.</a:t>
            </a:r>
          </a:p>
          <a:p>
            <a:pPr marL="0" indent="0"/>
            <a:endParaRPr lang="en-US" dirty="0"/>
          </a:p>
          <a:p>
            <a:pPr marL="0" indent="0"/>
            <a:r>
              <a:rPr lang="en-US" dirty="0"/>
              <a:t>Mover / Second: Hitoshi Morioka / Stephen McCann</a:t>
            </a:r>
          </a:p>
          <a:p>
            <a:pPr marL="0" indent="0"/>
            <a:r>
              <a:rPr lang="en-US" dirty="0"/>
              <a:t>Y / N / A: approved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EAF345-E91F-AD44-B276-A6C56B13A66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66244B-BF97-494E-9F76-9D4A9D68B15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9F3CEF9-ACF4-2D46-A693-A1BC3307027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95652648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3734D8-4D93-E24D-A4F5-1B07E9A84E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#102</a:t>
            </a:r>
            <a:br>
              <a:rPr lang="en-US" dirty="0"/>
            </a:br>
            <a:r>
              <a:rPr lang="en-US" dirty="0"/>
              <a:t>Approval of comment resolutions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E758E0-009F-4142-B51B-925EEBE620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approve the comment resolutions as contained in the of 11-21/0085r07, with the exception of the following CID(s): 1014 and 1015.</a:t>
            </a:r>
          </a:p>
          <a:p>
            <a:pPr marL="0" indent="0"/>
            <a:endParaRPr lang="en-US" dirty="0"/>
          </a:p>
          <a:p>
            <a:pPr marL="0" indent="0"/>
            <a:r>
              <a:rPr lang="en-US" dirty="0"/>
              <a:t>Mover / Second: Stephen McCann / Hitoshi Morioka</a:t>
            </a:r>
          </a:p>
          <a:p>
            <a:pPr marL="0" indent="0"/>
            <a:r>
              <a:rPr lang="en-US" dirty="0"/>
              <a:t>Y / N / A: approved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EAF345-E91F-AD44-B276-A6C56B13A66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66244B-BF97-494E-9F76-9D4A9D68B15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9F3CEF9-ACF4-2D46-A693-A1BC3307027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94141742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January 2021 – March 20021 –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#89 -- #92</a:t>
            </a:r>
          </a:p>
          <a:p>
            <a:r>
              <a:rPr lang="en-US" dirty="0"/>
              <a:t>Straw Polls  -- #28 -- #28</a:t>
            </a:r>
          </a:p>
          <a:p>
            <a:r>
              <a:rPr lang="en-US" dirty="0" err="1"/>
              <a:t>Telcos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January 2022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67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4604369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#89</a:t>
            </a:r>
            <a:br>
              <a:rPr lang="en-US" dirty="0"/>
            </a:br>
            <a:r>
              <a:rPr lang="en-US" dirty="0"/>
              <a:t>Discard of erroneous comment resolution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discard the resolution of CID 1273 (i.e. set the resolution and resolution status to “empty”)</a:t>
            </a:r>
          </a:p>
          <a:p>
            <a:endParaRPr lang="en-US" dirty="0"/>
          </a:p>
          <a:p>
            <a:r>
              <a:rPr lang="en-US" dirty="0"/>
              <a:t>Mover:	Hitoshi Morioka</a:t>
            </a:r>
          </a:p>
          <a:p>
            <a:r>
              <a:rPr lang="en-US" dirty="0"/>
              <a:t>Second:	Stephen McCann</a:t>
            </a:r>
          </a:p>
          <a:p>
            <a:r>
              <a:rPr lang="en-US" dirty="0"/>
              <a:t>Approved by unanimous consent</a:t>
            </a:r>
          </a:p>
          <a:p>
            <a:endParaRPr lang="en-US" strike="sngStrike" dirty="0"/>
          </a:p>
          <a:p>
            <a:r>
              <a:rPr lang="en-US" dirty="0"/>
              <a:t>Note – The agreed resolution for CID 1237 was imported under CID 1273 and subsequently approved. This needs to be reverted.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68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66177891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#90</a:t>
            </a:r>
            <a:br>
              <a:rPr lang="en-US" dirty="0"/>
            </a:br>
            <a:r>
              <a:rPr lang="en-US" dirty="0"/>
              <a:t>Approval of comment resolutions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comment resolution in the tab “2021-01-26 – ready for motion” as contained in 11-20/1985r14</a:t>
            </a:r>
          </a:p>
          <a:p>
            <a:endParaRPr lang="en-US" dirty="0"/>
          </a:p>
          <a:p>
            <a:r>
              <a:rPr lang="en-US" dirty="0"/>
              <a:t>Mover:	Hitoshi Morioka</a:t>
            </a:r>
          </a:p>
          <a:p>
            <a:r>
              <a:rPr lang="en-US" dirty="0"/>
              <a:t>Second:	Stephen McCann</a:t>
            </a:r>
          </a:p>
          <a:p>
            <a:r>
              <a:rPr lang="en-US" strike="sngStrike" dirty="0"/>
              <a:t>Approved by unanimous consent</a:t>
            </a:r>
          </a:p>
          <a:p>
            <a:endParaRPr lang="en-US" strike="sngStrike" dirty="0"/>
          </a:p>
          <a:p>
            <a:r>
              <a:rPr lang="en-US" sz="2000" dirty="0"/>
              <a:t>Note – The agreed resolution for CID 1237 was erroneously imported under CID 1273 and subsequently approved. This motion approves the resolution for CID 1237 which was marked as ready-for-motion.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69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2022</a:t>
            </a:r>
            <a:endParaRPr lang="en-GB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6EF3D48-8B8F-0A4D-9C04-D11AA1F37437}"/>
              </a:ext>
            </a:extLst>
          </p:cNvPr>
          <p:cNvSpPr txBox="1"/>
          <p:nvPr/>
        </p:nvSpPr>
        <p:spPr>
          <a:xfrm rot="1786930">
            <a:off x="6311098" y="3679890"/>
            <a:ext cx="230425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70C0"/>
                </a:solidFill>
              </a:rPr>
              <a:t>Motion tabled</a:t>
            </a:r>
          </a:p>
          <a:p>
            <a:r>
              <a:rPr lang="en-US" dirty="0">
                <a:solidFill>
                  <a:srgbClr val="0070C0"/>
                </a:solidFill>
              </a:rPr>
              <a:t>Per subsidiary motion 90a</a:t>
            </a:r>
          </a:p>
        </p:txBody>
      </p:sp>
    </p:spTree>
    <p:extLst>
      <p:ext uri="{BB962C8B-B14F-4D97-AF65-F5344CB8AC3E}">
        <p14:creationId xmlns:p14="http://schemas.microsoft.com/office/powerpoint/2010/main" val="2011006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#135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11/21-1654r2.</a:t>
            </a:r>
          </a:p>
          <a:p>
            <a:endParaRPr lang="en-US" dirty="0"/>
          </a:p>
          <a:p>
            <a:r>
              <a:rPr lang="en-US" dirty="0"/>
              <a:t>Mover:	Stephen McCann</a:t>
            </a:r>
          </a:p>
          <a:p>
            <a:r>
              <a:rPr lang="en-US" dirty="0"/>
              <a:t>Second: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65719535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4F62E7-6AF6-2646-A8F3-C640561E17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#90a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7CE354-D863-E748-B8C7-9445ED1743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table the motion #90</a:t>
            </a:r>
          </a:p>
          <a:p>
            <a:endParaRPr lang="en-US" dirty="0"/>
          </a:p>
          <a:p>
            <a:r>
              <a:rPr lang="en-US" dirty="0"/>
              <a:t>Moved: Hitoshi Morioka</a:t>
            </a:r>
          </a:p>
          <a:p>
            <a:endParaRPr lang="en-US" dirty="0"/>
          </a:p>
          <a:p>
            <a:r>
              <a:rPr lang="en-US" dirty="0"/>
              <a:t>No objections, motion approved by unanimous consent.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A275DA0-C46D-FD48-BC7F-E4590FAAF85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48D001-97BD-D44C-806E-20D85A61745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3584F0C-5BB9-B846-B321-8FC6814147E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81127944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#91</a:t>
            </a:r>
            <a:br>
              <a:rPr lang="en-US" dirty="0"/>
            </a:br>
            <a:r>
              <a:rPr lang="en-US" dirty="0"/>
              <a:t>Approval of comment resolutions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comment resolution in the tab “2021-01-27 – ready for motion” as contained in 11-20/1985r14.</a:t>
            </a:r>
          </a:p>
          <a:p>
            <a:endParaRPr lang="en-US" dirty="0"/>
          </a:p>
          <a:p>
            <a:r>
              <a:rPr lang="en-US" dirty="0"/>
              <a:t>Mover:	Carol Ansley</a:t>
            </a:r>
          </a:p>
          <a:p>
            <a:r>
              <a:rPr lang="en-US" dirty="0"/>
              <a:t>Second: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Approved by unanimous consent</a:t>
            </a:r>
          </a:p>
          <a:p>
            <a:endParaRPr lang="en-US" strike="sngStrike" dirty="0"/>
          </a:p>
          <a:p>
            <a:r>
              <a:rPr lang="en-US" dirty="0"/>
              <a:t>Note – Resolutions for editorial comments (as previously discussed and marked as ready-for-motion).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71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38730313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#92</a:t>
            </a:r>
            <a:br>
              <a:rPr lang="en-US" dirty="0"/>
            </a:br>
            <a:r>
              <a:rPr lang="en-US" dirty="0"/>
              <a:t>Approval of comment resolutions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comment resolution in the tab “2021-02-02 – ready for motion” as contained in 11-20/1985r15.</a:t>
            </a:r>
          </a:p>
          <a:p>
            <a:endParaRPr lang="en-US" dirty="0"/>
          </a:p>
          <a:p>
            <a:r>
              <a:rPr lang="en-US" dirty="0"/>
              <a:t>Mover:	Stephen McCann</a:t>
            </a:r>
          </a:p>
          <a:p>
            <a:r>
              <a:rPr lang="en-US" dirty="0"/>
              <a:t>Second: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Approved by unanimous consent</a:t>
            </a:r>
          </a:p>
          <a:p>
            <a:endParaRPr lang="en-US" strike="sngStrike" dirty="0"/>
          </a:p>
          <a:p>
            <a:r>
              <a:rPr lang="en-US" dirty="0"/>
              <a:t>Note – CIDs marked as ready for motion during Feb 2 telco.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72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69673700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#93</a:t>
            </a:r>
            <a:br>
              <a:rPr lang="en-US" dirty="0"/>
            </a:br>
            <a:r>
              <a:rPr lang="en-US" dirty="0"/>
              <a:t>Approval of comment resolutions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comment resolution in the tab “2021-02-09 – ready for motion” as contained in 11-20/1985r17.</a:t>
            </a:r>
          </a:p>
          <a:p>
            <a:endParaRPr lang="en-US" dirty="0"/>
          </a:p>
          <a:p>
            <a:r>
              <a:rPr lang="en-US" dirty="0"/>
              <a:t>Mover:	Abhishek Patil</a:t>
            </a:r>
          </a:p>
          <a:p>
            <a:r>
              <a:rPr lang="en-US" dirty="0"/>
              <a:t>Second:	</a:t>
            </a:r>
            <a:r>
              <a:rPr lang="en-US"/>
              <a:t>Stephen McCann</a:t>
            </a:r>
            <a:endParaRPr lang="en-US" dirty="0"/>
          </a:p>
          <a:p>
            <a:r>
              <a:rPr lang="en-US" dirty="0"/>
              <a:t>Approved by unanimous consent</a:t>
            </a:r>
          </a:p>
          <a:p>
            <a:endParaRPr lang="en-US" strike="sngStrike" dirty="0"/>
          </a:p>
          <a:p>
            <a:r>
              <a:rPr lang="en-US" dirty="0"/>
              <a:t>Note – CIDs marked as ready for motion during Feb 9 telco.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73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81606883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0168E3-4175-0244-B301-9253EF73CD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#28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A99649-D997-A84F-AA6A-38D91B38A3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Do you agree to introduce a NDP feedback based acknowledgment mechanism for multicast transmission in 11bc (as discussed in 11-20/1976r3)</a:t>
            </a:r>
          </a:p>
          <a:p>
            <a:endParaRPr lang="en-US" altLang="zh-CN" dirty="0"/>
          </a:p>
          <a:p>
            <a:r>
              <a:rPr lang="en-US" altLang="zh-CN" dirty="0"/>
              <a:t>Y/N/A: 4 – 6 - 5</a:t>
            </a:r>
          </a:p>
          <a:p>
            <a:endParaRPr lang="en-US" altLang="zh-CN" dirty="0"/>
          </a:p>
          <a:p>
            <a:r>
              <a:rPr lang="en-US" altLang="zh-CN" dirty="0"/>
              <a:t>Note: 11-20/1976 was discussed in the telco on 2021-01-26.</a:t>
            </a:r>
          </a:p>
          <a:p>
            <a:pPr marL="0" indent="0">
              <a:buNone/>
            </a:pPr>
            <a:endParaRPr lang="en-US" altLang="zh-CN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1DF04E5-7011-3C42-AC96-FB71AA8503E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47941C-DAB8-A04C-8857-8C1A108FBDE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0622783-288C-AA41-9786-6E3F1EC864D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38222857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January 2021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#85 -- #88</a:t>
            </a:r>
          </a:p>
          <a:p>
            <a:r>
              <a:rPr lang="en-US" dirty="0"/>
              <a:t>Straw Polls  -- #27 </a:t>
            </a:r>
          </a:p>
          <a:p>
            <a:r>
              <a:rPr lang="en-US" dirty="0"/>
              <a:t>Online Plenary Meeting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January 2022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75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8044836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#85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11/20-1916r3</a:t>
            </a:r>
          </a:p>
          <a:p>
            <a:endParaRPr lang="en-US" dirty="0"/>
          </a:p>
          <a:p>
            <a:r>
              <a:rPr lang="en-US" dirty="0"/>
              <a:t>Mover:	Stephen McCann</a:t>
            </a:r>
          </a:p>
          <a:p>
            <a:r>
              <a:rPr lang="en-US" dirty="0"/>
              <a:t>Second: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76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92685323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#86</a:t>
            </a:r>
            <a:br>
              <a:rPr lang="en-US" dirty="0"/>
            </a:br>
            <a:r>
              <a:rPr lang="en-US" dirty="0"/>
              <a:t>Approval of Minutes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following </a:t>
            </a:r>
            <a:r>
              <a:rPr lang="en-GB" sz="1600" dirty="0" err="1"/>
              <a:t>TGbc</a:t>
            </a:r>
            <a:r>
              <a:rPr lang="en-GB" sz="1600" dirty="0"/>
              <a:t> minutes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11-20/1930r0 (November online interim),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11-20/1972r0 (Nov 17 telco),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/>
              <a:t>11-21/0009r1 </a:t>
            </a:r>
            <a:r>
              <a:rPr lang="en-GB" sz="1400" dirty="0"/>
              <a:t>(Jan 5 telco),</a:t>
            </a:r>
          </a:p>
          <a:p>
            <a:r>
              <a:rPr lang="en-GB" sz="1600" dirty="0"/>
              <a:t>Mover/Second:	</a:t>
            </a:r>
          </a:p>
          <a:p>
            <a:r>
              <a:rPr lang="en-GB" sz="1600" dirty="0"/>
              <a:t>Motion on consent agenda </a:t>
            </a:r>
            <a:r>
              <a:rPr lang="en-GB" sz="1600" dirty="0">
                <a:sym typeface="Wingdings" pitchFamily="2" charset="2"/>
              </a:rPr>
              <a:t> </a:t>
            </a:r>
            <a:r>
              <a:rPr lang="en-GB" sz="1600" dirty="0"/>
              <a:t>Approved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30867005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DCEEE5-0F20-354F-95A2-737DA69F52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#87</a:t>
            </a:r>
            <a:br>
              <a:rPr lang="en-US" dirty="0"/>
            </a:br>
            <a:r>
              <a:rPr lang="en-US" dirty="0"/>
              <a:t>Approval of comment resolution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CF4A9B-20AB-4C43-BC2B-04B7EFB4DD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Approve the comment resolutions as contained in the “2021-01-05 – rdy4motion” tab of 11-20/1985r5.</a:t>
            </a:r>
          </a:p>
          <a:p>
            <a:endParaRPr lang="en-US" dirty="0"/>
          </a:p>
          <a:p>
            <a:r>
              <a:rPr lang="en-US" dirty="0"/>
              <a:t>Mover: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Second:	Stephen McCann</a:t>
            </a:r>
          </a:p>
          <a:p>
            <a:endParaRPr lang="en-US" dirty="0"/>
          </a:p>
          <a:p>
            <a:r>
              <a:rPr lang="en-US" dirty="0"/>
              <a:t>Y/N/</a:t>
            </a:r>
            <a:r>
              <a:rPr lang="en-US"/>
              <a:t>A: Approved by unanimous consent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D7B2E33-C73B-704C-BDB3-22D9CC8EB60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3E010D-37BD-3B4F-90E5-788365EE1B4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726F3F7-0FFE-A84C-B426-23E2E952D89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00374608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FA2B52-93C1-D144-B879-ACFF77D1F1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#27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B6D7C7-6FC4-9C4D-A7C4-5064B1FDE0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Do you support adding the proposed text on slide 10-13 of 11-20/1976r2  to 802.11bc Draft?</a:t>
            </a:r>
          </a:p>
          <a:p>
            <a:endParaRPr lang="en-US" dirty="0"/>
          </a:p>
          <a:p>
            <a:r>
              <a:rPr lang="en-US" dirty="0"/>
              <a:t>Y - 4</a:t>
            </a:r>
          </a:p>
          <a:p>
            <a:r>
              <a:rPr lang="en-US" dirty="0"/>
              <a:t>N - 0</a:t>
            </a:r>
          </a:p>
          <a:p>
            <a:r>
              <a:rPr lang="en-US" dirty="0"/>
              <a:t>Need more time to decide. - 8</a:t>
            </a:r>
          </a:p>
          <a:p>
            <a:r>
              <a:rPr lang="en-US" dirty="0"/>
              <a:t>A – 0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E879F71-1F01-454F-837A-C146C38BF29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6856FB-BD1A-E74F-90FA-0E85838C94C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5DC2AB3-26D2-3C41-B0DD-FCA81383E59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673580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#136</a:t>
            </a:r>
            <a:br>
              <a:rPr lang="en-US" dirty="0"/>
            </a:br>
            <a:r>
              <a:rPr lang="en-US" dirty="0"/>
              <a:t>Approval of Minutes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following </a:t>
            </a:r>
            <a:r>
              <a:rPr lang="en-GB" sz="1600" dirty="0" err="1"/>
              <a:t>TGbc</a:t>
            </a:r>
            <a:r>
              <a:rPr lang="en-GB" sz="1600" dirty="0"/>
              <a:t> minutes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11-21/1357r0 (Sep online Interim),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11-21/1462r0 (Sep 07 telco),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11-21/1589r0 (Sep 28 telco),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11-21/1743r0 (Nov 08 telco)</a:t>
            </a:r>
          </a:p>
          <a:p>
            <a:pPr lvl="1">
              <a:buFont typeface="Times New Roman" pitchFamily="16" charset="0"/>
              <a:buChar char="•"/>
            </a:pPr>
            <a:endParaRPr lang="en-GB" sz="1400" dirty="0"/>
          </a:p>
          <a:p>
            <a:r>
              <a:rPr lang="en-GB" sz="1600" dirty="0"/>
              <a:t>Mover/Second:	</a:t>
            </a:r>
          </a:p>
          <a:p>
            <a:r>
              <a:rPr lang="en-GB" sz="1600" dirty="0"/>
              <a:t>Motion on consent agenda </a:t>
            </a:r>
            <a:r>
              <a:rPr lang="en-GB" sz="1600" dirty="0">
                <a:sym typeface="Wingdings" pitchFamily="2" charset="2"/>
              </a:rPr>
              <a:t> </a:t>
            </a:r>
            <a:r>
              <a:rPr lang="en-GB" sz="1600" dirty="0"/>
              <a:t>Approved by unanimous consent</a:t>
            </a:r>
          </a:p>
          <a:p>
            <a:endParaRPr lang="en-GB" sz="1600" strike="sngStrike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01251971"/>
      </p:ext>
    </p:extLst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DCEEE5-0F20-354F-95A2-737DA69F52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#88</a:t>
            </a:r>
            <a:br>
              <a:rPr lang="en-US" dirty="0"/>
            </a:br>
            <a:r>
              <a:rPr lang="en-US" dirty="0"/>
              <a:t>Approval of comment resolution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CF4A9B-20AB-4C43-BC2B-04B7EFB4DD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Approve the comment resolutions as contained in the “2021-01-12 – ready for motion” and “2021-01-13 – ready for motion” tabs of 11-20/1985r9.</a:t>
            </a:r>
          </a:p>
          <a:p>
            <a:endParaRPr lang="en-US" dirty="0"/>
          </a:p>
          <a:p>
            <a:r>
              <a:rPr lang="en-US" dirty="0"/>
              <a:t>Mover: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Second:	Stephen McCann</a:t>
            </a:r>
          </a:p>
          <a:p>
            <a:endParaRPr lang="en-US" dirty="0"/>
          </a:p>
          <a:p>
            <a:r>
              <a:rPr lang="en-US" dirty="0"/>
              <a:t>Y/N/A: Approved by unanimous consent (one voting </a:t>
            </a:r>
            <a:r>
              <a:rPr lang="en-US"/>
              <a:t>member abstaining).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D7B2E33-C73B-704C-BDB3-22D9CC8EB60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3E010D-37BD-3B4F-90E5-788365EE1B4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726F3F7-0FFE-A84C-B426-23E2E952D89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80803719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November 2020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#78 </a:t>
            </a:r>
            <a:r>
              <a:rPr lang="en-US"/>
              <a:t>-- #84</a:t>
            </a:r>
            <a:endParaRPr lang="en-US" dirty="0"/>
          </a:p>
          <a:p>
            <a:r>
              <a:rPr lang="en-US" dirty="0"/>
              <a:t>Straw Polls  -- n/a</a:t>
            </a:r>
          </a:p>
          <a:p>
            <a:r>
              <a:rPr lang="en-US" dirty="0"/>
              <a:t>Online Plenary Meeting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January 2022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81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6795629"/>
      </p:ext>
    </p:extLst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#78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11/20-1625r1</a:t>
            </a:r>
          </a:p>
          <a:p>
            <a:endParaRPr lang="en-US" dirty="0"/>
          </a:p>
          <a:p>
            <a:r>
              <a:rPr lang="en-US" dirty="0"/>
              <a:t>Mover: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Second:	Hiroshi Mano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82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40401325"/>
      </p:ext>
    </p:extLst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#79</a:t>
            </a:r>
            <a:br>
              <a:rPr lang="en-US" dirty="0"/>
            </a:br>
            <a:r>
              <a:rPr lang="en-US" dirty="0"/>
              <a:t>Approval of Minutes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following </a:t>
            </a:r>
            <a:r>
              <a:rPr lang="en-GB" sz="1600" dirty="0" err="1"/>
              <a:t>TGbc</a:t>
            </a:r>
            <a:r>
              <a:rPr lang="en-GB" sz="1600" dirty="0"/>
              <a:t> minutes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11-20/1460r0 (September online interim),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11-20/1549r0 (Sep 29 telco),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11-20/1575r0 (Oct 6 telco),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11-20/1675r0 (Oct 20 telco),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11-20/1714r1 (Oct 27 telco)</a:t>
            </a:r>
          </a:p>
          <a:p>
            <a:r>
              <a:rPr lang="en-GB" sz="1600" dirty="0"/>
              <a:t>Mover/Second:	</a:t>
            </a:r>
          </a:p>
          <a:p>
            <a:r>
              <a:rPr lang="en-GB" sz="1600" dirty="0"/>
              <a:t>Motion on consent agenda </a:t>
            </a:r>
            <a:r>
              <a:rPr lang="en-GB" sz="1600" dirty="0">
                <a:sym typeface="Wingdings" pitchFamily="2" charset="2"/>
              </a:rPr>
              <a:t> </a:t>
            </a:r>
            <a:r>
              <a:rPr lang="en-GB" sz="1600" dirty="0"/>
              <a:t>Approved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40109900"/>
      </p:ext>
    </p:extLst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#80</a:t>
            </a:r>
            <a:br>
              <a:rPr lang="en-US" dirty="0"/>
            </a:br>
            <a:r>
              <a:rPr lang="en-US" dirty="0"/>
              <a:t>Approval of agreed changed to the </a:t>
            </a:r>
            <a:r>
              <a:rPr lang="en-US" dirty="0" err="1"/>
              <a:t>TGbc</a:t>
            </a:r>
            <a:r>
              <a:rPr lang="en-US" dirty="0"/>
              <a:t> Draft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changes to the </a:t>
            </a:r>
            <a:r>
              <a:rPr lang="en-GB" sz="1600" dirty="0" err="1"/>
              <a:t>TGbc</a:t>
            </a:r>
            <a:r>
              <a:rPr lang="en-GB" sz="1600" dirty="0"/>
              <a:t> draft as contained in the following documents</a:t>
            </a:r>
          </a:p>
          <a:p>
            <a:pPr lvl="1">
              <a:buFont typeface="Times New Roman" pitchFamily="16" charset="0"/>
              <a:buChar char="•"/>
            </a:pPr>
            <a:r>
              <a:rPr lang="en-US" sz="1400" dirty="0"/>
              <a:t>11-20/1513r</a:t>
            </a:r>
            <a:r>
              <a:rPr lang="en-US" sz="1400" dirty="0">
                <a:solidFill>
                  <a:schemeClr val="tx1"/>
                </a:solidFill>
              </a:rPr>
              <a:t>2</a:t>
            </a:r>
          </a:p>
          <a:p>
            <a:pPr lvl="1">
              <a:buFont typeface="Times New Roman" pitchFamily="16" charset="0"/>
              <a:buChar char="•"/>
            </a:pPr>
            <a:r>
              <a:rPr lang="en-US" sz="1400" dirty="0"/>
              <a:t>11-20/1613r1</a:t>
            </a:r>
          </a:p>
          <a:p>
            <a:pPr lvl="1">
              <a:buFont typeface="Times New Roman" pitchFamily="16" charset="0"/>
              <a:buChar char="•"/>
            </a:pPr>
            <a:r>
              <a:rPr lang="en-US" sz="1400" dirty="0"/>
              <a:t>11-20/1525r1</a:t>
            </a:r>
            <a:endParaRPr lang="en-GB" sz="1400" dirty="0"/>
          </a:p>
          <a:p>
            <a:pPr lvl="1">
              <a:buFont typeface="Times New Roman" pitchFamily="16" charset="0"/>
              <a:buChar char="•"/>
            </a:pPr>
            <a:endParaRPr lang="en-GB" sz="1400" dirty="0"/>
          </a:p>
          <a:p>
            <a:r>
              <a:rPr lang="en-GB" sz="1600" dirty="0"/>
              <a:t>Mover/Second:	</a:t>
            </a:r>
          </a:p>
          <a:p>
            <a:r>
              <a:rPr lang="en-GB" sz="1600" dirty="0"/>
              <a:t>Motion on consent agenda </a:t>
            </a:r>
            <a:r>
              <a:rPr lang="en-GB" sz="1600" dirty="0">
                <a:sym typeface="Wingdings" pitchFamily="2" charset="2"/>
              </a:rPr>
              <a:t> </a:t>
            </a:r>
            <a:r>
              <a:rPr lang="en-GB" sz="1600" dirty="0"/>
              <a:t>Approved by unanimous consent</a:t>
            </a:r>
          </a:p>
          <a:p>
            <a:endParaRPr lang="en-GB" sz="1600" strike="sngStrike" dirty="0"/>
          </a:p>
          <a:p>
            <a:endParaRPr lang="en-GB" sz="1600" strike="sngStrike" dirty="0"/>
          </a:p>
          <a:p>
            <a:r>
              <a:rPr lang="en-GB" sz="1600" dirty="0"/>
              <a:t>Note: support for approval indicated by straw polls during telco. --&gt; Put on consent agenda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96992125"/>
      </p:ext>
    </p:extLst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#81</a:t>
            </a:r>
            <a:br>
              <a:rPr lang="en-US" dirty="0"/>
            </a:br>
            <a:r>
              <a:rPr lang="en-US" dirty="0"/>
              <a:t>Approval of changes to the Draft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changes to the </a:t>
            </a:r>
            <a:r>
              <a:rPr lang="en-GB" sz="1600" dirty="0" err="1"/>
              <a:t>TGbc</a:t>
            </a:r>
            <a:r>
              <a:rPr lang="en-GB" sz="1600" dirty="0"/>
              <a:t> draft as contained in the following documents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11-20/1524r1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11-20/1593r5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11-20/1671r1 </a:t>
            </a:r>
          </a:p>
          <a:p>
            <a:pPr marL="457200" lvl="1" indent="0"/>
            <a:endParaRPr lang="en-GB" sz="1400" dirty="0"/>
          </a:p>
          <a:p>
            <a:r>
              <a:rPr lang="en-GB" sz="1600" dirty="0"/>
              <a:t>Mover/Second:	 </a:t>
            </a:r>
            <a:r>
              <a:rPr lang="en-GB" sz="1600" dirty="0" err="1"/>
              <a:t>Xiaofei</a:t>
            </a:r>
            <a:r>
              <a:rPr lang="en-GB" sz="1600" dirty="0"/>
              <a:t> Wang / Abhishek Patil</a:t>
            </a:r>
          </a:p>
          <a:p>
            <a:r>
              <a:rPr lang="en-GB" sz="1600" dirty="0"/>
              <a:t>Approved by unanimous consent</a:t>
            </a:r>
          </a:p>
          <a:p>
            <a:endParaRPr lang="en-GB" sz="1600" strike="sngStrike" dirty="0"/>
          </a:p>
          <a:p>
            <a:endParaRPr lang="en-GB" sz="1600" strike="sngStrike" dirty="0"/>
          </a:p>
          <a:p>
            <a:r>
              <a:rPr lang="en-GB" sz="1600" dirty="0"/>
              <a:t>Note: additional submission, agreed to during telco on Oct 27.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27833325"/>
      </p:ext>
    </p:extLst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#82</a:t>
            </a:r>
            <a:br>
              <a:rPr lang="en-US" dirty="0"/>
            </a:br>
            <a:r>
              <a:rPr lang="en-US" dirty="0"/>
              <a:t>Changes to draft per Tuesday, Nov 2, 9:00h slot discussions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changes to the </a:t>
            </a:r>
            <a:r>
              <a:rPr lang="en-GB" sz="1600" dirty="0" err="1"/>
              <a:t>TGbc</a:t>
            </a:r>
            <a:r>
              <a:rPr lang="en-GB" sz="1600" dirty="0"/>
              <a:t> draft as contained in the following documents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11-20/1609</a:t>
            </a:r>
            <a:r>
              <a:rPr lang="en-GB" sz="1400" dirty="0">
                <a:solidFill>
                  <a:schemeClr val="tx1"/>
                </a:solidFill>
              </a:rPr>
              <a:t>r1</a:t>
            </a:r>
            <a:r>
              <a:rPr lang="en-GB" sz="1400" dirty="0">
                <a:solidFill>
                  <a:srgbClr val="FF0000"/>
                </a:solidFill>
              </a:rPr>
              <a:t> -- </a:t>
            </a:r>
            <a:r>
              <a:rPr lang="en-GB" sz="1400" dirty="0"/>
              <a:t>Modification of </a:t>
            </a:r>
            <a:r>
              <a:rPr lang="en-GB" sz="1400" dirty="0" err="1"/>
              <a:t>eBCS</a:t>
            </a:r>
            <a:r>
              <a:rPr lang="en-GB" sz="1400" dirty="0"/>
              <a:t> Info frame</a:t>
            </a:r>
            <a:r>
              <a:rPr lang="en-GB" sz="1400" dirty="0">
                <a:latin typeface="Arial" panose="020B0604020202020204" pitchFamily="34" charset="0"/>
              </a:rPr>
              <a:t> (H. Morioka)</a:t>
            </a:r>
            <a:endParaRPr lang="en-GB" sz="1400" dirty="0"/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11-20/1769r</a:t>
            </a:r>
            <a:r>
              <a:rPr lang="en-GB" sz="1400" dirty="0">
                <a:solidFill>
                  <a:schemeClr val="tx1"/>
                </a:solidFill>
              </a:rPr>
              <a:t>1</a:t>
            </a:r>
            <a:r>
              <a:rPr lang="en-GB" sz="1400" dirty="0">
                <a:solidFill>
                  <a:srgbClr val="FF0000"/>
                </a:solidFill>
              </a:rPr>
              <a:t> -- </a:t>
            </a:r>
            <a:r>
              <a:rPr lang="en-GB" sz="1400" dirty="0"/>
              <a:t>Revision of Enhanced Broadcast Request/Response ANQP-element</a:t>
            </a:r>
            <a:r>
              <a:rPr lang="en-GB" sz="1400" dirty="0">
                <a:latin typeface="Arial" panose="020B0604020202020204" pitchFamily="34" charset="0"/>
              </a:rPr>
              <a:t> (A. de la Oliva)</a:t>
            </a:r>
            <a:endParaRPr lang="en-GB" sz="1400" dirty="0">
              <a:solidFill>
                <a:schemeClr val="tx1"/>
              </a:solidFill>
            </a:endParaRPr>
          </a:p>
          <a:p>
            <a:pPr lvl="1">
              <a:buFont typeface="Times New Roman" pitchFamily="16" charset="0"/>
              <a:buChar char="•"/>
            </a:pPr>
            <a:endParaRPr lang="en-GB" sz="1400" dirty="0"/>
          </a:p>
          <a:p>
            <a:r>
              <a:rPr lang="en-GB" sz="1600" dirty="0"/>
              <a:t>Mover/Second:	 Hitoshi Morioka / Antonio de la Oliva</a:t>
            </a:r>
          </a:p>
          <a:p>
            <a:r>
              <a:rPr lang="en-GB" sz="1600" dirty="0"/>
              <a:t>Approved by unanimous consent </a:t>
            </a:r>
            <a:endParaRPr lang="en-GB" sz="1600" strike="sngStrike" dirty="0"/>
          </a:p>
          <a:p>
            <a:endParaRPr lang="en-GB" sz="1600" strike="sngStrike" dirty="0"/>
          </a:p>
          <a:p>
            <a:endParaRPr lang="en-GB" sz="1600" strike="sngStrike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35572104"/>
      </p:ext>
    </p:extLst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#83</a:t>
            </a:r>
            <a:br>
              <a:rPr lang="en-US" dirty="0"/>
            </a:br>
            <a:r>
              <a:rPr lang="en-US" dirty="0"/>
              <a:t>Approval of MIB and PICS Section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changes to the </a:t>
            </a:r>
            <a:r>
              <a:rPr lang="en-GB" sz="1600" dirty="0" err="1"/>
              <a:t>TGbc</a:t>
            </a:r>
            <a:r>
              <a:rPr lang="en-GB" sz="1600" dirty="0"/>
              <a:t> draft as contained in the following documents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11-20/1694r</a:t>
            </a:r>
            <a:r>
              <a:rPr lang="en-GB" sz="1400" dirty="0">
                <a:solidFill>
                  <a:srgbClr val="FF0000"/>
                </a:solidFill>
              </a:rPr>
              <a:t>4</a:t>
            </a:r>
            <a:r>
              <a:rPr lang="en-GB" sz="1400" dirty="0"/>
              <a:t> (MIB)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11-20/1695r</a:t>
            </a:r>
            <a:r>
              <a:rPr lang="en-GB" sz="1400" dirty="0">
                <a:solidFill>
                  <a:srgbClr val="FF0000"/>
                </a:solidFill>
              </a:rPr>
              <a:t>3</a:t>
            </a:r>
            <a:r>
              <a:rPr lang="en-GB" sz="1400" dirty="0">
                <a:solidFill>
                  <a:schemeClr val="tx1"/>
                </a:solidFill>
              </a:rPr>
              <a:t> (PICS)</a:t>
            </a:r>
          </a:p>
          <a:p>
            <a:pPr lvl="1">
              <a:buFont typeface="Times New Roman" pitchFamily="16" charset="0"/>
              <a:buChar char="•"/>
            </a:pPr>
            <a:endParaRPr lang="en-GB" sz="1400" dirty="0"/>
          </a:p>
          <a:p>
            <a:r>
              <a:rPr lang="en-GB" sz="1600" dirty="0"/>
              <a:t>Mover/Second:	 Stephen McCann / </a:t>
            </a:r>
            <a:r>
              <a:rPr lang="en-GB" sz="1600" dirty="0" err="1"/>
              <a:t>Xiaofei</a:t>
            </a:r>
            <a:r>
              <a:rPr lang="en-GB" sz="1600" dirty="0"/>
              <a:t> Wang</a:t>
            </a:r>
          </a:p>
          <a:p>
            <a:endParaRPr lang="en-GB" sz="1600" strike="sngStrike" dirty="0"/>
          </a:p>
          <a:p>
            <a:r>
              <a:rPr lang="en-GB" sz="1600" dirty="0"/>
              <a:t>Approved by unanimous consent.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19009074"/>
      </p:ext>
    </p:extLst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0E6F49-5E12-F346-867A-2BAE309278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#84</a:t>
            </a:r>
            <a:br>
              <a:rPr lang="en-US" dirty="0"/>
            </a:br>
            <a:r>
              <a:rPr lang="en-US" dirty="0"/>
              <a:t>Create </a:t>
            </a:r>
            <a:r>
              <a:rPr lang="en-US" dirty="0" err="1"/>
              <a:t>TGbc</a:t>
            </a:r>
            <a:r>
              <a:rPr lang="en-US" dirty="0"/>
              <a:t> D1.0 and Approve WG Letter Ballot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FA331C-ED97-144E-A612-10C923EFBF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Move to: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en-US" sz="1800" dirty="0"/>
              <a:t>Instruct the </a:t>
            </a:r>
            <a:r>
              <a:rPr lang="en-US" sz="1800" dirty="0" err="1"/>
              <a:t>TGbc</a:t>
            </a:r>
            <a:r>
              <a:rPr lang="en-US" sz="1800" dirty="0"/>
              <a:t> editor to prepare IEEE P802.11bc D1.0 by incorporating P802.11bc D0.3 and all accepted changes per motions contained in 11-18/2123r21,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en-US" sz="1800" dirty="0"/>
              <a:t>and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en-US" sz="1800" dirty="0"/>
              <a:t>Approve a 30-day Working Group Technical Letter Ballot asking the question “Should P802.11bc D1.0 be forwarded to SA Ballot?”</a:t>
            </a:r>
          </a:p>
          <a:p>
            <a:pPr marL="0" lvl="0" indent="0"/>
            <a:endParaRPr lang="en-US" dirty="0"/>
          </a:p>
          <a:p>
            <a:pPr marL="0" lvl="0" indent="0"/>
            <a:r>
              <a:rPr lang="en-US" dirty="0"/>
              <a:t>Moved / Second: Stephen McCann / Abhishek Patil</a:t>
            </a:r>
          </a:p>
          <a:p>
            <a:pPr marL="0" lvl="0" indent="0"/>
            <a:r>
              <a:rPr lang="en-US" dirty="0"/>
              <a:t>Approved by unanimous consent (62 people on the call, 36 Voting members present)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3FD5D99-0A98-ED4D-92A1-4187DF31D17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8BDFDA-CDA0-8841-ABCE-640770791BC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6F0109B-86D4-CD4B-9AC0-947591CCD52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31123558"/>
      </p:ext>
    </p:extLst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#85</a:t>
            </a:r>
            <a:br>
              <a:rPr lang="en-US" dirty="0"/>
            </a:br>
            <a:r>
              <a:rPr lang="en-US" dirty="0"/>
              <a:t>Approve Modified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modified agenda for </a:t>
            </a:r>
            <a:r>
              <a:rPr lang="en-US" dirty="0" err="1"/>
              <a:t>TGbc</a:t>
            </a:r>
            <a:r>
              <a:rPr lang="en-US" dirty="0"/>
              <a:t> as contained in document 11/20-1625r2</a:t>
            </a:r>
          </a:p>
          <a:p>
            <a:endParaRPr lang="en-US" dirty="0"/>
          </a:p>
          <a:p>
            <a:r>
              <a:rPr lang="en-US" dirty="0"/>
              <a:t>Mover:	Hitoshi Morioka / Abhishek Patil</a:t>
            </a:r>
          </a:p>
          <a:p>
            <a:r>
              <a:rPr lang="en-US" dirty="0"/>
              <a:t>Second:	</a:t>
            </a:r>
          </a:p>
          <a:p>
            <a:endParaRPr lang="en-US" dirty="0"/>
          </a:p>
          <a:p>
            <a:r>
              <a:rPr lang="en-US" strike="sngStrike" dirty="0"/>
              <a:t>Approved by unanimous consent 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89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554998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#137</a:t>
            </a:r>
            <a:br>
              <a:rPr lang="en-US" dirty="0"/>
            </a:br>
            <a:r>
              <a:rPr lang="en-US" dirty="0"/>
              <a:t>Approval of Comment Resolution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comment resolution(s) as contained in the “2021-11-11 - ready for motion” tab of 11-21/1758r4.</a:t>
            </a:r>
          </a:p>
          <a:p>
            <a:pPr marL="457200" lvl="1" indent="0"/>
            <a:endParaRPr lang="en-GB" sz="1400" dirty="0"/>
          </a:p>
          <a:p>
            <a:r>
              <a:rPr lang="en-GB" sz="1600" dirty="0"/>
              <a:t>Mover/Second:		Hitoshi Morioka / Abhishek Patil</a:t>
            </a:r>
          </a:p>
          <a:p>
            <a:r>
              <a:rPr lang="en-GB" sz="1600" dirty="0"/>
              <a:t>Approved by unanimous consent</a:t>
            </a:r>
          </a:p>
          <a:p>
            <a:endParaRPr lang="en-GB" sz="1600" strike="sngStrike" dirty="0"/>
          </a:p>
          <a:p>
            <a:endParaRPr lang="en-GB" sz="1600" strike="sngStrike" dirty="0"/>
          </a:p>
          <a:p>
            <a:endParaRPr lang="en-GB" sz="1600" strike="sngStrike" dirty="0"/>
          </a:p>
          <a:p>
            <a:endParaRPr lang="en-GB" sz="1600" strike="sngStrike" dirty="0"/>
          </a:p>
          <a:p>
            <a:endParaRPr lang="en-GB" sz="1600" strike="sngStrike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64048989"/>
      </p:ext>
    </p:extLst>
  </p:cSld>
  <p:clrMapOvr>
    <a:masterClrMapping/>
  </p:clrMapOvr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DA0ED2-D84E-894C-94DE-5399D577D7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#86</a:t>
            </a:r>
            <a:br>
              <a:rPr lang="en-US" dirty="0"/>
            </a:br>
            <a:r>
              <a:rPr lang="en-US" dirty="0"/>
              <a:t>Reaffirmation of </a:t>
            </a:r>
            <a:r>
              <a:rPr lang="en-US" dirty="0" err="1"/>
              <a:t>TGbc</a:t>
            </a:r>
            <a:r>
              <a:rPr lang="en-US" dirty="0"/>
              <a:t> CSD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2FAAA8-2461-7844-9A88-25A79BA6B6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reaffirm the </a:t>
            </a:r>
            <a:r>
              <a:rPr lang="en-US" dirty="0" err="1"/>
              <a:t>TGbc</a:t>
            </a:r>
            <a:r>
              <a:rPr lang="en-US" dirty="0"/>
              <a:t> CSD as contained in </a:t>
            </a:r>
            <a:r>
              <a:rPr lang="en-US" dirty="0">
                <a:hlinkClick r:id="rId2"/>
              </a:rPr>
              <a:t>https://mentor.ieee.org/802-ec/dcn/18/ec-18-0250-00-ACSD-p802-11bc.pdf</a:t>
            </a:r>
            <a:endParaRPr lang="en-US" dirty="0"/>
          </a:p>
          <a:p>
            <a:pPr marL="0" indent="0"/>
            <a:endParaRPr lang="en-US" dirty="0"/>
          </a:p>
          <a:p>
            <a:pPr marL="0" indent="0"/>
            <a:r>
              <a:rPr lang="en-US" dirty="0"/>
              <a:t>Mover: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pPr marL="0" indent="0"/>
            <a:r>
              <a:rPr lang="en-US" dirty="0"/>
              <a:t>Second:	Stephen McCann</a:t>
            </a:r>
          </a:p>
          <a:p>
            <a:pPr marL="0" indent="0"/>
            <a:r>
              <a:rPr lang="en-US" dirty="0"/>
              <a:t>Approved by unanimous consent (20 participants in the call; 15 voting members)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D787B17-3DA4-6648-8A77-8017D5FBEEB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469B08-16D8-7841-BE86-AC3760D9F11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A826C89-24C2-7D4E-87DB-02FA6121D94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63351758"/>
      </p:ext>
    </p:extLst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Telcos</a:t>
            </a:r>
            <a:r>
              <a:rPr lang="en-US" dirty="0"/>
              <a:t> between July and September 2020:</a:t>
            </a:r>
            <a:br>
              <a:rPr lang="en-US" dirty="0"/>
            </a:br>
            <a:r>
              <a:rPr lang="en-US" dirty="0"/>
              <a:t>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Motion: n/a</a:t>
            </a:r>
          </a:p>
          <a:p>
            <a:r>
              <a:rPr lang="en-US" dirty="0"/>
              <a:t>Straw Polls  #23 -- #26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January 2022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91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4460567"/>
      </p:ext>
    </p:extLst>
  </p:cSld>
  <p:clrMapOvr>
    <a:masterClrMapping/>
  </p:clrMapOvr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F6AC49-C99D-6D4B-BCA9-ABD72C1E0F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#26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513CAA-F3CA-5848-AFDA-F89286FE6F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/>
              <a:t>Would you support the following action: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Approve the suggested changes to the </a:t>
            </a:r>
            <a:r>
              <a:rPr lang="en-US" dirty="0" err="1"/>
              <a:t>TGbc</a:t>
            </a:r>
            <a:r>
              <a:rPr lang="en-US" dirty="0"/>
              <a:t> draft as contained in 11-20/1513r</a:t>
            </a:r>
            <a:r>
              <a:rPr lang="en-US" dirty="0">
                <a:solidFill>
                  <a:srgbClr val="FF0000"/>
                </a:solidFill>
              </a:rPr>
              <a:t>2</a:t>
            </a:r>
            <a:r>
              <a:rPr lang="en-US" dirty="0"/>
              <a:t> (H. Morioka: Proposed Text for </a:t>
            </a:r>
            <a:r>
              <a:rPr lang="en-US" dirty="0" err="1"/>
              <a:t>eBCS</a:t>
            </a:r>
            <a:r>
              <a:rPr lang="en-US" dirty="0"/>
              <a:t> Info in Clause 6).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marL="0" indent="0"/>
            <a:r>
              <a:rPr lang="en-US" dirty="0"/>
              <a:t>Approved with Unanimous Consent</a:t>
            </a:r>
          </a:p>
          <a:p>
            <a:pPr marL="0" indent="0"/>
            <a:endParaRPr lang="en-US" dirty="0"/>
          </a:p>
          <a:p>
            <a:pPr marL="0" indent="0"/>
            <a:r>
              <a:rPr lang="en-US" sz="1600" dirty="0"/>
              <a:t>Note: this straw poll does not immediately modify the draft. Its intend is to probe for support of the action in order to prepare a corresponding motion in a subsequent call.</a:t>
            </a:r>
          </a:p>
          <a:p>
            <a:pPr marL="0" indent="0"/>
            <a:r>
              <a:rPr lang="en-US" sz="1600" dirty="0"/>
              <a:t>Note: this straw poll makes the former straw poll #23 obsolete.</a:t>
            </a:r>
          </a:p>
          <a:p>
            <a:pPr marL="0" indent="0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88EB7D-A01D-E644-8E0D-56E63A10CDC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1A8428-DDA1-174B-807D-661DAA93B64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1AAEF0-E83A-784F-951D-D3DA40DA299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18766316"/>
      </p:ext>
    </p:extLst>
  </p:cSld>
  <p:clrMapOvr>
    <a:masterClrMapping/>
  </p:clrMapOvr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F6AC49-C99D-6D4B-BCA9-ABD72C1E0F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#25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513CAA-F3CA-5848-AFDA-F89286FE6F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/>
              <a:t>Would you support the following action: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Approve the suggested changes to the </a:t>
            </a:r>
            <a:r>
              <a:rPr lang="en-US" dirty="0" err="1"/>
              <a:t>TGbc</a:t>
            </a:r>
            <a:r>
              <a:rPr lang="en-US" dirty="0"/>
              <a:t> draft as contained in 11-20/1613r1 (D0.2 Editorial Comments , Hitoshi Morioka (SRC Software)).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marL="0" indent="0"/>
            <a:r>
              <a:rPr lang="en-US" dirty="0"/>
              <a:t>Approved with Unanimous Consent</a:t>
            </a:r>
          </a:p>
          <a:p>
            <a:pPr marL="0" indent="0"/>
            <a:endParaRPr lang="en-US" dirty="0"/>
          </a:p>
          <a:p>
            <a:pPr marL="0" indent="0"/>
            <a:r>
              <a:rPr lang="en-US" sz="1600" dirty="0"/>
              <a:t>Note: this straw poll does not immediately modify the draft. Its intend is to probe for support of the action in order to prepare a corresponding motion in a </a:t>
            </a:r>
            <a:r>
              <a:rPr lang="en-US" sz="1600" dirty="0" err="1"/>
              <a:t>subsequennt</a:t>
            </a:r>
            <a:r>
              <a:rPr lang="en-US" sz="1600" dirty="0"/>
              <a:t> call</a:t>
            </a:r>
          </a:p>
          <a:p>
            <a:pPr marL="0" indent="0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88EB7D-A01D-E644-8E0D-56E63A10CDC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1A8428-DDA1-174B-807D-661DAA93B64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1AAEF0-E83A-784F-951D-D3DA40DA299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4685996"/>
      </p:ext>
    </p:extLst>
  </p:cSld>
  <p:clrMapOvr>
    <a:masterClrMapping/>
  </p:clrMapOvr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F6AC49-C99D-6D4B-BCA9-ABD72C1E0F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#24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513CAA-F3CA-5848-AFDA-F89286FE6F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/>
              <a:t>Would you support the following action: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Approve the suggested changes to the </a:t>
            </a:r>
            <a:r>
              <a:rPr lang="en-US" dirty="0" err="1"/>
              <a:t>TGbc</a:t>
            </a:r>
            <a:r>
              <a:rPr lang="en-US" dirty="0"/>
              <a:t> draft as contained in	11-20/1525r1 (MLME For </a:t>
            </a:r>
            <a:r>
              <a:rPr lang="en-US" dirty="0" err="1"/>
              <a:t>eBCS</a:t>
            </a:r>
            <a:r>
              <a:rPr lang="en-US" dirty="0"/>
              <a:t> Termination Notice; 	</a:t>
            </a:r>
            <a:r>
              <a:rPr lang="en-US" dirty="0" err="1"/>
              <a:t>Xiaofei</a:t>
            </a:r>
            <a:r>
              <a:rPr lang="en-US" dirty="0"/>
              <a:t> Wang (</a:t>
            </a:r>
            <a:r>
              <a:rPr lang="en-US" dirty="0" err="1"/>
              <a:t>InterDigital</a:t>
            </a:r>
            <a:r>
              <a:rPr lang="en-US" dirty="0"/>
              <a:t>)).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marL="0" indent="0"/>
            <a:r>
              <a:rPr lang="en-US" dirty="0"/>
              <a:t>Approved with Unanimous Consent</a:t>
            </a:r>
          </a:p>
          <a:p>
            <a:pPr marL="0" indent="0"/>
            <a:endParaRPr lang="en-US" dirty="0"/>
          </a:p>
          <a:p>
            <a:pPr marL="0" indent="0"/>
            <a:r>
              <a:rPr lang="en-US" sz="1600" dirty="0"/>
              <a:t>Note: this straw poll does not immediately modify the draft. Its intend is to probe for support of the action in order to prepare a corresponding motion in a </a:t>
            </a:r>
            <a:r>
              <a:rPr lang="en-US" sz="1600" dirty="0" err="1"/>
              <a:t>subsequennt</a:t>
            </a:r>
            <a:r>
              <a:rPr lang="en-US" sz="1600" dirty="0"/>
              <a:t> call</a:t>
            </a:r>
          </a:p>
          <a:p>
            <a:pPr marL="0" indent="0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88EB7D-A01D-E644-8E0D-56E63A10CDC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1A8428-DDA1-174B-807D-661DAA93B64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1AAEF0-E83A-784F-951D-D3DA40DA299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40663095"/>
      </p:ext>
    </p:extLst>
  </p:cSld>
  <p:clrMapOvr>
    <a:masterClrMapping/>
  </p:clrMapOvr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F6AC49-C99D-6D4B-BCA9-ABD72C1E0F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#23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513CAA-F3CA-5848-AFDA-F89286FE6F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/>
              <a:t>Would you support the following action: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Approve the suggested changes to the </a:t>
            </a:r>
            <a:r>
              <a:rPr lang="en-US" dirty="0" err="1"/>
              <a:t>TGbc</a:t>
            </a:r>
            <a:r>
              <a:rPr lang="en-US" dirty="0"/>
              <a:t> draft as contained in 11-20/1513r1 (H. Morioka: Proposed Text for </a:t>
            </a:r>
            <a:r>
              <a:rPr lang="en-US" dirty="0" err="1"/>
              <a:t>eBCS</a:t>
            </a:r>
            <a:r>
              <a:rPr lang="en-US" dirty="0"/>
              <a:t> Info in Clause 6).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marL="0" indent="0"/>
            <a:r>
              <a:rPr lang="en-US" dirty="0"/>
              <a:t>Approved with Unanimous Consent</a:t>
            </a:r>
          </a:p>
          <a:p>
            <a:pPr marL="0" indent="0"/>
            <a:endParaRPr lang="en-US" dirty="0"/>
          </a:p>
          <a:p>
            <a:pPr marL="0" indent="0"/>
            <a:r>
              <a:rPr lang="en-US" sz="1600" dirty="0"/>
              <a:t>Note: this straw poll does not immediately modify the draft. Its intend is to probe for support of the action in order to prepare a corresponding motion in a </a:t>
            </a:r>
            <a:r>
              <a:rPr lang="en-US" sz="1600" dirty="0" err="1"/>
              <a:t>subsequennt</a:t>
            </a:r>
            <a:r>
              <a:rPr lang="en-US" sz="1600" dirty="0"/>
              <a:t> call</a:t>
            </a:r>
          </a:p>
          <a:p>
            <a:pPr marL="0" indent="0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88EB7D-A01D-E644-8E0D-56E63A10CDC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1A8428-DDA1-174B-807D-661DAA93B64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1AAEF0-E83A-784F-951D-D3DA40DA299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2022</a:t>
            </a:r>
            <a:endParaRPr lang="en-GB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7093ADF-B91C-C342-BF00-0DBFD5936D41}"/>
              </a:ext>
            </a:extLst>
          </p:cNvPr>
          <p:cNvSpPr txBox="1"/>
          <p:nvPr/>
        </p:nvSpPr>
        <p:spPr>
          <a:xfrm rot="19118429">
            <a:off x="6017475" y="1335513"/>
            <a:ext cx="273630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>
                <a:solidFill>
                  <a:srgbClr val="FF0000"/>
                </a:solidFill>
              </a:rPr>
              <a:t>Obsolete </a:t>
            </a:r>
            <a:r>
              <a:rPr lang="de-DE" dirty="0" err="1">
                <a:solidFill>
                  <a:srgbClr val="FF0000"/>
                </a:solidFill>
              </a:rPr>
              <a:t>by</a:t>
            </a:r>
            <a:r>
              <a:rPr lang="de-DE" dirty="0">
                <a:solidFill>
                  <a:srgbClr val="FF0000"/>
                </a:solidFill>
              </a:rPr>
              <a:t> </a:t>
            </a:r>
            <a:r>
              <a:rPr lang="de-DE" dirty="0" err="1">
                <a:solidFill>
                  <a:srgbClr val="FF0000"/>
                </a:solidFill>
              </a:rPr>
              <a:t>straw</a:t>
            </a:r>
            <a:r>
              <a:rPr lang="de-DE" dirty="0">
                <a:solidFill>
                  <a:srgbClr val="FF0000"/>
                </a:solidFill>
              </a:rPr>
              <a:t> </a:t>
            </a:r>
            <a:r>
              <a:rPr lang="de-DE" dirty="0" err="1">
                <a:solidFill>
                  <a:srgbClr val="FF0000"/>
                </a:solidFill>
              </a:rPr>
              <a:t>poll</a:t>
            </a:r>
            <a:r>
              <a:rPr lang="de-DE" dirty="0">
                <a:solidFill>
                  <a:srgbClr val="FF0000"/>
                </a:solidFill>
              </a:rPr>
              <a:t> #26</a:t>
            </a:r>
          </a:p>
        </p:txBody>
      </p:sp>
    </p:spTree>
    <p:extLst>
      <p:ext uri="{BB962C8B-B14F-4D97-AF65-F5344CB8AC3E}">
        <p14:creationId xmlns:p14="http://schemas.microsoft.com/office/powerpoint/2010/main" val="2641255281"/>
      </p:ext>
    </p:extLst>
  </p:cSld>
  <p:clrMapOvr>
    <a:masterClrMapping/>
  </p:clrMapOvr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September 2020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#69 </a:t>
            </a:r>
            <a:r>
              <a:rPr lang="en-US"/>
              <a:t>-- #77</a:t>
            </a:r>
            <a:endParaRPr lang="en-US" dirty="0"/>
          </a:p>
          <a:p>
            <a:r>
              <a:rPr lang="en-US" dirty="0"/>
              <a:t>Straw Polls  -- n/a</a:t>
            </a:r>
          </a:p>
          <a:p>
            <a:r>
              <a:rPr lang="en-US" dirty="0"/>
              <a:t>Online Interim Meeting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January 2022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96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70763194"/>
      </p:ext>
    </p:extLst>
  </p:cSld>
  <p:clrMapOvr>
    <a:masterClrMapping/>
  </p:clrMapOvr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#69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11/20-1361r2</a:t>
            </a:r>
          </a:p>
          <a:p>
            <a:endParaRPr lang="en-US" dirty="0"/>
          </a:p>
          <a:p>
            <a:r>
              <a:rPr lang="en-US" dirty="0"/>
              <a:t>Mover:	Stephen McCann</a:t>
            </a:r>
          </a:p>
          <a:p>
            <a:r>
              <a:rPr lang="en-US" dirty="0"/>
              <a:t>Second: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97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18224104"/>
      </p:ext>
    </p:extLst>
  </p:cSld>
  <p:clrMapOvr>
    <a:masterClrMapping/>
  </p:clrMapOvr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#70</a:t>
            </a:r>
            <a:br>
              <a:rPr lang="en-US" dirty="0"/>
            </a:br>
            <a:r>
              <a:rPr lang="en-US" dirty="0"/>
              <a:t>Approval of Minutes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following </a:t>
            </a:r>
            <a:r>
              <a:rPr lang="en-GB" sz="1600" dirty="0" err="1"/>
              <a:t>TGbc</a:t>
            </a:r>
            <a:r>
              <a:rPr lang="en-GB" sz="1600" dirty="0"/>
              <a:t> minutes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11-20/1083r0 (July online plenary),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11-20/1201r0 (Aug 4 telco),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11-20/1207r0 (Aug 11 telco),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11-20/1244r1 (Aug 18 telco),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11-20/1306r2 (Aug 25 telco),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11-20/1382r0 (Sep 1 telco), and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11-20/1426r0 (Sep 8 telco)</a:t>
            </a:r>
          </a:p>
          <a:p>
            <a:r>
              <a:rPr lang="en-GB" sz="1600" dirty="0"/>
              <a:t>Mover/Second:	</a:t>
            </a:r>
          </a:p>
          <a:p>
            <a:r>
              <a:rPr lang="en-GB" sz="1600" dirty="0"/>
              <a:t>Motion on consent agenda </a:t>
            </a:r>
            <a:r>
              <a:rPr lang="en-GB" sz="1600" dirty="0">
                <a:sym typeface="Wingdings" pitchFamily="2" charset="2"/>
              </a:rPr>
              <a:t> </a:t>
            </a:r>
            <a:r>
              <a:rPr lang="en-GB" sz="1600" dirty="0"/>
              <a:t>Approved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20104786"/>
      </p:ext>
    </p:extLst>
  </p:cSld>
  <p:clrMapOvr>
    <a:masterClrMapping/>
  </p:clrMapOvr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#71</a:t>
            </a:r>
            <a:br>
              <a:rPr lang="en-US" dirty="0"/>
            </a:br>
            <a:r>
              <a:rPr lang="en-US" dirty="0"/>
              <a:t>Approval of CRs agreed to in </a:t>
            </a:r>
            <a:r>
              <a:rPr lang="en-US" dirty="0" err="1"/>
              <a:t>telcos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comment resolutions as contained in the ”2020-08-25 ready for motion” and “2020-09-01 ready for motion” tabs of 11-20/1173r7.</a:t>
            </a:r>
          </a:p>
          <a:p>
            <a:pPr>
              <a:buFont typeface="Times New Roman" pitchFamily="16" charset="0"/>
              <a:buChar char="•"/>
            </a:pPr>
            <a:endParaRPr lang="en-GB" sz="1600" dirty="0"/>
          </a:p>
          <a:p>
            <a:r>
              <a:rPr lang="en-GB" sz="1600" dirty="0"/>
              <a:t>Mover/Second:	</a:t>
            </a:r>
          </a:p>
          <a:p>
            <a:r>
              <a:rPr lang="en-GB" sz="1600" dirty="0"/>
              <a:t>Motion on consent agenda </a:t>
            </a:r>
            <a:r>
              <a:rPr lang="en-GB" sz="1600" dirty="0">
                <a:sym typeface="Wingdings" pitchFamily="2" charset="2"/>
              </a:rPr>
              <a:t> </a:t>
            </a:r>
            <a:r>
              <a:rPr lang="en-GB" sz="1600" dirty="0"/>
              <a:t>Approved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January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76438672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BCS-Chair-Slides-Templat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TGbc-Motion-Deck-Template" id="{ECB33585-1DA0-DB4C-90FD-69A13A3A7B22}" vid="{F4C3F58A-6086-1749-AE1C-61531CD19C9C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802-11-BCS-Chair-Slides-Template</Template>
  <TotalTime>25195</TotalTime>
  <Words>13116</Words>
  <Application>Microsoft Macintosh PowerPoint</Application>
  <PresentationFormat>On-screen Show (4:3)</PresentationFormat>
  <Paragraphs>2291</Paragraphs>
  <Slides>222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222</vt:i4>
      </vt:variant>
    </vt:vector>
  </HeadingPairs>
  <TitlesOfParts>
    <vt:vector size="227" baseType="lpstr">
      <vt:lpstr>Arial</vt:lpstr>
      <vt:lpstr>Times New Roman</vt:lpstr>
      <vt:lpstr>Wingdings</vt:lpstr>
      <vt:lpstr>802-11-BCS-Chair-Slides-Template</vt:lpstr>
      <vt:lpstr>Document</vt:lpstr>
      <vt:lpstr>Motion Booklet for IEEE 802.11 TGbc</vt:lpstr>
      <vt:lpstr>Abstract</vt:lpstr>
      <vt:lpstr>November ‘21–  January ‘22 Telcos -- Motions &amp; Straw Polls</vt:lpstr>
      <vt:lpstr>Motion #140 Approval of Comment Resolution</vt:lpstr>
      <vt:lpstr>Straw Poll #35</vt:lpstr>
      <vt:lpstr>November 2021 Motions &amp; Straw Polls</vt:lpstr>
      <vt:lpstr>Motion #135 Approve Agenda</vt:lpstr>
      <vt:lpstr>Motion #136 Approval of Minutes</vt:lpstr>
      <vt:lpstr>Motion #137 Approval of Comment Resolution</vt:lpstr>
      <vt:lpstr>Motion #138 Approval of Comment Resolution</vt:lpstr>
      <vt:lpstr>Straw Poll #34</vt:lpstr>
      <vt:lpstr>Motion #139</vt:lpstr>
      <vt:lpstr>September 2021 Motions &amp; Straw Polls</vt:lpstr>
      <vt:lpstr>Motion #128 Approve Agenda</vt:lpstr>
      <vt:lpstr>Motion #129 Approval of Minutes</vt:lpstr>
      <vt:lpstr>Motion #130 Approval of Comment Resolution</vt:lpstr>
      <vt:lpstr>Straw Poll #33</vt:lpstr>
      <vt:lpstr>Motion #131 Approval of Comment Resolution</vt:lpstr>
      <vt:lpstr>Motion #132 Reconsider comment resolutions</vt:lpstr>
      <vt:lpstr>Motion #133 Changes to the TGbc Draft (changes not related to a particular CID)</vt:lpstr>
      <vt:lpstr>Motion #134 Recirculation of TGbc D2.0</vt:lpstr>
      <vt:lpstr>July 2021 – September 2021 Telcos – Motions &amp; Straw Polls</vt:lpstr>
      <vt:lpstr>Motion #126 Approval of Comment Resolution</vt:lpstr>
      <vt:lpstr>Motion #127 Approval of Comment Resolution</vt:lpstr>
      <vt:lpstr>July 2021 Motions &amp; Straw Polls</vt:lpstr>
      <vt:lpstr>Motion #113 Approve Agenda</vt:lpstr>
      <vt:lpstr>Motion #114 Approval of Minutes</vt:lpstr>
      <vt:lpstr>Motion #115 Approval of Comment Resolution</vt:lpstr>
      <vt:lpstr>Motion #116 Approve Agenda</vt:lpstr>
      <vt:lpstr>Motion #117 Approval of Comment Resolution (Editorials)</vt:lpstr>
      <vt:lpstr>Motion #118 Approval changes to the TGbc draft</vt:lpstr>
      <vt:lpstr>Straw Poll #32</vt:lpstr>
      <vt:lpstr>Motion #119 Approve Agenda</vt:lpstr>
      <vt:lpstr>Motion #120 Approve Agenda</vt:lpstr>
      <vt:lpstr>Motion #121 Approval of Comment Resolution(s)</vt:lpstr>
      <vt:lpstr>Motion #122 Approval of comment resolution(s)</vt:lpstr>
      <vt:lpstr>Motion #123 Approval of comment resolution(s)</vt:lpstr>
      <vt:lpstr>Motion #124 Approval of timeline </vt:lpstr>
      <vt:lpstr>Motion #125 Approval of Minutes</vt:lpstr>
      <vt:lpstr>May 2021 – July 2021 – Motions &amp; Straw Polls</vt:lpstr>
      <vt:lpstr>Straw Poll #30</vt:lpstr>
      <vt:lpstr>Straw Poll #31</vt:lpstr>
      <vt:lpstr>May 2021 Motions &amp; Straw Polls</vt:lpstr>
      <vt:lpstr>Motion #105 Approve Agenda</vt:lpstr>
      <vt:lpstr>Motion #106 Approval of Minutes</vt:lpstr>
      <vt:lpstr>Motion #107 Approval of Comment Resolution</vt:lpstr>
      <vt:lpstr>Motion #108 Approval of Comment Resolution (Change Resolution for CID 1091)</vt:lpstr>
      <vt:lpstr>Motion #109 Approval of Comment Resolutions</vt:lpstr>
      <vt:lpstr>Motion #110 Approval of Comment Resolution</vt:lpstr>
      <vt:lpstr>Motion #111 Approval of TGbc Time Line (Changes)</vt:lpstr>
      <vt:lpstr>Motion #112 Approval of Comment Resolutions</vt:lpstr>
      <vt:lpstr>March 2021 – May 20021 – Motions &amp; Straw Polls</vt:lpstr>
      <vt:lpstr>Motion #103 Approval of Comment Resolution</vt:lpstr>
      <vt:lpstr>Motion #104 Approval of Comment Resolution</vt:lpstr>
      <vt:lpstr>March 2021 Motions &amp; Straw Polls</vt:lpstr>
      <vt:lpstr>Motion #94 Approve Agenda</vt:lpstr>
      <vt:lpstr>Motion #95 Approval of Minutes</vt:lpstr>
      <vt:lpstr>Motion #96 Approval of Comment Resolution</vt:lpstr>
      <vt:lpstr>Motion #97 Approval of Comment Resolution</vt:lpstr>
      <vt:lpstr>Motion #97a Motion to amend</vt:lpstr>
      <vt:lpstr>Motion #98 Approval of Comment Resolution</vt:lpstr>
      <vt:lpstr>Motion #99 Approval of changes to the TGbc Draft</vt:lpstr>
      <vt:lpstr>Straw Poll #29</vt:lpstr>
      <vt:lpstr>Motion #100 Approval of comment resolutions</vt:lpstr>
      <vt:lpstr>Motion #101 Approval of comment resolutions</vt:lpstr>
      <vt:lpstr>Motion #102 Approval of comment resolutions</vt:lpstr>
      <vt:lpstr>January 2021 – March 20021 – Motions &amp; Straw Polls</vt:lpstr>
      <vt:lpstr>Motion #89 Discard of erroneous comment resolution</vt:lpstr>
      <vt:lpstr>Motion #90 Approval of comment resolutions</vt:lpstr>
      <vt:lpstr>Motion #90a</vt:lpstr>
      <vt:lpstr>Motion #91 Approval of comment resolutions</vt:lpstr>
      <vt:lpstr>Motion #92 Approval of comment resolutions</vt:lpstr>
      <vt:lpstr>Motion #93 Approval of comment resolutions</vt:lpstr>
      <vt:lpstr>Straw Poll #28</vt:lpstr>
      <vt:lpstr>January 2021 Motions &amp; Straw Polls</vt:lpstr>
      <vt:lpstr>Motion #85 Approve Agenda</vt:lpstr>
      <vt:lpstr>Motion #86 Approval of Minutes</vt:lpstr>
      <vt:lpstr>Motion #87 Approval of comment resolution</vt:lpstr>
      <vt:lpstr>Straw Poll #27</vt:lpstr>
      <vt:lpstr>Motion #88 Approval of comment resolution</vt:lpstr>
      <vt:lpstr>November 2020 Motions &amp; Straw Polls</vt:lpstr>
      <vt:lpstr>Motion #78 Approve Agenda</vt:lpstr>
      <vt:lpstr>Motion #79 Approval of Minutes</vt:lpstr>
      <vt:lpstr>Motion #80 Approval of agreed changed to the TGbc Draft</vt:lpstr>
      <vt:lpstr>Motion #81 Approval of changes to the Draft</vt:lpstr>
      <vt:lpstr>Motion #82 Changes to draft per Tuesday, Nov 2, 9:00h slot discussions</vt:lpstr>
      <vt:lpstr>Motion #83 Approval of MIB and PICS Section</vt:lpstr>
      <vt:lpstr>Motion #84 Create TGbc D1.0 and Approve WG Letter Ballot</vt:lpstr>
      <vt:lpstr>Motion #85 Approve Modified Agenda</vt:lpstr>
      <vt:lpstr>Motion #86 Reaffirmation of TGbc CSD</vt:lpstr>
      <vt:lpstr>Telcos between July and September 2020: Motions &amp; Straw Polls</vt:lpstr>
      <vt:lpstr>Straw Poll #26</vt:lpstr>
      <vt:lpstr>Straw Poll #25</vt:lpstr>
      <vt:lpstr>Straw Poll #24</vt:lpstr>
      <vt:lpstr>Straw Poll #23</vt:lpstr>
      <vt:lpstr>September 2020 Motions &amp; Straw Polls</vt:lpstr>
      <vt:lpstr>Motion #69 Approve Agenda</vt:lpstr>
      <vt:lpstr>Motion #70 Approval of Minutes</vt:lpstr>
      <vt:lpstr>Motion #71 Approval of CRs agreed to in telcos</vt:lpstr>
      <vt:lpstr>Motion #72 Approval of CRs agreed to in telcos</vt:lpstr>
      <vt:lpstr>Motion #73 Approval of CRs agreed on 9/14 2020</vt:lpstr>
      <vt:lpstr>Motion #74 TGbc Vice Chair Election</vt:lpstr>
      <vt:lpstr>Motion #75 TGbc Secretary Confirmation</vt:lpstr>
      <vt:lpstr>Motion #76 Approval of CRs agreed on 9/15</vt:lpstr>
      <vt:lpstr>Motion #77 Approval of CRs agreed on 9/17</vt:lpstr>
      <vt:lpstr>Telcos between July and September 2020: Motions &amp; Straw Polls</vt:lpstr>
      <vt:lpstr>Straw Poll #22</vt:lpstr>
      <vt:lpstr>Straw Poll #21</vt:lpstr>
      <vt:lpstr>July 2020 Motions &amp; Straw Polls</vt:lpstr>
      <vt:lpstr>Motion #65 Approve Agenda</vt:lpstr>
      <vt:lpstr>Motion #66 Approval of Minutes</vt:lpstr>
      <vt:lpstr>Motion #67 Approval of speculative edits of the SFD &amp; Creation of D0.1 &amp; 10-day Comment Collection</vt:lpstr>
      <vt:lpstr>Motion #68 Approval of Timeline</vt:lpstr>
      <vt:lpstr>Telcos between March and July 2020: Motions &amp; Straw Polls</vt:lpstr>
      <vt:lpstr>Straw Poll #20</vt:lpstr>
      <vt:lpstr>Straw Poll #19</vt:lpstr>
      <vt:lpstr>Straw Poll #18</vt:lpstr>
      <vt:lpstr>Straw Poll #17</vt:lpstr>
      <vt:lpstr>Straw Poll #16</vt:lpstr>
      <vt:lpstr>Straw Poll #15</vt:lpstr>
      <vt:lpstr>Straw Poll #14</vt:lpstr>
      <vt:lpstr>Straw Poll #13</vt:lpstr>
      <vt:lpstr>Straw Poll #12</vt:lpstr>
      <vt:lpstr>Straw Poll #11</vt:lpstr>
      <vt:lpstr>Straw Poll #10</vt:lpstr>
      <vt:lpstr>January 2020 Motions &amp; Straw Polls</vt:lpstr>
      <vt:lpstr>Motion #56 Approve Agenda</vt:lpstr>
      <vt:lpstr>Motion #57  Approve meeting minutes</vt:lpstr>
      <vt:lpstr>Motion #58  Approve telephone conference minutes</vt:lpstr>
      <vt:lpstr>Motion #59 Approve Agenda</vt:lpstr>
      <vt:lpstr>Motion #60 Approve Agenda</vt:lpstr>
      <vt:lpstr>Motion #61</vt:lpstr>
      <vt:lpstr>Motion #62</vt:lpstr>
      <vt:lpstr>Motion #63 Approve Agenda</vt:lpstr>
      <vt:lpstr>Motion #64 Authorize Telcons</vt:lpstr>
      <vt:lpstr>November 2019 Motions &amp; Straw Polls</vt:lpstr>
      <vt:lpstr>Motion #44 Approve Agenda</vt:lpstr>
      <vt:lpstr>Motion #45  Approve meeting minutes</vt:lpstr>
      <vt:lpstr>Motion #46  Approve telephone conference minutes</vt:lpstr>
      <vt:lpstr>Motion #47 Modify Agenda</vt:lpstr>
      <vt:lpstr>Motion #48</vt:lpstr>
      <vt:lpstr>Straw Poll #4</vt:lpstr>
      <vt:lpstr>Straw Poll #5</vt:lpstr>
      <vt:lpstr>Motion #49</vt:lpstr>
      <vt:lpstr>Motion #50 Modify Agenda</vt:lpstr>
      <vt:lpstr>Straw Poll #6</vt:lpstr>
      <vt:lpstr>Straw Poll #7</vt:lpstr>
      <vt:lpstr>Straw Poll #8</vt:lpstr>
      <vt:lpstr>Straw Poll #9</vt:lpstr>
      <vt:lpstr>Motion #51</vt:lpstr>
      <vt:lpstr>Motion #52</vt:lpstr>
      <vt:lpstr>Motion #53</vt:lpstr>
      <vt:lpstr>Motion #54  Authorize Telcons</vt:lpstr>
      <vt:lpstr>Motion #55 TGbc Timeline</vt:lpstr>
      <vt:lpstr>September 2019 Motions &amp; Straw Polls</vt:lpstr>
      <vt:lpstr>Motion #33 Approve Agenda</vt:lpstr>
      <vt:lpstr>Motion #34  Approve meeting minutes</vt:lpstr>
      <vt:lpstr>Motion #35  Approve telephone conference minutes</vt:lpstr>
      <vt:lpstr>Motion #36</vt:lpstr>
      <vt:lpstr>Motion #37</vt:lpstr>
      <vt:lpstr>Motion #38</vt:lpstr>
      <vt:lpstr>Straw Poll #2</vt:lpstr>
      <vt:lpstr>Motion #39</vt:lpstr>
      <vt:lpstr>Motion #40 Approve Agenda</vt:lpstr>
      <vt:lpstr>Straw Poll #3</vt:lpstr>
      <vt:lpstr>Motion #41  Authorize Telcons</vt:lpstr>
      <vt:lpstr>Motion #42 Approve Agenda</vt:lpstr>
      <vt:lpstr>Motion #43</vt:lpstr>
      <vt:lpstr>July 2019 Motions &amp; Straw Polls</vt:lpstr>
      <vt:lpstr>Motion #26 Approve Agenda</vt:lpstr>
      <vt:lpstr>Motion #27  Approve meeting minutes</vt:lpstr>
      <vt:lpstr>Motion #28  Approve telephone conference minutes</vt:lpstr>
      <vt:lpstr>Motion #29</vt:lpstr>
      <vt:lpstr>Motion #30</vt:lpstr>
      <vt:lpstr>Motion #31</vt:lpstr>
      <vt:lpstr>Motion #32  Authorize Telcons</vt:lpstr>
      <vt:lpstr>May 2019 Motions &amp; Straw Polls</vt:lpstr>
      <vt:lpstr>Motion #16 Approve Agenda</vt:lpstr>
      <vt:lpstr>Motion #17 Approve meeting minutes</vt:lpstr>
      <vt:lpstr>Motion #18 Approve Agenda</vt:lpstr>
      <vt:lpstr>Motion #19</vt:lpstr>
      <vt:lpstr>Motion #20</vt:lpstr>
      <vt:lpstr>Motion #21</vt:lpstr>
      <vt:lpstr>Motion #22</vt:lpstr>
      <vt:lpstr>Motion #23</vt:lpstr>
      <vt:lpstr>Motion #24 Confirmation of Technical Editor</vt:lpstr>
      <vt:lpstr>Motion #25  Authorize Telcons</vt:lpstr>
      <vt:lpstr>March 2019 Motions &amp; Straw Polls</vt:lpstr>
      <vt:lpstr>Motion #15 Approve Agenda</vt:lpstr>
      <vt:lpstr>Motion #16 Approve meeting minutes</vt:lpstr>
      <vt:lpstr>Motion #17 Approve telephone conference minutes</vt:lpstr>
      <vt:lpstr>Motion #18 Adoption of Functional Requirement</vt:lpstr>
      <vt:lpstr>Motion #19 TGbc Use Case Document</vt:lpstr>
      <vt:lpstr>Motion #20  Authorize Telcons</vt:lpstr>
      <vt:lpstr>January 2019 Motions &amp; Straw Polls</vt:lpstr>
      <vt:lpstr>Motion #1 Approve Agenda</vt:lpstr>
      <vt:lpstr>Motion #2 Approve meeting minutes</vt:lpstr>
      <vt:lpstr>Motion #3 Approve telephone conference minutes</vt:lpstr>
      <vt:lpstr>Motion #4 Approve Agenda</vt:lpstr>
      <vt:lpstr>Motion #5 TGbc Vice Chair Election</vt:lpstr>
      <vt:lpstr>Motion #6 TGbc Secretary Confirmation</vt:lpstr>
      <vt:lpstr>Motion #7 802.11bc Selection Procedure</vt:lpstr>
      <vt:lpstr>Motion#8</vt:lpstr>
      <vt:lpstr>Motion#9 Adoption of Functional Requirement</vt:lpstr>
      <vt:lpstr>Motion #10 Approve Agenda</vt:lpstr>
      <vt:lpstr>Motion #11 Adoption of Functional Requirement</vt:lpstr>
      <vt:lpstr>Straw poll #1</vt:lpstr>
      <vt:lpstr>Motion #12 TGbc Use Case Document Template</vt:lpstr>
      <vt:lpstr>Motion #13 Authorize Telcons</vt:lpstr>
      <vt:lpstr>Motion #14 TGbc Timeline</vt:lpstr>
      <vt:lpstr>Month YEAR Motions &amp; Straw Polls</vt:lpstr>
      <vt:lpstr>Motion #&lt;yymm&gt;/01 Approve Agenda</vt:lpstr>
      <vt:lpstr>Motion #&lt;yymm&gt;/02  Approve meeting minutes</vt:lpstr>
      <vt:lpstr>Motion #&lt;yymm&gt;/02  Approve telephone conference minutes</vt:lpstr>
      <vt:lpstr>Motion #&lt;yymm&gt;/nn Authorize ad-hoc meetings</vt:lpstr>
      <vt:lpstr>Motion #&lt;yymm&gt;/nn  Authorize Telcons</vt:lpstr>
      <vt:lpstr>Motion #&lt;yymm&gt;/nn TGbc Timeline</vt:lpstr>
      <vt:lpstr>Motion Templates</vt:lpstr>
      <vt:lpstr>Motion #&lt;yymm&gt;/&lt;nn&gt; Approve Modification of Agenda</vt:lpstr>
      <vt:lpstr>Motion #&lt;yymm&gt;/&lt;nn&gt; Approve BCS PAR</vt:lpstr>
      <vt:lpstr>Motion #&lt;yymm&gt;/&lt;nn&gt; Approve BCS CSD</vt:lpstr>
      <vt:lpstr>References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Motion Booklet for IEEE 802.11 TGbc</dc:title>
  <dc:subject/>
  <dc:creator>Marc Emmelmann</dc:creator>
  <cp:keywords/>
  <dc:description/>
  <cp:lastModifiedBy>Emmelmann, Marc</cp:lastModifiedBy>
  <cp:revision>496</cp:revision>
  <cp:lastPrinted>1601-01-01T00:00:00Z</cp:lastPrinted>
  <dcterms:created xsi:type="dcterms:W3CDTF">2019-01-14T15:07:49Z</dcterms:created>
  <dcterms:modified xsi:type="dcterms:W3CDTF">2022-01-11T16:04:47Z</dcterms:modified>
  <cp:category/>
</cp:coreProperties>
</file>