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9" r:id="rId16"/>
    <p:sldId id="276" r:id="rId17"/>
    <p:sldId id="280" r:id="rId18"/>
    <p:sldId id="283" r:id="rId19"/>
    <p:sldId id="304" r:id="rId20"/>
    <p:sldId id="277" r:id="rId21"/>
    <p:sldId id="302" r:id="rId22"/>
    <p:sldId id="303" r:id="rId23"/>
    <p:sldId id="284" r:id="rId24"/>
    <p:sldId id="278"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30" d="100"/>
          <a:sy n="130" d="100"/>
        </p:scale>
        <p:origin x="-610" y="55"/>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802.11-18/2111r1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2091-00-0rta-rta-nov-28-cc-meeting-minutes.docx" TargetMode="External"/><Relationship Id="rId2" Type="http://schemas.openxmlformats.org/officeDocument/2006/relationships/hyperlink" Target="https://mentor.ieee.org/802.11/dcn/18/11-18-2092-00-0rta-rta-nov-bangkok-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2167-00-0rta-rta-dec-18-cc-minutes.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2019-1-14</a:t>
            </a:r>
          </a:p>
        </p:txBody>
      </p:sp>
      <p:graphicFrame>
        <p:nvGraphicFramePr>
          <p:cNvPr id="3075" name="Object 3"/>
          <p:cNvGraphicFramePr>
            <a:graphicFrameLocks noChangeAspect="1"/>
          </p:cNvGraphicFramePr>
          <p:nvPr>
            <p:extLst>
              <p:ext uri="{D42A27DB-BD31-4B8C-83A1-F6EECF244321}">
                <p14:modId xmlns:p14="http://schemas.microsoft.com/office/powerpoint/2010/main" val="3202816793"/>
              </p:ext>
            </p:extLst>
          </p:nvPr>
        </p:nvGraphicFramePr>
        <p:xfrm>
          <a:off x="517525" y="2278063"/>
          <a:ext cx="8077200" cy="2484437"/>
        </p:xfrm>
        <a:graphic>
          <a:graphicData uri="http://schemas.openxmlformats.org/presentationml/2006/ole">
            <mc:AlternateContent xmlns:mc="http://schemas.openxmlformats.org/markup-compatibility/2006">
              <mc:Choice xmlns:v="urn:schemas-microsoft-com:vml" Requires="v">
                <p:oleObj spid="_x0000_s3171" name="Document" r:id="rId4" imgW="8245941" imgH="2541999" progId="Word.Document.8">
                  <p:embed/>
                </p:oleObj>
              </mc:Choice>
              <mc:Fallback>
                <p:oleObj name="Document" r:id="rId4" imgW="8245941" imgH="2541999"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and Plenary minutes since November 2018</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Title 5"/>
          <p:cNvSpPr>
            <a:spLocks noGrp="1"/>
          </p:cNvSpPr>
          <p:nvPr>
            <p:ph type="title"/>
          </p:nvPr>
        </p:nvSpPr>
        <p:spPr/>
        <p:txBody>
          <a:bodyPr/>
          <a:lstStyle/>
          <a:p>
            <a:r>
              <a:rPr lang="en-US" dirty="0"/>
              <a:t>Agenda Items for the Week</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3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2019-1-15 13:30-15:30</a:t>
            </a:r>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 Wednesday 2019-1-16 13:30-15:30</a:t>
            </a:r>
          </a:p>
          <a:p>
            <a:pPr lvl="1">
              <a:buFont typeface="Arial" panose="020B0604020202020204" pitchFamily="34" charset="0"/>
              <a:buChar char="•"/>
            </a:pPr>
            <a:r>
              <a:rPr lang="en-US" dirty="0"/>
              <a:t>Session 3</a:t>
            </a:r>
          </a:p>
          <a:p>
            <a:pPr lvl="2">
              <a:buFont typeface="Arial" panose="020B0604020202020204" pitchFamily="34" charset="0"/>
              <a:buChar char="•"/>
            </a:pPr>
            <a:r>
              <a:rPr lang="en-US" dirty="0"/>
              <a:t>Thursday 2019-1-17 13:30-15:30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Title 5"/>
          <p:cNvSpPr>
            <a:spLocks noGrp="1"/>
          </p:cNvSpPr>
          <p:nvPr>
            <p:ph type="title"/>
          </p:nvPr>
        </p:nvSpPr>
        <p:spPr/>
        <p:txBody>
          <a:bodyPr/>
          <a:lstStyle/>
          <a:p>
            <a:r>
              <a:rPr lang="en-US" dirty="0"/>
              <a:t>RTA TIG Schedule</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3496917324"/>
              </p:ext>
            </p:extLst>
          </p:nvPr>
        </p:nvGraphicFramePr>
        <p:xfrm>
          <a:off x="1524000" y="1770790"/>
          <a:ext cx="6057900" cy="2229906"/>
        </p:xfrm>
        <a:graphic>
          <a:graphicData uri="http://schemas.openxmlformats.org/drawingml/2006/table">
            <a:tbl>
              <a:tblPr>
                <a:tableStyleId>{5C22544A-7EE6-4342-B048-85BDC9FD1C3A}</a:tableStyleId>
              </a:tblPr>
              <a:tblGrid>
                <a:gridCol w="1615014">
                  <a:extLst>
                    <a:ext uri="{9D8B030D-6E8A-4147-A177-3AD203B41FA5}">
                      <a16:colId xmlns:a16="http://schemas.microsoft.com/office/drawing/2014/main" val="2283468912"/>
                    </a:ext>
                  </a:extLst>
                </a:gridCol>
                <a:gridCol w="2922326">
                  <a:extLst>
                    <a:ext uri="{9D8B030D-6E8A-4147-A177-3AD203B41FA5}">
                      <a16:colId xmlns:a16="http://schemas.microsoft.com/office/drawing/2014/main" val="4045702664"/>
                    </a:ext>
                  </a:extLst>
                </a:gridCol>
                <a:gridCol w="1520560">
                  <a:extLst>
                    <a:ext uri="{9D8B030D-6E8A-4147-A177-3AD203B41FA5}">
                      <a16:colId xmlns:a16="http://schemas.microsoft.com/office/drawing/2014/main" val="3668639404"/>
                    </a:ext>
                  </a:extLst>
                </a:gridCol>
              </a:tblGrid>
              <a:tr h="263166">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252044">
                <a:tc>
                  <a:txBody>
                    <a:bodyPr/>
                    <a:lstStyle/>
                    <a:p>
                      <a:pPr algn="l" fontAlgn="b"/>
                      <a:r>
                        <a:rPr lang="en-US" sz="1100" dirty="0">
                          <a:effectLst/>
                          <a:latin typeface="Calibri" panose="020F0502020204030204" pitchFamily="34" charset="0"/>
                          <a:ea typeface="Calibri" panose="020F0502020204030204" pitchFamily="34" charset="0"/>
                        </a:rPr>
                        <a:t>11-19/0078-00</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dirty="0">
                          <a:effectLst/>
                          <a:latin typeface="Calibri" panose="020F0502020204030204" pitchFamily="34" charset="0"/>
                          <a:ea typeface="Calibri" panose="020F0502020204030204" pitchFamily="34" charset="0"/>
                        </a:rPr>
                        <a:t>Use cases for RTA in vehicles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b="0" i="0" u="none" strike="noStrike" dirty="0">
                          <a:solidFill>
                            <a:schemeClr val="tx1"/>
                          </a:solidFill>
                          <a:effectLst/>
                          <a:latin typeface="+mn-lt"/>
                        </a:rPr>
                        <a:t>Jim Lansford</a:t>
                      </a:r>
                    </a:p>
                  </a:txBody>
                  <a:tcPr marL="9525" marR="9525" marT="9525" marB="0" anchor="b"/>
                </a:tc>
                <a:extLst>
                  <a:ext uri="{0D108BD9-81ED-4DB2-BD59-A6C34878D82A}">
                    <a16:rowId xmlns:a16="http://schemas.microsoft.com/office/drawing/2014/main" val="965952012"/>
                  </a:ext>
                </a:extLst>
              </a:tr>
              <a:tr h="1524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dirty="0">
                          <a:effectLst/>
                          <a:latin typeface="Calibri" panose="020F0502020204030204" pitchFamily="34" charset="0"/>
                          <a:ea typeface="Calibri" panose="020F0502020204030204" pitchFamily="34" charset="0"/>
                        </a:rPr>
                        <a:t>11-19/0110-00</a:t>
                      </a:r>
                      <a:endParaRPr lang="en-US" sz="1100" b="0" i="0" u="none" strike="noStrike" dirty="0">
                        <a:solidFill>
                          <a:schemeClr val="tx1"/>
                        </a:solidFill>
                        <a:effectLst/>
                        <a:latin typeface="+mn-lt"/>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dirty="0">
                          <a:effectLst/>
                          <a:latin typeface="Calibri" panose="020F0502020204030204" pitchFamily="34" charset="0"/>
                          <a:ea typeface="Calibri" panose="020F0502020204030204" pitchFamily="34" charset="0"/>
                        </a:rPr>
                        <a:t>How can RTA fit in 802.11</a:t>
                      </a:r>
                      <a:endParaRPr lang="en-US" sz="1100" kern="1200" dirty="0">
                        <a:solidFill>
                          <a:schemeClr val="tx1"/>
                        </a:solidFill>
                        <a:effectLst/>
                        <a:latin typeface="+mn-lt"/>
                        <a:ea typeface="+mn-ea"/>
                        <a:cs typeface="+mn-cs"/>
                      </a:endParaRPr>
                    </a:p>
                  </a:txBody>
                  <a:tcPr marL="9525" marR="9525" marT="9525" marB="0" anchor="b"/>
                </a:tc>
                <a:tc>
                  <a:txBody>
                    <a:bodyPr/>
                    <a:lstStyle/>
                    <a:p>
                      <a:pPr algn="l" fontAlgn="b"/>
                      <a:r>
                        <a:rPr lang="en-US" sz="1100" dirty="0">
                          <a:effectLst/>
                          <a:latin typeface="Calibri" panose="020F0502020204030204" pitchFamily="34" charset="0"/>
                          <a:ea typeface="Calibri" panose="020F0502020204030204" pitchFamily="34" charset="0"/>
                        </a:rPr>
                        <a:t>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3709436513"/>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dirty="0">
                          <a:effectLst/>
                          <a:latin typeface="Calibri" panose="020F0502020204030204" pitchFamily="34" charset="0"/>
                          <a:ea typeface="Calibri" panose="020F0502020204030204" pitchFamily="34" charset="0"/>
                        </a:rPr>
                        <a:t>11-19/0111-00</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dirty="0">
                          <a:effectLst/>
                          <a:latin typeface="Calibri" panose="020F0502020204030204" pitchFamily="34" charset="0"/>
                          <a:ea typeface="Calibri" panose="020F0502020204030204" pitchFamily="34" charset="0"/>
                        </a:rPr>
                        <a:t>Additional game use case over WLAN</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dirty="0">
                          <a:effectLst/>
                          <a:latin typeface="Calibri" panose="020F0502020204030204" pitchFamily="34" charset="0"/>
                          <a:ea typeface="Calibri" panose="020F0502020204030204" pitchFamily="34" charset="0"/>
                        </a:rPr>
                        <a:t>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111778539"/>
                  </a:ext>
                </a:extLst>
              </a:tr>
              <a:tr h="194338">
                <a:tc>
                  <a:txBody>
                    <a:bodyPr/>
                    <a:lstStyle/>
                    <a:p>
                      <a:pPr algn="l" fontAlgn="b"/>
                      <a:r>
                        <a:rPr lang="en-US" sz="1100" b="0" i="0" u="none" strike="noStrike" dirty="0">
                          <a:solidFill>
                            <a:schemeClr val="tx1"/>
                          </a:solidFill>
                          <a:effectLst/>
                          <a:latin typeface="Calibri" panose="020F0502020204030204" pitchFamily="34" charset="0"/>
                        </a:rPr>
                        <a:t>11-19/0116-00</a:t>
                      </a:r>
                    </a:p>
                  </a:txBody>
                  <a:tcPr marL="9525" marR="9525" marT="9525" marB="0" anchor="b"/>
                </a:tc>
                <a:tc>
                  <a:txBody>
                    <a:bodyPr/>
                    <a:lstStyle/>
                    <a:p>
                      <a:pPr algn="l" fontAlgn="b"/>
                      <a:r>
                        <a:rPr lang="en-US" sz="1100" b="0" i="0" u="none" strike="noStrike" dirty="0">
                          <a:solidFill>
                            <a:schemeClr val="tx1"/>
                          </a:solidFill>
                          <a:effectLst/>
                          <a:latin typeface="Calibri" panose="020F0502020204030204" pitchFamily="34" charset="0"/>
                        </a:rPr>
                        <a:t>Drone Use Case </a:t>
                      </a:r>
                      <a:r>
                        <a:rPr lang="en-US" sz="1100" b="0" i="0" u="none" strike="noStrike" dirty="0" err="1">
                          <a:solidFill>
                            <a:schemeClr val="tx1"/>
                          </a:solidFill>
                          <a:effectLst/>
                          <a:latin typeface="Calibri" panose="020F0502020204030204" pitchFamily="34" charset="0"/>
                        </a:rPr>
                        <a:t>Followup</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chemeClr val="tx1"/>
                          </a:solidFill>
                          <a:effectLst/>
                          <a:latin typeface="Calibri" panose="020F0502020204030204" pitchFamily="34" charset="0"/>
                        </a:rPr>
                        <a:t>Akira Kishida</a:t>
                      </a:r>
                    </a:p>
                  </a:txBody>
                  <a:tcPr marL="9525" marR="9525" marT="9525" marB="0" anchor="b"/>
                </a:tc>
                <a:extLst>
                  <a:ext uri="{0D108BD9-81ED-4DB2-BD59-A6C34878D82A}">
                    <a16:rowId xmlns:a16="http://schemas.microsoft.com/office/drawing/2014/main" val="2978697572"/>
                  </a:ext>
                </a:extLst>
              </a:tr>
              <a:tr h="194338">
                <a:tc>
                  <a:txBody>
                    <a:bodyPr/>
                    <a:lstStyle/>
                    <a:p>
                      <a:pPr algn="l" fontAlgn="b"/>
                      <a:r>
                        <a:rPr lang="en-US" sz="1100" b="0" i="0" u="none" strike="noStrike" dirty="0">
                          <a:solidFill>
                            <a:schemeClr val="tx1"/>
                          </a:solidFill>
                          <a:effectLst/>
                          <a:latin typeface="+mn-lt"/>
                        </a:rPr>
                        <a:t>11-19/0065-00</a:t>
                      </a:r>
                    </a:p>
                  </a:txBody>
                  <a:tcPr marL="9525" marR="9525" marT="9525" marB="0" anchor="b"/>
                </a:tc>
                <a:tc>
                  <a:txBody>
                    <a:bodyPr/>
                    <a:lstStyle/>
                    <a:p>
                      <a:pPr algn="l" fontAlgn="b"/>
                      <a:r>
                        <a:rPr lang="en-US" sz="1100" b="0" i="0" u="none" strike="noStrike" dirty="0">
                          <a:solidFill>
                            <a:schemeClr val="tx1"/>
                          </a:solidFill>
                          <a:effectLst/>
                          <a:latin typeface="+mn-lt"/>
                        </a:rPr>
                        <a:t>RTA TIG Summary and Recommendations</a:t>
                      </a:r>
                    </a:p>
                  </a:txBody>
                  <a:tcPr marL="9525" marR="9525" marT="9525" marB="0" anchor="b"/>
                </a:tc>
                <a:tc>
                  <a:txBody>
                    <a:bodyPr/>
                    <a:lstStyle/>
                    <a:p>
                      <a:pPr algn="l" fontAlgn="b"/>
                      <a:r>
                        <a:rPr lang="en-US" sz="1100" b="0" i="0" u="none" strike="noStrike" dirty="0">
                          <a:solidFill>
                            <a:schemeClr val="tx1"/>
                          </a:solidFill>
                          <a:effectLst/>
                          <a:latin typeface="+mn-lt"/>
                        </a:rPr>
                        <a:t>Kate Meng</a:t>
                      </a:r>
                    </a:p>
                  </a:txBody>
                  <a:tcPr marL="9525" marR="9525" marT="9525" marB="0" anchor="b"/>
                </a:tc>
                <a:extLst>
                  <a:ext uri="{0D108BD9-81ED-4DB2-BD59-A6C34878D82A}">
                    <a16:rowId xmlns:a16="http://schemas.microsoft.com/office/drawing/2014/main" val="4070945497"/>
                  </a:ext>
                </a:extLst>
              </a:tr>
              <a:tr h="194338">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564248002"/>
                  </a:ext>
                </a:extLst>
              </a:tr>
              <a:tr h="194338">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1763283125"/>
                  </a:ext>
                </a:extLst>
              </a:tr>
              <a:tr h="194338">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4338">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Title 5"/>
          <p:cNvSpPr>
            <a:spLocks noGrp="1"/>
          </p:cNvSpPr>
          <p:nvPr>
            <p:ph type="title"/>
          </p:nvPr>
        </p:nvSpPr>
        <p:spPr/>
        <p:txBody>
          <a:bodyPr/>
          <a:lstStyle/>
          <a:p>
            <a:r>
              <a:rPr lang="en-US" dirty="0"/>
              <a:t>Submissions</a:t>
            </a:r>
          </a:p>
        </p:txBody>
      </p:sp>
      <p:sp>
        <p:nvSpPr>
          <p:cNvPr id="8"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36586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November 2018 Teleconference meetings</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and Plenary minutes since November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Title 5"/>
          <p:cNvSpPr>
            <a:spLocks noGrp="1"/>
          </p:cNvSpPr>
          <p:nvPr>
            <p:ph type="title"/>
          </p:nvPr>
        </p:nvSpPr>
        <p:spPr/>
        <p:txBody>
          <a:bodyPr/>
          <a:lstStyle/>
          <a:p>
            <a:r>
              <a:rPr lang="en-US" altLang="en-US" dirty="0"/>
              <a:t>Agenda for Tuesday January 15, 13:30 – 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36419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Approve RTA TIG minutes of teleconferences and minutes from November 2018 Plenary meeting:  </a:t>
            </a:r>
          </a:p>
          <a:p>
            <a:pPr lvl="1">
              <a:buFont typeface="Arial" panose="020B0604020202020204" pitchFamily="34" charset="0"/>
              <a:buChar char="•"/>
            </a:pPr>
            <a:r>
              <a:rPr lang="en-US" altLang="en-US" sz="1800" dirty="0"/>
              <a:t>RTA TIG November Plenary Meeting minutes </a:t>
            </a:r>
            <a:r>
              <a:rPr lang="en-US" altLang="en-US" sz="1400" dirty="0">
                <a:hlinkClick r:id="rId2"/>
              </a:rPr>
              <a:t>https://mentor.ieee.org/802.11/dcn/18/11-18-2092-00-0rta-rta-nov-bangkok-meeting-minutes.docx</a:t>
            </a:r>
            <a:endParaRPr lang="en-US" altLang="en-US" sz="1400" dirty="0"/>
          </a:p>
          <a:p>
            <a:pPr lvl="1">
              <a:buFont typeface="Arial" panose="020B0604020202020204" pitchFamily="34" charset="0"/>
              <a:buChar char="•"/>
            </a:pPr>
            <a:r>
              <a:rPr lang="en-US" altLang="en-US" sz="1800" dirty="0"/>
              <a:t>RTA November 28 Teleconference Minutes</a:t>
            </a:r>
          </a:p>
          <a:p>
            <a:pPr marL="457200" lvl="1" indent="0"/>
            <a:r>
              <a:rPr lang="en-US" altLang="en-US" sz="1800" dirty="0"/>
              <a:t>	</a:t>
            </a:r>
            <a:r>
              <a:rPr lang="en-US" altLang="en-US" sz="1400" dirty="0">
                <a:hlinkClick r:id="rId3"/>
              </a:rPr>
              <a:t>https://mentor.ieee.org/802.11/dcn/18/11-18-2091-00-0rta-rta-nov-28-	cc-meeting-minutes.docx</a:t>
            </a:r>
            <a:endParaRPr lang="en-US" altLang="en-US" sz="1400" dirty="0"/>
          </a:p>
          <a:p>
            <a:pPr lvl="1">
              <a:buFont typeface="Arial" panose="020B0604020202020204" pitchFamily="34" charset="0"/>
              <a:buChar char="•"/>
            </a:pPr>
            <a:r>
              <a:rPr lang="en-US" altLang="en-US" sz="1800" dirty="0"/>
              <a:t>RTA Dec 12 Teleconference Minutes</a:t>
            </a:r>
          </a:p>
          <a:p>
            <a:pPr marL="457200" lvl="1" indent="0"/>
            <a:r>
              <a:rPr lang="en-US" altLang="en-US" sz="1800" b="1" dirty="0">
                <a:hlinkClick r:id="rId4"/>
              </a:rPr>
              <a:t>	</a:t>
            </a:r>
            <a:r>
              <a:rPr lang="en-US" altLang="en-US" sz="1400" b="1" dirty="0">
                <a:hlinkClick r:id="rId4"/>
              </a:rPr>
              <a:t>https://mentor.ieee.org/802.11/dcn/18/11-18-2167-00-0rta-rta-dec-18-cc-minutes.docx</a:t>
            </a:r>
            <a:endParaRPr lang="en-US" altLang="en-US" sz="1400" b="1" dirty="0"/>
          </a:p>
          <a:p>
            <a:pPr>
              <a:buFont typeface="Arial" panose="020B0604020202020204" pitchFamily="34" charset="0"/>
              <a:buChar char="•"/>
            </a:pPr>
            <a:r>
              <a:rPr lang="en-US" altLang="en-US" sz="1800" dirty="0"/>
              <a:t>Move:		Second:</a:t>
            </a:r>
          </a:p>
          <a:p>
            <a:pPr>
              <a:buFont typeface="Arial" panose="020B0604020202020204" pitchFamily="34" charset="0"/>
              <a:buChar char="•"/>
            </a:pPr>
            <a:r>
              <a:rPr lang="en-US" altLang="en-US" sz="1800" dirty="0"/>
              <a:t>Approved?</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Minutes (November-December 2018 Telecons and November Plenary Minutes)</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484859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a:xfrm>
            <a:off x="685800" y="1676400"/>
            <a:ext cx="7770813" cy="4113213"/>
          </a:xfrm>
        </p:spPr>
        <p:txBody>
          <a:bodyPr/>
          <a:lstStyle/>
          <a:p>
            <a:r>
              <a:rPr lang="en-US" dirty="0"/>
              <a:t>Do you agree with the timeline and goals represented in this document for the RTA TIG?</a:t>
            </a:r>
          </a:p>
          <a:p>
            <a:endParaRPr lang="en-US" dirty="0"/>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2019</a:t>
            </a:r>
            <a:r>
              <a:rPr lang="en-US" dirty="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679670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a:xfrm>
            <a:off x="685800" y="1676400"/>
            <a:ext cx="7770813" cy="4113213"/>
          </a:xfrm>
        </p:spPr>
        <p:txBody>
          <a:bodyPr/>
          <a:lstStyle/>
          <a:p>
            <a:r>
              <a:rPr lang="en-US" dirty="0"/>
              <a:t>Any objections to presenting a summary of the RTA TIG current draft report in the EHT SG for consideration for reference in the EHT SG PAR?</a:t>
            </a:r>
          </a:p>
          <a:p>
            <a:endParaRPr lang="en-US" dirty="0"/>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2019</a:t>
            </a:r>
            <a:r>
              <a:rPr lang="en-US" dirty="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171028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January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9"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11"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6" name="Title 5"/>
          <p:cNvSpPr>
            <a:spLocks noGrp="1"/>
          </p:cNvSpPr>
          <p:nvPr>
            <p:ph type="title"/>
          </p:nvPr>
        </p:nvSpPr>
        <p:spPr/>
        <p:txBody>
          <a:bodyPr/>
          <a:lstStyle/>
          <a:p>
            <a:r>
              <a:rPr lang="en-US" altLang="en-US" dirty="0"/>
              <a:t>Agenda for Wednesday January 16, 13:30 – 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08921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Timeline</a:t>
            </a:r>
          </a:p>
          <a:p>
            <a:pPr lvl="0">
              <a:lnSpc>
                <a:spcPct val="80000"/>
              </a:lnSpc>
              <a:buFont typeface="Arial" panose="020B0604020202020204" pitchFamily="34" charset="0"/>
              <a:buChar char="•"/>
            </a:pPr>
            <a:r>
              <a:rPr lang="en-US" dirty="0"/>
              <a:t>Straw Poll on TIG continuation</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Title 5"/>
          <p:cNvSpPr>
            <a:spLocks noGrp="1"/>
          </p:cNvSpPr>
          <p:nvPr>
            <p:ph type="title"/>
          </p:nvPr>
        </p:nvSpPr>
        <p:spPr/>
        <p:txBody>
          <a:bodyPr/>
          <a:lstStyle/>
          <a:p>
            <a:r>
              <a:rPr lang="en-US" altLang="en-US" dirty="0"/>
              <a:t>Agenda for Thursday January 17, 13:30 – 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523800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a:t>
            </a:r>
          </a:p>
          <a:p>
            <a:endParaRPr lang="en-US" dirty="0"/>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2019</a:t>
            </a:r>
            <a:r>
              <a:rPr lang="en-US" dirty="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90806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E9A38A-0C1C-4F33-BFD3-17E9C0199049}"/>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zh-CN" sz="1600" dirty="0"/>
              <a:t>July 2018: Formation of the TIG</a:t>
            </a:r>
          </a:p>
          <a:p>
            <a:pPr lvl="1">
              <a:buFont typeface="Arial" panose="020B0604020202020204" pitchFamily="34" charset="0"/>
              <a:buChar char="•"/>
            </a:pPr>
            <a:r>
              <a:rPr lang="en-US" altLang="zh-CN" sz="1400" dirty="0"/>
              <a:t>2 Teleconference</a:t>
            </a:r>
          </a:p>
          <a:p>
            <a:pPr>
              <a:buFont typeface="Arial" panose="020B0604020202020204" pitchFamily="34" charset="0"/>
              <a:buChar char="•"/>
            </a:pPr>
            <a:r>
              <a:rPr lang="en-US" altLang="zh-CN" sz="1600" dirty="0"/>
              <a:t>September 2018: Interim Meeting</a:t>
            </a:r>
          </a:p>
          <a:p>
            <a:pPr lvl="1">
              <a:buFont typeface="Arial" panose="020B0604020202020204" pitchFamily="34" charset="0"/>
              <a:buChar char="•"/>
            </a:pPr>
            <a:r>
              <a:rPr lang="en-US" sz="1400" dirty="0"/>
              <a:t>Assemble a team to develop the initial report</a:t>
            </a:r>
          </a:p>
          <a:p>
            <a:pPr lvl="1">
              <a:buFont typeface="Arial" panose="020B0604020202020204" pitchFamily="34" charset="0"/>
              <a:buChar char="•"/>
            </a:pPr>
            <a:r>
              <a:rPr lang="en-US" altLang="zh-CN" sz="1400" dirty="0"/>
              <a:t>2 teleconferences</a:t>
            </a:r>
          </a:p>
          <a:p>
            <a:pPr>
              <a:buFont typeface="Arial" panose="020B0604020202020204" pitchFamily="34" charset="0"/>
              <a:buChar char="•"/>
            </a:pPr>
            <a:r>
              <a:rPr lang="en-US" altLang="zh-CN" sz="1600" dirty="0"/>
              <a:t>Nov. 2018: Plenary Meeting</a:t>
            </a:r>
          </a:p>
          <a:p>
            <a:pPr lvl="1">
              <a:buFont typeface="Arial" panose="020B0604020202020204" pitchFamily="34" charset="0"/>
              <a:buChar char="•"/>
            </a:pPr>
            <a:r>
              <a:rPr lang="en-US" sz="1400" dirty="0"/>
              <a:t>Submit partial TIG report on the RTA TIG</a:t>
            </a:r>
          </a:p>
          <a:p>
            <a:pPr lvl="2">
              <a:buFont typeface="Arial" panose="020B0604020202020204" pitchFamily="34" charset="0"/>
              <a:buChar char="•"/>
            </a:pPr>
            <a:r>
              <a:rPr lang="en-US" sz="1200" dirty="0"/>
              <a:t>Request informal comments</a:t>
            </a:r>
          </a:p>
          <a:p>
            <a:pPr lvl="1">
              <a:buFont typeface="Arial" panose="020B0604020202020204" pitchFamily="34" charset="0"/>
              <a:buChar char="•"/>
            </a:pPr>
            <a:r>
              <a:rPr lang="en-US" sz="1400" dirty="0"/>
              <a:t>2 teleconferences</a:t>
            </a:r>
          </a:p>
          <a:p>
            <a:pPr>
              <a:buFont typeface="Arial" panose="020B0604020202020204" pitchFamily="34" charset="0"/>
              <a:buChar char="•"/>
            </a:pPr>
            <a:r>
              <a:rPr lang="en-US" sz="1600" dirty="0"/>
              <a:t>Jan. 2019 Interim Meeting</a:t>
            </a:r>
          </a:p>
          <a:p>
            <a:pPr lvl="1">
              <a:buFont typeface="Arial" panose="020B0604020202020204" pitchFamily="34" charset="0"/>
              <a:buChar char="•"/>
            </a:pPr>
            <a:r>
              <a:rPr lang="en-US" sz="1200" dirty="0"/>
              <a:t>Continue work on the TIG report and review submissions</a:t>
            </a:r>
          </a:p>
          <a:p>
            <a:pPr lvl="1">
              <a:buFont typeface="Arial" panose="020B0604020202020204" pitchFamily="34" charset="0"/>
              <a:buChar char="•"/>
            </a:pPr>
            <a:r>
              <a:rPr lang="en-US" sz="1200" dirty="0"/>
              <a:t>Schedule teleconferences</a:t>
            </a:r>
          </a:p>
          <a:p>
            <a:pPr>
              <a:buFont typeface="Arial" panose="020B0604020202020204" pitchFamily="34" charset="0"/>
              <a:buChar char="•"/>
            </a:pPr>
            <a:r>
              <a:rPr lang="en-US" sz="1600" dirty="0"/>
              <a:t>March 2019 Plenary Meeting</a:t>
            </a:r>
          </a:p>
          <a:p>
            <a:pPr lvl="1">
              <a:buFont typeface="Arial" panose="020B0604020202020204" pitchFamily="34" charset="0"/>
              <a:buChar char="•"/>
            </a:pPr>
            <a:r>
              <a:rPr lang="en-US" sz="1400" dirty="0"/>
              <a:t>Final submissions/presentations and submit final report</a:t>
            </a:r>
          </a:p>
          <a:p>
            <a:pPr lvl="1">
              <a:buFont typeface="Arial" panose="020B0604020202020204" pitchFamily="34" charset="0"/>
              <a:buChar char="•"/>
            </a:pPr>
            <a:r>
              <a:rPr lang="en-US" sz="1400" dirty="0"/>
              <a:t>Close/Adjourn RTA TIG</a:t>
            </a:r>
          </a:p>
          <a:p>
            <a:endParaRPr lang="en-US" dirty="0"/>
          </a:p>
        </p:txBody>
      </p:sp>
      <p:sp>
        <p:nvSpPr>
          <p:cNvPr id="3" name="Slide Number Placeholder 2">
            <a:extLst>
              <a:ext uri="{FF2B5EF4-FFF2-40B4-BE49-F238E27FC236}">
                <a16:creationId xmlns:a16="http://schemas.microsoft.com/office/drawing/2014/main" id="{6DD26F44-73B1-46BC-8EDD-A80A001F5A3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6" name="Title 5">
            <a:extLst>
              <a:ext uri="{FF2B5EF4-FFF2-40B4-BE49-F238E27FC236}">
                <a16:creationId xmlns:a16="http://schemas.microsoft.com/office/drawing/2014/main" id="{52AF5210-BEB5-437C-AC77-92385F69722B}"/>
              </a:ext>
            </a:extLst>
          </p:cNvPr>
          <p:cNvSpPr>
            <a:spLocks noGrp="1"/>
          </p:cNvSpPr>
          <p:nvPr>
            <p:ph type="title"/>
          </p:nvPr>
        </p:nvSpPr>
        <p:spPr/>
        <p:txBody>
          <a:bodyPr/>
          <a:lstStyle/>
          <a:p>
            <a:r>
              <a:rPr lang="en-US" dirty="0"/>
              <a:t>Timeline</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2019</a:t>
            </a:r>
            <a:r>
              <a:rPr lang="en-US" dirty="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024980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6" name="Title 5"/>
          <p:cNvSpPr>
            <a:spLocks noGrp="1"/>
          </p:cNvSpPr>
          <p:nvPr>
            <p:ph type="title"/>
          </p:nvPr>
        </p:nvSpPr>
        <p:spPr/>
        <p:txBody>
          <a:bodyPr/>
          <a:lstStyle/>
          <a:p>
            <a:r>
              <a:rPr lang="en-US" dirty="0" err="1"/>
              <a:t>Telecons</a:t>
            </a:r>
            <a:endParaRPr lang="en-US" dirty="0"/>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2019</a:t>
            </a:r>
            <a:r>
              <a:rPr lang="en-US" dirty="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9" name="Content Placeholder 1">
            <a:extLst>
              <a:ext uri="{FF2B5EF4-FFF2-40B4-BE49-F238E27FC236}">
                <a16:creationId xmlns:a16="http://schemas.microsoft.com/office/drawing/2014/main" id="{4E1CB756-AF3A-42AA-999E-1EA94D976063}"/>
              </a:ext>
            </a:extLst>
          </p:cNvPr>
          <p:cNvSpPr txBox="1">
            <a:spLocks/>
          </p:cNvSpPr>
          <p:nvPr/>
        </p:nvSpPr>
        <p:spPr bwMode="auto">
          <a:xfrm>
            <a:off x="838200" y="1600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3200" kern="0" dirty="0"/>
              <a:t>2 Teleconferences</a:t>
            </a:r>
          </a:p>
          <a:p>
            <a:pPr>
              <a:buFont typeface="Arial" panose="020B0604020202020204" pitchFamily="34" charset="0"/>
              <a:buChar char="•"/>
            </a:pPr>
            <a:endParaRPr lang="en-US" altLang="zh-CN" sz="3200" kern="0" dirty="0"/>
          </a:p>
          <a:p>
            <a:pPr lvl="1">
              <a:buFont typeface="Arial" panose="020B0604020202020204" pitchFamily="34" charset="0"/>
              <a:buChar char="•"/>
            </a:pPr>
            <a:r>
              <a:rPr lang="en-US" altLang="zh-CN" sz="2400" kern="0" dirty="0"/>
              <a:t>January 30</a:t>
            </a:r>
            <a:r>
              <a:rPr lang="en-US" altLang="zh-CN" sz="2400" kern="0" baseline="30000" dirty="0"/>
              <a:t>th</a:t>
            </a:r>
            <a:r>
              <a:rPr lang="en-US" altLang="zh-CN" sz="2400" kern="0" dirty="0"/>
              <a:t>, 2019 6:00pm – 7:30pm EST</a:t>
            </a:r>
          </a:p>
          <a:p>
            <a:pPr lvl="1">
              <a:buFont typeface="Arial" panose="020B0604020202020204" pitchFamily="34" charset="0"/>
              <a:buChar char="•"/>
            </a:pPr>
            <a:r>
              <a:rPr lang="en-US" altLang="zh-CN" sz="2400" kern="0" dirty="0"/>
              <a:t>February 27</a:t>
            </a:r>
            <a:r>
              <a:rPr lang="en-US" altLang="zh-CN" sz="2400" kern="0" baseline="30000" dirty="0"/>
              <a:t>th</a:t>
            </a:r>
            <a:r>
              <a:rPr lang="en-US" altLang="zh-CN" sz="2400" kern="0" dirty="0"/>
              <a:t>, 2019 6:00pm – 7:30pm EST</a:t>
            </a:r>
          </a:p>
        </p:txBody>
      </p:sp>
    </p:spTree>
    <p:extLst>
      <p:ext uri="{BB962C8B-B14F-4D97-AF65-F5344CB8AC3E}">
        <p14:creationId xmlns:p14="http://schemas.microsoft.com/office/powerpoint/2010/main" val="113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January 14-18, 2019</a:t>
            </a:r>
          </a:p>
          <a:p>
            <a:pPr algn="ctr">
              <a:lnSpc>
                <a:spcPct val="90000"/>
              </a:lnSpc>
              <a:buFontTx/>
              <a:buNone/>
            </a:pPr>
            <a:r>
              <a:rPr lang="en-US" sz="4000" dirty="0">
                <a:latin typeface="Arial" panose="020B0604020202020204" pitchFamily="34" charset="0"/>
              </a:rPr>
              <a:t>St. Louis, Missouri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Title 5"/>
          <p:cNvSpPr>
            <a:spLocks noGrp="1"/>
          </p:cNvSpPr>
          <p:nvPr>
            <p:ph type="title"/>
          </p:nvPr>
        </p:nvSpPr>
        <p:spPr/>
        <p:txBody>
          <a:bodyPr/>
          <a:lstStyle/>
          <a:p>
            <a:r>
              <a:rPr lang="en-US" dirty="0"/>
              <a:t>Meeting Protocol</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Title 5"/>
          <p:cNvSpPr>
            <a:spLocks noGrp="1"/>
          </p:cNvSpPr>
          <p:nvPr>
            <p:ph type="title"/>
          </p:nvPr>
        </p:nvSpPr>
        <p:spPr/>
        <p:txBody>
          <a:bodyPr/>
          <a:lstStyle/>
          <a:p>
            <a:r>
              <a:rPr lang="en-US" dirty="0"/>
              <a:t>Attendance</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Title 5"/>
          <p:cNvSpPr>
            <a:spLocks noGrp="1"/>
          </p:cNvSpPr>
          <p:nvPr>
            <p:ph type="title"/>
          </p:nvPr>
        </p:nvSpPr>
        <p:spPr/>
        <p:txBody>
          <a:bodyPr/>
          <a:lstStyle/>
          <a:p>
            <a:r>
              <a:rPr lang="en-US" dirty="0"/>
              <a:t>Patent Policy</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3084</TotalTime>
  <Words>1533</Words>
  <Application>Microsoft Office PowerPoint</Application>
  <PresentationFormat>On-screen Show (4:3)</PresentationFormat>
  <Paragraphs>257</Paragraphs>
  <Slides>24</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Submissions</vt:lpstr>
      <vt:lpstr>Agenda for Tuesday January 15, 13:30 – 15:30</vt:lpstr>
      <vt:lpstr>Approval of  RTA TIG Minutes (November-December 2018 Telecons and November Plenary Minutes)</vt:lpstr>
      <vt:lpstr>Straw Poll</vt:lpstr>
      <vt:lpstr>Straw Poll</vt:lpstr>
      <vt:lpstr>Agenda for Wednesday January 16, 13:30 – 15:30</vt:lpstr>
      <vt:lpstr>Agenda for Thursday January 17, 13:30 – 15:30</vt:lpstr>
      <vt:lpstr>Straw Poll</vt:lpstr>
      <vt:lpstr>Timeline</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January Agenda</dc:title>
  <dc:creator>Jones, Allan</dc:creator>
  <cp:lastModifiedBy>Jones, Allan</cp:lastModifiedBy>
  <cp:revision>100</cp:revision>
  <cp:lastPrinted>1601-01-01T00:00:00Z</cp:lastPrinted>
  <dcterms:created xsi:type="dcterms:W3CDTF">2018-07-29T21:13:13Z</dcterms:created>
  <dcterms:modified xsi:type="dcterms:W3CDTF">2019-01-14T18:28:23Z</dcterms:modified>
</cp:coreProperties>
</file>