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6" r:id="rId4"/>
    <p:sldId id="267" r:id="rId5"/>
    <p:sldId id="268" r:id="rId6"/>
    <p:sldId id="265" r:id="rId7"/>
    <p:sldId id="269" r:id="rId8"/>
    <p:sldId id="270" r:id="rId9"/>
    <p:sldId id="271" r:id="rId10"/>
    <p:sldId id="272" r:id="rId11"/>
    <p:sldId id="273" r:id="rId12"/>
    <p:sldId id="263" r:id="rId13"/>
    <p:sldId id="274" r:id="rId14"/>
    <p:sldId id="275" r:id="rId15"/>
    <p:sldId id="276" r:id="rId16"/>
    <p:sldId id="280" r:id="rId17"/>
    <p:sldId id="279" r:id="rId18"/>
    <p:sldId id="277" r:id="rId19"/>
    <p:sldId id="302" r:id="rId20"/>
    <p:sldId id="283" r:id="rId21"/>
    <p:sldId id="284" r:id="rId22"/>
    <p:sldId id="278"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01" d="100"/>
          <a:sy n="101" d="100"/>
        </p:scale>
        <p:origin x="720" y="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3075"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9"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es, Allan" userId="2481c11f-49cc-4791-bd61-1046488334b5" providerId="ADAL" clId="{8C5FA0B1-F8F4-412D-9305-C9A3AEE028E9}"/>
    <pc:docChg chg="modSld">
      <pc:chgData name="Jones, Allan" userId="2481c11f-49cc-4791-bd61-1046488334b5" providerId="ADAL" clId="{8C5FA0B1-F8F4-412D-9305-C9A3AEE028E9}" dt="2018-11-22T04:46:45.829" v="13" actId="1037"/>
      <pc:docMkLst>
        <pc:docMk/>
      </pc:docMkLst>
      <pc:sldChg chg="modSp">
        <pc:chgData name="Jones, Allan" userId="2481c11f-49cc-4791-bd61-1046488334b5" providerId="ADAL" clId="{8C5FA0B1-F8F4-412D-9305-C9A3AEE028E9}" dt="2018-11-22T04:46:03.349" v="3" actId="20577"/>
        <pc:sldMkLst>
          <pc:docMk/>
          <pc:sldMk cId="0" sldId="256"/>
        </pc:sldMkLst>
        <pc:spChg chg="mod">
          <ac:chgData name="Jones, Allan" userId="2481c11f-49cc-4791-bd61-1046488334b5" providerId="ADAL" clId="{8C5FA0B1-F8F4-412D-9305-C9A3AEE028E9}" dt="2018-11-22T04:46:03.349" v="3" actId="20577"/>
          <ac:spMkLst>
            <pc:docMk/>
            <pc:sldMk cId="0" sldId="256"/>
            <ac:spMk id="3074" creationId="{00000000-0000-0000-0000-000000000000}"/>
          </ac:spMkLst>
        </pc:spChg>
      </pc:sldChg>
      <pc:sldChg chg="modSp">
        <pc:chgData name="Jones, Allan" userId="2481c11f-49cc-4791-bd61-1046488334b5" providerId="ADAL" clId="{8C5FA0B1-F8F4-412D-9305-C9A3AEE028E9}" dt="2018-11-22T04:46:45.829" v="13" actId="1037"/>
        <pc:sldMkLst>
          <pc:docMk/>
          <pc:sldMk cId="1484859768" sldId="280"/>
        </pc:sldMkLst>
        <pc:spChg chg="mod">
          <ac:chgData name="Jones, Allan" userId="2481c11f-49cc-4791-bd61-1046488334b5" providerId="ADAL" clId="{8C5FA0B1-F8F4-412D-9305-C9A3AEE028E9}" dt="2018-11-22T04:46:45.829" v="13" actId="1037"/>
          <ac:spMkLst>
            <pc:docMk/>
            <pc:sldMk cId="1484859768" sldId="280"/>
            <ac:spMk id="6"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Allan Jones, Activision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92024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Allan Jones Activision </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6"/>
          </p:nvPr>
        </p:nvSpPr>
        <p:spPr>
          <a:xfrm>
            <a:off x="8229600" y="4572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Date Placeholder 6">
            <a:extLst>
              <a:ext uri="{FF2B5EF4-FFF2-40B4-BE49-F238E27FC236}">
                <a16:creationId xmlns:a16="http://schemas.microsoft.com/office/drawing/2014/main" id="{5CF1CC39-5248-4070-BEC5-7BED9C49C8D6}"/>
              </a:ext>
            </a:extLst>
          </p:cNvPr>
          <p:cNvSpPr>
            <a:spLocks noGrp="1"/>
          </p:cNvSpPr>
          <p:nvPr>
            <p:ph type="dt" idx="10"/>
          </p:nvPr>
        </p:nvSpPr>
        <p:spPr/>
        <p:txBody>
          <a:bodyPr/>
          <a:lstStyle/>
          <a:p>
            <a:r>
              <a:rPr lang="en-US"/>
              <a:t>Month Year</a:t>
            </a:r>
            <a:endParaRPr lang="en-GB" dirty="0"/>
          </a:p>
        </p:txBody>
      </p:sp>
      <p:sp>
        <p:nvSpPr>
          <p:cNvPr id="8" name="Footer Placeholder 7">
            <a:extLst>
              <a:ext uri="{FF2B5EF4-FFF2-40B4-BE49-F238E27FC236}">
                <a16:creationId xmlns:a16="http://schemas.microsoft.com/office/drawing/2014/main" id="{A1F1550F-6A7E-4080-AA64-997530CB0616}"/>
              </a:ext>
            </a:extLst>
          </p:cNvPr>
          <p:cNvSpPr>
            <a:spLocks noGrp="1"/>
          </p:cNvSpPr>
          <p:nvPr>
            <p:ph type="ftr" idx="11"/>
          </p:nvPr>
        </p:nvSpPr>
        <p:spPr/>
        <p:txBody>
          <a:bodyPr/>
          <a:lstStyle/>
          <a:p>
            <a:r>
              <a:rPr lang="en-GB"/>
              <a:t>John Doe, Some Company</a:t>
            </a:r>
            <a:endParaRPr lang="en-GB" dirty="0"/>
          </a:p>
        </p:txBody>
      </p:sp>
      <p:sp>
        <p:nvSpPr>
          <p:cNvPr id="9" name="Slide Number Placeholder 8">
            <a:extLst>
              <a:ext uri="{FF2B5EF4-FFF2-40B4-BE49-F238E27FC236}">
                <a16:creationId xmlns:a16="http://schemas.microsoft.com/office/drawing/2014/main" id="{5BB84F30-E4B5-41E6-B6E7-ABA252C2FBB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6">
            <a:extLst>
              <a:ext uri="{FF2B5EF4-FFF2-40B4-BE49-F238E27FC236}">
                <a16:creationId xmlns:a16="http://schemas.microsoft.com/office/drawing/2014/main" id="{49B1D1DC-16B6-4EB0-83BD-6EC5759312CD}"/>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BF4A65C4-B49F-4038-9833-8D24289076FD}"/>
              </a:ext>
            </a:extLst>
          </p:cNvPr>
          <p:cNvSpPr>
            <a:spLocks noGrp="1"/>
          </p:cNvSpPr>
          <p:nvPr>
            <p:ph type="dt" idx="10"/>
          </p:nvPr>
        </p:nvSpPr>
        <p:spPr/>
        <p:txBody>
          <a:bodyPr/>
          <a:lstStyle/>
          <a:p>
            <a:r>
              <a:rPr lang="en-US"/>
              <a:t>Month Year</a:t>
            </a:r>
            <a:endParaRPr lang="en-GB" dirty="0"/>
          </a:p>
        </p:txBody>
      </p:sp>
      <p:sp>
        <p:nvSpPr>
          <p:cNvPr id="9" name="Footer Placeholder 8">
            <a:extLst>
              <a:ext uri="{FF2B5EF4-FFF2-40B4-BE49-F238E27FC236}">
                <a16:creationId xmlns:a16="http://schemas.microsoft.com/office/drawing/2014/main" id="{35F7E772-AF8F-48EF-AAC5-99F92B8C89A8}"/>
              </a:ext>
            </a:extLst>
          </p:cNvPr>
          <p:cNvSpPr>
            <a:spLocks noGrp="1"/>
          </p:cNvSpPr>
          <p:nvPr>
            <p:ph type="ftr" idx="11"/>
          </p:nvPr>
        </p:nvSpPr>
        <p:spPr/>
        <p:txBody>
          <a:bodyPr/>
          <a:lstStyle/>
          <a:p>
            <a:r>
              <a:rPr lang="en-GB"/>
              <a:t>John Doe, Some Company</a:t>
            </a:r>
            <a:endParaRPr lang="en-GB" dirty="0"/>
          </a:p>
        </p:txBody>
      </p:sp>
      <p:sp>
        <p:nvSpPr>
          <p:cNvPr id="10" name="Slide Number Placeholder 9">
            <a:extLst>
              <a:ext uri="{FF2B5EF4-FFF2-40B4-BE49-F238E27FC236}">
                <a16:creationId xmlns:a16="http://schemas.microsoft.com/office/drawing/2014/main" id="{F52530D2-D36F-498E-822C-F81BAE757EEA}"/>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Allan Jones, (Activision)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802.11-18/2111r0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8/11-18-2092-00-0rta-rta-nov-bangkok-meeting-minute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a:t>
            </a:r>
            <a:r>
              <a:rPr lang="en-US" dirty="0" smtClean="0"/>
              <a:t> 2019</a:t>
            </a:r>
            <a:r>
              <a:rPr lang="en-US" dirty="0"/>
              <a:t>	</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Agenda</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2019-1-13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02816793"/>
              </p:ext>
            </p:extLst>
          </p:nvPr>
        </p:nvGraphicFramePr>
        <p:xfrm>
          <a:off x="517525" y="2278063"/>
          <a:ext cx="8077200" cy="2484437"/>
        </p:xfrm>
        <a:graphic>
          <a:graphicData uri="http://schemas.openxmlformats.org/presentationml/2006/ole">
            <mc:AlternateContent xmlns:mc="http://schemas.openxmlformats.org/markup-compatibility/2006">
              <mc:Choice xmlns:v="urn:schemas-microsoft-com:vml" Requires="v">
                <p:oleObj spid="_x0000_s3160" name="Document" r:id="rId4" imgW="8245941" imgH="2541999" progId="Word.Document.8">
                  <p:embed/>
                </p:oleObj>
              </mc:Choice>
              <mc:Fallback>
                <p:oleObj name="Document" r:id="rId4" imgW="8245941" imgH="2541999" progId="Word.Document.8">
                  <p:embed/>
                  <p:pic>
                    <p:nvPicPr>
                      <p:cNvPr id="0" name="Picture 3"/>
                      <p:cNvPicPr>
                        <a:picLocks noChangeAspect="1" noChangeArrowheads="1"/>
                      </p:cNvPicPr>
                      <p:nvPr/>
                    </p:nvPicPr>
                    <p:blipFill>
                      <a:blip r:embed="rId5"/>
                      <a:srcRect/>
                      <a:stretch>
                        <a:fillRect/>
                      </a:stretch>
                    </p:blipFill>
                    <p:spPr bwMode="auto">
                      <a:xfrm>
                        <a:off x="517525" y="2278063"/>
                        <a:ext cx="8077200" cy="24844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066800"/>
            <a:ext cx="7786595" cy="4495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September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Title 5"/>
          <p:cNvSpPr>
            <a:spLocks noGrp="1"/>
          </p:cNvSpPr>
          <p:nvPr>
            <p:ph type="title"/>
          </p:nvPr>
        </p:nvSpPr>
        <p:spPr>
          <a:xfrm>
            <a:off x="723899" y="304006"/>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smtClean="0"/>
              <a:t>January</a:t>
            </a:r>
            <a:r>
              <a:rPr lang="en-US" dirty="0" smtClean="0"/>
              <a:t> 2019</a:t>
            </a:r>
            <a:r>
              <a:rPr lang="en-US" dirty="0"/>
              <a:t>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32965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732" y="15240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Title 5"/>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smtClean="0"/>
              <a:t>January</a:t>
            </a:r>
            <a:r>
              <a:rPr lang="en-US" dirty="0" smtClean="0"/>
              <a:t> 2019</a:t>
            </a:r>
            <a:r>
              <a:rPr lang="en-US" dirty="0"/>
              <a:t>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77061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1876" y="1600200"/>
            <a:ext cx="7772400" cy="4800600"/>
          </a:xfrm>
          <a:ln/>
        </p:spPr>
        <p:txBody>
          <a:bodyPr/>
          <a:lstStyle/>
          <a:p>
            <a:r>
              <a:rPr lang="en-US" sz="1400" dirty="0"/>
              <a:t>Participation in any IEEE 802 meeting (Sponsor, Sponsor subgroup, Working Group, Working Group subgroup, etc.) is on an individual basis </a:t>
            </a:r>
          </a:p>
          <a:p>
            <a:pPr>
              <a:buFont typeface="Arial" panose="020B0604020202020204" pitchFamily="34" charset="0"/>
              <a:buChar char="•"/>
            </a:pPr>
            <a:r>
              <a:rPr lang="en-US" sz="1400" dirty="0"/>
              <a:t>Participants in the IEEE standards development individual process shall act based on their qualifications and experience. (https://standards.ieee.org/develop/policies/bylaws/sb_bylaws.pdf section 5.2.1) • </a:t>
            </a:r>
          </a:p>
          <a:p>
            <a:pPr>
              <a:buFont typeface="Arial" panose="020B0604020202020204" pitchFamily="34" charset="0"/>
              <a:buChar char="•"/>
            </a:pPr>
            <a:r>
              <a:rPr 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buFont typeface="Arial" panose="020B0604020202020204" pitchFamily="34" charset="0"/>
              <a:buChar char="•"/>
            </a:pPr>
            <a:r>
              <a:rPr 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buFont typeface="Arial" panose="020B0604020202020204" pitchFamily="34" charset="0"/>
              <a:buChar char="•"/>
            </a:pPr>
            <a:r>
              <a:rPr lang="en-US" sz="1400" dirty="0"/>
              <a:t>Participants shall not direct the actions or votes of any other member of an IEEE 802 Working Group or retaliate against any other member for their actions or votes within IEEE 802 Working Group meetings, see https://standards.ieee.org/develop/policies/bylaws/sb_bylaws.pdf section 5.2.1.3 and the IEEE 802 LMSC Working Group Policies and Procedures, subclause 3.4.1 “Chair”, list item x. </a:t>
            </a:r>
          </a:p>
          <a:p>
            <a:pPr marL="0" indent="0"/>
            <a:r>
              <a:rPr lang="en-US" sz="1400" dirty="0"/>
              <a:t>By participating in IEEE 802 meetings, you accept these requirements. If you do not agree to these policies then you shall not participate. </a:t>
            </a:r>
          </a:p>
          <a:p>
            <a:pPr marL="0" indent="0"/>
            <a:r>
              <a:rPr lang="en-US" sz="1100" dirty="0"/>
              <a:t>(Latest revision of IEEE 802 LMSC Working Group Policies and Procedures: http://www.ieee802.org/devdocs.shtml)</a:t>
            </a:r>
          </a:p>
        </p:txBody>
      </p:sp>
      <p:sp>
        <p:nvSpPr>
          <p:cNvPr id="7" name="Date Placeholder 3"/>
          <p:cNvSpPr>
            <a:spLocks noGrp="1"/>
          </p:cNvSpPr>
          <p:nvPr>
            <p:ph type="dt" idx="15"/>
          </p:nvPr>
        </p:nvSpPr>
        <p:spPr>
          <a:xfrm>
            <a:off x="696912" y="333375"/>
            <a:ext cx="2303451" cy="273050"/>
          </a:xfrm>
        </p:spPr>
        <p:txBody>
          <a:bodyPr/>
          <a:lstStyle/>
          <a:p>
            <a:r>
              <a:rPr lang="en-US" dirty="0" smtClean="0"/>
              <a:t>January</a:t>
            </a:r>
            <a:r>
              <a:rPr lang="en-US" dirty="0" smtClean="0"/>
              <a:t> 2019</a:t>
            </a:r>
            <a:r>
              <a:rPr lang="en-US" dirty="0"/>
              <a:t>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Approve teleconference </a:t>
            </a:r>
            <a:r>
              <a:rPr lang="en-US" dirty="0" smtClean="0"/>
              <a:t>and Plenary minutes </a:t>
            </a:r>
            <a:r>
              <a:rPr lang="en-US" dirty="0"/>
              <a:t>since </a:t>
            </a:r>
            <a:r>
              <a:rPr lang="en-US" dirty="0" smtClean="0"/>
              <a:t>November </a:t>
            </a:r>
            <a:r>
              <a:rPr lang="en-US" dirty="0"/>
              <a:t>2018</a:t>
            </a:r>
          </a:p>
          <a:p>
            <a:pPr>
              <a:buFont typeface="Arial" panose="020B0604020202020204" pitchFamily="34" charset="0"/>
              <a:buChar char="•"/>
            </a:pPr>
            <a:r>
              <a:rPr lang="en-US" dirty="0"/>
              <a:t>Presentations and Discussions</a:t>
            </a:r>
          </a:p>
          <a:p>
            <a:pPr>
              <a:buFont typeface="Arial" panose="020B0604020202020204" pitchFamily="34" charset="0"/>
              <a:buChar char="•"/>
            </a:pPr>
            <a:r>
              <a:rPr lang="en-US" dirty="0"/>
              <a:t>Schedule TIG teleconference times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Title 5"/>
          <p:cNvSpPr>
            <a:spLocks noGrp="1"/>
          </p:cNvSpPr>
          <p:nvPr>
            <p:ph type="title"/>
          </p:nvPr>
        </p:nvSpPr>
        <p:spPr/>
        <p:txBody>
          <a:bodyPr/>
          <a:lstStyle/>
          <a:p>
            <a:r>
              <a:rPr lang="en-US" dirty="0"/>
              <a:t>Agenda Items for the Week</a:t>
            </a:r>
          </a:p>
        </p:txBody>
      </p:sp>
      <p:sp>
        <p:nvSpPr>
          <p:cNvPr id="7" name="Date Placeholder 3"/>
          <p:cNvSpPr>
            <a:spLocks noGrp="1"/>
          </p:cNvSpPr>
          <p:nvPr>
            <p:ph type="dt" idx="15"/>
          </p:nvPr>
        </p:nvSpPr>
        <p:spPr>
          <a:xfrm>
            <a:off x="696912" y="333375"/>
            <a:ext cx="2303451" cy="273050"/>
          </a:xfrm>
        </p:spPr>
        <p:txBody>
          <a:bodyPr/>
          <a:lstStyle/>
          <a:p>
            <a:r>
              <a:rPr lang="en-US" dirty="0" smtClean="0"/>
              <a:t>January</a:t>
            </a:r>
            <a:r>
              <a:rPr lang="en-US" dirty="0" smtClean="0"/>
              <a:t> 2019</a:t>
            </a:r>
            <a:r>
              <a:rPr lang="en-US" dirty="0"/>
              <a:t>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18868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3</a:t>
            </a:r>
            <a:r>
              <a:rPr lang="en-US" dirty="0" smtClean="0"/>
              <a:t> </a:t>
            </a:r>
            <a:r>
              <a:rPr lang="en-US" dirty="0"/>
              <a:t>Sessions are scheduled for this week</a:t>
            </a:r>
          </a:p>
          <a:p>
            <a:pPr marL="0" indent="0"/>
            <a:endParaRPr lang="en-US" dirty="0"/>
          </a:p>
          <a:p>
            <a:pPr lvl="1">
              <a:buFont typeface="Arial" panose="020B0604020202020204" pitchFamily="34" charset="0"/>
              <a:buChar char="•"/>
            </a:pPr>
            <a:r>
              <a:rPr lang="en-US" dirty="0"/>
              <a:t>Session 1</a:t>
            </a:r>
          </a:p>
          <a:p>
            <a:pPr lvl="2">
              <a:buFont typeface="Arial" panose="020B0604020202020204" pitchFamily="34" charset="0"/>
              <a:buChar char="•"/>
            </a:pPr>
            <a:r>
              <a:rPr lang="en-US" dirty="0"/>
              <a:t> Tuesday </a:t>
            </a:r>
            <a:r>
              <a:rPr lang="en-US" dirty="0" smtClean="0"/>
              <a:t>2019-1-15 13:30-15:30</a:t>
            </a:r>
          </a:p>
          <a:p>
            <a:pPr lvl="1">
              <a:buFont typeface="Arial" panose="020B0604020202020204" pitchFamily="34" charset="0"/>
              <a:buChar char="•"/>
            </a:pPr>
            <a:r>
              <a:rPr lang="en-US" dirty="0"/>
              <a:t>Session </a:t>
            </a:r>
            <a:r>
              <a:rPr lang="en-US" dirty="0" smtClean="0"/>
              <a:t>2</a:t>
            </a:r>
            <a:endParaRPr lang="en-US" dirty="0"/>
          </a:p>
          <a:p>
            <a:pPr lvl="2">
              <a:buFont typeface="Arial" panose="020B0604020202020204" pitchFamily="34" charset="0"/>
              <a:buChar char="•"/>
            </a:pPr>
            <a:r>
              <a:rPr lang="en-US" dirty="0"/>
              <a:t> </a:t>
            </a:r>
            <a:r>
              <a:rPr lang="en-US" dirty="0" smtClean="0"/>
              <a:t>Wednesday 2019-1-16 13:30-15:30</a:t>
            </a:r>
            <a:endParaRPr lang="en-US" dirty="0"/>
          </a:p>
          <a:p>
            <a:pPr lvl="1">
              <a:buFont typeface="Arial" panose="020B0604020202020204" pitchFamily="34" charset="0"/>
              <a:buChar char="•"/>
            </a:pPr>
            <a:r>
              <a:rPr lang="en-US" dirty="0"/>
              <a:t>Session </a:t>
            </a:r>
            <a:r>
              <a:rPr lang="en-US" dirty="0" smtClean="0"/>
              <a:t>3</a:t>
            </a:r>
            <a:endParaRPr lang="en-US" dirty="0"/>
          </a:p>
          <a:p>
            <a:pPr lvl="2">
              <a:buFont typeface="Arial" panose="020B0604020202020204" pitchFamily="34" charset="0"/>
              <a:buChar char="•"/>
            </a:pPr>
            <a:r>
              <a:rPr lang="en-US" dirty="0"/>
              <a:t>Thursday </a:t>
            </a:r>
            <a:r>
              <a:rPr lang="en-US" dirty="0"/>
              <a:t>2019-1-17 13:30-15:30</a:t>
            </a:r>
          </a:p>
          <a:p>
            <a:pPr lvl="2">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Title 5"/>
          <p:cNvSpPr>
            <a:spLocks noGrp="1"/>
          </p:cNvSpPr>
          <p:nvPr>
            <p:ph type="title"/>
          </p:nvPr>
        </p:nvSpPr>
        <p:spPr/>
        <p:txBody>
          <a:bodyPr/>
          <a:lstStyle/>
          <a:p>
            <a:r>
              <a:rPr lang="en-US" dirty="0"/>
              <a:t>RTA TIG Schedule</a:t>
            </a:r>
          </a:p>
        </p:txBody>
      </p:sp>
      <p:sp>
        <p:nvSpPr>
          <p:cNvPr id="7" name="Date Placeholder 3"/>
          <p:cNvSpPr>
            <a:spLocks noGrp="1"/>
          </p:cNvSpPr>
          <p:nvPr>
            <p:ph type="dt" idx="15"/>
          </p:nvPr>
        </p:nvSpPr>
        <p:spPr>
          <a:xfrm>
            <a:off x="696912" y="333375"/>
            <a:ext cx="2303451" cy="273050"/>
          </a:xfrm>
        </p:spPr>
        <p:txBody>
          <a:bodyPr/>
          <a:lstStyle/>
          <a:p>
            <a:r>
              <a:rPr lang="en-US" dirty="0" smtClean="0"/>
              <a:t>January</a:t>
            </a:r>
            <a:r>
              <a:rPr lang="en-US" dirty="0" smtClean="0"/>
              <a:t> 2019</a:t>
            </a:r>
            <a:r>
              <a:rPr lang="en-US" dirty="0"/>
              <a:t>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353714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of </a:t>
            </a:r>
            <a:r>
              <a:rPr lang="en-US" altLang="en-US" dirty="0" smtClean="0"/>
              <a:t>November </a:t>
            </a:r>
            <a:r>
              <a:rPr lang="en-US" altLang="en-US" dirty="0"/>
              <a:t>2018 Teleconference </a:t>
            </a:r>
            <a:r>
              <a:rPr lang="en-US" altLang="en-US" dirty="0" smtClean="0"/>
              <a:t>meetings</a:t>
            </a:r>
            <a:endParaRPr lang="en-US" altLang="en-US" dirty="0"/>
          </a:p>
          <a:p>
            <a:pPr lvl="0">
              <a:lnSpc>
                <a:spcPct val="80000"/>
              </a:lnSpc>
              <a:buFont typeface="Arial" panose="020B0604020202020204" pitchFamily="34" charset="0"/>
              <a:buChar char="•"/>
            </a:pPr>
            <a:r>
              <a:rPr lang="en-US" altLang="en-US" dirty="0"/>
              <a:t>TIG motions</a:t>
            </a:r>
          </a:p>
          <a:p>
            <a:pPr lvl="1">
              <a:lnSpc>
                <a:spcPct val="80000"/>
              </a:lnSpc>
              <a:buFont typeface="Arial" panose="020B0604020202020204" pitchFamily="34" charset="0"/>
              <a:buChar char="•"/>
            </a:pPr>
            <a:r>
              <a:rPr lang="en-US" altLang="en-US" dirty="0"/>
              <a:t>Approve TIG </a:t>
            </a:r>
            <a:r>
              <a:rPr lang="en-US" altLang="en-US" dirty="0" smtClean="0"/>
              <a:t>Teleconference and Plenary </a:t>
            </a:r>
            <a:r>
              <a:rPr lang="en-US" altLang="en-US" dirty="0"/>
              <a:t>minutes since </a:t>
            </a:r>
            <a:r>
              <a:rPr lang="en-US" altLang="en-US" dirty="0" smtClean="0"/>
              <a:t>November </a:t>
            </a:r>
            <a:r>
              <a:rPr lang="en-US" altLang="en-US" dirty="0"/>
              <a:t>2018 meeting</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smtClean="0"/>
              <a:t>Recess</a:t>
            </a:r>
            <a:endParaRPr lang="en-US" dirty="0"/>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6" name="Title 5"/>
          <p:cNvSpPr>
            <a:spLocks noGrp="1"/>
          </p:cNvSpPr>
          <p:nvPr>
            <p:ph type="title"/>
          </p:nvPr>
        </p:nvSpPr>
        <p:spPr/>
        <p:txBody>
          <a:bodyPr/>
          <a:lstStyle/>
          <a:p>
            <a:r>
              <a:rPr lang="en-US" altLang="en-US" dirty="0"/>
              <a:t>Agenda for Tuesday </a:t>
            </a:r>
            <a:r>
              <a:rPr lang="en-US" altLang="en-US" dirty="0" smtClean="0"/>
              <a:t>January 15, </a:t>
            </a:r>
            <a:r>
              <a:rPr lang="en-US" altLang="en-US" dirty="0"/>
              <a:t>13:30 – 15:30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smtClean="0"/>
              <a:t>January</a:t>
            </a:r>
            <a:r>
              <a:rPr lang="en-US" dirty="0" smtClean="0"/>
              <a:t> 2019</a:t>
            </a:r>
            <a:r>
              <a:rPr lang="en-US" dirty="0"/>
              <a:t>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436419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899" y="1864125"/>
            <a:ext cx="7770813" cy="4343400"/>
          </a:xfrm>
        </p:spPr>
        <p:txBody>
          <a:bodyPr/>
          <a:lstStyle/>
          <a:p>
            <a:pPr>
              <a:buFont typeface="Arial" panose="020B0604020202020204" pitchFamily="34" charset="0"/>
              <a:buChar char="•"/>
            </a:pPr>
            <a:r>
              <a:rPr lang="en-US" altLang="en-US" sz="2000" dirty="0"/>
              <a:t>Approve RTA TIG minutes of teleconferences and minutes from </a:t>
            </a:r>
            <a:r>
              <a:rPr lang="en-US" altLang="en-US" sz="2000" dirty="0" smtClean="0"/>
              <a:t>November </a:t>
            </a:r>
            <a:r>
              <a:rPr lang="en-US" altLang="en-US" sz="2000" dirty="0"/>
              <a:t>2018 </a:t>
            </a:r>
            <a:r>
              <a:rPr lang="en-US" altLang="en-US" sz="2000" dirty="0" smtClean="0"/>
              <a:t>Plenary</a:t>
            </a:r>
            <a:r>
              <a:rPr lang="en-US" altLang="en-US" sz="2000" dirty="0" smtClean="0"/>
              <a:t> </a:t>
            </a:r>
            <a:r>
              <a:rPr lang="en-US" altLang="en-US" sz="2000" dirty="0"/>
              <a:t>meeting:  </a:t>
            </a:r>
          </a:p>
          <a:p>
            <a:pPr lvl="1">
              <a:buFont typeface="Arial" panose="020B0604020202020204" pitchFamily="34" charset="0"/>
              <a:buChar char="•"/>
            </a:pPr>
            <a:r>
              <a:rPr lang="en-US" altLang="en-US" sz="1800" dirty="0"/>
              <a:t>RTA TIG </a:t>
            </a:r>
            <a:r>
              <a:rPr lang="en-US" altLang="en-US" sz="1800" dirty="0" smtClean="0"/>
              <a:t>November Plenary </a:t>
            </a:r>
            <a:r>
              <a:rPr lang="en-US" altLang="en-US" sz="1800" dirty="0"/>
              <a:t>Meeting minutes </a:t>
            </a:r>
            <a:r>
              <a:rPr lang="en-US" altLang="en-US" sz="1800" dirty="0">
                <a:hlinkClick r:id="rId2"/>
              </a:rPr>
              <a:t>https://</a:t>
            </a:r>
            <a:r>
              <a:rPr lang="en-US" altLang="en-US" sz="1800" dirty="0" smtClean="0">
                <a:hlinkClick r:id="rId2"/>
              </a:rPr>
              <a:t>mentor.ieee.org/802.11/dcn/18/11-18-2092-00-0rta-rta-nov-bangkok-meeting-minutes.docx</a:t>
            </a:r>
            <a:endParaRPr lang="en-US" altLang="en-US" sz="1800" dirty="0" smtClean="0"/>
          </a:p>
          <a:p>
            <a:pPr lvl="1">
              <a:buFont typeface="Arial" panose="020B0604020202020204" pitchFamily="34" charset="0"/>
              <a:buChar char="•"/>
            </a:pPr>
            <a:r>
              <a:rPr lang="en-US" altLang="en-US" sz="1800" dirty="0" smtClean="0"/>
              <a:t>RTA November 28 </a:t>
            </a:r>
            <a:r>
              <a:rPr lang="en-US" altLang="en-US" sz="1800" dirty="0"/>
              <a:t>Teleconference </a:t>
            </a:r>
            <a:r>
              <a:rPr lang="en-US" altLang="en-US" sz="1800" dirty="0" smtClean="0"/>
              <a:t>Minutes</a:t>
            </a:r>
            <a:endParaRPr lang="en-US" altLang="en-US" sz="1800" dirty="0"/>
          </a:p>
          <a:p>
            <a:pPr lvl="1">
              <a:buFont typeface="Arial" panose="020B0604020202020204" pitchFamily="34" charset="0"/>
              <a:buChar char="•"/>
            </a:pPr>
            <a:r>
              <a:rPr lang="en-US" altLang="en-US" sz="1800" dirty="0"/>
              <a:t>RTA </a:t>
            </a:r>
            <a:r>
              <a:rPr lang="en-US" altLang="en-US" sz="1800" dirty="0" smtClean="0"/>
              <a:t>Dec</a:t>
            </a:r>
            <a:r>
              <a:rPr lang="en-US" altLang="en-US" sz="1800" dirty="0" smtClean="0"/>
              <a:t> 12 </a:t>
            </a:r>
            <a:r>
              <a:rPr lang="en-US" altLang="en-US" sz="1800" dirty="0"/>
              <a:t>Teleconference Minutes</a:t>
            </a:r>
          </a:p>
          <a:p>
            <a:pPr>
              <a:buFont typeface="Arial" panose="020B0604020202020204" pitchFamily="34" charset="0"/>
              <a:buChar char="•"/>
            </a:pPr>
            <a:r>
              <a:rPr lang="en-US" altLang="en-US" dirty="0" smtClean="0"/>
              <a:t>Move</a:t>
            </a:r>
            <a:r>
              <a:rPr lang="en-US" altLang="en-US" dirty="0"/>
              <a:t>:		Second</a:t>
            </a:r>
            <a:r>
              <a:rPr lang="en-US" altLang="en-US" dirty="0" smtClean="0"/>
              <a:t>:</a:t>
            </a:r>
            <a:endParaRPr lang="en-US" altLang="en-US" dirty="0"/>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6" name="Title 5"/>
          <p:cNvSpPr>
            <a:spLocks noGrp="1"/>
          </p:cNvSpPr>
          <p:nvPr>
            <p:ph type="title"/>
          </p:nvPr>
        </p:nvSpPr>
        <p:spPr>
          <a:xfrm>
            <a:off x="304800" y="685800"/>
            <a:ext cx="8534400" cy="1065213"/>
          </a:xfrm>
        </p:spPr>
        <p:txBody>
          <a:bodyPr/>
          <a:lstStyle/>
          <a:p>
            <a:r>
              <a:rPr lang="en-US" altLang="en-US" sz="2800" dirty="0"/>
              <a:t>Approval of  RTA TIG Minutes </a:t>
            </a:r>
            <a:r>
              <a:rPr lang="en-US" altLang="en-US" sz="2800" dirty="0" smtClean="0"/>
              <a:t>(November-December </a:t>
            </a:r>
            <a:r>
              <a:rPr lang="en-US" altLang="en-US" sz="2800" dirty="0"/>
              <a:t>2018 Telecons and </a:t>
            </a:r>
            <a:r>
              <a:rPr lang="en-US" altLang="en-US" sz="2800" dirty="0" smtClean="0"/>
              <a:t>November Plenary </a:t>
            </a:r>
            <a:r>
              <a:rPr lang="en-US" altLang="en-US" sz="2800" dirty="0"/>
              <a:t>Minutes)</a:t>
            </a:r>
            <a:endParaRPr lang="en-US" sz="2800" dirty="0"/>
          </a:p>
        </p:txBody>
      </p:sp>
      <p:sp>
        <p:nvSpPr>
          <p:cNvPr id="7" name="Date Placeholder 3"/>
          <p:cNvSpPr>
            <a:spLocks noGrp="1"/>
          </p:cNvSpPr>
          <p:nvPr>
            <p:ph type="dt" idx="15"/>
          </p:nvPr>
        </p:nvSpPr>
        <p:spPr>
          <a:xfrm>
            <a:off x="696912" y="333375"/>
            <a:ext cx="2303451" cy="273050"/>
          </a:xfrm>
        </p:spPr>
        <p:txBody>
          <a:bodyPr/>
          <a:lstStyle/>
          <a:p>
            <a:r>
              <a:rPr lang="en-US" dirty="0" smtClean="0"/>
              <a:t>January</a:t>
            </a:r>
            <a:r>
              <a:rPr lang="en-US" dirty="0" smtClean="0"/>
              <a:t> 2019</a:t>
            </a:r>
            <a:r>
              <a:rPr lang="en-US" dirty="0"/>
              <a:t>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484859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F819BA4B-3D0C-4E7F-8FA7-A1C1C3908E18}"/>
              </a:ext>
            </a:extLst>
          </p:cNvPr>
          <p:cNvGraphicFramePr>
            <a:graphicFrameLocks noGrp="1"/>
          </p:cNvGraphicFramePr>
          <p:nvPr>
            <p:ph idx="1"/>
            <p:extLst>
              <p:ext uri="{D42A27DB-BD31-4B8C-83A1-F6EECF244321}">
                <p14:modId xmlns:p14="http://schemas.microsoft.com/office/powerpoint/2010/main" val="49051725"/>
              </p:ext>
            </p:extLst>
          </p:nvPr>
        </p:nvGraphicFramePr>
        <p:xfrm>
          <a:off x="1524000" y="1770790"/>
          <a:ext cx="6057900" cy="2692391"/>
        </p:xfrm>
        <a:graphic>
          <a:graphicData uri="http://schemas.openxmlformats.org/drawingml/2006/table">
            <a:tbl>
              <a:tblPr>
                <a:tableStyleId>{5C22544A-7EE6-4342-B048-85BDC9FD1C3A}</a:tableStyleId>
              </a:tblPr>
              <a:tblGrid>
                <a:gridCol w="1615014">
                  <a:extLst>
                    <a:ext uri="{9D8B030D-6E8A-4147-A177-3AD203B41FA5}">
                      <a16:colId xmlns:a16="http://schemas.microsoft.com/office/drawing/2014/main" val="2283468912"/>
                    </a:ext>
                  </a:extLst>
                </a:gridCol>
                <a:gridCol w="2922326">
                  <a:extLst>
                    <a:ext uri="{9D8B030D-6E8A-4147-A177-3AD203B41FA5}">
                      <a16:colId xmlns:a16="http://schemas.microsoft.com/office/drawing/2014/main" val="4045702664"/>
                    </a:ext>
                  </a:extLst>
                </a:gridCol>
                <a:gridCol w="1520560">
                  <a:extLst>
                    <a:ext uri="{9D8B030D-6E8A-4147-A177-3AD203B41FA5}">
                      <a16:colId xmlns:a16="http://schemas.microsoft.com/office/drawing/2014/main" val="3668639404"/>
                    </a:ext>
                  </a:extLst>
                </a:gridCol>
              </a:tblGrid>
              <a:tr h="263166">
                <a:tc>
                  <a:txBody>
                    <a:bodyPr/>
                    <a:lstStyle/>
                    <a:p>
                      <a:pPr algn="l" fontAlgn="b"/>
                      <a:r>
                        <a:rPr lang="en-US" sz="1100" b="1" u="none" strike="noStrike" dirty="0">
                          <a:effectLst/>
                        </a:rPr>
                        <a:t>DCN</a:t>
                      </a:r>
                      <a:endParaRPr lang="en-US" sz="11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a:effectLst/>
                        </a:rPr>
                        <a:t>Title</a:t>
                      </a:r>
                      <a:endParaRPr lang="en-US" sz="1100" b="1"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dirty="0">
                          <a:effectLst/>
                        </a:rPr>
                        <a:t>Author</a:t>
                      </a:r>
                      <a:endParaRPr lang="en-US" sz="1100" b="1"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4561111"/>
                  </a:ext>
                </a:extLst>
              </a:tr>
              <a:tr h="522769">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965952012"/>
                  </a:ext>
                </a:extLst>
              </a:tr>
              <a:tr h="35175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chemeClr val="tx1"/>
                        </a:solidFill>
                        <a:effectLst/>
                        <a:latin typeface="+mn-lt"/>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kern="1200" dirty="0">
                        <a:solidFill>
                          <a:schemeClr val="tx1"/>
                        </a:solidFill>
                        <a:effectLst/>
                        <a:latin typeface="+mn-lt"/>
                        <a:ea typeface="+mn-ea"/>
                        <a:cs typeface="+mn-cs"/>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3709436513"/>
                  </a:ext>
                </a:extLst>
              </a:tr>
              <a:tr h="194338">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111778539"/>
                  </a:ext>
                </a:extLst>
              </a:tr>
              <a:tr h="194338">
                <a:tc>
                  <a:txBody>
                    <a:bodyPr/>
                    <a:lstStyle/>
                    <a:p>
                      <a:pPr algn="l" fontAlgn="b"/>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78697572"/>
                  </a:ext>
                </a:extLst>
              </a:tr>
              <a:tr h="194338">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4070945497"/>
                  </a:ext>
                </a:extLst>
              </a:tr>
              <a:tr h="194338">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564248002"/>
                  </a:ext>
                </a:extLst>
              </a:tr>
              <a:tr h="194338">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1763283125"/>
                  </a:ext>
                </a:extLst>
              </a:tr>
              <a:tr h="194338">
                <a:tc>
                  <a:txBody>
                    <a:bodyPr/>
                    <a:lstStyle/>
                    <a:p>
                      <a:pPr algn="l" fontAlgn="b"/>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75401081"/>
                  </a:ext>
                </a:extLst>
              </a:tr>
              <a:tr h="194338">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4075640537"/>
                  </a:ext>
                </a:extLst>
              </a:tr>
              <a:tr h="194338">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16876792"/>
                  </a:ext>
                </a:extLst>
              </a:tr>
            </a:tbl>
          </a:graphicData>
        </a:graphic>
      </p:graphicFrame>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Title 5"/>
          <p:cNvSpPr>
            <a:spLocks noGrp="1"/>
          </p:cNvSpPr>
          <p:nvPr>
            <p:ph type="title"/>
          </p:nvPr>
        </p:nvSpPr>
        <p:spPr/>
        <p:txBody>
          <a:bodyPr/>
          <a:lstStyle/>
          <a:p>
            <a:r>
              <a:rPr lang="en-US" dirty="0"/>
              <a:t>Submissions</a:t>
            </a:r>
          </a:p>
        </p:txBody>
      </p:sp>
      <p:sp>
        <p:nvSpPr>
          <p:cNvPr id="8" name="Date Placeholder 3"/>
          <p:cNvSpPr>
            <a:spLocks noGrp="1"/>
          </p:cNvSpPr>
          <p:nvPr>
            <p:ph type="dt" idx="15"/>
          </p:nvPr>
        </p:nvSpPr>
        <p:spPr>
          <a:xfrm>
            <a:off x="696912" y="333375"/>
            <a:ext cx="2303451" cy="273050"/>
          </a:xfrm>
        </p:spPr>
        <p:txBody>
          <a:bodyPr/>
          <a:lstStyle/>
          <a:p>
            <a:r>
              <a:rPr lang="en-US" dirty="0" smtClean="0"/>
              <a:t>January</a:t>
            </a:r>
            <a:r>
              <a:rPr lang="en-US" dirty="0" smtClean="0"/>
              <a:t> 2019</a:t>
            </a:r>
            <a:r>
              <a:rPr lang="en-US" dirty="0"/>
              <a:t>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136586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smtClean="0"/>
              <a:t>Recess</a:t>
            </a:r>
            <a:endParaRPr lang="en-US" dirty="0"/>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Title 5"/>
          <p:cNvSpPr>
            <a:spLocks noGrp="1"/>
          </p:cNvSpPr>
          <p:nvPr>
            <p:ph type="title"/>
          </p:nvPr>
        </p:nvSpPr>
        <p:spPr/>
        <p:txBody>
          <a:bodyPr/>
          <a:lstStyle/>
          <a:p>
            <a:r>
              <a:rPr lang="en-US" altLang="en-US" dirty="0"/>
              <a:t>Agenda for </a:t>
            </a:r>
            <a:r>
              <a:rPr lang="en-US" altLang="en-US" dirty="0" smtClean="0"/>
              <a:t>Wednesday January 16, 13:30 </a:t>
            </a:r>
            <a:r>
              <a:rPr lang="en-US" altLang="en-US" dirty="0"/>
              <a:t>– </a:t>
            </a:r>
            <a:r>
              <a:rPr lang="en-US" altLang="en-US" dirty="0" smtClean="0"/>
              <a:t>15:30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smtClean="0"/>
              <a:t>January</a:t>
            </a:r>
            <a:r>
              <a:rPr lang="en-US" dirty="0" smtClean="0"/>
              <a:t> 2019</a:t>
            </a:r>
            <a:r>
              <a:rPr lang="en-US" dirty="0"/>
              <a:t>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108921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Timeline</a:t>
            </a:r>
          </a:p>
          <a:p>
            <a:pPr lvl="0">
              <a:lnSpc>
                <a:spcPct val="80000"/>
              </a:lnSpc>
              <a:buFont typeface="Arial" panose="020B0604020202020204" pitchFamily="34" charset="0"/>
              <a:buChar char="•"/>
            </a:pPr>
            <a:r>
              <a:rPr lang="en-US" dirty="0"/>
              <a:t>Straw Poll on TIG continuation</a:t>
            </a:r>
          </a:p>
          <a:p>
            <a:pPr lvl="0">
              <a:lnSpc>
                <a:spcPct val="80000"/>
              </a:lnSpc>
              <a:buFont typeface="Arial" panose="020B0604020202020204" pitchFamily="34" charset="0"/>
              <a:buChar char="•"/>
            </a:pPr>
            <a:r>
              <a:rPr lang="en-US" dirty="0" err="1"/>
              <a:t>Telecon</a:t>
            </a:r>
            <a:r>
              <a:rPr lang="en-US" dirty="0"/>
              <a:t> Schedule</a:t>
            </a:r>
          </a:p>
          <a:p>
            <a:pPr lvl="0">
              <a:lnSpc>
                <a:spcPct val="80000"/>
              </a:lnSpc>
              <a:buFont typeface="Arial" panose="020B0604020202020204" pitchFamily="34" charset="0"/>
              <a:buChar char="•"/>
            </a:pPr>
            <a:r>
              <a:rPr lang="en-US" dirty="0"/>
              <a:t>Adjourn</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6" name="Title 5"/>
          <p:cNvSpPr>
            <a:spLocks noGrp="1"/>
          </p:cNvSpPr>
          <p:nvPr>
            <p:ph type="title"/>
          </p:nvPr>
        </p:nvSpPr>
        <p:spPr/>
        <p:txBody>
          <a:bodyPr/>
          <a:lstStyle/>
          <a:p>
            <a:r>
              <a:rPr lang="en-US" altLang="en-US" dirty="0"/>
              <a:t>Agenda for </a:t>
            </a:r>
            <a:r>
              <a:rPr lang="en-US" altLang="en-US" dirty="0" smtClean="0"/>
              <a:t>Thurs</a:t>
            </a:r>
            <a:r>
              <a:rPr lang="en-US" altLang="en-US" dirty="0" smtClean="0"/>
              <a:t>day January 17, 13:30 </a:t>
            </a:r>
            <a:r>
              <a:rPr lang="en-US" altLang="en-US" dirty="0"/>
              <a:t>– </a:t>
            </a:r>
            <a:r>
              <a:rPr lang="en-US" altLang="en-US" dirty="0" smtClean="0"/>
              <a:t>15:30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smtClean="0"/>
              <a:t>January</a:t>
            </a:r>
            <a:r>
              <a:rPr lang="en-US" dirty="0" smtClean="0"/>
              <a:t> 2019</a:t>
            </a:r>
            <a:r>
              <a:rPr lang="en-US" dirty="0"/>
              <a:t>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523800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IEEE 802.11 RTA TIG agenda for the </a:t>
            </a:r>
            <a:r>
              <a:rPr lang="en-US" altLang="en-US" dirty="0" smtClean="0"/>
              <a:t>January</a:t>
            </a:r>
            <a:r>
              <a:rPr lang="en-US" altLang="en-US" dirty="0" smtClean="0"/>
              <a:t> 2019 </a:t>
            </a:r>
            <a:r>
              <a:rPr lang="en-US" altLang="en-US" dirty="0"/>
              <a:t>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9" name="Date Placeholder 3"/>
          <p:cNvSpPr>
            <a:spLocks noGrp="1"/>
          </p:cNvSpPr>
          <p:nvPr>
            <p:ph type="dt" idx="15"/>
          </p:nvPr>
        </p:nvSpPr>
        <p:spPr>
          <a:xfrm>
            <a:off x="696912" y="333375"/>
            <a:ext cx="2303451" cy="273050"/>
          </a:xfrm>
        </p:spPr>
        <p:txBody>
          <a:bodyPr/>
          <a:lstStyle/>
          <a:p>
            <a:r>
              <a:rPr lang="en-US" dirty="0" smtClean="0"/>
              <a:t>January</a:t>
            </a:r>
            <a:r>
              <a:rPr lang="en-US" dirty="0" smtClean="0"/>
              <a:t> 2019</a:t>
            </a:r>
            <a:r>
              <a:rPr lang="en-US" dirty="0"/>
              <a:t>	</a:t>
            </a:r>
            <a:endParaRPr lang="en-GB" dirty="0"/>
          </a:p>
        </p:txBody>
      </p:sp>
      <p:sp>
        <p:nvSpPr>
          <p:cNvPr id="11" name="Footer Placeholder 4"/>
          <p:cNvSpPr>
            <a:spLocks noGrp="1"/>
          </p:cNvSpPr>
          <p:nvPr>
            <p:ph type="ftr" idx="14"/>
          </p:nvPr>
        </p:nvSpPr>
        <p:spPr>
          <a:xfrm>
            <a:off x="5500694" y="6475413"/>
            <a:ext cx="3041644" cy="180975"/>
          </a:xfrm>
        </p:spPr>
        <p:txBody>
          <a:bodyPr/>
          <a:lstStyle/>
          <a:p>
            <a:r>
              <a:rPr lang="en-GB" dirty="0"/>
              <a:t>Allan Jones - Activision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p:txBody>
          <a:bodyPr/>
          <a:lstStyle/>
          <a:p>
            <a:r>
              <a:rPr lang="en-US" dirty="0" smtClean="0"/>
              <a:t>?</a:t>
            </a:r>
            <a:endParaRPr lang="en-US" dirty="0"/>
          </a:p>
          <a:p>
            <a:endParaRPr lang="en-US" dirty="0"/>
          </a:p>
          <a:p>
            <a:r>
              <a:rPr lang="en-US" dirty="0"/>
              <a:t>Yes: </a:t>
            </a:r>
            <a:endParaRPr lang="en-US" dirty="0" smtClean="0"/>
          </a:p>
          <a:p>
            <a:r>
              <a:rPr lang="en-US" dirty="0" smtClean="0"/>
              <a:t>No</a:t>
            </a:r>
            <a:r>
              <a:rPr lang="en-US" dirty="0"/>
              <a:t>: </a:t>
            </a:r>
          </a:p>
          <a:p>
            <a:r>
              <a:rPr lang="en-US" dirty="0"/>
              <a:t>Abstain:  </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p:txBody>
          <a:bodyPr/>
          <a:lstStyle/>
          <a:p>
            <a:r>
              <a:rPr lang="en-US" dirty="0"/>
              <a:t>Straw Poll</a:t>
            </a:r>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smtClean="0">
                <a:solidFill>
                  <a:schemeClr val="tx1"/>
                </a:solidFill>
              </a:rPr>
              <a:t>January 2019</a:t>
            </a:r>
            <a:r>
              <a:rPr lang="en-US" dirty="0" smtClean="0">
                <a:solidFill>
                  <a:schemeClr val="tx1"/>
                </a:solidFill>
              </a:rPr>
              <a:t>	</a:t>
            </a:r>
            <a:endParaRPr lang="en-GB" dirty="0">
              <a:solidFill>
                <a:schemeClr val="tx1"/>
              </a:solidFill>
            </a:endParaRPr>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679670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E9A38A-0C1C-4F33-BFD3-17E9C0199049}"/>
              </a:ext>
            </a:extLst>
          </p:cNvPr>
          <p:cNvSpPr>
            <a:spLocks noGrp="1"/>
          </p:cNvSpPr>
          <p:nvPr>
            <p:ph idx="1"/>
          </p:nvPr>
        </p:nvSpPr>
        <p:spPr>
          <a:xfrm>
            <a:off x="685800" y="1600200"/>
            <a:ext cx="7770813" cy="4113213"/>
          </a:xfrm>
        </p:spPr>
        <p:txBody>
          <a:bodyPr/>
          <a:lstStyle/>
          <a:p>
            <a:pPr>
              <a:buFont typeface="Arial" panose="020B0604020202020204" pitchFamily="34" charset="0"/>
              <a:buChar char="•"/>
            </a:pPr>
            <a:r>
              <a:rPr lang="en-US" altLang="zh-CN" sz="2000" dirty="0"/>
              <a:t>July 2018: Formation of the TIG</a:t>
            </a:r>
          </a:p>
          <a:p>
            <a:pPr lvl="1">
              <a:buFont typeface="Arial" panose="020B0604020202020204" pitchFamily="34" charset="0"/>
              <a:buChar char="•"/>
            </a:pPr>
            <a:r>
              <a:rPr lang="en-US" altLang="zh-CN" sz="1800" dirty="0"/>
              <a:t>2 Teleconference</a:t>
            </a:r>
          </a:p>
          <a:p>
            <a:pPr>
              <a:buFont typeface="Arial" panose="020B0604020202020204" pitchFamily="34" charset="0"/>
              <a:buChar char="•"/>
            </a:pPr>
            <a:r>
              <a:rPr lang="en-US" altLang="zh-CN" sz="2000" dirty="0"/>
              <a:t>September 2018: Interim Meeting</a:t>
            </a:r>
          </a:p>
          <a:p>
            <a:pPr lvl="1">
              <a:buFont typeface="Arial" panose="020B0604020202020204" pitchFamily="34" charset="0"/>
              <a:buChar char="•"/>
            </a:pPr>
            <a:r>
              <a:rPr lang="en-US" sz="1800" dirty="0"/>
              <a:t>Assemble a team to develop the initial report</a:t>
            </a:r>
          </a:p>
          <a:p>
            <a:pPr lvl="1">
              <a:buFont typeface="Arial" panose="020B0604020202020204" pitchFamily="34" charset="0"/>
              <a:buChar char="•"/>
            </a:pPr>
            <a:r>
              <a:rPr lang="en-US" altLang="zh-CN" sz="1800" dirty="0"/>
              <a:t>2 teleconferences</a:t>
            </a:r>
          </a:p>
          <a:p>
            <a:pPr>
              <a:buFont typeface="Arial" panose="020B0604020202020204" pitchFamily="34" charset="0"/>
              <a:buChar char="•"/>
            </a:pPr>
            <a:r>
              <a:rPr lang="en-US" altLang="zh-CN" sz="2000" dirty="0"/>
              <a:t>Nov. 2018: Plenary Meeting</a:t>
            </a:r>
          </a:p>
          <a:p>
            <a:pPr lvl="1">
              <a:buFont typeface="Arial" panose="020B0604020202020204" pitchFamily="34" charset="0"/>
              <a:buChar char="•"/>
            </a:pPr>
            <a:r>
              <a:rPr lang="en-US" sz="1800" dirty="0"/>
              <a:t>Submit partial TIG report on the RTA TIG</a:t>
            </a:r>
          </a:p>
          <a:p>
            <a:pPr lvl="2">
              <a:buFont typeface="Arial" panose="020B0604020202020204" pitchFamily="34" charset="0"/>
              <a:buChar char="•"/>
            </a:pPr>
            <a:r>
              <a:rPr lang="en-US" sz="1600" dirty="0"/>
              <a:t>Request informal comments</a:t>
            </a:r>
          </a:p>
          <a:p>
            <a:pPr lvl="1">
              <a:buFont typeface="Arial" panose="020B0604020202020204" pitchFamily="34" charset="0"/>
              <a:buChar char="•"/>
            </a:pPr>
            <a:r>
              <a:rPr lang="en-US" sz="1800" dirty="0"/>
              <a:t>Scheduling 2 teleconferences</a:t>
            </a:r>
          </a:p>
          <a:p>
            <a:pPr>
              <a:buFont typeface="Arial" panose="020B0604020202020204" pitchFamily="34" charset="0"/>
              <a:buChar char="•"/>
            </a:pPr>
            <a:r>
              <a:rPr lang="en-US" sz="2000" dirty="0"/>
              <a:t>Jan. 2019 Interim Meeting</a:t>
            </a:r>
          </a:p>
          <a:p>
            <a:pPr lvl="1">
              <a:buFont typeface="Arial" panose="020B0604020202020204" pitchFamily="34" charset="0"/>
              <a:buChar char="•"/>
            </a:pPr>
            <a:r>
              <a:rPr lang="en-US" sz="1600" dirty="0"/>
              <a:t>Continue work</a:t>
            </a:r>
          </a:p>
          <a:p>
            <a:pPr>
              <a:buFont typeface="Arial" panose="020B0604020202020204" pitchFamily="34" charset="0"/>
              <a:buChar char="•"/>
            </a:pPr>
            <a:r>
              <a:rPr lang="en-US" sz="2000" dirty="0"/>
              <a:t>March 2019 Plenary Meeting</a:t>
            </a:r>
          </a:p>
          <a:p>
            <a:pPr lvl="1">
              <a:buFont typeface="Arial" panose="020B0604020202020204" pitchFamily="34" charset="0"/>
              <a:buChar char="•"/>
            </a:pPr>
            <a:r>
              <a:rPr lang="en-US" sz="1800" dirty="0"/>
              <a:t>Submit final report</a:t>
            </a:r>
          </a:p>
          <a:p>
            <a:endParaRPr lang="en-US" dirty="0"/>
          </a:p>
        </p:txBody>
      </p:sp>
      <p:sp>
        <p:nvSpPr>
          <p:cNvPr id="3" name="Slide Number Placeholder 2">
            <a:extLst>
              <a:ext uri="{FF2B5EF4-FFF2-40B4-BE49-F238E27FC236}">
                <a16:creationId xmlns:a16="http://schemas.microsoft.com/office/drawing/2014/main" id="{6DD26F44-73B1-46BC-8EDD-A80A001F5A3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6" name="Title 5">
            <a:extLst>
              <a:ext uri="{FF2B5EF4-FFF2-40B4-BE49-F238E27FC236}">
                <a16:creationId xmlns:a16="http://schemas.microsoft.com/office/drawing/2014/main" id="{52AF5210-BEB5-437C-AC77-92385F69722B}"/>
              </a:ext>
            </a:extLst>
          </p:cNvPr>
          <p:cNvSpPr>
            <a:spLocks noGrp="1"/>
          </p:cNvSpPr>
          <p:nvPr>
            <p:ph type="title"/>
          </p:nvPr>
        </p:nvSpPr>
        <p:spPr/>
        <p:txBody>
          <a:bodyPr/>
          <a:lstStyle/>
          <a:p>
            <a:r>
              <a:rPr lang="en-US" dirty="0"/>
              <a:t>Timeline</a:t>
            </a:r>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smtClean="0">
                <a:solidFill>
                  <a:schemeClr val="tx1"/>
                </a:solidFill>
              </a:rPr>
              <a:t>January 2019</a:t>
            </a:r>
            <a:r>
              <a:rPr lang="en-US" dirty="0" smtClean="0">
                <a:solidFill>
                  <a:schemeClr val="tx1"/>
                </a:solidFill>
              </a:rPr>
              <a:t>	</a:t>
            </a:r>
            <a:endParaRPr lang="en-GB" dirty="0">
              <a:solidFill>
                <a:schemeClr val="tx1"/>
              </a:solidFill>
            </a:endParaRPr>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0249809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6" name="Title 5"/>
          <p:cNvSpPr>
            <a:spLocks noGrp="1"/>
          </p:cNvSpPr>
          <p:nvPr>
            <p:ph type="title"/>
          </p:nvPr>
        </p:nvSpPr>
        <p:spPr/>
        <p:txBody>
          <a:bodyPr/>
          <a:lstStyle/>
          <a:p>
            <a:r>
              <a:rPr lang="en-US" dirty="0" err="1"/>
              <a:t>Telecons</a:t>
            </a:r>
            <a:endParaRPr lang="en-US" dirty="0"/>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smtClean="0">
                <a:solidFill>
                  <a:schemeClr val="tx1"/>
                </a:solidFill>
              </a:rPr>
              <a:t>January 2019</a:t>
            </a:r>
            <a:r>
              <a:rPr lang="en-US" dirty="0" smtClean="0">
                <a:solidFill>
                  <a:schemeClr val="tx1"/>
                </a:solidFill>
              </a:rPr>
              <a:t>	</a:t>
            </a:r>
            <a:endParaRPr lang="en-GB" dirty="0">
              <a:solidFill>
                <a:schemeClr val="tx1"/>
              </a:solidFill>
            </a:endParaRPr>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13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90000"/>
              </a:lnSpc>
              <a:buFontTx/>
              <a:buNone/>
            </a:pPr>
            <a:r>
              <a:rPr lang="en-US" sz="4000" dirty="0" smtClean="0">
                <a:latin typeface="Arial" panose="020B0604020202020204" pitchFamily="34" charset="0"/>
              </a:rPr>
              <a:t>January</a:t>
            </a:r>
            <a:r>
              <a:rPr lang="en-US" sz="4000" dirty="0" smtClean="0">
                <a:latin typeface="Arial" panose="020B0604020202020204" pitchFamily="34" charset="0"/>
              </a:rPr>
              <a:t> 14-18, 2019</a:t>
            </a:r>
            <a:endParaRPr lang="en-US" sz="4000" dirty="0">
              <a:latin typeface="Arial" panose="020B0604020202020204" pitchFamily="34" charset="0"/>
            </a:endParaRPr>
          </a:p>
          <a:p>
            <a:pPr algn="ctr">
              <a:lnSpc>
                <a:spcPct val="90000"/>
              </a:lnSpc>
              <a:buFontTx/>
              <a:buNone/>
            </a:pPr>
            <a:r>
              <a:rPr lang="en-US" sz="4000" dirty="0" smtClean="0">
                <a:latin typeface="Arial" panose="020B0604020202020204" pitchFamily="34" charset="0"/>
              </a:rPr>
              <a:t>St. Louis, Missouri</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Allan Jones (Activision)</a:t>
            </a:r>
          </a:p>
          <a:p>
            <a:pPr algn="ctr">
              <a:lnSpc>
                <a:spcPct val="90000"/>
              </a:lnSpc>
              <a:buFontTx/>
              <a:buNone/>
            </a:pPr>
            <a:r>
              <a:rPr lang="en-US" altLang="en-US" dirty="0">
                <a:latin typeface="Arial" panose="020B0604020202020204" pitchFamily="34" charset="0"/>
              </a:rPr>
              <a:t>Secretary: Kate </a:t>
            </a:r>
            <a:r>
              <a:rPr lang="en-US" altLang="en-US" dirty="0" err="1">
                <a:latin typeface="Arial" panose="020B0604020202020204" pitchFamily="34" charset="0"/>
              </a:rPr>
              <a:t>Meng</a:t>
            </a:r>
            <a:r>
              <a:rPr lang="en-US" altLang="en-US" dirty="0">
                <a:latin typeface="Arial" panose="020B0604020202020204" pitchFamily="34" charset="0"/>
              </a:rPr>
              <a:t> (</a:t>
            </a:r>
            <a:r>
              <a:rPr lang="en-US" altLang="en-US" dirty="0" err="1">
                <a:latin typeface="Arial" panose="020B0604020202020204" pitchFamily="34" charset="0"/>
              </a:rPr>
              <a:t>Tencent</a:t>
            </a:r>
            <a:r>
              <a:rPr lang="en-US" altLang="en-US" dirty="0">
                <a:latin typeface="Arial" panose="020B0604020202020204" pitchFamily="34" charset="0"/>
              </a:rPr>
              <a: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Title 5"/>
          <p:cNvSpPr>
            <a:spLocks noGrp="1"/>
          </p:cNvSpPr>
          <p:nvPr>
            <p:ph type="title"/>
          </p:nvPr>
        </p:nvSpPr>
        <p:spPr>
          <a:xfrm>
            <a:off x="678628" y="915987"/>
            <a:ext cx="7770813" cy="1065213"/>
          </a:xfrm>
        </p:spPr>
        <p:txBody>
          <a:bodyPr/>
          <a:lstStyle/>
          <a:p>
            <a:r>
              <a:rPr lang="en-US" altLang="en-US" dirty="0">
                <a:solidFill>
                  <a:srgbClr val="0000FF"/>
                </a:solidFill>
                <a:latin typeface="Arial Black" panose="020B0A04020102020204" pitchFamily="34" charset="0"/>
              </a:rPr>
              <a:t>IEEE 802.11 Real Time Application TIG</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smtClean="0"/>
              <a:t>January</a:t>
            </a:r>
            <a:r>
              <a:rPr lang="en-US" dirty="0" smtClean="0"/>
              <a:t> 2019</a:t>
            </a:r>
            <a:r>
              <a:rPr lang="en-US" dirty="0"/>
              <a:t>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2524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Please announce your name and affiliation when you first address the group during a meeting slot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Title 5"/>
          <p:cNvSpPr>
            <a:spLocks noGrp="1"/>
          </p:cNvSpPr>
          <p:nvPr>
            <p:ph type="title"/>
          </p:nvPr>
        </p:nvSpPr>
        <p:spPr/>
        <p:txBody>
          <a:bodyPr/>
          <a:lstStyle/>
          <a:p>
            <a:r>
              <a:rPr lang="en-US" dirty="0"/>
              <a:t>Meeting Protocol</a:t>
            </a:r>
          </a:p>
        </p:txBody>
      </p:sp>
      <p:sp>
        <p:nvSpPr>
          <p:cNvPr id="7" name="Date Placeholder 3"/>
          <p:cNvSpPr>
            <a:spLocks noGrp="1"/>
          </p:cNvSpPr>
          <p:nvPr>
            <p:ph type="dt" idx="15"/>
          </p:nvPr>
        </p:nvSpPr>
        <p:spPr>
          <a:xfrm>
            <a:off x="696912" y="333375"/>
            <a:ext cx="2303451" cy="273050"/>
          </a:xfrm>
        </p:spPr>
        <p:txBody>
          <a:bodyPr/>
          <a:lstStyle/>
          <a:p>
            <a:r>
              <a:rPr lang="en-US" dirty="0" smtClean="0"/>
              <a:t>January</a:t>
            </a:r>
            <a:r>
              <a:rPr lang="en-US" dirty="0" smtClean="0"/>
              <a:t> 2019</a:t>
            </a:r>
            <a:r>
              <a:rPr lang="en-US" dirty="0"/>
              <a:t>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13151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altLang="en-US" dirty="0">
                <a:solidFill>
                  <a:srgbClr val="00B050"/>
                </a:solidFill>
                <a:hlinkClick r:id="rId2"/>
              </a:rPr>
              <a:t>https://imat.ieee.org/</a:t>
            </a:r>
            <a:endParaRPr lang="en-US" altLang="en-US" dirty="0">
              <a:solidFill>
                <a:srgbClr val="00B050"/>
              </a:solidFill>
            </a:endParaRPr>
          </a:p>
          <a:p>
            <a:pPr marL="0" indent="0"/>
            <a:r>
              <a:rPr lang="en-US" altLang="en-US" sz="3600" dirty="0"/>
              <a:t>Register your attendance</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Title 5"/>
          <p:cNvSpPr>
            <a:spLocks noGrp="1"/>
          </p:cNvSpPr>
          <p:nvPr>
            <p:ph type="title"/>
          </p:nvPr>
        </p:nvSpPr>
        <p:spPr/>
        <p:txBody>
          <a:bodyPr/>
          <a:lstStyle/>
          <a:p>
            <a:r>
              <a:rPr lang="en-US" dirty="0"/>
              <a:t>Attendance</a:t>
            </a:r>
          </a:p>
        </p:txBody>
      </p:sp>
      <p:sp>
        <p:nvSpPr>
          <p:cNvPr id="7" name="Date Placeholder 3"/>
          <p:cNvSpPr>
            <a:spLocks noGrp="1"/>
          </p:cNvSpPr>
          <p:nvPr>
            <p:ph type="dt" idx="15"/>
          </p:nvPr>
        </p:nvSpPr>
        <p:spPr>
          <a:xfrm>
            <a:off x="696912" y="333375"/>
            <a:ext cx="2303451" cy="273050"/>
          </a:xfrm>
        </p:spPr>
        <p:txBody>
          <a:bodyPr/>
          <a:lstStyle/>
          <a:p>
            <a:r>
              <a:rPr lang="en-US" dirty="0" smtClean="0"/>
              <a:t>January</a:t>
            </a:r>
            <a:r>
              <a:rPr lang="en-US" dirty="0" smtClean="0"/>
              <a:t> 2019</a:t>
            </a:r>
            <a:r>
              <a:rPr lang="en-US" dirty="0"/>
              <a:t>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5613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E4533-88B9-49C6-AC36-AFE869C61F26}"/>
              </a:ext>
            </a:extLst>
          </p:cNvPr>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a:t>
            </a:r>
            <a:r>
              <a:rPr lang="en-US" altLang="en-US" sz="2400" dirty="0" err="1"/>
              <a:t>Rosdahl</a:t>
            </a:r>
            <a:r>
              <a:rPr lang="en-US" altLang="en-US" sz="2400" dirty="0"/>
              <a:t>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3" name="Slide Number Placeholder 2">
            <a:extLst>
              <a:ext uri="{FF2B5EF4-FFF2-40B4-BE49-F238E27FC236}">
                <a16:creationId xmlns:a16="http://schemas.microsoft.com/office/drawing/2014/main" id="{1AE1C71C-352C-4D31-8003-B8C99A849B4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Title 5">
            <a:extLst>
              <a:ext uri="{FF2B5EF4-FFF2-40B4-BE49-F238E27FC236}">
                <a16:creationId xmlns:a16="http://schemas.microsoft.com/office/drawing/2014/main" id="{BADBFA84-3F3C-406E-8B73-BF9A85BBD3E1}"/>
              </a:ext>
            </a:extLst>
          </p:cNvPr>
          <p:cNvSpPr>
            <a:spLocks noGrp="1"/>
          </p:cNvSpPr>
          <p:nvPr>
            <p:ph type="title"/>
          </p:nvPr>
        </p:nvSpPr>
        <p:spPr/>
        <p:txBody>
          <a:bodyPr/>
          <a:lstStyle/>
          <a:p>
            <a:r>
              <a:rPr lang="en-US" altLang="en-US" dirty="0"/>
              <a:t>Attendance, Voting &amp; Document Status</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smtClean="0"/>
              <a:t>January</a:t>
            </a:r>
            <a:r>
              <a:rPr lang="en-US" dirty="0" smtClean="0"/>
              <a:t> 2019</a:t>
            </a:r>
            <a:r>
              <a:rPr lang="en-US" dirty="0"/>
              <a:t>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97821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Following 5 slides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Title 5"/>
          <p:cNvSpPr>
            <a:spLocks noGrp="1"/>
          </p:cNvSpPr>
          <p:nvPr>
            <p:ph type="title"/>
          </p:nvPr>
        </p:nvSpPr>
        <p:spPr/>
        <p:txBody>
          <a:bodyPr/>
          <a:lstStyle/>
          <a:p>
            <a:r>
              <a:rPr lang="en-US" dirty="0"/>
              <a:t>Patent Policy</a:t>
            </a:r>
          </a:p>
        </p:txBody>
      </p:sp>
      <p:sp>
        <p:nvSpPr>
          <p:cNvPr id="7" name="Date Placeholder 3"/>
          <p:cNvSpPr>
            <a:spLocks noGrp="1"/>
          </p:cNvSpPr>
          <p:nvPr>
            <p:ph type="dt" idx="15"/>
          </p:nvPr>
        </p:nvSpPr>
        <p:spPr>
          <a:xfrm>
            <a:off x="696912" y="333375"/>
            <a:ext cx="2303451" cy="273050"/>
          </a:xfrm>
        </p:spPr>
        <p:txBody>
          <a:bodyPr/>
          <a:lstStyle/>
          <a:p>
            <a:r>
              <a:rPr lang="en-US" dirty="0" smtClean="0"/>
              <a:t>January</a:t>
            </a:r>
            <a:r>
              <a:rPr lang="en-US" dirty="0" smtClean="0"/>
              <a:t> 2019</a:t>
            </a:r>
            <a:r>
              <a:rPr lang="en-US" dirty="0"/>
              <a:t>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3902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smtClean="0"/>
              <a:t>January</a:t>
            </a:r>
            <a:r>
              <a:rPr lang="en-US" dirty="0" smtClean="0"/>
              <a:t> 2019</a:t>
            </a:r>
            <a:r>
              <a:rPr lang="en-US" dirty="0"/>
              <a:t>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22387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pPr lvl="1">
              <a:buSzPct val="150000"/>
              <a:buFont typeface="Arial" panose="020B0604020202020204" pitchFamily="34" charset="0"/>
              <a:buChar char="•"/>
              <a:defRP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smtClean="0"/>
              <a:t>January</a:t>
            </a:r>
            <a:r>
              <a:rPr lang="en-US" dirty="0" smtClean="0"/>
              <a:t> 2019</a:t>
            </a:r>
            <a:r>
              <a:rPr lang="en-US" dirty="0"/>
              <a:t>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1986512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2925</TotalTime>
  <Words>1278</Words>
  <Application>Microsoft Office PowerPoint</Application>
  <PresentationFormat>On-screen Show (4:3)</PresentationFormat>
  <Paragraphs>215</Paragraphs>
  <Slides>22</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Arial Unicode MS</vt:lpstr>
      <vt:lpstr>MS Gothic</vt:lpstr>
      <vt:lpstr>Arial</vt:lpstr>
      <vt:lpstr>Arial Black</vt:lpstr>
      <vt:lpstr>Calibri</vt:lpstr>
      <vt:lpstr>Monotype Sorts</vt:lpstr>
      <vt:lpstr>Times New Roman</vt:lpstr>
      <vt:lpstr>Office Theme</vt:lpstr>
      <vt:lpstr>Document</vt:lpstr>
      <vt:lpstr>RTA TIG Agenda</vt:lpstr>
      <vt:lpstr>Abstract</vt:lpstr>
      <vt:lpstr>IEEE 802.11 Real Time Application TIG</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RTA TIG Schedule</vt:lpstr>
      <vt:lpstr>Agenda for Tuesday January 15, 13:30 – 15:30</vt:lpstr>
      <vt:lpstr>Approval of  RTA TIG Minutes (November-December 2018 Telecons and November Plenary Minutes)</vt:lpstr>
      <vt:lpstr>Submissions</vt:lpstr>
      <vt:lpstr>Agenda for Wednesday January 16, 13:30 – 15:30</vt:lpstr>
      <vt:lpstr>Agenda for Thursday January 17, 13:30 – 15:30</vt:lpstr>
      <vt:lpstr>Straw Poll</vt:lpstr>
      <vt:lpstr>Timeline</vt:lpstr>
      <vt:lpstr>Telecons</vt:lpstr>
    </vt:vector>
  </TitlesOfParts>
  <Company>Activision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TIG January Agenda</dc:title>
  <dc:creator>Jones, Allan</dc:creator>
  <cp:lastModifiedBy>Jones, Allan</cp:lastModifiedBy>
  <cp:revision>88</cp:revision>
  <cp:lastPrinted>1601-01-01T00:00:00Z</cp:lastPrinted>
  <dcterms:created xsi:type="dcterms:W3CDTF">2018-07-29T21:13:13Z</dcterms:created>
  <dcterms:modified xsi:type="dcterms:W3CDTF">2018-12-07T23:47:09Z</dcterms:modified>
</cp:coreProperties>
</file>