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4"/>
  </p:notesMasterIdLst>
  <p:handoutMasterIdLst>
    <p:handoutMasterId r:id="rId105"/>
  </p:handoutMasterIdLst>
  <p:sldIdLst>
    <p:sldId id="256" r:id="rId2"/>
    <p:sldId id="265" r:id="rId3"/>
    <p:sldId id="257" r:id="rId4"/>
    <p:sldId id="266" r:id="rId5"/>
    <p:sldId id="267" r:id="rId6"/>
    <p:sldId id="268" r:id="rId7"/>
    <p:sldId id="269" r:id="rId8"/>
    <p:sldId id="270" r:id="rId9"/>
    <p:sldId id="271" r:id="rId10"/>
    <p:sldId id="276" r:id="rId11"/>
    <p:sldId id="274" r:id="rId12"/>
    <p:sldId id="275" r:id="rId13"/>
    <p:sldId id="273" r:id="rId14"/>
    <p:sldId id="272" r:id="rId15"/>
    <p:sldId id="277" r:id="rId16"/>
    <p:sldId id="280" r:id="rId17"/>
    <p:sldId id="316" r:id="rId18"/>
    <p:sldId id="279" r:id="rId19"/>
    <p:sldId id="324" r:id="rId20"/>
    <p:sldId id="281" r:id="rId21"/>
    <p:sldId id="317" r:id="rId22"/>
    <p:sldId id="318" r:id="rId23"/>
    <p:sldId id="323" r:id="rId24"/>
    <p:sldId id="284" r:id="rId25"/>
    <p:sldId id="314" r:id="rId26"/>
    <p:sldId id="286" r:id="rId27"/>
    <p:sldId id="327" r:id="rId28"/>
    <p:sldId id="325" r:id="rId29"/>
    <p:sldId id="328" r:id="rId30"/>
    <p:sldId id="326" r:id="rId31"/>
    <p:sldId id="287" r:id="rId32"/>
    <p:sldId id="288" r:id="rId33"/>
    <p:sldId id="299" r:id="rId34"/>
    <p:sldId id="300" r:id="rId35"/>
    <p:sldId id="334" r:id="rId36"/>
    <p:sldId id="335" r:id="rId37"/>
    <p:sldId id="336" r:id="rId38"/>
    <p:sldId id="337" r:id="rId39"/>
    <p:sldId id="291" r:id="rId40"/>
    <p:sldId id="292" r:id="rId41"/>
    <p:sldId id="301" r:id="rId42"/>
    <p:sldId id="302" r:id="rId43"/>
    <p:sldId id="338" r:id="rId44"/>
    <p:sldId id="340" r:id="rId45"/>
    <p:sldId id="343" r:id="rId46"/>
    <p:sldId id="342" r:id="rId47"/>
    <p:sldId id="293" r:id="rId48"/>
    <p:sldId id="294" r:id="rId49"/>
    <p:sldId id="303" r:id="rId50"/>
    <p:sldId id="304" r:id="rId51"/>
    <p:sldId id="352" r:id="rId52"/>
    <p:sldId id="355" r:id="rId53"/>
    <p:sldId id="356" r:id="rId54"/>
    <p:sldId id="357" r:id="rId55"/>
    <p:sldId id="358" r:id="rId56"/>
    <p:sldId id="360" r:id="rId57"/>
    <p:sldId id="364" r:id="rId58"/>
    <p:sldId id="295" r:id="rId59"/>
    <p:sldId id="296" r:id="rId60"/>
    <p:sldId id="305" r:id="rId61"/>
    <p:sldId id="306" r:id="rId62"/>
    <p:sldId id="365" r:id="rId63"/>
    <p:sldId id="366" r:id="rId64"/>
    <p:sldId id="367" r:id="rId65"/>
    <p:sldId id="368" r:id="rId66"/>
    <p:sldId id="341" r:id="rId67"/>
    <p:sldId id="298" r:id="rId68"/>
    <p:sldId id="307" r:id="rId69"/>
    <p:sldId id="359" r:id="rId70"/>
    <p:sldId id="369" r:id="rId71"/>
    <p:sldId id="309" r:id="rId72"/>
    <p:sldId id="297" r:id="rId73"/>
    <p:sldId id="351" r:id="rId74"/>
    <p:sldId id="371" r:id="rId75"/>
    <p:sldId id="373" r:id="rId76"/>
    <p:sldId id="372" r:id="rId77"/>
    <p:sldId id="374" r:id="rId78"/>
    <p:sldId id="375" r:id="rId79"/>
    <p:sldId id="376" r:id="rId80"/>
    <p:sldId id="332" r:id="rId81"/>
    <p:sldId id="333" r:id="rId82"/>
    <p:sldId id="329" r:id="rId83"/>
    <p:sldId id="330" r:id="rId84"/>
    <p:sldId id="377" r:id="rId85"/>
    <p:sldId id="331" r:id="rId86"/>
    <p:sldId id="348" r:id="rId87"/>
    <p:sldId id="308" r:id="rId88"/>
    <p:sldId id="353" r:id="rId89"/>
    <p:sldId id="313" r:id="rId90"/>
    <p:sldId id="378" r:id="rId91"/>
    <p:sldId id="311" r:id="rId92"/>
    <p:sldId id="350" r:id="rId93"/>
    <p:sldId id="289" r:id="rId94"/>
    <p:sldId id="347" r:id="rId95"/>
    <p:sldId id="290" r:id="rId96"/>
    <p:sldId id="312" r:id="rId97"/>
    <p:sldId id="259" r:id="rId98"/>
    <p:sldId id="260" r:id="rId99"/>
    <p:sldId id="261" r:id="rId100"/>
    <p:sldId id="262" r:id="rId101"/>
    <p:sldId id="263" r:id="rId102"/>
    <p:sldId id="264" r:id="rId10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274"/>
            <p14:sldId id="275"/>
            <p14:sldId id="273"/>
            <p14:sldId id="272"/>
            <p14:sldId id="277"/>
            <p14:sldId id="280"/>
            <p14:sldId id="316"/>
            <p14:sldId id="279"/>
            <p14:sldId id="324"/>
            <p14:sldId id="281"/>
          </p14:sldIdLst>
        </p14:section>
        <p14:section name="Slot#1" id="{61A6E613-32DD-45F7-8FE4-F55F7FE808B5}">
          <p14:sldIdLst>
            <p14:sldId id="317"/>
            <p14:sldId id="318"/>
            <p14:sldId id="323"/>
            <p14:sldId id="284"/>
            <p14:sldId id="314"/>
            <p14:sldId id="286"/>
            <p14:sldId id="327"/>
            <p14:sldId id="325"/>
            <p14:sldId id="328"/>
            <p14:sldId id="326"/>
            <p14:sldId id="287"/>
            <p14:sldId id="288"/>
          </p14:sldIdLst>
        </p14:section>
        <p14:section name="Slot#2" id="{0E687B7E-720E-4035-8603-903AAF037B31}">
          <p14:sldIdLst>
            <p14:sldId id="299"/>
            <p14:sldId id="300"/>
            <p14:sldId id="334"/>
            <p14:sldId id="335"/>
            <p14:sldId id="336"/>
            <p14:sldId id="337"/>
            <p14:sldId id="291"/>
            <p14:sldId id="292"/>
          </p14:sldIdLst>
        </p14:section>
        <p14:section name="Slot#3" id="{5D49AB48-9724-48C6-97B3-577374A1C2CA}">
          <p14:sldIdLst>
            <p14:sldId id="301"/>
            <p14:sldId id="302"/>
            <p14:sldId id="338"/>
            <p14:sldId id="340"/>
            <p14:sldId id="343"/>
            <p14:sldId id="342"/>
            <p14:sldId id="293"/>
            <p14:sldId id="294"/>
          </p14:sldIdLst>
        </p14:section>
        <p14:section name="Slot#4" id="{6193A2DF-E32F-40FC-A604-C1274D537662}">
          <p14:sldIdLst>
            <p14:sldId id="303"/>
            <p14:sldId id="304"/>
            <p14:sldId id="352"/>
            <p14:sldId id="355"/>
            <p14:sldId id="356"/>
            <p14:sldId id="357"/>
            <p14:sldId id="358"/>
            <p14:sldId id="360"/>
            <p14:sldId id="364"/>
            <p14:sldId id="295"/>
            <p14:sldId id="296"/>
          </p14:sldIdLst>
        </p14:section>
        <p14:section name="Slot#5" id="{D51E15C0-1BE5-4B71-8375-F6B1D2A3FFBF}">
          <p14:sldIdLst>
            <p14:sldId id="305"/>
            <p14:sldId id="306"/>
            <p14:sldId id="365"/>
            <p14:sldId id="366"/>
            <p14:sldId id="367"/>
            <p14:sldId id="368"/>
            <p14:sldId id="341"/>
            <p14:sldId id="298"/>
          </p14:sldIdLst>
        </p14:section>
        <p14:section name="Slot #6" id="{C6C71488-E606-43ED-9503-8F91C556A2EE}">
          <p14:sldIdLst>
            <p14:sldId id="307"/>
            <p14:sldId id="359"/>
            <p14:sldId id="369"/>
            <p14:sldId id="309"/>
            <p14:sldId id="297"/>
            <p14:sldId id="351"/>
            <p14:sldId id="371"/>
            <p14:sldId id="373"/>
            <p14:sldId id="372"/>
            <p14:sldId id="374"/>
            <p14:sldId id="375"/>
            <p14:sldId id="376"/>
            <p14:sldId id="332"/>
            <p14:sldId id="333"/>
          </p14:sldIdLst>
        </p14:section>
        <p14:section name="Slot#7" id="{D59D5964-9646-4C25-959D-E55F97EAE577}">
          <p14:sldIdLst>
            <p14:sldId id="329"/>
            <p14:sldId id="330"/>
            <p14:sldId id="377"/>
            <p14:sldId id="331"/>
          </p14:sldIdLst>
        </p14:section>
        <p14:section name="Slot #8" id="{76A54724-AB2F-4921-A6FD-92C05D7D1F9B}">
          <p14:sldIdLst>
            <p14:sldId id="348"/>
            <p14:sldId id="308"/>
            <p14:sldId id="353"/>
            <p14:sldId id="313"/>
            <p14:sldId id="378"/>
            <p14:sldId id="311"/>
            <p14:sldId id="350"/>
            <p14:sldId id="289"/>
            <p14:sldId id="347"/>
            <p14:sldId id="290"/>
          </p14:sldIdLst>
        </p14:section>
        <p14:section name="Template slides and motion formats" id="{8A990A65-CB67-469F-A02E-6E443C58FA96}">
          <p14:sldIdLst>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369" autoAdjust="0"/>
    <p:restoredTop sz="94660"/>
  </p:normalViewPr>
  <p:slideViewPr>
    <p:cSldViewPr>
      <p:cViewPr varScale="1">
        <p:scale>
          <a:sx n="74" d="100"/>
          <a:sy n="74" d="100"/>
        </p:scale>
        <p:origin x="64" y="14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viewProps" Target="viewProps.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tableStyles" Target="tableStyle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1/15/2019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27</a:t>
            </a:fld>
            <a:endParaRPr lang="en-US"/>
          </a:p>
        </p:txBody>
      </p:sp>
    </p:spTree>
    <p:extLst>
      <p:ext uri="{BB962C8B-B14F-4D97-AF65-F5344CB8AC3E}">
        <p14:creationId xmlns:p14="http://schemas.microsoft.com/office/powerpoint/2010/main" val="10398307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34</a:t>
            </a:fld>
            <a:endParaRPr lang="en-US"/>
          </a:p>
        </p:txBody>
      </p:sp>
    </p:spTree>
    <p:extLst>
      <p:ext uri="{BB962C8B-B14F-4D97-AF65-F5344CB8AC3E}">
        <p14:creationId xmlns:p14="http://schemas.microsoft.com/office/powerpoint/2010/main" val="24401827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42</a:t>
            </a:fld>
            <a:endParaRPr lang="en-US"/>
          </a:p>
        </p:txBody>
      </p:sp>
    </p:spTree>
    <p:extLst>
      <p:ext uri="{BB962C8B-B14F-4D97-AF65-F5344CB8AC3E}">
        <p14:creationId xmlns:p14="http://schemas.microsoft.com/office/powerpoint/2010/main" val="33302272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50</a:t>
            </a:fld>
            <a:endParaRPr lang="en-US"/>
          </a:p>
        </p:txBody>
      </p:sp>
    </p:spTree>
    <p:extLst>
      <p:ext uri="{BB962C8B-B14F-4D97-AF65-F5344CB8AC3E}">
        <p14:creationId xmlns:p14="http://schemas.microsoft.com/office/powerpoint/2010/main" val="18075382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61</a:t>
            </a:fld>
            <a:endParaRPr lang="en-US"/>
          </a:p>
        </p:txBody>
      </p:sp>
    </p:spTree>
    <p:extLst>
      <p:ext uri="{BB962C8B-B14F-4D97-AF65-F5344CB8AC3E}">
        <p14:creationId xmlns:p14="http://schemas.microsoft.com/office/powerpoint/2010/main" val="12318694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69</a:t>
            </a:fld>
            <a:endParaRPr lang="en-US"/>
          </a:p>
        </p:txBody>
      </p:sp>
    </p:spTree>
    <p:extLst>
      <p:ext uri="{BB962C8B-B14F-4D97-AF65-F5344CB8AC3E}">
        <p14:creationId xmlns:p14="http://schemas.microsoft.com/office/powerpoint/2010/main" val="13341906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71</a:t>
            </a:fld>
            <a:endParaRPr lang="en-US"/>
          </a:p>
        </p:txBody>
      </p:sp>
    </p:spTree>
    <p:extLst>
      <p:ext uri="{BB962C8B-B14F-4D97-AF65-F5344CB8AC3E}">
        <p14:creationId xmlns:p14="http://schemas.microsoft.com/office/powerpoint/2010/main" val="22137150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83</a:t>
            </a:fld>
            <a:endParaRPr lang="en-US"/>
          </a:p>
        </p:txBody>
      </p:sp>
    </p:spTree>
    <p:extLst>
      <p:ext uri="{BB962C8B-B14F-4D97-AF65-F5344CB8AC3E}">
        <p14:creationId xmlns:p14="http://schemas.microsoft.com/office/powerpoint/2010/main" val="25060763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87</a:t>
            </a:fld>
            <a:endParaRPr lang="en-US"/>
          </a:p>
        </p:txBody>
      </p:sp>
    </p:spTree>
    <p:extLst>
      <p:ext uri="{BB962C8B-B14F-4D97-AF65-F5344CB8AC3E}">
        <p14:creationId xmlns:p14="http://schemas.microsoft.com/office/powerpoint/2010/main" val="37695416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88</a:t>
            </a:fld>
            <a:endParaRPr lang="en-US"/>
          </a:p>
        </p:txBody>
      </p:sp>
    </p:spTree>
    <p:extLst>
      <p:ext uri="{BB962C8B-B14F-4D97-AF65-F5344CB8AC3E}">
        <p14:creationId xmlns:p14="http://schemas.microsoft.com/office/powerpoint/2010/main" val="8653223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97</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98</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99</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100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102</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15</a:t>
            </a:fld>
            <a:endParaRPr lang="en-US"/>
          </a:p>
        </p:txBody>
      </p:sp>
    </p:spTree>
    <p:extLst>
      <p:ext uri="{BB962C8B-B14F-4D97-AF65-F5344CB8AC3E}">
        <p14:creationId xmlns:p14="http://schemas.microsoft.com/office/powerpoint/2010/main" val="24100616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25363098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18</a:t>
            </a:fld>
            <a:endParaRPr lang="en-US"/>
          </a:p>
        </p:txBody>
      </p:sp>
    </p:spTree>
    <p:extLst>
      <p:ext uri="{BB962C8B-B14F-4D97-AF65-F5344CB8AC3E}">
        <p14:creationId xmlns:p14="http://schemas.microsoft.com/office/powerpoint/2010/main" val="37930611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19</a:t>
            </a:fld>
            <a:endParaRPr lang="en-US"/>
          </a:p>
        </p:txBody>
      </p:sp>
    </p:spTree>
    <p:extLst>
      <p:ext uri="{BB962C8B-B14F-4D97-AF65-F5344CB8AC3E}">
        <p14:creationId xmlns:p14="http://schemas.microsoft.com/office/powerpoint/2010/main" val="41271299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20</a:t>
            </a:fld>
            <a:endParaRPr lang="en-US"/>
          </a:p>
        </p:txBody>
      </p:sp>
    </p:spTree>
    <p:extLst>
      <p:ext uri="{BB962C8B-B14F-4D97-AF65-F5344CB8AC3E}">
        <p14:creationId xmlns:p14="http://schemas.microsoft.com/office/powerpoint/2010/main" val="19599201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22</a:t>
            </a:fld>
            <a:endParaRPr lang="en-US"/>
          </a:p>
        </p:txBody>
      </p:sp>
    </p:spTree>
    <p:extLst>
      <p:ext uri="{BB962C8B-B14F-4D97-AF65-F5344CB8AC3E}">
        <p14:creationId xmlns:p14="http://schemas.microsoft.com/office/powerpoint/2010/main" val="30843447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23</a:t>
            </a:fld>
            <a:endParaRPr lang="en-US"/>
          </a:p>
        </p:txBody>
      </p:sp>
    </p:spTree>
    <p:extLst>
      <p:ext uri="{BB962C8B-B14F-4D97-AF65-F5344CB8AC3E}">
        <p14:creationId xmlns:p14="http://schemas.microsoft.com/office/powerpoint/2010/main" val="15280047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Jan.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Jan. 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Jan.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Jan. 2019</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Jan.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Jan. 2019</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Jan. 2019</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Jan.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Jan.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Jan.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802.11-18/2086r9</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smtClean="0"/>
              <a:t>Jan. </a:t>
            </a:r>
            <a:r>
              <a:rPr lang="en-US" altLang="en-US" dirty="0" smtClean="0"/>
              <a:t>Meeting </a:t>
            </a:r>
            <a:r>
              <a:rPr lang="en-US" altLang="en-US" dirty="0"/>
              <a:t>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dirty="0"/>
              <a:t>:</a:t>
            </a:r>
            <a:r>
              <a:rPr lang="en-GB" sz="2000" b="0" dirty="0"/>
              <a:t> </a:t>
            </a:r>
            <a:r>
              <a:rPr lang="en-GB" sz="2000" b="0" dirty="0" smtClean="0"/>
              <a:t>2018-01-17</a:t>
            </a:r>
            <a:endParaRPr lang="en-GB" sz="2000" b="0" dirty="0" smtClean="0"/>
          </a:p>
        </p:txBody>
      </p:sp>
      <p:sp>
        <p:nvSpPr>
          <p:cNvPr id="6" name="Date Placeholder 3"/>
          <p:cNvSpPr>
            <a:spLocks noGrp="1"/>
          </p:cNvSpPr>
          <p:nvPr>
            <p:ph type="dt" idx="10"/>
          </p:nvPr>
        </p:nvSpPr>
        <p:spPr/>
        <p:txBody>
          <a:bodyPr/>
          <a:lstStyle/>
          <a:p>
            <a:r>
              <a:rPr lang="en-US" smtClean="0"/>
              <a:t>Jan. 2019</a:t>
            </a:r>
            <a:endParaRPr lang="en-GB" dirty="0"/>
          </a:p>
        </p:txBody>
      </p:sp>
      <p:sp>
        <p:nvSpPr>
          <p:cNvPr id="7" name="Footer Placeholder 4"/>
          <p:cNvSpPr>
            <a:spLocks noGrp="1"/>
          </p:cNvSpPr>
          <p:nvPr>
            <p:ph type="ftr" idx="11"/>
          </p:nvPr>
        </p:nvSpPr>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847596240"/>
              </p:ext>
            </p:extLst>
          </p:nvPr>
        </p:nvGraphicFramePr>
        <p:xfrm>
          <a:off x="990600" y="2416175"/>
          <a:ext cx="10628313" cy="2457450"/>
        </p:xfrm>
        <a:graphic>
          <a:graphicData uri="http://schemas.openxmlformats.org/presentationml/2006/ole">
            <mc:AlternateContent xmlns:mc="http://schemas.openxmlformats.org/markup-compatibility/2006">
              <mc:Choice xmlns:v="urn:schemas-microsoft-com:vml" Requires="v">
                <p:oleObj spid="_x0000_s3161" name="Document" r:id="rId4" imgW="10797356" imgH="2534496" progId="Word.Document.8">
                  <p:embed/>
                </p:oleObj>
              </mc:Choice>
              <mc:Fallback>
                <p:oleObj name="Document" r:id="rId4" imgW="10797356" imgH="2534496" progId="Word.Document.8">
                  <p:embed/>
                  <p:pic>
                    <p:nvPicPr>
                      <p:cNvPr id="0" name="Picture 3"/>
                      <p:cNvPicPr>
                        <a:picLocks noChangeAspect="1" noChangeArrowheads="1"/>
                      </p:cNvPicPr>
                      <p:nvPr/>
                    </p:nvPicPr>
                    <p:blipFill>
                      <a:blip r:embed="rId5"/>
                      <a:srcRect/>
                      <a:stretch>
                        <a:fillRect/>
                      </a:stretch>
                    </p:blipFill>
                    <p:spPr bwMode="auto">
                      <a:xfrm>
                        <a:off x="990600" y="2416175"/>
                        <a:ext cx="10628313" cy="24574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http://standards.ieee.org/about/sasb/patcom/materials.html</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71621552"/>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100</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Jan.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101</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Jan.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102</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Jan.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Participation in IEEE 802 Meetings</a:t>
            </a:r>
          </a:p>
        </p:txBody>
      </p:sp>
      <p:sp>
        <p:nvSpPr>
          <p:cNvPr id="3" name="Content Placeholder 2"/>
          <p:cNvSpPr>
            <a:spLocks noGrp="1"/>
          </p:cNvSpPr>
          <p:nvPr>
            <p:ph idx="1"/>
          </p:nvPr>
        </p:nvSpPr>
        <p:spPr>
          <a:xfrm>
            <a:off x="914400" y="1348137"/>
            <a:ext cx="10726215" cy="4746278"/>
          </a:xfrm>
        </p:spPr>
        <p:txBody>
          <a:bodyPr/>
          <a:lstStyle/>
          <a:p>
            <a:r>
              <a:rPr lang="en-US" sz="2000" dirty="0"/>
              <a:t>All participation in IEEE 802 Working Group meetings is on an individual basis</a:t>
            </a:r>
          </a:p>
          <a:p>
            <a:r>
              <a:rPr lang="en-GB" sz="1800" i="1" dirty="0"/>
              <a:t>•     Participants in the IEEE standards development individual process shall act based on their qualifications and experience. (</a:t>
            </a:r>
            <a:r>
              <a:rPr lang="en-GB" sz="1800" i="1" dirty="0">
                <a:hlinkClick r:id="rId2"/>
              </a:rPr>
              <a:t>https://standards.ieee.org/develop/policies/bylaws/sb_bylaws.pdf</a:t>
            </a:r>
            <a:r>
              <a:rPr lang="en-GB" sz="1800" i="1" dirty="0"/>
              <a:t>  section 5.2.1)</a:t>
            </a:r>
            <a:endParaRPr lang="en-US" sz="1800" dirty="0"/>
          </a:p>
          <a:p>
            <a:r>
              <a:rPr lang="en-US" sz="1800" dirty="0"/>
              <a:t>•    </a:t>
            </a:r>
            <a:r>
              <a:rPr lang="en-US" sz="1800" i="1" dirty="0"/>
              <a:t>IEEE 802 </a:t>
            </a:r>
            <a:r>
              <a:rPr lang="en-GB" sz="1800" i="1" dirty="0"/>
              <a:t>Working Group membership is by individual; “Working Group members shall participate in the consensus process in a manner consistent with their professional expert opinion as individuals, and not as organizational representatives”. (</a:t>
            </a:r>
            <a:r>
              <a:rPr lang="en-GB" sz="1800" i="1" u="sng" dirty="0">
                <a:hlinkClick r:id="rId3"/>
              </a:rPr>
              <a:t>http://ieee802.org/PNP/approved/IEEE_802_WG_PandP_v19.pdf</a:t>
            </a:r>
            <a:r>
              <a:rPr lang="en-GB" sz="1800" i="1" dirty="0"/>
              <a:t> section 4.2.1)</a:t>
            </a:r>
            <a:endParaRPr lang="en-US" sz="1800" dirty="0"/>
          </a:p>
          <a:p>
            <a:pPr>
              <a:buFont typeface="Arial" panose="020B0604020202020204" pitchFamily="34" charset="0"/>
              <a:buChar char="•"/>
            </a:pPr>
            <a:r>
              <a:rPr lang="en-US" sz="18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800" dirty="0"/>
              <a:t>You shall not direct the actions or votes of any other member of an IEEE 802 Working Group or retaliate against any other member for their actions or votes within IEEE 802 Working Group meetings, see </a:t>
            </a:r>
            <a:r>
              <a:rPr lang="en-US" sz="1800" u="sng" dirty="0">
                <a:hlinkClick r:id="rId4"/>
              </a:rPr>
              <a:t>https://standards.ieee.org/develop/policies/bylaws/sb_bylaws.pdf </a:t>
            </a:r>
            <a:r>
              <a:rPr lang="en-US" sz="1800" dirty="0"/>
              <a:t> section 5.2.1.3 and </a:t>
            </a:r>
            <a:r>
              <a:rPr lang="en-GB" sz="1800" u="sng" dirty="0">
                <a:hlinkClick r:id="rId3"/>
              </a:rPr>
              <a:t>http://ieee802.org/PNP/approved/IEEE_802_WG_PandP_v19.pdf</a:t>
            </a:r>
            <a:r>
              <a:rPr lang="en-GB" sz="1800" dirty="0"/>
              <a:t>  section 3.4.1, list item x</a:t>
            </a:r>
            <a:endParaRPr lang="en-US" sz="1800" dirty="0"/>
          </a:p>
          <a:p>
            <a:r>
              <a:rPr lang="en-US" sz="2000" dirty="0"/>
              <a:t>By participating in IEEE 802 meetings, you accept these requirements.  If you do not agree to these policies then you shall not participate.</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402345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cs typeface="DejaVu Sans" pitchFamily="34" charset="0"/>
              </a:rPr>
              <a:t>802 Ground rules</a:t>
            </a:r>
            <a:r>
              <a:rPr lang="en-US" sz="1000" dirty="0">
                <a:cs typeface="DejaVu Sans" pitchFamily="34" charset="0"/>
              </a:rPr>
              <a:t/>
            </a:r>
            <a:br>
              <a:rPr lang="en-US" sz="1000" dirty="0">
                <a:cs typeface="DejaVu Sans" pitchFamily="34" charset="0"/>
              </a:rPr>
            </a:br>
            <a:endParaRPr lang="en-US" dirty="0"/>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solidFill>
                  <a:schemeClr val="tx1"/>
                </a:solidFill>
                <a:cs typeface="DejaVu Sans" pitchFamily="34" charset="0"/>
              </a:rPr>
              <a:t>Respect … give it, get it</a:t>
            </a:r>
          </a:p>
          <a:p>
            <a:pPr indent="-457200">
              <a:buFont typeface="Arial" panose="020B0604020202020204" pitchFamily="34" charset="0"/>
              <a:buChar char="•"/>
            </a:pPr>
            <a:r>
              <a:rPr lang="en-US" dirty="0">
                <a:solidFill>
                  <a:schemeClr val="tx1"/>
                </a:solidFill>
                <a:cs typeface="DejaVu Sans" pitchFamily="34" charset="0"/>
              </a:rPr>
              <a:t>NO product pitches</a:t>
            </a:r>
          </a:p>
          <a:p>
            <a:pPr indent="-457200">
              <a:buFont typeface="Arial" panose="020B0604020202020204" pitchFamily="34" charset="0"/>
              <a:buChar char="•"/>
            </a:pPr>
            <a:r>
              <a:rPr lang="en-US" dirty="0">
                <a:solidFill>
                  <a:schemeClr val="tx1"/>
                </a:solidFill>
                <a:cs typeface="DejaVu Sans" pitchFamily="34" charset="0"/>
              </a:rPr>
              <a:t>NO corporate pitches</a:t>
            </a:r>
          </a:p>
          <a:p>
            <a:pPr indent="-457200">
              <a:buFont typeface="Arial" panose="020B0604020202020204" pitchFamily="34" charset="0"/>
              <a:buChar char="•"/>
            </a:pPr>
            <a:r>
              <a:rPr lang="en-US" dirty="0">
                <a:solidFill>
                  <a:schemeClr val="tx1"/>
                </a:solidFill>
                <a:cs typeface="DejaVu Sans" pitchFamily="34" charset="0"/>
              </a:rPr>
              <a:t>NO prices</a:t>
            </a:r>
          </a:p>
          <a:p>
            <a:pPr indent="-457200">
              <a:buFont typeface="Arial" panose="020B0604020202020204" pitchFamily="34" charset="0"/>
              <a:buChar char="•"/>
            </a:pPr>
            <a:r>
              <a:rPr lang="en-US" dirty="0">
                <a:solidFill>
                  <a:schemeClr val="tx1"/>
                </a:solidFill>
                <a:cs typeface="DejaVu Sans" pitchFamily="34" charset="0"/>
              </a:rPr>
              <a:t>NO restrictive notices – </a:t>
            </a:r>
          </a:p>
          <a:p>
            <a:pPr indent="-457200">
              <a:buFont typeface="Arial" panose="020B0604020202020204" pitchFamily="34" charset="0"/>
              <a:buChar char="•"/>
            </a:pPr>
            <a:r>
              <a:rPr lang="en-US" dirty="0">
                <a:solidFill>
                  <a:schemeClr val="tx1"/>
                </a:solidFill>
                <a:cs typeface="DejaVu Sans" pitchFamily="34" charset="0"/>
              </a:rPr>
              <a:t>Presentations must be openly available</a:t>
            </a:r>
          </a:p>
          <a:p>
            <a:pPr indent="-457200">
              <a:buClr>
                <a:srgbClr val="FF0000"/>
              </a:buClr>
            </a:pPr>
            <a:endParaRPr lang="en-US" dirty="0">
              <a:solidFill>
                <a:schemeClr val="tx1"/>
              </a:solidFill>
              <a:latin typeface="Arial" pitchFamily="34" charset="0"/>
              <a:cs typeface="DejaVu Sans"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4512369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IEEE-SA policy documents</a:t>
            </a:r>
          </a:p>
        </p:txBody>
      </p:sp>
      <p:sp>
        <p:nvSpPr>
          <p:cNvPr id="3" name="Content Placeholder 2"/>
          <p:cNvSpPr>
            <a:spLocks noGrp="1"/>
          </p:cNvSpPr>
          <p:nvPr>
            <p:ph idx="1"/>
          </p:nvPr>
        </p:nvSpPr>
        <p:spPr>
          <a:xfrm>
            <a:off x="914400" y="1628801"/>
            <a:ext cx="10798223" cy="4465614"/>
          </a:xfrm>
        </p:spPr>
        <p:txBody>
          <a:bodyPr/>
          <a:lstStyle/>
          <a:p>
            <a:pPr lvl="0" defTabSz="914400" eaLnBrk="0" hangingPunct="0">
              <a:spcBef>
                <a:spcPct val="20000"/>
              </a:spcBef>
              <a:buClrTx/>
              <a:buSzTx/>
              <a:buFontTx/>
              <a:buChar char="•"/>
              <a:defRPr/>
            </a:pPr>
            <a:r>
              <a:rPr lang="en-US" dirty="0" smtClean="0"/>
              <a:t>IEEE </a:t>
            </a:r>
            <a:r>
              <a:rPr lang="en-US" dirty="0"/>
              <a:t>Code of Ethics</a:t>
            </a:r>
          </a:p>
          <a:p>
            <a:pPr lvl="1" defTabSz="914400" eaLnBrk="0" hangingPunct="0">
              <a:spcBef>
                <a:spcPct val="20000"/>
              </a:spcBef>
              <a:buClrTx/>
              <a:buSzTx/>
              <a:buFontTx/>
              <a:buChar char="–"/>
              <a:defRPr/>
            </a:pPr>
            <a:r>
              <a:rPr lang="en-US" dirty="0">
                <a:hlinkClick r:id="rId2"/>
              </a:rPr>
              <a:t>http://www.ieee.org/about/corporate/governance/p7-8.html</a:t>
            </a:r>
            <a:r>
              <a:rPr lang="en-US" dirty="0"/>
              <a:t> </a:t>
            </a:r>
          </a:p>
          <a:p>
            <a:pPr lvl="0" defTabSz="914400" eaLnBrk="0" hangingPunct="0">
              <a:spcBef>
                <a:spcPct val="20000"/>
              </a:spcBef>
              <a:buClrTx/>
              <a:buSzTx/>
              <a:buFontTx/>
              <a:buChar char="•"/>
              <a:defRPr/>
            </a:pPr>
            <a:r>
              <a:rPr lang="en-US" dirty="0"/>
              <a:t>IEEE Standards Association (IEEE-SA) Affiliation FAQ</a:t>
            </a:r>
          </a:p>
          <a:p>
            <a:pPr lvl="1" defTabSz="914400" eaLnBrk="0" hangingPunct="0">
              <a:spcBef>
                <a:spcPct val="20000"/>
              </a:spcBef>
              <a:buClrTx/>
              <a:buSzTx/>
              <a:buFontTx/>
              <a:buChar char="–"/>
              <a:defRPr/>
            </a:pPr>
            <a:r>
              <a:rPr lang="en-US" dirty="0">
                <a:hlinkClick r:id="rId3"/>
              </a:rPr>
              <a:t>http://standards.ieee.org/faqs/affiliation.html</a:t>
            </a:r>
            <a:r>
              <a:rPr lang="en-US" dirty="0"/>
              <a:t> </a:t>
            </a:r>
          </a:p>
          <a:p>
            <a:pPr lvl="0" defTabSz="914400" eaLnBrk="0" hangingPunct="0">
              <a:spcBef>
                <a:spcPct val="20000"/>
              </a:spcBef>
              <a:buClrTx/>
              <a:buSzTx/>
              <a:buFontTx/>
              <a:buChar char="•"/>
              <a:defRPr/>
            </a:pPr>
            <a:r>
              <a:rPr lang="en-US" dirty="0"/>
              <a:t>Antitrust and Competition Policy</a:t>
            </a:r>
          </a:p>
          <a:p>
            <a:pPr lvl="1" defTabSz="914400" eaLnBrk="0" hangingPunct="0">
              <a:spcBef>
                <a:spcPct val="20000"/>
              </a:spcBef>
              <a:buClrTx/>
              <a:buSzTx/>
              <a:buFontTx/>
              <a:buChar char="–"/>
              <a:defRPr/>
            </a:pPr>
            <a:r>
              <a:rPr lang="en-US" dirty="0">
                <a:hlinkClick r:id="rId4"/>
              </a:rPr>
              <a:t>http://standards.ieee.org/resources/antitrust-guidelines.pdf</a:t>
            </a:r>
            <a:r>
              <a:rPr lang="en-US" dirty="0"/>
              <a:t>  </a:t>
            </a:r>
            <a:endParaRPr lang="en-US" dirty="0">
              <a:hlinkClick r:id="rId5"/>
            </a:endParaRPr>
          </a:p>
          <a:p>
            <a:pPr lvl="0" defTabSz="914400" eaLnBrk="0" hangingPunct="0">
              <a:spcBef>
                <a:spcPct val="20000"/>
              </a:spcBef>
              <a:buClrTx/>
              <a:buSzTx/>
              <a:buFontTx/>
              <a:buChar char="•"/>
              <a:defRPr/>
            </a:pPr>
            <a:r>
              <a:rPr lang="en-US" dirty="0"/>
              <a:t>Letter of Assurance Form</a:t>
            </a:r>
          </a:p>
          <a:p>
            <a:pPr lvl="1" defTabSz="914400" eaLnBrk="0" hangingPunct="0">
              <a:spcBef>
                <a:spcPct val="20000"/>
              </a:spcBef>
              <a:buClrTx/>
              <a:buSzTx/>
              <a:buFontTx/>
              <a:buChar char="–"/>
              <a:defRPr/>
            </a:pPr>
            <a:r>
              <a:rPr lang="en-US" dirty="0">
                <a:hlinkClick r:id="rId6"/>
              </a:rPr>
              <a:t>http://standards.ieee.org/develop/policies/bylaws/sect6-7.html#loa</a:t>
            </a:r>
            <a:r>
              <a:rPr lang="en-US" dirty="0"/>
              <a:t> </a:t>
            </a:r>
          </a:p>
          <a:p>
            <a:pPr lvl="1" defTabSz="914400" eaLnBrk="0" hangingPunct="0">
              <a:spcBef>
                <a:spcPct val="20000"/>
              </a:spcBef>
              <a:buClrTx/>
              <a:buSzTx/>
              <a:buFontTx/>
              <a:buChar char="–"/>
              <a:defRPr/>
            </a:pPr>
            <a:r>
              <a:rPr lang="en-US" dirty="0">
                <a:hlinkClick r:id="rId5"/>
              </a:rPr>
              <a:t>https://development.standards.ieee.org/myproject/Public//mytools/mob/loa.pdf</a:t>
            </a:r>
          </a:p>
          <a:p>
            <a:pPr lvl="0" defTabSz="914400" eaLnBrk="0" hangingPunct="0">
              <a:spcBef>
                <a:spcPct val="20000"/>
              </a:spcBef>
              <a:buClrTx/>
              <a:buSzTx/>
              <a:buFontTx/>
              <a:buChar char="•"/>
              <a:defRPr/>
            </a:pPr>
            <a:r>
              <a:rPr lang="en-US" dirty="0"/>
              <a:t>IEEE-SA Patent Committee FAQ &amp; Patent slides</a:t>
            </a:r>
          </a:p>
          <a:p>
            <a:pPr lvl="1" defTabSz="914400" eaLnBrk="0" hangingPunct="0">
              <a:spcBef>
                <a:spcPct val="20000"/>
              </a:spcBef>
              <a:buClrTx/>
              <a:buSzTx/>
              <a:buFontTx/>
              <a:buChar char="–"/>
              <a:defRPr/>
            </a:pPr>
            <a:r>
              <a:rPr lang="en-US" dirty="0">
                <a:hlinkClick r:id="rId7"/>
              </a:rPr>
              <a:t>http://standards.ieee.org/board/pat/faq.pdf</a:t>
            </a:r>
            <a:r>
              <a:rPr lang="en-US" dirty="0"/>
              <a:t> and </a:t>
            </a:r>
            <a:r>
              <a:rPr lang="en-US" dirty="0">
                <a:hlinkClick r:id="rId5"/>
              </a:rPr>
              <a:t>http://standards.ieee.org/board/pat/pat-slideset.ppt</a:t>
            </a:r>
            <a:r>
              <a:rPr lang="en-US" dirty="0"/>
              <a:t>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5884516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981201"/>
            <a:ext cx="10798223" cy="4113213"/>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2"/>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3"/>
              </a:rPr>
              <a:t>http://standards.ieee.org/develop/policies/bylaws/sb_bylaws.pdf</a:t>
            </a:r>
            <a:r>
              <a:rPr lang="en-US" sz="2400" dirty="0"/>
              <a:t> (PDF version)</a:t>
            </a:r>
            <a:r>
              <a:rPr lang="en-US" sz="1800" dirty="0"/>
              <a:t> </a:t>
            </a:r>
          </a:p>
          <a:p>
            <a:pPr lvl="0" defTabSz="914400" eaLnBrk="0" hangingPunct="0">
              <a:spcBef>
                <a:spcPct val="20000"/>
              </a:spcBef>
              <a:buClrTx/>
              <a:buSzTx/>
              <a:defRPr/>
            </a:pPr>
            <a:r>
              <a:rPr lang="en-US" sz="1600" dirty="0"/>
              <a:t/>
            </a: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4"/>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5"/>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err="1"/>
              <a:t>TGaz</a:t>
            </a:r>
            <a:r>
              <a:rPr lang="en-US" dirty="0"/>
              <a:t> Schedule at a </a:t>
            </a:r>
            <a:r>
              <a:rPr lang="en-US" dirty="0" smtClean="0"/>
              <a:t>glance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376165229"/>
              </p:ext>
            </p:extLst>
          </p:nvPr>
        </p:nvGraphicFramePr>
        <p:xfrm>
          <a:off x="2927648" y="2276872"/>
          <a:ext cx="5904655" cy="2808310"/>
        </p:xfrm>
        <a:graphic>
          <a:graphicData uri="http://schemas.openxmlformats.org/drawingml/2006/table">
            <a:tbl>
              <a:tblPr firstRow="1" bandRow="1">
                <a:tableStyleId>{21E4AEA4-8DFA-4A89-87EB-49C32662AFE0}</a:tableStyleId>
              </a:tblPr>
              <a:tblGrid>
                <a:gridCol w="902103"/>
                <a:gridCol w="1066116"/>
                <a:gridCol w="984109"/>
                <a:gridCol w="984109"/>
                <a:gridCol w="984109"/>
                <a:gridCol w="984109"/>
              </a:tblGrid>
              <a:tr h="457823">
                <a:tc>
                  <a:txBody>
                    <a:bodyPr/>
                    <a:lstStyle/>
                    <a:p>
                      <a:endParaRPr lang="en-US" sz="1800" dirty="0"/>
                    </a:p>
                  </a:txBody>
                  <a:tcPr marT="45746" marB="45746" anchor="ctr"/>
                </a:tc>
                <a:tc>
                  <a:txBody>
                    <a:bodyPr/>
                    <a:lstStyle/>
                    <a:p>
                      <a:pPr algn="ctr"/>
                      <a:r>
                        <a:rPr lang="en-US" sz="1800" dirty="0" smtClean="0"/>
                        <a:t>MON</a:t>
                      </a:r>
                      <a:endParaRPr lang="en-US" sz="1800" dirty="0"/>
                    </a:p>
                  </a:txBody>
                  <a:tcPr marT="45746" marB="45746" anchor="ctr"/>
                </a:tc>
                <a:tc>
                  <a:txBody>
                    <a:bodyPr/>
                    <a:lstStyle/>
                    <a:p>
                      <a:pPr algn="ctr"/>
                      <a:r>
                        <a:rPr lang="en-US" sz="1800" dirty="0" smtClean="0"/>
                        <a:t>TUE</a:t>
                      </a:r>
                      <a:endParaRPr lang="en-US" sz="1800" dirty="0"/>
                    </a:p>
                  </a:txBody>
                  <a:tcPr marT="45746" marB="45746" anchor="ctr"/>
                </a:tc>
                <a:tc>
                  <a:txBody>
                    <a:bodyPr/>
                    <a:lstStyle/>
                    <a:p>
                      <a:pPr algn="ctr"/>
                      <a:r>
                        <a:rPr lang="en-US" sz="1800" dirty="0" smtClean="0"/>
                        <a:t>WED</a:t>
                      </a:r>
                      <a:endParaRPr lang="en-US" sz="1800" dirty="0"/>
                    </a:p>
                  </a:txBody>
                  <a:tcPr marT="45746" marB="45746" anchor="ctr"/>
                </a:tc>
                <a:tc>
                  <a:txBody>
                    <a:bodyPr/>
                    <a:lstStyle/>
                    <a:p>
                      <a:pPr algn="ctr"/>
                      <a:r>
                        <a:rPr lang="en-US" sz="1800" dirty="0" smtClean="0"/>
                        <a:t>THU</a:t>
                      </a:r>
                      <a:endParaRPr lang="en-US" sz="1800" dirty="0"/>
                    </a:p>
                  </a:txBody>
                  <a:tcPr marT="45746" marB="45746" anchor="ctr"/>
                </a:tc>
                <a:tc>
                  <a:txBody>
                    <a:bodyPr/>
                    <a:lstStyle/>
                    <a:p>
                      <a:pPr algn="ctr"/>
                      <a:r>
                        <a:rPr lang="en-US" sz="1800" dirty="0" smtClean="0"/>
                        <a:t>FRI</a:t>
                      </a:r>
                      <a:endParaRPr lang="en-US" sz="1800" dirty="0"/>
                    </a:p>
                  </a:txBody>
                  <a:tcPr marT="45746" marB="45746" anchor="ctr"/>
                </a:tc>
              </a:tr>
              <a:tr h="457823">
                <a:tc>
                  <a:txBody>
                    <a:bodyPr/>
                    <a:lstStyle/>
                    <a:p>
                      <a:r>
                        <a:rPr lang="en-US" sz="1800" dirty="0" smtClean="0"/>
                        <a:t>AM1</a:t>
                      </a: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AZ</a:t>
                      </a:r>
                    </a:p>
                  </a:txBody>
                  <a:tcPr marT="45746" marB="45746" anchor="ctr">
                    <a:solidFill>
                      <a:srgbClr val="92D050"/>
                    </a:solidFill>
                  </a:tcPr>
                </a:tc>
                <a:tc>
                  <a:txBody>
                    <a:bodyPr/>
                    <a:lstStyle/>
                    <a:p>
                      <a:pPr algn="ctr"/>
                      <a:endParaRPr lang="en-US" sz="1800" dirty="0"/>
                    </a:p>
                  </a:txBody>
                  <a:tcPr marT="45746" marB="45746" anchor="ctr"/>
                </a:tc>
              </a:tr>
              <a:tr h="457823">
                <a:tc>
                  <a:txBody>
                    <a:bodyPr/>
                    <a:lstStyle/>
                    <a:p>
                      <a:r>
                        <a:rPr lang="en-US" sz="1800" dirty="0" smtClean="0"/>
                        <a:t>AM2</a:t>
                      </a:r>
                      <a:endParaRPr lang="en-US" sz="1800" dirty="0"/>
                    </a:p>
                  </a:txBody>
                  <a:tcPr marT="45746" marB="45746" anchor="ctr"/>
                </a:tc>
                <a:tc>
                  <a:txBody>
                    <a:bodyPr/>
                    <a:lstStyle/>
                    <a:p>
                      <a:pPr algn="ctr"/>
                      <a:endParaRPr lang="en-US" sz="1800" dirty="0"/>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dirty="0"/>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sz="1800" dirty="0"/>
                    </a:p>
                  </a:txBody>
                  <a:tcPr marT="45746" marB="45746" anchor="ctr"/>
                </a:tc>
              </a:tr>
              <a:tr h="519195">
                <a:tc>
                  <a:txBody>
                    <a:bodyPr/>
                    <a:lstStyle/>
                    <a:p>
                      <a:r>
                        <a:rPr lang="en-US" sz="1800" dirty="0" smtClean="0"/>
                        <a:t>PM1</a:t>
                      </a:r>
                      <a:endParaRPr lang="en-US" sz="1800" dirty="0"/>
                    </a:p>
                  </a:txBody>
                  <a:tcPr marT="45746" marB="45746" anchor="ctr"/>
                </a:tc>
                <a:tc>
                  <a:txBody>
                    <a:bodyPr/>
                    <a:lstStyle/>
                    <a:p>
                      <a:pPr algn="ctr"/>
                      <a:r>
                        <a:rPr lang="en-US" sz="1800" dirty="0" smtClean="0"/>
                        <a:t>AZ</a:t>
                      </a:r>
                      <a:endParaRPr lang="en-US" sz="1800" dirty="0"/>
                    </a:p>
                  </a:txBody>
                  <a:tcPr marT="45746" marB="45746" anchor="ctr">
                    <a:solidFill>
                      <a:srgbClr val="92D050"/>
                    </a:solidFill>
                  </a:tcPr>
                </a:tc>
                <a:tc>
                  <a:txBody>
                    <a:bodyPr/>
                    <a:lstStyle/>
                    <a:p>
                      <a:pPr algn="ctr"/>
                      <a:endParaRPr lang="en-US"/>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sz="1800" dirty="0"/>
                    </a:p>
                  </a:txBody>
                  <a:tcPr marT="45746" marB="45746" anchor="ctr"/>
                </a:tc>
              </a:tr>
              <a:tr h="457823">
                <a:tc>
                  <a:txBody>
                    <a:bodyPr/>
                    <a:lstStyle/>
                    <a:p>
                      <a:r>
                        <a:rPr lang="en-US" sz="1800" dirty="0" smtClean="0"/>
                        <a:t>PM2</a:t>
                      </a:r>
                      <a:endParaRPr lang="en-US" sz="1800" dirty="0"/>
                    </a:p>
                  </a:txBody>
                  <a:tcPr marT="45746" marB="45746" anchor="ctr"/>
                </a:tc>
                <a:tc>
                  <a:txBody>
                    <a:bodyPr/>
                    <a:lstStyle/>
                    <a:p>
                      <a:pPr algn="ctr"/>
                      <a:endParaRPr lang="en-US" sz="1800" dirty="0"/>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dirty="0"/>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dirty="0"/>
                    </a:p>
                  </a:txBody>
                  <a:tcPr marT="45746" marB="45746" anchor="ctr"/>
                </a:tc>
              </a:tr>
              <a:tr h="457823">
                <a:tc>
                  <a:txBody>
                    <a:bodyPr/>
                    <a:lstStyle/>
                    <a:p>
                      <a:r>
                        <a:rPr lang="en-US" sz="1800" dirty="0" smtClean="0"/>
                        <a:t>Eve</a:t>
                      </a:r>
                      <a:endParaRPr lang="en-US" sz="1800" dirty="0"/>
                    </a:p>
                  </a:txBody>
                  <a:tcPr marT="45746" marB="45746" anchor="ctr"/>
                </a:tc>
                <a:tc>
                  <a:txBody>
                    <a:bodyPr/>
                    <a:lstStyle/>
                    <a:p>
                      <a:pPr algn="ctr"/>
                      <a:endParaRPr lang="en-US" sz="1800" dirty="0"/>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r>
            </a:tbl>
          </a:graphicData>
        </a:graphic>
      </p:graphicFrame>
    </p:spTree>
    <p:extLst>
      <p:ext uri="{BB962C8B-B14F-4D97-AF65-F5344CB8AC3E}">
        <p14:creationId xmlns:p14="http://schemas.microsoft.com/office/powerpoint/2010/main" val="20190207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for the Week</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b="0" dirty="0"/>
              <a:t>Review IEEE-SA patent policy, duty to inform, call for potential essential patents, guidelines for anti-trust and competition laws and participation on individual basis in IEEE 802 meeting.</a:t>
            </a:r>
          </a:p>
          <a:p>
            <a:pPr algn="just">
              <a:spcBef>
                <a:spcPct val="20000"/>
              </a:spcBef>
              <a:buFontTx/>
              <a:buChar char="•"/>
            </a:pPr>
            <a:r>
              <a:rPr lang="en-US" altLang="en-US" b="0" dirty="0"/>
              <a:t>Agenda setting for the week.</a:t>
            </a:r>
          </a:p>
          <a:p>
            <a:pPr algn="just">
              <a:spcBef>
                <a:spcPct val="20000"/>
              </a:spcBef>
              <a:buFontTx/>
              <a:buChar char="•"/>
            </a:pPr>
            <a:r>
              <a:rPr lang="en-US" altLang="en-US" b="0" dirty="0"/>
              <a:t>Approve previous meeting minutes (</a:t>
            </a:r>
            <a:r>
              <a:rPr lang="en-US" altLang="en-US" b="0" dirty="0" smtClean="0"/>
              <a:t>11-18-780).  </a:t>
            </a:r>
          </a:p>
          <a:p>
            <a:pPr algn="just">
              <a:spcBef>
                <a:spcPct val="20000"/>
              </a:spcBef>
              <a:buFontTx/>
              <a:buChar char="•"/>
            </a:pPr>
            <a:r>
              <a:rPr lang="en-US" altLang="en-US" b="0" dirty="0" smtClean="0"/>
              <a:t>Approve Dec. 19</a:t>
            </a:r>
            <a:r>
              <a:rPr lang="en-US" altLang="en-US" b="0" baseline="30000" dirty="0" smtClean="0"/>
              <a:t>th</a:t>
            </a:r>
            <a:r>
              <a:rPr lang="en-US" altLang="en-US" b="0" dirty="0" smtClean="0"/>
              <a:t> teleconferences minutes.</a:t>
            </a:r>
            <a:endParaRPr lang="en-US" altLang="en-US" b="0" dirty="0"/>
          </a:p>
          <a:p>
            <a:pPr algn="just">
              <a:spcBef>
                <a:spcPct val="20000"/>
              </a:spcBef>
              <a:buFontTx/>
              <a:buChar char="•"/>
            </a:pPr>
            <a:r>
              <a:rPr lang="en-US" altLang="en-US" b="0" dirty="0" smtClean="0"/>
              <a:t>Conduct comment resolution.</a:t>
            </a:r>
          </a:p>
          <a:p>
            <a:pPr algn="just">
              <a:spcBef>
                <a:spcPct val="20000"/>
              </a:spcBef>
              <a:buFontTx/>
              <a:buChar char="•"/>
            </a:pPr>
            <a:r>
              <a:rPr lang="en-US" altLang="en-US" b="0" dirty="0" smtClean="0"/>
              <a:t>Review submissions towards amendment text.</a:t>
            </a:r>
          </a:p>
          <a:p>
            <a:pPr algn="just">
              <a:spcBef>
                <a:spcPct val="20000"/>
              </a:spcBef>
              <a:buFontTx/>
              <a:buChar char="•"/>
            </a:pPr>
            <a:r>
              <a:rPr lang="en-US" altLang="en-US" b="0" dirty="0"/>
              <a:t>Consider issuance of Initial WG ballot</a:t>
            </a:r>
          </a:p>
          <a:p>
            <a:pPr algn="just">
              <a:spcBef>
                <a:spcPct val="20000"/>
              </a:spcBef>
              <a:buFontTx/>
              <a:buChar char="•"/>
            </a:pPr>
            <a:r>
              <a:rPr lang="en-US" altLang="en-US" b="0" dirty="0" smtClean="0"/>
              <a:t>Other submissions.</a:t>
            </a:r>
          </a:p>
          <a:p>
            <a:pPr algn="just">
              <a:spcBef>
                <a:spcPct val="20000"/>
              </a:spcBef>
              <a:buFontTx/>
              <a:buChar char="•"/>
            </a:pPr>
            <a:endParaRPr lang="en-US" alt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0552150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999888881"/>
              </p:ext>
            </p:extLst>
          </p:nvPr>
        </p:nvGraphicFramePr>
        <p:xfrm>
          <a:off x="914401" y="1340768"/>
          <a:ext cx="10460567" cy="4968048"/>
        </p:xfrm>
        <a:graphic>
          <a:graphicData uri="http://schemas.openxmlformats.org/drawingml/2006/table">
            <a:tbl>
              <a:tblPr firstRow="1" bandRow="1">
                <a:tableStyleId>{21E4AEA4-8DFA-4A89-87EB-49C32662AFE0}</a:tableStyleId>
              </a:tblPr>
              <a:tblGrid>
                <a:gridCol w="1566971"/>
                <a:gridCol w="2015607"/>
                <a:gridCol w="4552289"/>
                <a:gridCol w="2325700"/>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332739">
                <a:tc>
                  <a:txBody>
                    <a:bodyPr/>
                    <a:lstStyle/>
                    <a:p>
                      <a:pPr marL="0" algn="l" defTabSz="914400" rtl="0" eaLnBrk="1" latinLnBrk="0" hangingPunct="1"/>
                      <a:r>
                        <a:rPr lang="en-US" sz="1800" kern="1200" dirty="0" smtClean="0">
                          <a:solidFill>
                            <a:schemeClr val="dk1"/>
                          </a:solidFill>
                          <a:latin typeface="+mn-lt"/>
                          <a:ea typeface="+mn-ea"/>
                          <a:cs typeface="+mn-cs"/>
                        </a:rPr>
                        <a:t>11-18-2086</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Jonathan Segev</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err="1" smtClean="0">
                          <a:solidFill>
                            <a:schemeClr val="dk1"/>
                          </a:solidFill>
                          <a:latin typeface="+mn-lt"/>
                          <a:ea typeface="+mn-ea"/>
                          <a:cs typeface="+mn-cs"/>
                        </a:rPr>
                        <a:t>TGaz</a:t>
                      </a:r>
                      <a:r>
                        <a:rPr lang="en-US" sz="1800" kern="1200" dirty="0" smtClean="0">
                          <a:solidFill>
                            <a:schemeClr val="dk1"/>
                          </a:solidFill>
                          <a:latin typeface="+mn-lt"/>
                          <a:ea typeface="+mn-ea"/>
                          <a:cs typeface="+mn-cs"/>
                        </a:rPr>
                        <a:t> Jan. 2018 Agenda</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Agenda Deck</a:t>
                      </a:r>
                      <a:endParaRPr lang="en-US" sz="1800" kern="1200" dirty="0">
                        <a:solidFill>
                          <a:schemeClr val="dk1"/>
                        </a:solidFill>
                        <a:latin typeface="+mn-lt"/>
                        <a:ea typeface="+mn-ea"/>
                        <a:cs typeface="+mn-cs"/>
                      </a:endParaRPr>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11-18-780</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Roy Want</a:t>
                      </a: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Nov. 2018 meeting minutes</a:t>
                      </a:r>
                      <a:endParaRPr lang="en-US" sz="18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Meeting minutes</a:t>
                      </a:r>
                    </a:p>
                  </a:txBody>
                  <a:tcPr marT="45712" marB="45712"/>
                </a:tc>
              </a:tr>
              <a:tr h="0">
                <a:tc>
                  <a:txBody>
                    <a:bodyPr/>
                    <a:lstStyle/>
                    <a:p>
                      <a:r>
                        <a:rPr lang="en-US" sz="1800" kern="1200" dirty="0" smtClean="0">
                          <a:solidFill>
                            <a:schemeClr val="dk1"/>
                          </a:solidFill>
                          <a:latin typeface="+mn-lt"/>
                          <a:ea typeface="+mn-ea"/>
                          <a:cs typeface="+mn-cs"/>
                        </a:rPr>
                        <a:t>11-18-2160</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Roy Want</a:t>
                      </a:r>
                      <a:endParaRPr lang="en-US" sz="1800" kern="1200" dirty="0">
                        <a:solidFill>
                          <a:schemeClr val="dk1"/>
                        </a:solidFill>
                        <a:latin typeface="+mn-lt"/>
                        <a:ea typeface="+mn-ea"/>
                        <a:cs typeface="+mn-cs"/>
                      </a:endParaRPr>
                    </a:p>
                  </a:txBody>
                  <a:tcPr marT="45712" marB="45712"/>
                </a:tc>
                <a:tc>
                  <a:txBody>
                    <a:bodyPr/>
                    <a:lstStyle/>
                    <a:p>
                      <a:r>
                        <a:rPr lang="en-US" sz="1800" kern="1200" smtClean="0">
                          <a:solidFill>
                            <a:schemeClr val="dk1"/>
                          </a:solidFill>
                          <a:latin typeface="+mn-lt"/>
                          <a:ea typeface="+mn-ea"/>
                          <a:cs typeface="+mn-cs"/>
                        </a:rPr>
                        <a:t>December 19th telecon minutes</a:t>
                      </a:r>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r>
              <a:tr h="268211">
                <a:tc>
                  <a:txBody>
                    <a:bodyPr/>
                    <a:lstStyle/>
                    <a:p>
                      <a:r>
                        <a:rPr lang="en-US" sz="1800" kern="1200" dirty="0" smtClean="0">
                          <a:solidFill>
                            <a:schemeClr val="dk1"/>
                          </a:solidFill>
                          <a:latin typeface="+mn-lt"/>
                          <a:ea typeface="+mn-ea"/>
                          <a:cs typeface="+mn-cs"/>
                        </a:rPr>
                        <a:t>11-18-1782</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Yongho Seok</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CC28 CR Secure TB Ranging Measurement Exchange Protocol.</a:t>
                      </a:r>
                      <a:endParaRPr lang="en-US" sz="1800" kern="1200" dirty="0">
                        <a:solidFill>
                          <a:schemeClr val="dk1"/>
                        </a:solidFill>
                        <a:latin typeface="+mn-lt"/>
                        <a:ea typeface="+mn-ea"/>
                        <a:cs typeface="+mn-cs"/>
                      </a:endParaRPr>
                    </a:p>
                  </a:txBody>
                  <a:tcPr marT="45712" marB="45712"/>
                </a:tc>
                <a:tc>
                  <a:txBody>
                    <a:bodyPr/>
                    <a:lstStyle/>
                    <a:p>
                      <a:r>
                        <a:rPr lang="en-US" sz="1800" kern="120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r>
              <a:tr h="201158">
                <a:tc>
                  <a:txBody>
                    <a:bodyPr/>
                    <a:lstStyle/>
                    <a:p>
                      <a:r>
                        <a:rPr lang="en-US" sz="1800" kern="1200" dirty="0" smtClean="0">
                          <a:solidFill>
                            <a:schemeClr val="dk1"/>
                          </a:solidFill>
                          <a:latin typeface="+mn-lt"/>
                          <a:ea typeface="+mn-ea"/>
                          <a:cs typeface="+mn-cs"/>
                        </a:rPr>
                        <a:t>11-19-035</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Erik Lindskog</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Informative text for passive location ranging</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Removed</a:t>
                      </a:r>
                      <a:r>
                        <a:rPr lang="en-US" sz="1800" kern="1200" baseline="0" dirty="0" smtClean="0">
                          <a:solidFill>
                            <a:schemeClr val="dk1"/>
                          </a:solidFill>
                          <a:latin typeface="+mn-lt"/>
                          <a:ea typeface="+mn-ea"/>
                          <a:cs typeface="+mn-cs"/>
                        </a:rPr>
                        <a:t> per request</a:t>
                      </a:r>
                      <a:endParaRPr lang="en-US" sz="1800" kern="1200" dirty="0">
                        <a:solidFill>
                          <a:schemeClr val="dk1"/>
                        </a:solidFill>
                        <a:latin typeface="+mn-lt"/>
                        <a:ea typeface="+mn-ea"/>
                        <a:cs typeface="+mn-cs"/>
                      </a:endParaRPr>
                    </a:p>
                  </a:txBody>
                  <a:tcPr marT="45712" marB="45712"/>
                </a:tc>
              </a:tr>
              <a:tr h="134106">
                <a:tc>
                  <a:txBody>
                    <a:bodyPr/>
                    <a:lstStyle/>
                    <a:p>
                      <a:r>
                        <a:rPr lang="en-US" sz="1800" kern="1200" dirty="0" smtClean="0">
                          <a:solidFill>
                            <a:schemeClr val="dk1"/>
                          </a:solidFill>
                          <a:latin typeface="+mn-lt"/>
                          <a:ea typeface="+mn-ea"/>
                          <a:cs typeface="+mn-cs"/>
                        </a:rPr>
                        <a:t>11-19-005</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Ganesh </a:t>
                      </a:r>
                      <a:r>
                        <a:rPr lang="en-US" sz="1800" kern="1200" dirty="0" err="1" smtClean="0">
                          <a:solidFill>
                            <a:schemeClr val="dk1"/>
                          </a:solidFill>
                          <a:latin typeface="+mn-lt"/>
                          <a:ea typeface="+mn-ea"/>
                          <a:cs typeface="+mn-cs"/>
                        </a:rPr>
                        <a:t>Venkatesan</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Annex-C entries corresponding to .11az</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Amendment text</a:t>
                      </a:r>
                      <a:endParaRPr lang="en-US" sz="1800" kern="1200" dirty="0">
                        <a:solidFill>
                          <a:schemeClr val="dk1"/>
                        </a:solidFill>
                        <a:latin typeface="+mn-lt"/>
                        <a:ea typeface="+mn-ea"/>
                        <a:cs typeface="+mn-cs"/>
                      </a:endParaRPr>
                    </a:p>
                  </a:txBody>
                  <a:tcPr marT="45712" marB="45712"/>
                </a:tc>
              </a:tr>
              <a:tr h="0">
                <a:tc>
                  <a:txBody>
                    <a:bodyPr/>
                    <a:lstStyle/>
                    <a:p>
                      <a:r>
                        <a:rPr lang="en-US" sz="1800" kern="1200" dirty="0" smtClean="0">
                          <a:solidFill>
                            <a:schemeClr val="dk1"/>
                          </a:solidFill>
                          <a:latin typeface="+mn-lt"/>
                          <a:ea typeface="+mn-ea"/>
                          <a:cs typeface="+mn-cs"/>
                        </a:rPr>
                        <a:t>11-19-0037</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Ganesh </a:t>
                      </a:r>
                      <a:r>
                        <a:rPr lang="en-US" sz="1800" kern="1200" dirty="0" err="1" smtClean="0">
                          <a:solidFill>
                            <a:schemeClr val="dk1"/>
                          </a:solidFill>
                          <a:latin typeface="+mn-lt"/>
                          <a:ea typeface="+mn-ea"/>
                          <a:cs typeface="+mn-cs"/>
                        </a:rPr>
                        <a:t>Venkatesan</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Update to the </a:t>
                      </a:r>
                      <a:r>
                        <a:rPr lang="en-US" sz="1800" kern="1200" dirty="0" err="1" smtClean="0">
                          <a:solidFill>
                            <a:schemeClr val="dk1"/>
                          </a:solidFill>
                          <a:latin typeface="+mn-lt"/>
                          <a:ea typeface="+mn-ea"/>
                          <a:cs typeface="+mn-cs"/>
                        </a:rPr>
                        <a:t>TGaz</a:t>
                      </a:r>
                      <a:r>
                        <a:rPr lang="en-US" sz="1800" kern="1200" dirty="0" smtClean="0">
                          <a:solidFill>
                            <a:schemeClr val="dk1"/>
                          </a:solidFill>
                          <a:latin typeface="+mn-lt"/>
                          <a:ea typeface="+mn-ea"/>
                          <a:cs typeface="+mn-cs"/>
                        </a:rPr>
                        <a:t> negotiation protocol LTF negotiation</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Amendment text</a:t>
                      </a:r>
                      <a:endParaRPr lang="en-US" sz="1800" kern="1200" dirty="0">
                        <a:solidFill>
                          <a:schemeClr val="dk1"/>
                        </a:solidFill>
                        <a:latin typeface="+mn-lt"/>
                        <a:ea typeface="+mn-ea"/>
                        <a:cs typeface="+mn-cs"/>
                      </a:endParaRPr>
                    </a:p>
                  </a:txBody>
                  <a:tcPr marT="45712" marB="45712"/>
                </a:tc>
              </a:tr>
              <a:tr h="167632">
                <a:tc>
                  <a:txBody>
                    <a:bodyPr/>
                    <a:lstStyle/>
                    <a:p>
                      <a:r>
                        <a:rPr lang="en-US" sz="1800" kern="1200" dirty="0" smtClean="0">
                          <a:solidFill>
                            <a:schemeClr val="dk1"/>
                          </a:solidFill>
                          <a:latin typeface="+mn-lt"/>
                          <a:ea typeface="+mn-ea"/>
                          <a:cs typeface="+mn-cs"/>
                        </a:rPr>
                        <a:t>11-19-0038</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Ganesh </a:t>
                      </a:r>
                      <a:r>
                        <a:rPr lang="en-US" sz="1800" kern="1200" dirty="0" err="1" smtClean="0">
                          <a:solidFill>
                            <a:schemeClr val="dk1"/>
                          </a:solidFill>
                          <a:latin typeface="+mn-lt"/>
                          <a:ea typeface="+mn-ea"/>
                          <a:cs typeface="+mn-cs"/>
                        </a:rPr>
                        <a:t>Venkatesan</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Resolutions to a few CC#28 CR</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r>
              <a:tr h="167632">
                <a:tc>
                  <a:txBody>
                    <a:bodyPr/>
                    <a:lstStyle/>
                    <a:p>
                      <a:r>
                        <a:rPr lang="en-US" sz="1800" kern="1200" dirty="0" smtClean="0">
                          <a:solidFill>
                            <a:schemeClr val="dk1"/>
                          </a:solidFill>
                          <a:latin typeface="+mn-lt"/>
                          <a:ea typeface="+mn-ea"/>
                          <a:cs typeface="+mn-cs"/>
                        </a:rPr>
                        <a:t>11-18-2104</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Girish Madpuwar</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CR for chapter 11 MLME</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r>
              <a:tr h="0">
                <a:tc>
                  <a:txBody>
                    <a:bodyPr/>
                    <a:lstStyle/>
                    <a:p>
                      <a:r>
                        <a:rPr lang="en-US" sz="1800" kern="1200" dirty="0" smtClean="0">
                          <a:solidFill>
                            <a:schemeClr val="dk1"/>
                          </a:solidFill>
                          <a:latin typeface="+mn-lt"/>
                          <a:ea typeface="+mn-ea"/>
                          <a:cs typeface="+mn-cs"/>
                        </a:rPr>
                        <a:t>11-18-2152</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Assaf Kasher</a:t>
                      </a:r>
                    </a:p>
                  </a:txBody>
                  <a:tcPr marT="45712" marB="45712"/>
                </a:tc>
                <a:tc>
                  <a:txBody>
                    <a:bodyPr/>
                    <a:lstStyle/>
                    <a:p>
                      <a:r>
                        <a:rPr lang="en-US" sz="1800" kern="1200" dirty="0" smtClean="0">
                          <a:solidFill>
                            <a:schemeClr val="dk1"/>
                          </a:solidFill>
                          <a:latin typeface="+mn-lt"/>
                          <a:ea typeface="+mn-ea"/>
                          <a:cs typeface="+mn-cs"/>
                        </a:rPr>
                        <a:t>CC28 Clause 3-4 CIDs</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r>
              <a:tr h="0">
                <a:tc>
                  <a:txBody>
                    <a:bodyPr/>
                    <a:lstStyle/>
                    <a:p>
                      <a:r>
                        <a:rPr lang="en-US" sz="1800" kern="1200" dirty="0" smtClean="0">
                          <a:solidFill>
                            <a:schemeClr val="dk1"/>
                          </a:solidFill>
                          <a:latin typeface="+mn-lt"/>
                          <a:ea typeface="+mn-ea"/>
                          <a:cs typeface="+mn-cs"/>
                        </a:rPr>
                        <a:t>11-18-2157</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Assaf Kasher</a:t>
                      </a:r>
                    </a:p>
                  </a:txBody>
                  <a:tcPr marT="45712" marB="45712"/>
                </a:tc>
                <a:tc>
                  <a:txBody>
                    <a:bodyPr/>
                    <a:lstStyle/>
                    <a:p>
                      <a:r>
                        <a:rPr lang="en-US" sz="1800" kern="1200" dirty="0" smtClean="0">
                          <a:solidFill>
                            <a:schemeClr val="dk1"/>
                          </a:solidFill>
                          <a:latin typeface="+mn-lt"/>
                          <a:ea typeface="+mn-ea"/>
                          <a:cs typeface="+mn-cs"/>
                        </a:rPr>
                        <a:t>PDMG PICS changes</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7784970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List for the week </a:t>
            </a:r>
            <a:r>
              <a:rPr lang="en-US" altLang="en-US" dirty="0" smtClean="0">
                <a:solidFill>
                  <a:schemeClr val="tx2"/>
                </a:solidFill>
              </a:rPr>
              <a:t>(2)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582195006"/>
              </p:ext>
            </p:extLst>
          </p:nvPr>
        </p:nvGraphicFramePr>
        <p:xfrm>
          <a:off x="911424" y="1772816"/>
          <a:ext cx="10478360" cy="4419408"/>
        </p:xfrm>
        <a:graphic>
          <a:graphicData uri="http://schemas.openxmlformats.org/drawingml/2006/table">
            <a:tbl>
              <a:tblPr firstRow="1" bandRow="1">
                <a:tableStyleId>{21E4AEA4-8DFA-4A89-87EB-49C32662AFE0}</a:tableStyleId>
              </a:tblPr>
              <a:tblGrid>
                <a:gridCol w="1296144"/>
                <a:gridCol w="1872208"/>
                <a:gridCol w="5301826"/>
                <a:gridCol w="2008182"/>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167632">
                <a:tc>
                  <a:txBody>
                    <a:bodyPr/>
                    <a:lstStyle/>
                    <a:p>
                      <a:pPr marL="0" algn="l" defTabSz="914400" rtl="0" eaLnBrk="1" latinLnBrk="0" hangingPunct="1"/>
                      <a:r>
                        <a:rPr lang="en-US" sz="1800" kern="1200" dirty="0" smtClean="0">
                          <a:solidFill>
                            <a:schemeClr val="dk1"/>
                          </a:solidFill>
                          <a:latin typeface="+mn-lt"/>
                          <a:ea typeface="+mn-ea"/>
                          <a:cs typeface="+mn-cs"/>
                        </a:rPr>
                        <a:t>11-19-039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Erik Lindskog</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Phase roll based TOA in Passive Location Ranging</a:t>
                      </a:r>
                      <a:endParaRPr lang="en-US" sz="1800"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Technical</a:t>
                      </a:r>
                    </a:p>
                  </a:txBody>
                  <a:tcPr marT="45712" marB="45712"/>
                </a:tc>
              </a:tr>
              <a:tr h="167632">
                <a:tc>
                  <a:txBody>
                    <a:bodyPr/>
                    <a:lstStyle/>
                    <a:p>
                      <a:r>
                        <a:rPr lang="en-US" sz="1800" kern="1200" dirty="0" smtClean="0">
                          <a:solidFill>
                            <a:schemeClr val="dk1"/>
                          </a:solidFill>
                          <a:latin typeface="+mn-lt"/>
                          <a:ea typeface="+mn-ea"/>
                          <a:cs typeface="+mn-cs"/>
                        </a:rPr>
                        <a:t>11-19-125</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Chao Chun Wang</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Editor’s report </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Amendment</a:t>
                      </a:r>
                      <a:endParaRPr lang="en-US" sz="1800" kern="1200" dirty="0">
                        <a:solidFill>
                          <a:schemeClr val="dk1"/>
                        </a:solidFill>
                        <a:latin typeface="+mn-lt"/>
                        <a:ea typeface="+mn-ea"/>
                        <a:cs typeface="+mn-cs"/>
                      </a:endParaRPr>
                    </a:p>
                  </a:txBody>
                  <a:tcPr marT="45712" marB="45712"/>
                </a:tc>
              </a:tr>
              <a:tr h="246440">
                <a:tc>
                  <a:txBody>
                    <a:bodyPr/>
                    <a:lstStyle/>
                    <a:p>
                      <a:r>
                        <a:rPr lang="en-US" sz="1800" kern="1200" dirty="0" smtClean="0">
                          <a:solidFill>
                            <a:schemeClr val="dk1"/>
                          </a:solidFill>
                          <a:latin typeface="+mn-lt"/>
                          <a:ea typeface="+mn-ea"/>
                          <a:cs typeface="+mn-cs"/>
                        </a:rPr>
                        <a:t>11-19-072</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Qi Wang</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Text proposal for CID 497</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r>
              <a:tr h="167632">
                <a:tc>
                  <a:txBody>
                    <a:bodyPr/>
                    <a:lstStyle/>
                    <a:p>
                      <a:r>
                        <a:rPr lang="en-US" sz="1800" kern="1200" dirty="0" smtClean="0">
                          <a:solidFill>
                            <a:schemeClr val="dk1"/>
                          </a:solidFill>
                          <a:latin typeface="+mn-lt"/>
                          <a:ea typeface="+mn-ea"/>
                          <a:cs typeface="+mn-cs"/>
                        </a:rPr>
                        <a:t>11-19-122</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Dash </a:t>
                      </a:r>
                      <a:r>
                        <a:rPr lang="en-US" sz="1800" kern="1200" dirty="0" err="1" smtClean="0">
                          <a:solidFill>
                            <a:schemeClr val="dk1"/>
                          </a:solidFill>
                          <a:latin typeface="+mn-lt"/>
                          <a:ea typeface="+mn-ea"/>
                          <a:cs typeface="+mn-cs"/>
                        </a:rPr>
                        <a:t>Debashis</a:t>
                      </a:r>
                      <a:r>
                        <a:rPr lang="en-US" sz="1800" kern="1200" dirty="0" smtClean="0">
                          <a:solidFill>
                            <a:schemeClr val="dk1"/>
                          </a:solidFill>
                          <a:latin typeface="+mn-lt"/>
                          <a:ea typeface="+mn-ea"/>
                          <a:cs typeface="+mn-cs"/>
                        </a:rPr>
                        <a:t> </a:t>
                      </a:r>
                      <a:endParaRPr lang="en-US" sz="1800" kern="1200" dirty="0">
                        <a:solidFill>
                          <a:schemeClr val="dk1"/>
                        </a:solidFill>
                        <a:latin typeface="+mn-lt"/>
                        <a:ea typeface="+mn-ea"/>
                        <a:cs typeface="+mn-cs"/>
                      </a:endParaRPr>
                    </a:p>
                  </a:txBody>
                  <a:tcPr marT="45712" marB="45712"/>
                </a:tc>
                <a:tc>
                  <a:txBody>
                    <a:bodyPr/>
                    <a:lstStyle/>
                    <a:p>
                      <a:pPr rtl="0"/>
                      <a:r>
                        <a:rPr lang="en-US" sz="1800" kern="1200" dirty="0" smtClean="0">
                          <a:solidFill>
                            <a:schemeClr val="dk1"/>
                          </a:solidFill>
                          <a:latin typeface="+mn-lt"/>
                          <a:ea typeface="+mn-ea"/>
                          <a:cs typeface="+mn-cs"/>
                        </a:rPr>
                        <a:t>CR for secure LTF parameters CIDs</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r>
              <a:tr h="0">
                <a:tc>
                  <a:txBody>
                    <a:bodyPr/>
                    <a:lstStyle/>
                    <a:p>
                      <a:r>
                        <a:rPr lang="en-US" sz="1800" kern="1200" dirty="0" smtClean="0">
                          <a:solidFill>
                            <a:schemeClr val="dk1"/>
                          </a:solidFill>
                          <a:latin typeface="+mn-lt"/>
                          <a:ea typeface="+mn-ea"/>
                          <a:cs typeface="+mn-cs"/>
                        </a:rPr>
                        <a:t>11-19-123</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Dash </a:t>
                      </a:r>
                      <a:r>
                        <a:rPr lang="en-US" sz="1800" kern="1200" dirty="0" err="1" smtClean="0">
                          <a:solidFill>
                            <a:schemeClr val="dk1"/>
                          </a:solidFill>
                          <a:latin typeface="+mn-lt"/>
                          <a:ea typeface="+mn-ea"/>
                          <a:cs typeface="+mn-cs"/>
                        </a:rPr>
                        <a:t>Debashis</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CR for editorial CIDs</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CR</a:t>
                      </a:r>
                    </a:p>
                  </a:txBody>
                  <a:tcPr marT="45712" marB="45712"/>
                </a:tc>
              </a:tr>
              <a:tr h="167632">
                <a:tc>
                  <a:txBody>
                    <a:bodyPr/>
                    <a:lstStyle/>
                    <a:p>
                      <a:r>
                        <a:rPr lang="en-US" sz="1800" kern="1200" dirty="0" smtClean="0">
                          <a:solidFill>
                            <a:schemeClr val="dk1"/>
                          </a:solidFill>
                          <a:latin typeface="+mn-lt"/>
                          <a:ea typeface="+mn-ea"/>
                          <a:cs typeface="+mn-cs"/>
                        </a:rPr>
                        <a:t>11-19-124</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Dash </a:t>
                      </a:r>
                      <a:r>
                        <a:rPr lang="en-US" sz="1800" kern="1200" dirty="0" err="1" smtClean="0">
                          <a:solidFill>
                            <a:schemeClr val="dk1"/>
                          </a:solidFill>
                          <a:latin typeface="+mn-lt"/>
                          <a:ea typeface="+mn-ea"/>
                          <a:cs typeface="+mn-cs"/>
                        </a:rPr>
                        <a:t>Debashis</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CR for FTM procedure and MLME CIDs</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r>
              <a:tr h="167632">
                <a:tc>
                  <a:txBody>
                    <a:bodyPr/>
                    <a:lstStyle/>
                    <a:p>
                      <a:r>
                        <a:rPr lang="en-US" sz="1800" kern="1200" dirty="0" smtClean="0">
                          <a:solidFill>
                            <a:schemeClr val="dk1"/>
                          </a:solidFill>
                          <a:latin typeface="+mn-lt"/>
                          <a:ea typeface="+mn-ea"/>
                          <a:cs typeface="+mn-cs"/>
                        </a:rPr>
                        <a:t>11-19-132</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Erik Lindskog</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Correction to passive location ranging amendment text</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Amendment text</a:t>
                      </a:r>
                      <a:endParaRPr lang="en-US" sz="1800" kern="1200" dirty="0">
                        <a:solidFill>
                          <a:schemeClr val="dk1"/>
                        </a:solidFill>
                        <a:latin typeface="+mn-lt"/>
                        <a:ea typeface="+mn-ea"/>
                        <a:cs typeface="+mn-cs"/>
                      </a:endParaRPr>
                    </a:p>
                  </a:txBody>
                  <a:tcPr marT="45712" marB="45712"/>
                </a:tc>
              </a:tr>
              <a:tr h="0">
                <a:tc>
                  <a:txBody>
                    <a:bodyPr/>
                    <a:lstStyle/>
                    <a:p>
                      <a:r>
                        <a:rPr lang="en-US" sz="1800" kern="1200" dirty="0" smtClean="0">
                          <a:solidFill>
                            <a:schemeClr val="dk1"/>
                          </a:solidFill>
                          <a:latin typeface="+mn-lt"/>
                          <a:ea typeface="+mn-ea"/>
                          <a:cs typeface="+mn-cs"/>
                        </a:rPr>
                        <a:t>11-19-131</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Erik Lindskog</a:t>
                      </a:r>
                    </a:p>
                  </a:txBody>
                  <a:tcPr marT="45712" marB="45712"/>
                </a:tc>
                <a:tc>
                  <a:txBody>
                    <a:bodyPr/>
                    <a:lstStyle/>
                    <a:p>
                      <a:r>
                        <a:rPr lang="en-US" sz="1800" kern="1200" dirty="0" smtClean="0">
                          <a:solidFill>
                            <a:schemeClr val="dk1"/>
                          </a:solidFill>
                          <a:latin typeface="+mn-lt"/>
                          <a:ea typeface="+mn-ea"/>
                          <a:cs typeface="+mn-cs"/>
                        </a:rPr>
                        <a:t>Passive location ranging LCI reporting</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Amendment text</a:t>
                      </a:r>
                    </a:p>
                  </a:txBody>
                  <a:tcPr marT="45712" marB="45712"/>
                </a:tc>
              </a:tr>
              <a:tr h="0">
                <a:tc>
                  <a:txBody>
                    <a:bodyPr/>
                    <a:lstStyle/>
                    <a:p>
                      <a:r>
                        <a:rPr lang="en-US" sz="1800" kern="1200" dirty="0" smtClean="0">
                          <a:solidFill>
                            <a:schemeClr val="dk1"/>
                          </a:solidFill>
                          <a:latin typeface="+mn-lt"/>
                          <a:ea typeface="+mn-ea"/>
                          <a:cs typeface="+mn-cs"/>
                        </a:rPr>
                        <a:t>11-19-130</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Erik Lindskog</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CFO reporting accuracy requirements</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Amendment text</a:t>
                      </a:r>
                    </a:p>
                  </a:txBody>
                  <a:tcPr marT="45712" marB="45712"/>
                </a:tc>
              </a:tr>
              <a:tr h="0">
                <a:tc>
                  <a:txBody>
                    <a:bodyPr/>
                    <a:lstStyle/>
                    <a:p>
                      <a:r>
                        <a:rPr lang="en-US" sz="1800" kern="1200" dirty="0" smtClean="0">
                          <a:solidFill>
                            <a:schemeClr val="dk1"/>
                          </a:solidFill>
                          <a:latin typeface="+mn-lt"/>
                          <a:ea typeface="+mn-ea"/>
                          <a:cs typeface="+mn-cs"/>
                        </a:rPr>
                        <a:t>11-19-093</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Yongho Seok</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Comment resolution MAC miscellaneous </a:t>
                      </a:r>
                    </a:p>
                  </a:txBody>
                  <a:tcPr marT="45712" marB="45712"/>
                </a:tc>
                <a:tc>
                  <a:txBody>
                    <a:bodyPr/>
                    <a:lstStyle/>
                    <a:p>
                      <a:r>
                        <a:rPr lang="en-US" sz="1800" kern="1200" dirty="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r>
              <a:tr h="0">
                <a:tc>
                  <a:txBody>
                    <a:bodyPr/>
                    <a:lstStyle/>
                    <a:p>
                      <a:r>
                        <a:rPr lang="en-US" sz="1800" kern="1200" dirty="0" smtClean="0">
                          <a:solidFill>
                            <a:schemeClr val="dk1"/>
                          </a:solidFill>
                          <a:latin typeface="+mn-lt"/>
                          <a:ea typeface="+mn-ea"/>
                          <a:cs typeface="+mn-cs"/>
                        </a:rPr>
                        <a:t>11-18-2153</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Assaf Kasher</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CID73 LOS Likelihood element</a:t>
                      </a:r>
                      <a:endParaRPr lang="en-US" sz="1800" kern="1200" dirty="0" smtClean="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27296091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List for the week </a:t>
            </a:r>
            <a:r>
              <a:rPr lang="en-US" altLang="en-US" dirty="0" smtClean="0">
                <a:solidFill>
                  <a:schemeClr val="tx2"/>
                </a:solidFill>
              </a:rPr>
              <a:t>(3)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935666194"/>
              </p:ext>
            </p:extLst>
          </p:nvPr>
        </p:nvGraphicFramePr>
        <p:xfrm>
          <a:off x="906562" y="1751014"/>
          <a:ext cx="10478360" cy="4876624"/>
        </p:xfrm>
        <a:graphic>
          <a:graphicData uri="http://schemas.openxmlformats.org/drawingml/2006/table">
            <a:tbl>
              <a:tblPr firstRow="1" bandRow="1">
                <a:tableStyleId>{21E4AEA4-8DFA-4A89-87EB-49C32662AFE0}</a:tableStyleId>
              </a:tblPr>
              <a:tblGrid>
                <a:gridCol w="1296144"/>
                <a:gridCol w="1872208"/>
                <a:gridCol w="5301826"/>
                <a:gridCol w="2008182"/>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332739">
                <a:tc>
                  <a:txBody>
                    <a:bodyPr/>
                    <a:lstStyle/>
                    <a:p>
                      <a:r>
                        <a:rPr lang="en-US" sz="1800" dirty="0" smtClean="0"/>
                        <a:t>11-19-145</a:t>
                      </a:r>
                      <a:endParaRPr lang="en-US" sz="1800" dirty="0"/>
                    </a:p>
                  </a:txBody>
                  <a:tcPr marT="45712" marB="45712"/>
                </a:tc>
                <a:tc>
                  <a:txBody>
                    <a:bodyPr/>
                    <a:lstStyle/>
                    <a:p>
                      <a:r>
                        <a:rPr lang="en-US" sz="1800" dirty="0" smtClean="0"/>
                        <a:t>Assaf</a:t>
                      </a:r>
                      <a:r>
                        <a:rPr lang="en-US" sz="1800" baseline="0" dirty="0" smtClean="0"/>
                        <a:t> Kasher</a:t>
                      </a:r>
                      <a:endParaRPr lang="en-US" sz="18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CC28 miscellaneous</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CIDs</a:t>
                      </a:r>
                      <a:endParaRPr lang="en-US" sz="1800" kern="1200" dirty="0" smtClean="0">
                        <a:solidFill>
                          <a:schemeClr val="dk1"/>
                        </a:solidFill>
                        <a:effectLst/>
                        <a:latin typeface="+mn-lt"/>
                        <a:ea typeface="+mn-ea"/>
                        <a:cs typeface="+mn-cs"/>
                      </a:endParaRPr>
                    </a:p>
                  </a:txBody>
                  <a:tcPr marT="45712" marB="45712"/>
                </a:tc>
                <a:tc>
                  <a:txBody>
                    <a:bodyPr/>
                    <a:lstStyle/>
                    <a:p>
                      <a:r>
                        <a:rPr lang="en-US" sz="1800" dirty="0" smtClean="0"/>
                        <a:t>CR</a:t>
                      </a:r>
                      <a:endParaRPr lang="en-US" sz="1800" dirty="0"/>
                    </a:p>
                  </a:txBody>
                  <a:tcPr marT="45712" marB="45712"/>
                </a:tc>
              </a:tr>
              <a:tr h="246440">
                <a:tc>
                  <a:txBody>
                    <a:bodyPr/>
                    <a:lstStyle/>
                    <a:p>
                      <a:r>
                        <a:rPr lang="en-US" sz="1800" dirty="0" smtClean="0"/>
                        <a:t>11-19-147</a:t>
                      </a:r>
                      <a:endParaRPr lang="en-US" sz="1800" dirty="0"/>
                    </a:p>
                  </a:txBody>
                  <a:tcPr marT="45712" marB="45712"/>
                </a:tc>
                <a:tc>
                  <a:txBody>
                    <a:bodyPr/>
                    <a:lstStyle/>
                    <a:p>
                      <a:r>
                        <a:rPr lang="en-US" sz="1800" dirty="0" smtClean="0"/>
                        <a:t>Assaf Kasher</a:t>
                      </a:r>
                      <a:endParaRPr lang="en-US" sz="18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Multi band 60Ghz Location Capability publishing</a:t>
                      </a:r>
                      <a:endParaRPr lang="en-US" sz="1800" kern="1200" dirty="0" smtClean="0">
                        <a:solidFill>
                          <a:schemeClr val="dk1"/>
                        </a:solidFill>
                        <a:effectLst/>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technical</a:t>
                      </a:r>
                      <a:endParaRPr lang="en-US" sz="1800" kern="1200" dirty="0" smtClean="0">
                        <a:solidFill>
                          <a:schemeClr val="dk1"/>
                        </a:solidFill>
                        <a:effectLst/>
                        <a:latin typeface="+mn-lt"/>
                        <a:ea typeface="+mn-ea"/>
                        <a:cs typeface="+mn-cs"/>
                      </a:endParaRPr>
                    </a:p>
                  </a:txBody>
                  <a:tcPr marT="45712" marB="45712"/>
                </a:tc>
              </a:tr>
              <a:tr h="167632">
                <a:tc>
                  <a:txBody>
                    <a:bodyPr/>
                    <a:lstStyle/>
                    <a:p>
                      <a:r>
                        <a:rPr lang="en-US" sz="1800" dirty="0" smtClean="0"/>
                        <a:t>11-19-159</a:t>
                      </a:r>
                      <a:endParaRPr lang="en-US" sz="1800" dirty="0"/>
                    </a:p>
                  </a:txBody>
                  <a:tcPr marT="45712" marB="45712"/>
                </a:tc>
                <a:tc>
                  <a:txBody>
                    <a:bodyPr/>
                    <a:lstStyle/>
                    <a:p>
                      <a:r>
                        <a:rPr lang="en-US" sz="1800" dirty="0" smtClean="0"/>
                        <a:t>Christian Berger</a:t>
                      </a:r>
                      <a:endParaRPr lang="en-US" sz="1800" dirty="0"/>
                    </a:p>
                  </a:txBody>
                  <a:tcPr marT="45712" marB="45712"/>
                </a:tc>
                <a:tc>
                  <a:txBody>
                    <a:bodyPr/>
                    <a:lstStyle/>
                    <a:p>
                      <a:r>
                        <a:rPr lang="en-US" sz="1800" dirty="0" smtClean="0"/>
                        <a:t>Location Measurement Report Frame</a:t>
                      </a:r>
                      <a:endParaRPr lang="en-US" sz="1800" dirty="0"/>
                    </a:p>
                  </a:txBody>
                  <a:tcPr marT="45712" marB="45712"/>
                </a:tc>
                <a:tc>
                  <a:txBody>
                    <a:bodyPr/>
                    <a:lstStyle/>
                    <a:p>
                      <a:r>
                        <a:rPr lang="en-US" sz="1800" dirty="0" smtClean="0"/>
                        <a:t>Amendment text</a:t>
                      </a:r>
                      <a:endParaRPr lang="en-US" sz="1800" dirty="0"/>
                    </a:p>
                  </a:txBody>
                  <a:tcPr marT="45712" marB="45712"/>
                </a:tc>
              </a:tr>
              <a:tr h="0">
                <a:tc>
                  <a:txBody>
                    <a:bodyPr/>
                    <a:lstStyle/>
                    <a:p>
                      <a:r>
                        <a:rPr lang="en-US" sz="1800" dirty="0" smtClean="0"/>
                        <a:t>11-19-153</a:t>
                      </a:r>
                      <a:endParaRPr lang="en-US" sz="18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t>Dibakar Das</a:t>
                      </a:r>
                      <a:endParaRPr lang="en-US" sz="1800" dirty="0" smtClean="0"/>
                    </a:p>
                  </a:txBody>
                  <a:tcPr marT="45712" marB="45712"/>
                </a:tc>
                <a:tc>
                  <a:txBody>
                    <a:bodyPr/>
                    <a:lstStyle/>
                    <a:p>
                      <a:r>
                        <a:rPr lang="en-US" sz="1800" dirty="0" smtClean="0"/>
                        <a:t>Comment resolution</a:t>
                      </a:r>
                      <a:r>
                        <a:rPr lang="en-US" sz="1800" baseline="0" dirty="0" smtClean="0"/>
                        <a:t> for </a:t>
                      </a:r>
                      <a:r>
                        <a:rPr lang="en-US" sz="1800" kern="1200" dirty="0" smtClean="0">
                          <a:solidFill>
                            <a:schemeClr val="dk1"/>
                          </a:solidFill>
                          <a:latin typeface="+mn-lt"/>
                          <a:ea typeface="+mn-ea"/>
                          <a:cs typeface="+mn-cs"/>
                        </a:rPr>
                        <a:t>miscellaneous </a:t>
                      </a:r>
                      <a:r>
                        <a:rPr lang="en-US" sz="1800" baseline="0" dirty="0" smtClean="0"/>
                        <a:t>TBDs</a:t>
                      </a:r>
                      <a:endParaRPr lang="en-US" sz="18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t>Amendment text TBD fixing</a:t>
                      </a:r>
                      <a:endParaRPr lang="en-US" sz="1800" dirty="0" smtClean="0"/>
                    </a:p>
                  </a:txBody>
                  <a:tcPr marT="45712" marB="45712"/>
                </a:tc>
              </a:tr>
              <a:tr h="0">
                <a:tc>
                  <a:txBody>
                    <a:bodyPr/>
                    <a:lstStyle/>
                    <a:p>
                      <a:r>
                        <a:rPr lang="en-US" sz="1800" dirty="0" smtClean="0"/>
                        <a:t>11-19-150</a:t>
                      </a:r>
                      <a:endParaRPr lang="en-US" sz="18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t>Feng Jian</a:t>
                      </a:r>
                      <a:endParaRPr lang="en-US" sz="1800" dirty="0"/>
                    </a:p>
                  </a:txBody>
                  <a:tcPr marT="45712" marB="45712"/>
                </a:tc>
                <a:tc>
                  <a:txBody>
                    <a:bodyPr/>
                    <a:lstStyle/>
                    <a:p>
                      <a:r>
                        <a:rPr lang="en-US" sz="1800" dirty="0" smtClean="0"/>
                        <a:t>Phase shift feedback LMR</a:t>
                      </a:r>
                      <a:endParaRPr lang="en-US" sz="18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t>Amendment text</a:t>
                      </a:r>
                      <a:endParaRPr lang="en-US" sz="1800" dirty="0" smtClean="0"/>
                    </a:p>
                  </a:txBody>
                  <a:tcPr marT="45712" marB="45712"/>
                </a:tc>
              </a:tr>
              <a:tr h="0">
                <a:tc>
                  <a:txBody>
                    <a:bodyPr/>
                    <a:lstStyle/>
                    <a:p>
                      <a:r>
                        <a:rPr lang="en-US" sz="1800" dirty="0" smtClean="0"/>
                        <a:t>11-19-154</a:t>
                      </a:r>
                      <a:endParaRPr lang="en-US" sz="1800" dirty="0"/>
                    </a:p>
                  </a:txBody>
                  <a:tcPr marT="45712" marB="45712"/>
                </a:tc>
                <a:tc>
                  <a:txBody>
                    <a:bodyPr/>
                    <a:lstStyle/>
                    <a:p>
                      <a:r>
                        <a:rPr lang="en-US" sz="1800" dirty="0" smtClean="0"/>
                        <a:t>Christian Berger</a:t>
                      </a:r>
                      <a:endParaRPr lang="en-US" sz="18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Ranging Parameters Element</a:t>
                      </a:r>
                      <a:r>
                        <a:rPr lang="en-US" sz="1800" kern="1200" baseline="0" dirty="0" smtClean="0">
                          <a:solidFill>
                            <a:schemeClr val="dk1"/>
                          </a:solidFill>
                          <a:effectLst/>
                          <a:latin typeface="+mn-lt"/>
                          <a:ea typeface="+mn-ea"/>
                          <a:cs typeface="+mn-cs"/>
                        </a:rPr>
                        <a:t> </a:t>
                      </a:r>
                      <a:endParaRPr lang="en-US" sz="1800" kern="1200" dirty="0" smtClean="0">
                        <a:solidFill>
                          <a:schemeClr val="dk1"/>
                        </a:solidFill>
                        <a:effectLst/>
                        <a:latin typeface="+mn-lt"/>
                        <a:ea typeface="+mn-ea"/>
                        <a:cs typeface="+mn-cs"/>
                      </a:endParaRPr>
                    </a:p>
                  </a:txBody>
                  <a:tcPr marT="45712" marB="45712"/>
                </a:tc>
                <a:tc>
                  <a:txBody>
                    <a:bodyPr/>
                    <a:lstStyle/>
                    <a:p>
                      <a:r>
                        <a:rPr lang="en-US" sz="1800" dirty="0" smtClean="0"/>
                        <a:t>Amendment Text</a:t>
                      </a:r>
                      <a:endParaRPr lang="en-US" sz="1800" dirty="0"/>
                    </a:p>
                  </a:txBody>
                  <a:tcPr marT="45712" marB="45712"/>
                </a:tc>
              </a:tr>
              <a:tr h="0">
                <a:tc>
                  <a:txBody>
                    <a:bodyPr/>
                    <a:lstStyle/>
                    <a:p>
                      <a:r>
                        <a:rPr lang="en-US" sz="1800" dirty="0" smtClean="0"/>
                        <a:t>11-19-155</a:t>
                      </a:r>
                      <a:endParaRPr lang="en-US" sz="1800" dirty="0"/>
                    </a:p>
                  </a:txBody>
                  <a:tcPr marT="45712" marB="45712"/>
                </a:tc>
                <a:tc>
                  <a:txBody>
                    <a:bodyPr/>
                    <a:lstStyle/>
                    <a:p>
                      <a:r>
                        <a:rPr lang="en-US" sz="1800" dirty="0" smtClean="0"/>
                        <a:t>Christian Berger</a:t>
                      </a:r>
                      <a:endParaRPr lang="en-US" sz="18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HE PHY</a:t>
                      </a:r>
                      <a:r>
                        <a:rPr lang="en-US" sz="1800" kern="1200" baseline="0" dirty="0" smtClean="0">
                          <a:solidFill>
                            <a:schemeClr val="dk1"/>
                          </a:solidFill>
                          <a:effectLst/>
                          <a:latin typeface="+mn-lt"/>
                          <a:ea typeface="+mn-ea"/>
                          <a:cs typeface="+mn-cs"/>
                        </a:rPr>
                        <a:t> format</a:t>
                      </a:r>
                      <a:endParaRPr lang="en-US" sz="1800" kern="1200" dirty="0" smtClean="0">
                        <a:solidFill>
                          <a:schemeClr val="dk1"/>
                        </a:solidFill>
                        <a:effectLst/>
                        <a:latin typeface="+mn-lt"/>
                        <a:ea typeface="+mn-ea"/>
                        <a:cs typeface="+mn-cs"/>
                      </a:endParaRPr>
                    </a:p>
                  </a:txBody>
                  <a:tcPr marT="45712" marB="45712"/>
                </a:tc>
                <a:tc>
                  <a:txBody>
                    <a:bodyPr/>
                    <a:lstStyle/>
                    <a:p>
                      <a:r>
                        <a:rPr lang="en-US" sz="1800" dirty="0" smtClean="0"/>
                        <a:t>Amendment text</a:t>
                      </a:r>
                      <a:endParaRPr lang="en-US" sz="1800" dirty="0"/>
                    </a:p>
                  </a:txBody>
                  <a:tcPr marT="45712" marB="45712"/>
                </a:tc>
              </a:tr>
              <a:tr h="0">
                <a:tc>
                  <a:txBody>
                    <a:bodyPr/>
                    <a:lstStyle/>
                    <a:p>
                      <a:r>
                        <a:rPr lang="en-US" sz="1800" dirty="0" smtClean="0"/>
                        <a:t>11-19-158</a:t>
                      </a:r>
                      <a:endParaRPr lang="en-US" sz="1800" dirty="0"/>
                    </a:p>
                  </a:txBody>
                  <a:tcPr marT="45712" marB="45712"/>
                </a:tc>
                <a:tc>
                  <a:txBody>
                    <a:bodyPr/>
                    <a:lstStyle/>
                    <a:p>
                      <a:r>
                        <a:rPr lang="en-US" sz="1800" dirty="0" smtClean="0"/>
                        <a:t>Christian</a:t>
                      </a:r>
                      <a:r>
                        <a:rPr lang="en-US" sz="1800" baseline="0" dirty="0" smtClean="0"/>
                        <a:t> Berger</a:t>
                      </a:r>
                      <a:endParaRPr lang="en-US" sz="18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Comment resolution for CID 5</a:t>
                      </a:r>
                      <a:endParaRPr lang="en-US" sz="1800" kern="1200" dirty="0" smtClean="0">
                        <a:solidFill>
                          <a:schemeClr val="dk1"/>
                        </a:solidFill>
                        <a:effectLst/>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CR</a:t>
                      </a:r>
                      <a:endParaRPr lang="en-US" sz="1800" kern="1200" dirty="0" smtClean="0">
                        <a:solidFill>
                          <a:schemeClr val="dk1"/>
                        </a:solidFill>
                        <a:effectLst/>
                        <a:latin typeface="+mn-lt"/>
                        <a:ea typeface="+mn-ea"/>
                        <a:cs typeface="+mn-cs"/>
                      </a:endParaRPr>
                    </a:p>
                  </a:txBody>
                  <a:tcPr marT="45712" marB="45712"/>
                </a:tc>
              </a:tr>
              <a:tr h="0">
                <a:tc>
                  <a:txBody>
                    <a:bodyPr/>
                    <a:lstStyle/>
                    <a:p>
                      <a:r>
                        <a:rPr lang="en-US" sz="1800" dirty="0" smtClean="0"/>
                        <a:t>11-19-0163</a:t>
                      </a:r>
                      <a:endParaRPr lang="en-US" sz="18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Girish Madpuwar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TBD resolution</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for</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secure</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non-</a:t>
                      </a:r>
                      <a:r>
                        <a:rPr lang="en-US" sz="1800" kern="1200" dirty="0" err="1" smtClean="0">
                          <a:solidFill>
                            <a:schemeClr val="dk1"/>
                          </a:solidFill>
                          <a:effectLst/>
                          <a:latin typeface="+mn-lt"/>
                          <a:ea typeface="+mn-ea"/>
                          <a:cs typeface="+mn-cs"/>
                        </a:rPr>
                        <a:t>tb</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and</a:t>
                      </a:r>
                      <a:r>
                        <a:rPr lang="en-US" sz="1800" kern="1200" baseline="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tb</a:t>
                      </a:r>
                      <a:r>
                        <a:rPr lang="en-US" sz="1800" kern="1200" dirty="0" smtClean="0">
                          <a:solidFill>
                            <a:schemeClr val="dk1"/>
                          </a:solidFill>
                          <a:effectLst/>
                          <a:latin typeface="+mn-lt"/>
                          <a:ea typeface="+mn-ea"/>
                          <a:cs typeface="+mn-cs"/>
                        </a:rPr>
                        <a:t>-ranging</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protocol</a:t>
                      </a:r>
                      <a:endParaRPr lang="en-US" sz="1800" kern="1200" dirty="0" smtClean="0">
                        <a:solidFill>
                          <a:schemeClr val="dk1"/>
                        </a:solidFill>
                        <a:effectLst/>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Resolution to TBDs</a:t>
                      </a:r>
                      <a:endParaRPr lang="en-US" sz="1800" kern="1200" dirty="0" smtClean="0">
                        <a:solidFill>
                          <a:schemeClr val="dk1"/>
                        </a:solidFill>
                        <a:effectLst/>
                        <a:latin typeface="+mn-lt"/>
                        <a:ea typeface="+mn-ea"/>
                        <a:cs typeface="+mn-cs"/>
                      </a:endParaRPr>
                    </a:p>
                  </a:txBody>
                  <a:tcPr marT="45712" marB="45712"/>
                </a:tc>
              </a:tr>
              <a:tr h="0">
                <a:tc>
                  <a:txBody>
                    <a:bodyPr/>
                    <a:lstStyle/>
                    <a:p>
                      <a:r>
                        <a:rPr lang="en-US" sz="1800" kern="1200" dirty="0" smtClean="0">
                          <a:solidFill>
                            <a:schemeClr val="dk1"/>
                          </a:solidFill>
                          <a:effectLst/>
                          <a:latin typeface="+mn-lt"/>
                          <a:ea typeface="+mn-ea"/>
                          <a:cs typeface="+mn-cs"/>
                        </a:rPr>
                        <a:t>11-19-0191</a:t>
                      </a:r>
                      <a:endParaRPr lang="en-US" sz="18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Clause 29 TBDs fixes</a:t>
                      </a:r>
                      <a:endParaRPr lang="en-US" sz="1800" kern="1200" dirty="0" smtClean="0">
                        <a:solidFill>
                          <a:schemeClr val="dk1"/>
                        </a:solidFill>
                        <a:effectLst/>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Resolution to</a:t>
                      </a:r>
                      <a:r>
                        <a:rPr lang="en-US" sz="1800" kern="1200" baseline="0" dirty="0" smtClean="0">
                          <a:solidFill>
                            <a:schemeClr val="dk1"/>
                          </a:solidFill>
                          <a:effectLst/>
                          <a:latin typeface="+mn-lt"/>
                          <a:ea typeface="+mn-ea"/>
                          <a:cs typeface="+mn-cs"/>
                        </a:rPr>
                        <a:t> TBDs</a:t>
                      </a:r>
                      <a:endParaRPr lang="en-US" sz="1800" kern="1200" dirty="0" smtClean="0">
                        <a:solidFill>
                          <a:schemeClr val="dk1"/>
                        </a:solidFill>
                        <a:effectLst/>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097299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smtClean="0">
                <a:cs typeface="Times New Roman" panose="02020603050405020304" pitchFamily="18" charset="0"/>
              </a:rPr>
              <a:t>St. Louis, Missouri </a:t>
            </a:r>
          </a:p>
          <a:p>
            <a:pPr algn="ctr">
              <a:lnSpc>
                <a:spcPct val="90000"/>
              </a:lnSpc>
              <a:buFontTx/>
              <a:buNone/>
            </a:pPr>
            <a:r>
              <a:rPr lang="en-US" altLang="en-US" sz="4400" dirty="0" smtClean="0">
                <a:cs typeface="Times New Roman" panose="02020603050405020304" pitchFamily="18" charset="0"/>
              </a:rPr>
              <a:t>Jan.  13</a:t>
            </a:r>
            <a:r>
              <a:rPr lang="en-US" altLang="en-US" sz="4400" baseline="30000" dirty="0" smtClean="0">
                <a:cs typeface="Times New Roman" panose="02020603050405020304" pitchFamily="18" charset="0"/>
              </a:rPr>
              <a:t>th</a:t>
            </a:r>
            <a:r>
              <a:rPr lang="en-US" altLang="en-US" sz="4400" dirty="0" smtClean="0">
                <a:cs typeface="Times New Roman" panose="02020603050405020304" pitchFamily="18" charset="0"/>
              </a:rPr>
              <a:t> - 18</a:t>
            </a:r>
            <a:r>
              <a:rPr lang="en-US" altLang="en-US" sz="4400" baseline="30000" dirty="0" smtClean="0">
                <a:cs typeface="Times New Roman" panose="02020603050405020304" pitchFamily="18" charset="0"/>
              </a:rPr>
              <a:t>th</a:t>
            </a:r>
            <a:r>
              <a:rPr lang="en-US" altLang="en-US" sz="4400" dirty="0">
                <a:cs typeface="Times New Roman" panose="02020603050405020304" pitchFamily="18" charset="0"/>
              </a:rPr>
              <a:t>, </a:t>
            </a:r>
            <a:r>
              <a:rPr lang="en-US" altLang="en-US" sz="4400" dirty="0" smtClean="0">
                <a:cs typeface="Times New Roman" panose="02020603050405020304" pitchFamily="18" charset="0"/>
              </a:rPr>
              <a:t>2019</a:t>
            </a:r>
            <a:endParaRPr lang="en-US" altLang="en-US" sz="4400" dirty="0">
              <a:cs typeface="Times New Roman" panose="02020603050405020304" pitchFamily="18" charset="0"/>
            </a:endParaRP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r>
              <a:rPr lang="en-US" altLang="en-US" sz="1800" b="0" dirty="0" smtClean="0">
                <a:cs typeface="Times New Roman" panose="02020603050405020304" pitchFamily="18" charset="0"/>
              </a:rPr>
              <a:t>)</a:t>
            </a:r>
            <a:endParaRPr lang="en-US" altLang="en-US" sz="1800" b="0" dirty="0">
              <a:cs typeface="Times New Roman" panose="02020603050405020304" pitchFamily="18" charset="0"/>
            </a:endParaRPr>
          </a:p>
          <a:p>
            <a:pPr marL="1524000">
              <a:lnSpc>
                <a:spcPct val="90000"/>
              </a:lnSpc>
            </a:pPr>
            <a:r>
              <a:rPr lang="en-US" altLang="en-US" dirty="0" smtClean="0">
                <a:cs typeface="Times New Roman" panose="02020603050405020304" pitchFamily="18" charset="0"/>
              </a:rPr>
              <a:t>Vice Chair</a:t>
            </a:r>
            <a:r>
              <a:rPr lang="en-US" altLang="en-US"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(Qualcomm)</a:t>
            </a:r>
            <a:endParaRPr lang="en-US" altLang="en-US" sz="1800" b="0" dirty="0">
              <a:cs typeface="Times New Roman" panose="02020603050405020304" pitchFamily="18" charset="0"/>
            </a:endParaRPr>
          </a:p>
          <a:p>
            <a:pPr marL="1524000">
              <a:lnSpc>
                <a:spcPct val="90000"/>
              </a:lnSpc>
              <a:buFontTx/>
              <a:buNone/>
            </a:pPr>
            <a:r>
              <a:rPr lang="en-US" altLang="en-US" dirty="0" smtClean="0">
                <a:cs typeface="Times New Roman" panose="02020603050405020304" pitchFamily="18" charset="0"/>
              </a:rPr>
              <a:t>Technical </a:t>
            </a:r>
            <a:r>
              <a:rPr lang="en-US" altLang="en-US" dirty="0">
                <a:cs typeface="Times New Roman" panose="02020603050405020304" pitchFamily="18" charset="0"/>
              </a:rPr>
              <a:t>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a:t>
            </a:r>
          </a:p>
          <a:p>
            <a:pPr marL="1524000">
              <a:lnSpc>
                <a:spcPct val="90000"/>
              </a:lnSpc>
              <a:buFontTx/>
              <a:buNone/>
            </a:pPr>
            <a:r>
              <a:rPr lang="en-US" altLang="en-US" dirty="0">
                <a:cs typeface="Times New Roman" panose="02020603050405020304" pitchFamily="18" charset="0"/>
              </a:rPr>
              <a:t>Secretary</a:t>
            </a:r>
            <a:r>
              <a:rPr lang="en-US" altLang="en-US" b="0" dirty="0">
                <a:cs typeface="Times New Roman" panose="02020603050405020304" pitchFamily="18" charset="0"/>
              </a:rPr>
              <a:t>: Roy Want </a:t>
            </a:r>
            <a:r>
              <a:rPr lang="en-US" altLang="en-US" sz="1800" b="0" dirty="0">
                <a:cs typeface="Times New Roman" panose="02020603050405020304" pitchFamily="18" charset="0"/>
              </a:rPr>
              <a:t>(Google)</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 Process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Contribution material </a:t>
            </a:r>
            <a:r>
              <a:rPr lang="en-US" dirty="0"/>
              <a:t>review order:</a:t>
            </a:r>
          </a:p>
          <a:p>
            <a:pPr lvl="1">
              <a:buFont typeface="Arial" panose="020B0604020202020204" pitchFamily="34" charset="0"/>
              <a:buChar char="•"/>
            </a:pPr>
            <a:r>
              <a:rPr lang="en-US" dirty="0" smtClean="0"/>
              <a:t>Comment resolution review.</a:t>
            </a:r>
            <a:endParaRPr lang="en-US" dirty="0"/>
          </a:p>
          <a:p>
            <a:pPr lvl="1">
              <a:buFont typeface="Arial" panose="020B0604020202020204" pitchFamily="34" charset="0"/>
              <a:buChar char="•"/>
            </a:pPr>
            <a:r>
              <a:rPr lang="en-US" dirty="0" smtClean="0"/>
              <a:t>Review </a:t>
            </a:r>
            <a:r>
              <a:rPr lang="en-US" dirty="0"/>
              <a:t>and consider adoption of amendment draft text.</a:t>
            </a:r>
          </a:p>
          <a:p>
            <a:pPr lvl="1">
              <a:buFont typeface="Arial" panose="020B0604020202020204" pitchFamily="34" charset="0"/>
              <a:buChar char="•"/>
            </a:pPr>
            <a:r>
              <a:rPr lang="en-US" dirty="0" smtClean="0"/>
              <a:t>Technical </a:t>
            </a:r>
            <a:r>
              <a:rPr lang="en-US" dirty="0"/>
              <a:t>submissions.</a:t>
            </a:r>
          </a:p>
          <a:p>
            <a:pPr marL="457200" lvl="1" indent="0"/>
            <a:endParaRPr lang="en-US" dirty="0"/>
          </a:p>
          <a:p>
            <a:pPr marL="0" indent="0"/>
            <a:endParaRPr lang="en-US" dirty="0"/>
          </a:p>
          <a:p>
            <a:pPr>
              <a:buFont typeface="Arial" panose="020B0604020202020204" pitchFamily="34" charset="0"/>
              <a:buChar char="•"/>
            </a:pP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pSp>
        <p:nvGrpSpPr>
          <p:cNvPr id="7" name="Group 6"/>
          <p:cNvGrpSpPr/>
          <p:nvPr/>
        </p:nvGrpSpPr>
        <p:grpSpPr>
          <a:xfrm>
            <a:off x="9912424" y="2338987"/>
            <a:ext cx="1008112" cy="1726756"/>
            <a:chOff x="7164288" y="2386457"/>
            <a:chExt cx="1008112" cy="1726756"/>
          </a:xfrm>
        </p:grpSpPr>
        <p:cxnSp>
          <p:nvCxnSpPr>
            <p:cNvPr id="8" name="Straight Arrow Connector 7"/>
            <p:cNvCxnSpPr>
              <a:stCxn id="9" idx="2"/>
              <a:endCxn id="10" idx="0"/>
            </p:cNvCxnSpPr>
            <p:nvPr/>
          </p:nvCxnSpPr>
          <p:spPr bwMode="auto">
            <a:xfrm>
              <a:off x="7668344" y="2848122"/>
              <a:ext cx="0" cy="803426"/>
            </a:xfrm>
            <a:prstGeom prst="straightConnector1">
              <a:avLst/>
            </a:prstGeom>
            <a:solidFill>
              <a:srgbClr val="00B8FF"/>
            </a:solidFill>
            <a:ln w="28575" cap="flat" cmpd="sng" algn="ctr">
              <a:solidFill>
                <a:schemeClr val="tx1"/>
              </a:solidFill>
              <a:prstDash val="solid"/>
              <a:round/>
              <a:headEnd type="none" w="med" len="med"/>
              <a:tailEnd type="stealth" w="lg" len="lg"/>
            </a:ln>
            <a:effectLst/>
          </p:spPr>
        </p:cxnSp>
        <p:sp>
          <p:nvSpPr>
            <p:cNvPr id="9" name="TextBox 8"/>
            <p:cNvSpPr txBox="1"/>
            <p:nvPr/>
          </p:nvSpPr>
          <p:spPr>
            <a:xfrm>
              <a:off x="7164288" y="2386457"/>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High</a:t>
              </a:r>
              <a:endParaRPr lang="en-US" dirty="0">
                <a:solidFill>
                  <a:schemeClr val="tx1"/>
                </a:solidFill>
              </a:endParaRPr>
            </a:p>
          </p:txBody>
        </p:sp>
        <p:sp>
          <p:nvSpPr>
            <p:cNvPr id="10" name="TextBox 9"/>
            <p:cNvSpPr txBox="1"/>
            <p:nvPr/>
          </p:nvSpPr>
          <p:spPr>
            <a:xfrm>
              <a:off x="7164288" y="3651548"/>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Low</a:t>
              </a:r>
              <a:endParaRPr lang="en-US" dirty="0">
                <a:solidFill>
                  <a:schemeClr val="tx1"/>
                </a:solidFill>
              </a:endParaRPr>
            </a:p>
          </p:txBody>
        </p:sp>
      </p:grpSp>
    </p:spTree>
    <p:extLst>
      <p:ext uri="{BB962C8B-B14F-4D97-AF65-F5344CB8AC3E}">
        <p14:creationId xmlns:p14="http://schemas.microsoft.com/office/powerpoint/2010/main" val="33458437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Last call for Submission (5 min)</a:t>
            </a:r>
          </a:p>
          <a:p>
            <a:pPr algn="just">
              <a:spcBef>
                <a:spcPct val="20000"/>
              </a:spcBef>
              <a:buFontTx/>
              <a:buChar char="•"/>
            </a:pPr>
            <a:r>
              <a:rPr lang="en-US" altLang="en-US" sz="2000" b="0" dirty="0"/>
              <a:t>Agenda setting and presentation ordering for the week (25 min)</a:t>
            </a:r>
          </a:p>
          <a:p>
            <a:pPr algn="just">
              <a:spcBef>
                <a:spcPct val="20000"/>
              </a:spcBef>
              <a:buFontTx/>
              <a:buChar char="•"/>
            </a:pPr>
            <a:r>
              <a:rPr lang="en-US" altLang="en-US" sz="2000" b="0" dirty="0"/>
              <a:t>Consider previous meeting minutes for </a:t>
            </a:r>
            <a:r>
              <a:rPr lang="en-US" altLang="en-US" sz="2000" b="0" dirty="0" smtClean="0"/>
              <a:t>approval </a:t>
            </a:r>
            <a:r>
              <a:rPr lang="en-US" altLang="en-US" sz="2000" b="0" dirty="0"/>
              <a:t>(5 min)</a:t>
            </a:r>
          </a:p>
          <a:p>
            <a:pPr algn="just">
              <a:spcBef>
                <a:spcPct val="20000"/>
              </a:spcBef>
              <a:buFontTx/>
              <a:buChar char="•"/>
            </a:pPr>
            <a:r>
              <a:rPr lang="en-US" altLang="en-US" sz="2000" b="0" dirty="0"/>
              <a:t>Consider previous </a:t>
            </a:r>
            <a:r>
              <a:rPr lang="en-US" altLang="en-US" sz="2000" b="0" dirty="0" err="1"/>
              <a:t>telecons</a:t>
            </a:r>
            <a:r>
              <a:rPr lang="en-US" altLang="en-US" sz="2000" b="0" dirty="0"/>
              <a:t> minutes for approval (5 min</a:t>
            </a:r>
            <a:r>
              <a:rPr lang="en-US" altLang="en-US" sz="2000" b="0" dirty="0" smtClean="0"/>
              <a:t>)</a:t>
            </a:r>
            <a:endParaRPr lang="en-US" altLang="en-US" sz="2000" b="0" dirty="0"/>
          </a:p>
          <a:p>
            <a:pPr algn="just">
              <a:spcBef>
                <a:spcPct val="20000"/>
              </a:spcBef>
              <a:buFontTx/>
              <a:buChar char="•"/>
            </a:pPr>
            <a:r>
              <a:rPr lang="en-US" altLang="en-US" sz="2000" b="0" dirty="0" smtClean="0"/>
              <a:t>Review plans for the week in view of TG process towards the Jan. 2019 D1.0 publication and Initial WG ballot (10min)</a:t>
            </a:r>
          </a:p>
          <a:p>
            <a:pPr algn="just">
              <a:spcBef>
                <a:spcPct val="20000"/>
              </a:spcBef>
              <a:buFontTx/>
              <a:buChar char="•"/>
            </a:pPr>
            <a:r>
              <a:rPr lang="en-US" altLang="en-US" sz="2000" b="0" dirty="0" smtClean="0"/>
              <a:t>Editor’s report (10min)</a:t>
            </a:r>
          </a:p>
          <a:p>
            <a:pPr algn="just">
              <a:spcBef>
                <a:spcPct val="20000"/>
              </a:spcBef>
              <a:buFontTx/>
              <a:buChar char="•"/>
            </a:pPr>
            <a:r>
              <a:rPr lang="en-US" altLang="en-US" sz="2000" b="0" dirty="0" smtClean="0"/>
              <a:t>Submission review (as needed)</a:t>
            </a: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562209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ordering for slot #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61706514"/>
              </p:ext>
            </p:extLst>
          </p:nvPr>
        </p:nvGraphicFramePr>
        <p:xfrm>
          <a:off x="929215" y="1628800"/>
          <a:ext cx="10460568" cy="4388976"/>
        </p:xfrm>
        <a:graphic>
          <a:graphicData uri="http://schemas.openxmlformats.org/drawingml/2006/table">
            <a:tbl>
              <a:tblPr firstRow="1" bandRow="1">
                <a:tableStyleId>{21E4AEA4-8DFA-4A89-87EB-49C32662AFE0}</a:tableStyleId>
              </a:tblPr>
              <a:tblGrid>
                <a:gridCol w="1561279"/>
                <a:gridCol w="1805306"/>
                <a:gridCol w="3736308"/>
                <a:gridCol w="2105984"/>
                <a:gridCol w="1251691"/>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600" kern="1200" dirty="0" smtClean="0">
                          <a:solidFill>
                            <a:schemeClr val="dk1"/>
                          </a:solidFill>
                          <a:latin typeface="+mn-lt"/>
                          <a:ea typeface="+mn-ea"/>
                          <a:cs typeface="+mn-cs"/>
                        </a:rPr>
                        <a:t>11-18-2068</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Sep 2018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 needed (35min)</a:t>
                      </a:r>
                      <a:endParaRPr lang="en-US" sz="1600" kern="1200" dirty="0">
                        <a:solidFill>
                          <a:schemeClr val="dk1"/>
                        </a:solidFill>
                        <a:latin typeface="+mn-lt"/>
                        <a:ea typeface="+mn-ea"/>
                        <a:cs typeface="+mn-cs"/>
                      </a:endParaRPr>
                    </a:p>
                  </a:txBody>
                  <a:tcPr marT="45712" marB="45712"/>
                </a:tc>
              </a:tr>
              <a:tr h="3054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11-18-780</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Roy Want</a:t>
                      </a: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Nov. 2018 meeting minutes</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Meeting minutes</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5 min</a:t>
                      </a:r>
                    </a:p>
                  </a:txBody>
                  <a:tcPr marT="45712" marB="45712"/>
                </a:tc>
              </a:tr>
              <a:tr h="182876">
                <a:tc>
                  <a:txBody>
                    <a:bodyPr/>
                    <a:lstStyle/>
                    <a:p>
                      <a:r>
                        <a:rPr lang="en-US" sz="1600" kern="1200" dirty="0" smtClean="0">
                          <a:solidFill>
                            <a:schemeClr val="dk1"/>
                          </a:solidFill>
                          <a:latin typeface="+mn-lt"/>
                          <a:ea typeface="+mn-ea"/>
                          <a:cs typeface="+mn-cs"/>
                        </a:rPr>
                        <a:t>11-18-2160</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Roy Want</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Dec. 19th </a:t>
                      </a:r>
                      <a:r>
                        <a:rPr lang="en-US" sz="1600" kern="1200" dirty="0" err="1" smtClean="0">
                          <a:solidFill>
                            <a:schemeClr val="dk1"/>
                          </a:solidFill>
                          <a:latin typeface="+mn-lt"/>
                          <a:ea typeface="+mn-ea"/>
                          <a:cs typeface="+mn-cs"/>
                        </a:rPr>
                        <a:t>Telecon</a:t>
                      </a:r>
                      <a:r>
                        <a:rPr lang="en-US" sz="1600" kern="1200" dirty="0" smtClean="0">
                          <a:solidFill>
                            <a:schemeClr val="dk1"/>
                          </a:solidFill>
                          <a:latin typeface="+mn-lt"/>
                          <a:ea typeface="+mn-ea"/>
                          <a:cs typeface="+mn-cs"/>
                        </a:rPr>
                        <a:t> minutes</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Meeting minutes</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5min</a:t>
                      </a:r>
                      <a:endParaRPr lang="en-US" sz="1600" kern="1200" dirty="0">
                        <a:solidFill>
                          <a:schemeClr val="dk1"/>
                        </a:solidFill>
                        <a:latin typeface="+mn-lt"/>
                        <a:ea typeface="+mn-ea"/>
                        <a:cs typeface="+mn-cs"/>
                      </a:endParaRPr>
                    </a:p>
                  </a:txBody>
                  <a:tcPr marT="45712" marB="45712"/>
                </a:tc>
              </a:tr>
              <a:tr h="167632">
                <a:tc>
                  <a:txBody>
                    <a:bodyPr/>
                    <a:lstStyle/>
                    <a:p>
                      <a:r>
                        <a:rPr lang="en-US" sz="1600" kern="1200" dirty="0" smtClean="0">
                          <a:solidFill>
                            <a:schemeClr val="dk1"/>
                          </a:solidFill>
                          <a:latin typeface="+mn-lt"/>
                          <a:ea typeface="+mn-ea"/>
                          <a:cs typeface="+mn-cs"/>
                        </a:rPr>
                        <a:t>11-19-125</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Chao Chun Wang</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Editor’s report</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Amendment</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10m</a:t>
                      </a:r>
                      <a:endParaRPr lang="en-US" sz="1600" kern="1200" dirty="0">
                        <a:solidFill>
                          <a:schemeClr val="dk1"/>
                        </a:solidFill>
                        <a:latin typeface="+mn-lt"/>
                        <a:ea typeface="+mn-ea"/>
                        <a:cs typeface="+mn-cs"/>
                      </a:endParaRPr>
                    </a:p>
                  </a:txBody>
                  <a:tcPr marT="45712" marB="45712"/>
                </a:tc>
              </a:tr>
              <a:tr h="167632">
                <a:tc>
                  <a:txBody>
                    <a:bodyPr/>
                    <a:lstStyle/>
                    <a:p>
                      <a:r>
                        <a:rPr lang="en-US" sz="1600" kern="1200" dirty="0" smtClean="0">
                          <a:solidFill>
                            <a:schemeClr val="dk1"/>
                          </a:solidFill>
                          <a:latin typeface="+mn-lt"/>
                          <a:ea typeface="+mn-ea"/>
                          <a:cs typeface="+mn-cs"/>
                        </a:rPr>
                        <a:t>11-18-2152</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Assaf Kasher</a:t>
                      </a:r>
                    </a:p>
                  </a:txBody>
                  <a:tcPr marT="45712" marB="45712"/>
                </a:tc>
                <a:tc>
                  <a:txBody>
                    <a:bodyPr/>
                    <a:lstStyle/>
                    <a:p>
                      <a:r>
                        <a:rPr lang="en-US" sz="1600" kern="1200" dirty="0" smtClean="0">
                          <a:solidFill>
                            <a:schemeClr val="dk1"/>
                          </a:solidFill>
                          <a:latin typeface="+mn-lt"/>
                          <a:ea typeface="+mn-ea"/>
                          <a:cs typeface="+mn-cs"/>
                        </a:rPr>
                        <a:t>CC28 Clause 3-4 CIDs</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15min</a:t>
                      </a:r>
                      <a:endParaRPr lang="en-US" sz="1600" kern="1200" dirty="0">
                        <a:solidFill>
                          <a:schemeClr val="dk1"/>
                        </a:solidFill>
                        <a:latin typeface="+mn-lt"/>
                        <a:ea typeface="+mn-ea"/>
                        <a:cs typeface="+mn-cs"/>
                      </a:endParaRPr>
                    </a:p>
                  </a:txBody>
                  <a:tcPr marT="45712" marB="45712"/>
                </a:tc>
              </a:tr>
              <a:tr h="365752">
                <a:tc>
                  <a:txBody>
                    <a:bodyPr/>
                    <a:lstStyle/>
                    <a:p>
                      <a:r>
                        <a:rPr lang="en-US" sz="1600" kern="1200" dirty="0" smtClean="0">
                          <a:solidFill>
                            <a:schemeClr val="dk1"/>
                          </a:solidFill>
                          <a:latin typeface="+mn-lt"/>
                          <a:ea typeface="+mn-ea"/>
                          <a:cs typeface="+mn-cs"/>
                        </a:rPr>
                        <a:t>11-18-2157</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Assaf Kasher</a:t>
                      </a:r>
                    </a:p>
                  </a:txBody>
                  <a:tcPr marT="45712" marB="45712"/>
                </a:tc>
                <a:tc>
                  <a:txBody>
                    <a:bodyPr/>
                    <a:lstStyle/>
                    <a:p>
                      <a:r>
                        <a:rPr lang="en-US" sz="1600" kern="1200" dirty="0" smtClean="0">
                          <a:solidFill>
                            <a:schemeClr val="dk1"/>
                          </a:solidFill>
                          <a:latin typeface="+mn-lt"/>
                          <a:ea typeface="+mn-ea"/>
                          <a:cs typeface="+mn-cs"/>
                        </a:rPr>
                        <a:t>PDMG PICS changes</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15min</a:t>
                      </a:r>
                    </a:p>
                  </a:txBody>
                  <a:tcPr marT="45712" marB="45712"/>
                </a:tc>
              </a:tr>
              <a:tr h="365752">
                <a:tc>
                  <a:txBody>
                    <a:bodyPr/>
                    <a:lstStyle/>
                    <a:p>
                      <a:r>
                        <a:rPr lang="en-US" sz="1600" kern="1200" dirty="0" smtClean="0">
                          <a:solidFill>
                            <a:schemeClr val="dk1"/>
                          </a:solidFill>
                          <a:latin typeface="+mn-lt"/>
                          <a:ea typeface="+mn-ea"/>
                          <a:cs typeface="+mn-cs"/>
                        </a:rPr>
                        <a:t>11-19-0037</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Ganesh </a:t>
                      </a:r>
                      <a:r>
                        <a:rPr lang="en-US" sz="1600" kern="1200" dirty="0" err="1" smtClean="0">
                          <a:solidFill>
                            <a:schemeClr val="dk1"/>
                          </a:solidFill>
                          <a:latin typeface="+mn-lt"/>
                          <a:ea typeface="+mn-ea"/>
                          <a:cs typeface="+mn-cs"/>
                        </a:rPr>
                        <a:t>Venkatesan</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Update to the </a:t>
                      </a:r>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negotiation protocol LTF negotiation</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Amendment text</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30min</a:t>
                      </a:r>
                      <a:endParaRPr lang="en-US" sz="1600" kern="1200" dirty="0">
                        <a:solidFill>
                          <a:schemeClr val="dk1"/>
                        </a:solidFill>
                        <a:latin typeface="+mn-lt"/>
                        <a:ea typeface="+mn-ea"/>
                        <a:cs typeface="+mn-cs"/>
                      </a:endParaRPr>
                    </a:p>
                  </a:txBody>
                  <a:tcPr marT="45712" marB="45712"/>
                </a:tc>
              </a:tr>
              <a:tr h="365752">
                <a:tc>
                  <a:txBody>
                    <a:bodyPr/>
                    <a:lstStyle/>
                    <a:p>
                      <a:r>
                        <a:rPr lang="en-US" sz="1600" kern="1200" dirty="0" smtClean="0">
                          <a:solidFill>
                            <a:schemeClr val="dk1"/>
                          </a:solidFill>
                          <a:latin typeface="+mn-lt"/>
                          <a:ea typeface="+mn-ea"/>
                          <a:cs typeface="+mn-cs"/>
                        </a:rPr>
                        <a:t>11-18-1782</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Yongho Seok</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CC28 CR Secure TB Ranging Measurement Exchange Protocol.</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As time permits</a:t>
                      </a:r>
                    </a:p>
                  </a:txBody>
                  <a:tcPr marT="45712" marB="45712"/>
                </a:tc>
              </a:tr>
              <a:tr h="365752">
                <a:tc>
                  <a:txBody>
                    <a:bodyPr/>
                    <a:lstStyle/>
                    <a:p>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1948436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ordering for slot #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557437624"/>
              </p:ext>
            </p:extLst>
          </p:nvPr>
        </p:nvGraphicFramePr>
        <p:xfrm>
          <a:off x="929217" y="1628800"/>
          <a:ext cx="9649072" cy="2730905"/>
        </p:xfrm>
        <a:graphic>
          <a:graphicData uri="http://schemas.openxmlformats.org/drawingml/2006/table">
            <a:tbl>
              <a:tblPr firstRow="1" bandRow="1">
                <a:tableStyleId>{21E4AEA4-8DFA-4A89-87EB-49C32662AFE0}</a:tableStyleId>
              </a:tblPr>
              <a:tblGrid>
                <a:gridCol w="1440160"/>
                <a:gridCol w="2458219"/>
                <a:gridCol w="2653495"/>
                <a:gridCol w="1942609"/>
                <a:gridCol w="1154589"/>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latin typeface="+mn-lt"/>
                        <a:ea typeface="+mn-ea"/>
                        <a:cs typeface="+mn-cs"/>
                      </a:endParaRPr>
                    </a:p>
                  </a:txBody>
                  <a:tcPr marT="45712" marB="45712"/>
                </a:tc>
              </a:tr>
              <a:tr h="0">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400" dirty="0"/>
                    </a:p>
                  </a:txBody>
                  <a:tcPr marT="45712" marB="45712"/>
                </a:tc>
              </a:tr>
              <a:tr h="463283">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400" dirty="0"/>
                    </a:p>
                  </a:txBody>
                  <a:tcPr marT="45712" marB="45712"/>
                </a:tc>
              </a:tr>
              <a:tr h="347462">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400" dirty="0"/>
                    </a:p>
                  </a:txBody>
                  <a:tcPr marT="45712" marB="45712"/>
                </a:tc>
              </a:tr>
              <a:tr h="231642">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400" dirty="0"/>
                    </a:p>
                  </a:txBody>
                  <a:tcPr marT="45712" marB="45712"/>
                </a:tc>
              </a:tr>
              <a:tr h="0">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400" dirty="0"/>
                    </a:p>
                  </a:txBody>
                  <a:tcPr marT="45712" marB="45712"/>
                </a:tc>
              </a:tr>
            </a:tbl>
          </a:graphicData>
        </a:graphic>
      </p:graphicFrame>
    </p:spTree>
    <p:extLst>
      <p:ext uri="{BB962C8B-B14F-4D97-AF65-F5344CB8AC3E}">
        <p14:creationId xmlns:p14="http://schemas.microsoft.com/office/powerpoint/2010/main" val="28926096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a:xfrm>
            <a:off x="695400" y="1981201"/>
            <a:ext cx="11449272" cy="4113213"/>
          </a:xfrm>
        </p:spPr>
        <p:txBody>
          <a:bodyPr/>
          <a:lstStyle/>
          <a:p>
            <a:pPr marL="0" indent="0"/>
            <a:r>
              <a:rPr lang="en-US" b="0" dirty="0"/>
              <a:t>Document </a:t>
            </a:r>
            <a:r>
              <a:rPr lang="en-US" b="0" dirty="0" smtClean="0"/>
              <a:t>11-18/780 </a:t>
            </a:r>
            <a:r>
              <a:rPr lang="en-US" b="0" dirty="0"/>
              <a:t>“</a:t>
            </a:r>
            <a:r>
              <a:rPr lang="en-US" dirty="0"/>
              <a:t>meeting minutes </a:t>
            </a:r>
            <a:r>
              <a:rPr lang="en-US" dirty="0" smtClean="0"/>
              <a:t>Nov. 2018</a:t>
            </a:r>
            <a:r>
              <a:rPr lang="en-US" b="0" dirty="0"/>
              <a:t>” posted to Mentor on </a:t>
            </a:r>
            <a:r>
              <a:rPr lang="en-US" b="0" dirty="0" smtClean="0"/>
              <a:t>Dec. 3</a:t>
            </a:r>
            <a:r>
              <a:rPr lang="en-US" b="0" baseline="30000" dirty="0" smtClean="0"/>
              <a:t>rd</a:t>
            </a:r>
            <a:r>
              <a:rPr lang="en-US" b="0" dirty="0" smtClean="0"/>
              <a:t> 2018</a:t>
            </a:r>
            <a:r>
              <a:rPr lang="en-US" b="0" dirty="0"/>
              <a:t>. </a:t>
            </a:r>
          </a:p>
          <a:p>
            <a:endParaRPr lang="en-US" dirty="0"/>
          </a:p>
          <a:p>
            <a:r>
              <a:rPr lang="en-US" dirty="0"/>
              <a:t>Motion:</a:t>
            </a:r>
          </a:p>
          <a:p>
            <a:pPr marL="0" indent="0"/>
            <a:r>
              <a:rPr lang="en-US" b="0" dirty="0"/>
              <a:t>Move to approve document </a:t>
            </a:r>
            <a:r>
              <a:rPr lang="en-US" b="0" dirty="0" smtClean="0"/>
              <a:t>11-18/780 r0 </a:t>
            </a:r>
            <a:r>
              <a:rPr lang="en-US" b="0" dirty="0"/>
              <a:t>as </a:t>
            </a:r>
            <a:r>
              <a:rPr lang="en-US" b="0" dirty="0" err="1"/>
              <a:t>TGaz</a:t>
            </a:r>
            <a:r>
              <a:rPr lang="en-US" b="0" dirty="0"/>
              <a:t> meeting minutes for the </a:t>
            </a:r>
            <a:r>
              <a:rPr lang="en-US" b="0" dirty="0" smtClean="0"/>
              <a:t>Nov. meeting</a:t>
            </a:r>
            <a:r>
              <a:rPr lang="en-US" b="0" dirty="0"/>
              <a:t>. </a:t>
            </a:r>
            <a:endParaRPr lang="en-US" b="0" dirty="0" smtClean="0"/>
          </a:p>
          <a:p>
            <a:pPr marL="0" indent="0"/>
            <a:endParaRPr lang="en-US" b="0" dirty="0"/>
          </a:p>
          <a:p>
            <a:r>
              <a:rPr lang="en-US" b="0" dirty="0"/>
              <a:t>Moved by</a:t>
            </a:r>
            <a:r>
              <a:rPr lang="en-US" b="0" dirty="0" smtClean="0"/>
              <a:t>: Roy Want</a:t>
            </a:r>
            <a:endParaRPr lang="en-US" b="0" dirty="0"/>
          </a:p>
          <a:p>
            <a:r>
              <a:rPr lang="en-US" b="0" dirty="0"/>
              <a:t>Seconded by</a:t>
            </a:r>
            <a:r>
              <a:rPr lang="en-US" b="0" dirty="0" smtClean="0"/>
              <a:t>: Assaf Kasher</a:t>
            </a:r>
            <a:endParaRPr lang="en-US" b="0" dirty="0"/>
          </a:p>
          <a:p>
            <a:r>
              <a:rPr lang="en-US" b="0" dirty="0"/>
              <a:t>Results (Y/N/A</a:t>
            </a:r>
            <a:r>
              <a:rPr lang="en-US" b="0" dirty="0" smtClean="0"/>
              <a:t>): 18/0/1</a:t>
            </a:r>
          </a:p>
          <a:p>
            <a:r>
              <a:rPr lang="en-US" b="0" dirty="0" smtClean="0"/>
              <a:t>Motion passes.</a:t>
            </a:r>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2867127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a:t>
            </a:r>
            <a:r>
              <a:rPr lang="en-US" altLang="en-US" b="0" dirty="0" smtClean="0"/>
              <a:t>Dec. 19</a:t>
            </a:r>
            <a:r>
              <a:rPr lang="en-US" altLang="en-US" b="0" baseline="30000" dirty="0" smtClean="0"/>
              <a:t>th</a:t>
            </a:r>
            <a:r>
              <a:rPr lang="en-US" altLang="en-US" b="0" dirty="0" smtClean="0"/>
              <a:t> </a:t>
            </a:r>
            <a:r>
              <a:rPr lang="en-US" altLang="en-US" b="0" dirty="0" err="1" smtClean="0"/>
              <a:t>Telecon</a:t>
            </a:r>
            <a:r>
              <a:rPr lang="en-US" altLang="en-US" b="0" dirty="0" smtClean="0"/>
              <a:t> Minutes</a:t>
            </a:r>
            <a:endParaRPr lang="en-US" dirty="0"/>
          </a:p>
        </p:txBody>
      </p:sp>
      <p:sp>
        <p:nvSpPr>
          <p:cNvPr id="3" name="Content Placeholder 2"/>
          <p:cNvSpPr>
            <a:spLocks noGrp="1"/>
          </p:cNvSpPr>
          <p:nvPr>
            <p:ph idx="1"/>
          </p:nvPr>
        </p:nvSpPr>
        <p:spPr>
          <a:xfrm>
            <a:off x="695400" y="1981201"/>
            <a:ext cx="11449272" cy="4113213"/>
          </a:xfrm>
        </p:spPr>
        <p:txBody>
          <a:bodyPr/>
          <a:lstStyle/>
          <a:p>
            <a:pPr marL="0" indent="0"/>
            <a:r>
              <a:rPr lang="en-US" b="0" dirty="0"/>
              <a:t>Document </a:t>
            </a:r>
            <a:r>
              <a:rPr lang="en-US" b="0" dirty="0" smtClean="0"/>
              <a:t>11-18/2152 </a:t>
            </a:r>
            <a:r>
              <a:rPr lang="en-US" b="0" dirty="0" smtClean="0"/>
              <a:t>“Dec. 19</a:t>
            </a:r>
            <a:r>
              <a:rPr lang="en-US" b="0" baseline="30000" dirty="0" smtClean="0"/>
              <a:t>th</a:t>
            </a:r>
            <a:r>
              <a:rPr lang="en-US" b="0" dirty="0" smtClean="0"/>
              <a:t> </a:t>
            </a:r>
            <a:r>
              <a:rPr lang="en-US" b="0" dirty="0" err="1" smtClean="0"/>
              <a:t>Telecon</a:t>
            </a:r>
            <a:r>
              <a:rPr lang="en-US" b="0" dirty="0" smtClean="0"/>
              <a:t> Minutes” </a:t>
            </a:r>
            <a:r>
              <a:rPr lang="en-US" b="0" dirty="0"/>
              <a:t>posted to Mentor on </a:t>
            </a:r>
            <a:r>
              <a:rPr lang="en-US" b="0" dirty="0" smtClean="0"/>
              <a:t>Jan. 3</a:t>
            </a:r>
            <a:r>
              <a:rPr lang="en-US" b="0" baseline="30000" dirty="0" smtClean="0"/>
              <a:t>rd</a:t>
            </a:r>
            <a:r>
              <a:rPr lang="en-US" b="0" dirty="0" smtClean="0"/>
              <a:t> 2019.</a:t>
            </a:r>
            <a:endParaRPr lang="en-US" b="0" dirty="0"/>
          </a:p>
          <a:p>
            <a:endParaRPr lang="en-US" dirty="0"/>
          </a:p>
          <a:p>
            <a:r>
              <a:rPr lang="en-US" dirty="0"/>
              <a:t>Motion:</a:t>
            </a:r>
          </a:p>
          <a:p>
            <a:pPr marL="0" indent="0"/>
            <a:r>
              <a:rPr lang="en-US" b="0" dirty="0"/>
              <a:t>Move to approve document </a:t>
            </a:r>
            <a:r>
              <a:rPr lang="en-US" b="0" dirty="0" smtClean="0"/>
              <a:t>11-18/2152r0 </a:t>
            </a:r>
            <a:r>
              <a:rPr lang="en-US" b="0" dirty="0"/>
              <a:t>as </a:t>
            </a:r>
            <a:r>
              <a:rPr lang="en-US" b="0" dirty="0" err="1"/>
              <a:t>TGaz</a:t>
            </a:r>
            <a:r>
              <a:rPr lang="en-US" b="0" dirty="0"/>
              <a:t> </a:t>
            </a:r>
            <a:r>
              <a:rPr lang="en-US" b="0" dirty="0" smtClean="0"/>
              <a:t>meeting minutes </a:t>
            </a:r>
            <a:r>
              <a:rPr lang="en-US" b="0" dirty="0"/>
              <a:t>for the </a:t>
            </a:r>
            <a:r>
              <a:rPr lang="en-US" b="0" dirty="0" smtClean="0"/>
              <a:t>Dec. 19</a:t>
            </a:r>
            <a:r>
              <a:rPr lang="en-US" b="0" baseline="30000" dirty="0" smtClean="0"/>
              <a:t>th</a:t>
            </a:r>
            <a:r>
              <a:rPr lang="en-US" b="0" dirty="0" smtClean="0"/>
              <a:t> </a:t>
            </a:r>
            <a:r>
              <a:rPr lang="en-US" b="0" dirty="0" err="1" smtClean="0"/>
              <a:t>Telecon</a:t>
            </a:r>
            <a:r>
              <a:rPr lang="en-US" b="0" dirty="0" smtClean="0"/>
              <a:t>. </a:t>
            </a:r>
          </a:p>
          <a:p>
            <a:pPr marL="0" indent="0"/>
            <a:endParaRPr lang="en-US" b="0" dirty="0"/>
          </a:p>
          <a:p>
            <a:r>
              <a:rPr lang="en-US" b="0" dirty="0"/>
              <a:t>Moved by</a:t>
            </a:r>
            <a:r>
              <a:rPr lang="en-US" b="0" dirty="0" smtClean="0"/>
              <a:t>: Roy Want</a:t>
            </a:r>
            <a:endParaRPr lang="en-US" b="0" dirty="0"/>
          </a:p>
          <a:p>
            <a:r>
              <a:rPr lang="en-US" b="0" dirty="0"/>
              <a:t>Seconded by</a:t>
            </a:r>
            <a:r>
              <a:rPr lang="en-US" b="0" dirty="0" smtClean="0"/>
              <a:t>: Assaf Kasher</a:t>
            </a:r>
            <a:endParaRPr lang="en-US" b="0" dirty="0"/>
          </a:p>
          <a:p>
            <a:r>
              <a:rPr lang="en-US" b="0" dirty="0"/>
              <a:t>Results (Y/N/A</a:t>
            </a:r>
            <a:r>
              <a:rPr lang="en-US" b="0" dirty="0" smtClean="0"/>
              <a:t>): 16/0/2</a:t>
            </a:r>
          </a:p>
          <a:p>
            <a:r>
              <a:rPr lang="en-US" b="0" dirty="0" smtClean="0"/>
              <a:t>Motion passes.</a:t>
            </a:r>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5350372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err="1"/>
              <a:t>TGaz</a:t>
            </a:r>
            <a:r>
              <a:rPr lang="en-US" altLang="en-US"/>
              <a:t> Approved Plan</a:t>
            </a:r>
            <a:endParaRPr lang="en-US"/>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b="0" dirty="0"/>
              <a:t>Review/verify draft meets the 802.11 style guide (missing parts, naming conventions, normative and descriptive sections</a:t>
            </a:r>
            <a:r>
              <a:rPr lang="en-US" altLang="en-US" b="0" dirty="0" smtClean="0"/>
              <a:t>) – </a:t>
            </a:r>
            <a:r>
              <a:rPr lang="en-US" altLang="en-US" dirty="0" smtClean="0"/>
              <a:t>done</a:t>
            </a:r>
            <a:r>
              <a:rPr lang="en-US" altLang="en-US" b="0" dirty="0" smtClean="0"/>
              <a:t>.</a:t>
            </a:r>
            <a:endParaRPr lang="en-US" altLang="en-US" b="0" dirty="0"/>
          </a:p>
          <a:p>
            <a:pPr>
              <a:buFont typeface="Arial" panose="020B0604020202020204" pitchFamily="34" charset="0"/>
              <a:buChar char="•"/>
            </a:pPr>
            <a:r>
              <a:rPr lang="en-US" altLang="en-US" b="0" dirty="0"/>
              <a:t>Freeze SFD and perform internal comment collection coming out of July 2018 </a:t>
            </a:r>
            <a:r>
              <a:rPr lang="en-US" altLang="en-US" b="0" dirty="0" smtClean="0"/>
              <a:t>meeting – </a:t>
            </a:r>
            <a:r>
              <a:rPr lang="en-US" altLang="en-US" dirty="0" smtClean="0"/>
              <a:t>done</a:t>
            </a:r>
            <a:r>
              <a:rPr lang="en-US" altLang="en-US" b="0" dirty="0" smtClean="0"/>
              <a:t>.</a:t>
            </a:r>
            <a:endParaRPr lang="en-US" altLang="en-US" b="0" dirty="0"/>
          </a:p>
          <a:p>
            <a:pPr>
              <a:buFont typeface="Arial" panose="020B0604020202020204" pitchFamily="34" charset="0"/>
              <a:buChar char="•"/>
            </a:pPr>
            <a:r>
              <a:rPr lang="en-US" altLang="en-US" b="0" dirty="0"/>
              <a:t>Perform internal comment resolution during the Sep. and possibly Nov. meeting (reject any remaining comments</a:t>
            </a:r>
            <a:r>
              <a:rPr lang="en-US" altLang="en-US" b="0" dirty="0" smtClean="0"/>
              <a:t>) – </a:t>
            </a:r>
            <a:r>
              <a:rPr lang="en-US" altLang="en-US" dirty="0" smtClean="0"/>
              <a:t>done</a:t>
            </a:r>
            <a:r>
              <a:rPr lang="en-US" altLang="en-US" b="0" dirty="0" smtClean="0"/>
              <a:t>.</a:t>
            </a:r>
            <a:endParaRPr lang="en-US" altLang="en-US" b="0" dirty="0"/>
          </a:p>
          <a:p>
            <a:pPr>
              <a:buFont typeface="Arial" panose="020B0604020202020204" pitchFamily="34" charset="0"/>
              <a:buChar char="•"/>
            </a:pPr>
            <a:r>
              <a:rPr lang="en-US" altLang="en-US" b="0" dirty="0"/>
              <a:t>Go to Initial WG ballot coming out of </a:t>
            </a:r>
            <a:r>
              <a:rPr lang="en-US" altLang="en-US" b="0" dirty="0" smtClean="0"/>
              <a:t>Jan. 2019 – </a:t>
            </a:r>
            <a:r>
              <a:rPr lang="en-US" altLang="en-US" u="sng" dirty="0" smtClean="0"/>
              <a:t>target for this meeting. </a:t>
            </a:r>
            <a:endParaRPr lang="en-US" altLang="en-US" u="sng"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5661823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smtClean="0"/>
              <a:t>Current TG Approved Timeline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6" name="Text Box 29"/>
          <p:cNvSpPr txBox="1">
            <a:spLocks noChangeArrowheads="1"/>
          </p:cNvSpPr>
          <p:nvPr/>
        </p:nvSpPr>
        <p:spPr bwMode="auto">
          <a:xfrm flipH="1">
            <a:off x="10547177" y="2365538"/>
            <a:ext cx="102296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10516887" y="240595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4287"/>
            <a:ext cx="6394352"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smtClean="0">
                <a:solidFill>
                  <a:schemeClr val="tx1"/>
                </a:solidFill>
              </a:rPr>
              <a:t>        Amendment </a:t>
            </a:r>
            <a:r>
              <a:rPr lang="en-US" sz="1100" dirty="0">
                <a:solidFill>
                  <a:schemeClr val="tx1"/>
                </a:solidFill>
              </a:rPr>
              <a:t>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7543905" y="2620811"/>
            <a:ext cx="704240"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5-2019</a:t>
            </a:r>
          </a:p>
        </p:txBody>
      </p:sp>
      <p:sp>
        <p:nvSpPr>
          <p:cNvPr id="34" name="Isosceles Triangle 33"/>
          <p:cNvSpPr>
            <a:spLocks noChangeArrowheads="1"/>
          </p:cNvSpPr>
          <p:nvPr/>
        </p:nvSpPr>
        <p:spPr bwMode="auto">
          <a:xfrm flipH="1">
            <a:off x="7718175" y="2408340"/>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D1.0</a:t>
            </a:r>
          </a:p>
          <a:p>
            <a:pPr algn="ctr"/>
            <a:r>
              <a:rPr lang="en-US" altLang="en-US" sz="600" dirty="0" smtClean="0">
                <a:latin typeface="Arial" panose="020B0604020202020204" pitchFamily="34" charset="0"/>
                <a:cs typeface="Arial" panose="020B0604020202020204" pitchFamily="34" charset="0"/>
              </a:rPr>
              <a:t>Jan. 19</a:t>
            </a:r>
            <a:endParaRPr lang="en-US" altLang="en-US" sz="600" dirty="0">
              <a:latin typeface="Arial" panose="020B0604020202020204" pitchFamily="34" charset="0"/>
              <a:cs typeface="Arial" panose="020B0604020202020204" pitchFamily="34" charset="0"/>
            </a:endParaRPr>
          </a:p>
        </p:txBody>
      </p:sp>
      <p:sp>
        <p:nvSpPr>
          <p:cNvPr id="36" name="Isosceles Triangle 35"/>
          <p:cNvSpPr>
            <a:spLocks noChangeArrowheads="1"/>
          </p:cNvSpPr>
          <p:nvPr/>
        </p:nvSpPr>
        <p:spPr bwMode="auto">
          <a:xfrm>
            <a:off x="6919586" y="2403578"/>
            <a:ext cx="170954"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D0.1</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 18</a:t>
            </a:r>
            <a:endParaRPr lang="en-US" altLang="en-US" sz="600" dirty="0">
              <a:latin typeface="Arial" panose="020B0604020202020204" pitchFamily="34" charset="0"/>
              <a:cs typeface="Arial" panose="020B0604020202020204" pitchFamily="34" charset="0"/>
            </a:endParaRP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7013274" y="3500380"/>
            <a:ext cx="953900"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8411993" y="3547715"/>
            <a:ext cx="953900" cy="350050"/>
          </a:xfrm>
          <a:prstGeom prst="wedgeEllipseCallout">
            <a:avLst>
              <a:gd name="adj1" fmla="val -273114"/>
              <a:gd name="adj2" fmla="val -18822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smtClean="0">
                <a:solidFill>
                  <a:schemeClr val="tx1"/>
                </a:solidFill>
              </a:rPr>
              <a:t>associated </a:t>
            </a:r>
          </a:p>
          <a:p>
            <a:pPr algn="ctr">
              <a:defRPr/>
            </a:pPr>
            <a:r>
              <a:rPr lang="en-US" sz="600" dirty="0" smtClean="0">
                <a:solidFill>
                  <a:schemeClr val="tx1"/>
                </a:solidFill>
              </a:rPr>
              <a:t>neg.</a:t>
            </a:r>
            <a:endParaRPr lang="en-US" sz="600" dirty="0">
              <a:solidFill>
                <a:schemeClr val="tx1"/>
              </a:solidFill>
            </a:endParaRP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July 18</a:t>
            </a:r>
          </a:p>
          <a:p>
            <a:pPr algn="ctr"/>
            <a:r>
              <a:rPr lang="en-US" altLang="en-US" sz="600" dirty="0" smtClean="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a:t>
            </a:r>
            <a:r>
              <a:rPr lang="en-US" altLang="en-US" sz="600" dirty="0" smtClean="0">
                <a:latin typeface="Arial" panose="020B0604020202020204" pitchFamily="34" charset="0"/>
                <a:cs typeface="Arial" panose="020B0604020202020204" pitchFamily="34" charset="0"/>
              </a:rPr>
              <a:t>omment</a:t>
            </a:r>
          </a:p>
          <a:p>
            <a:pPr algn="ctr"/>
            <a:r>
              <a:rPr lang="en-US" altLang="en-US" sz="600" dirty="0" smtClean="0">
                <a:latin typeface="Arial" panose="020B0604020202020204" pitchFamily="34" charset="0"/>
                <a:cs typeface="Arial" panose="020B0604020202020204" pitchFamily="34" charset="0"/>
              </a:rPr>
              <a:t>collection</a:t>
            </a:r>
            <a:endParaRPr lang="en-US" altLang="en-US" sz="600" dirty="0">
              <a:latin typeface="Arial" panose="020B0604020202020204" pitchFamily="34" charset="0"/>
              <a:cs typeface="Arial" panose="020B0604020202020204" pitchFamily="34" charset="0"/>
            </a:endParaRP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SFD</a:t>
            </a:r>
          </a:p>
          <a:p>
            <a:pPr algn="ctr"/>
            <a:r>
              <a:rPr lang="en-US" altLang="en-US" sz="600" dirty="0" smtClean="0">
                <a:latin typeface="Arial" panose="020B0604020202020204" pitchFamily="34" charset="0"/>
                <a:cs typeface="Arial" panose="020B0604020202020204" pitchFamily="34" charset="0"/>
              </a:rPr>
              <a:t>Final</a:t>
            </a:r>
            <a:endParaRPr lang="en-US" altLang="en-US" sz="600" dirty="0">
              <a:latin typeface="Arial" panose="020B0604020202020204" pitchFamily="34" charset="0"/>
              <a:cs typeface="Arial" panose="020B0604020202020204" pitchFamily="34" charset="0"/>
            </a:endParaRPr>
          </a:p>
        </p:txBody>
      </p:sp>
      <p:cxnSp>
        <p:nvCxnSpPr>
          <p:cNvPr id="88" name="Straight Connector 87"/>
          <p:cNvCxnSpPr/>
          <p:nvPr/>
        </p:nvCxnSpPr>
        <p:spPr bwMode="auto">
          <a:xfrm>
            <a:off x="4180947" y="3377312"/>
            <a:ext cx="204970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1" y="2399169"/>
            <a:ext cx="170954"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Initial</a:t>
            </a:r>
          </a:p>
          <a:p>
            <a:pPr algn="ctr"/>
            <a:r>
              <a:rPr lang="en-US" altLang="en-US" sz="600" dirty="0" smtClean="0">
                <a:latin typeface="Arial" panose="020B0604020202020204" pitchFamily="34" charset="0"/>
                <a:cs typeface="Arial" panose="020B0604020202020204" pitchFamily="34" charset="0"/>
              </a:rPr>
              <a:t>WG ballot</a:t>
            </a:r>
            <a:endParaRPr lang="en-US" altLang="en-US" sz="600" dirty="0">
              <a:latin typeface="Arial" panose="020B0604020202020204" pitchFamily="34" charset="0"/>
              <a:cs typeface="Arial" panose="020B0604020202020204" pitchFamily="34" charset="0"/>
            </a:endParaRPr>
          </a:p>
        </p:txBody>
      </p:sp>
      <p:sp>
        <p:nvSpPr>
          <p:cNvPr id="93" name="Rectangle 92"/>
          <p:cNvSpPr/>
          <p:nvPr/>
        </p:nvSpPr>
        <p:spPr>
          <a:xfrm>
            <a:off x="6384032" y="3126706"/>
            <a:ext cx="763706" cy="23028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smtClean="0">
                <a:solidFill>
                  <a:schemeClr val="tx1"/>
                </a:solidFill>
              </a:rPr>
              <a:t>Comment resolution</a:t>
            </a:r>
            <a:endParaRPr lang="en-US" sz="1100" dirty="0">
              <a:solidFill>
                <a:schemeClr val="tx1"/>
              </a:solidFill>
            </a:endParaRPr>
          </a:p>
        </p:txBody>
      </p:sp>
    </p:spTree>
    <p:extLst>
      <p:ext uri="{BB962C8B-B14F-4D97-AF65-F5344CB8AC3E}">
        <p14:creationId xmlns:p14="http://schemas.microsoft.com/office/powerpoint/2010/main" val="24671571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Review</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335899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a:t>
            </a:r>
            <a:r>
              <a:rPr lang="en-US" b="0" dirty="0" smtClean="0"/>
              <a:t>the resolutions depicted by document 11-19-???r? for CIDs ???, instruct the technical editor to </a:t>
            </a:r>
            <a:r>
              <a:rPr lang="en-US" b="0" dirty="0"/>
              <a:t>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a:t>
            </a:r>
            <a:endParaRPr lang="en-US" b="0" dirty="0"/>
          </a:p>
          <a:p>
            <a:r>
              <a:rPr lang="en-US" dirty="0"/>
              <a:t>Second</a:t>
            </a:r>
            <a:r>
              <a:rPr lang="en-US" dirty="0" smtClean="0"/>
              <a:t>:</a:t>
            </a:r>
            <a:endParaRPr lang="en-US" b="0" dirty="0" smtClean="0"/>
          </a:p>
          <a:p>
            <a:r>
              <a:rPr lang="en-US" dirty="0" smtClean="0"/>
              <a:t>Results </a:t>
            </a:r>
            <a:r>
              <a:rPr lang="en-US" b="0" dirty="0"/>
              <a:t>(Y/N/A</a:t>
            </a:r>
            <a:r>
              <a:rPr lang="en-US" b="0" dirty="0" smtClean="0"/>
              <a: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40176475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IEEE 802.11 </a:t>
            </a:r>
            <a:r>
              <a:rPr lang="en-US" altLang="en-US" dirty="0" err="1"/>
              <a:t>TGaz</a:t>
            </a:r>
            <a:r>
              <a:rPr lang="en-US" altLang="en-US" dirty="0"/>
              <a:t> Next Generation Positioning agenda for the </a:t>
            </a:r>
            <a:r>
              <a:rPr lang="en-US" altLang="en-US" dirty="0" smtClean="0"/>
              <a:t>January meeting.</a:t>
            </a: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Jan.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11-18-xxxx</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document </a:t>
            </a:r>
            <a:r>
              <a:rPr lang="en-US" b="0" dirty="0" smtClean="0"/>
              <a:t>11-18-xxxx r? to </a:t>
            </a:r>
            <a:r>
              <a:rPr lang="en-US" b="0" dirty="0"/>
              <a:t>the 802.11az </a:t>
            </a:r>
            <a:r>
              <a:rPr lang="en-US" b="0" dirty="0" smtClean="0"/>
              <a:t>draft, instruct </a:t>
            </a:r>
            <a:r>
              <a:rPr lang="en-US" b="0" dirty="0"/>
              <a:t>the technical editor to 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a:t>
            </a:r>
            <a:endParaRPr lang="en-US" b="0" dirty="0"/>
          </a:p>
          <a:p>
            <a:r>
              <a:rPr lang="en-US" dirty="0"/>
              <a:t>Second:</a:t>
            </a:r>
            <a:r>
              <a:rPr lang="en-US" b="0" dirty="0"/>
              <a:t> </a:t>
            </a:r>
            <a:endParaRPr lang="en-US" b="0" dirty="0" smtClean="0"/>
          </a:p>
          <a:p>
            <a:r>
              <a:rPr lang="en-US" dirty="0" smtClean="0"/>
              <a:t>Results </a:t>
            </a:r>
            <a:r>
              <a:rPr lang="en-US" b="0" dirty="0"/>
              <a:t>(Y/N/A):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9234868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4521896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76080922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Agenda setting and presentation ordering for this meeting slot (5 min) </a:t>
            </a:r>
          </a:p>
          <a:p>
            <a:pPr algn="just">
              <a:spcBef>
                <a:spcPct val="20000"/>
              </a:spcBef>
              <a:buFontTx/>
              <a:buChar char="•"/>
            </a:pPr>
            <a:r>
              <a:rPr lang="en-US" altLang="en-US" sz="2000" b="0" dirty="0"/>
              <a:t>Review submissions (as per presentation </a:t>
            </a:r>
            <a:r>
              <a:rPr lang="en-US" altLang="en-US" sz="2000" b="0" dirty="0" smtClean="0"/>
              <a:t>ordering)</a:t>
            </a:r>
            <a:endParaRPr lang="en-US" alt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4032698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a:t>
            </a:r>
            <a:r>
              <a:rPr lang="en-US" dirty="0" smtClean="0"/>
              <a:t>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963249166"/>
              </p:ext>
            </p:extLst>
          </p:nvPr>
        </p:nvGraphicFramePr>
        <p:xfrm>
          <a:off x="551384" y="1556793"/>
          <a:ext cx="11161240" cy="4842772"/>
        </p:xfrm>
        <a:graphic>
          <a:graphicData uri="http://schemas.openxmlformats.org/drawingml/2006/table">
            <a:tbl>
              <a:tblPr firstRow="1" bandRow="1">
                <a:tableStyleId>{21E4AEA4-8DFA-4A89-87EB-49C32662AFE0}</a:tableStyleId>
              </a:tblPr>
              <a:tblGrid>
                <a:gridCol w="1665857"/>
                <a:gridCol w="1862535"/>
                <a:gridCol w="3456384"/>
                <a:gridCol w="2160240"/>
                <a:gridCol w="2016224"/>
              </a:tblGrid>
              <a:tr h="640884">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37989">
                <a:tc>
                  <a:txBody>
                    <a:bodyPr/>
                    <a:lstStyle/>
                    <a:p>
                      <a:pPr marL="0" algn="l" defTabSz="914400" rtl="0" eaLnBrk="1" latinLnBrk="0" hangingPunct="1"/>
                      <a:r>
                        <a:rPr lang="en-US" sz="1600" kern="1200" dirty="0" smtClean="0">
                          <a:solidFill>
                            <a:schemeClr val="dk1"/>
                          </a:solidFill>
                          <a:latin typeface="+mn-lt"/>
                          <a:ea typeface="+mn-ea"/>
                          <a:cs typeface="+mn-cs"/>
                        </a:rPr>
                        <a:t>11-18-2068</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Jan. 2019 Agenda	</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371030">
                <a:tc>
                  <a:txBody>
                    <a:bodyPr/>
                    <a:lstStyle/>
                    <a:p>
                      <a:r>
                        <a:rPr lang="en-US" sz="1600" kern="1200" dirty="0" smtClean="0">
                          <a:solidFill>
                            <a:schemeClr val="dk1"/>
                          </a:solidFill>
                          <a:latin typeface="+mn-lt"/>
                          <a:ea typeface="+mn-ea"/>
                          <a:cs typeface="+mn-cs"/>
                        </a:rPr>
                        <a:t>11-18-2152</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Assaf Kasher</a:t>
                      </a:r>
                    </a:p>
                  </a:txBody>
                  <a:tcPr marT="45712" marB="45712"/>
                </a:tc>
                <a:tc>
                  <a:txBody>
                    <a:bodyPr/>
                    <a:lstStyle/>
                    <a:p>
                      <a:r>
                        <a:rPr lang="en-US" sz="1600" kern="1200" dirty="0" smtClean="0">
                          <a:solidFill>
                            <a:schemeClr val="dk1"/>
                          </a:solidFill>
                          <a:latin typeface="+mn-lt"/>
                          <a:ea typeface="+mn-ea"/>
                          <a:cs typeface="+mn-cs"/>
                        </a:rPr>
                        <a:t>CC28 Clause 3-4 CIDs</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15min</a:t>
                      </a:r>
                      <a:endParaRPr lang="en-US" sz="1600" kern="1200" dirty="0">
                        <a:solidFill>
                          <a:schemeClr val="dk1"/>
                        </a:solidFill>
                        <a:latin typeface="+mn-lt"/>
                        <a:ea typeface="+mn-ea"/>
                        <a:cs typeface="+mn-cs"/>
                      </a:endParaRPr>
                    </a:p>
                  </a:txBody>
                  <a:tcPr marT="45712" marB="45712"/>
                </a:tc>
              </a:tr>
              <a:tr h="378288">
                <a:tc>
                  <a:txBody>
                    <a:bodyPr/>
                    <a:lstStyle/>
                    <a:p>
                      <a:r>
                        <a:rPr lang="en-US" sz="1600" kern="1200" dirty="0" smtClean="0">
                          <a:solidFill>
                            <a:schemeClr val="dk1"/>
                          </a:solidFill>
                          <a:latin typeface="+mn-lt"/>
                          <a:ea typeface="+mn-ea"/>
                          <a:cs typeface="+mn-cs"/>
                        </a:rPr>
                        <a:t>11-18-2157</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Assaf Kasher</a:t>
                      </a:r>
                    </a:p>
                  </a:txBody>
                  <a:tcPr marT="45712" marB="45712"/>
                </a:tc>
                <a:tc>
                  <a:txBody>
                    <a:bodyPr/>
                    <a:lstStyle/>
                    <a:p>
                      <a:r>
                        <a:rPr lang="en-US" sz="1600" kern="1200" dirty="0" smtClean="0">
                          <a:solidFill>
                            <a:schemeClr val="dk1"/>
                          </a:solidFill>
                          <a:latin typeface="+mn-lt"/>
                          <a:ea typeface="+mn-ea"/>
                          <a:cs typeface="+mn-cs"/>
                        </a:rPr>
                        <a:t>PDMG PICS changes</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15min</a:t>
                      </a:r>
                    </a:p>
                  </a:txBody>
                  <a:tcPr marT="45712" marB="45712"/>
                </a:tc>
              </a:tr>
              <a:tr h="371030">
                <a:tc>
                  <a:txBody>
                    <a:bodyPr/>
                    <a:lstStyle/>
                    <a:p>
                      <a:r>
                        <a:rPr lang="en-US" sz="1600" kern="1200" dirty="0" smtClean="0">
                          <a:solidFill>
                            <a:schemeClr val="dk1"/>
                          </a:solidFill>
                          <a:latin typeface="+mn-lt"/>
                          <a:ea typeface="+mn-ea"/>
                          <a:cs typeface="+mn-cs"/>
                        </a:rPr>
                        <a:t>11-19-0037</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Ganesh </a:t>
                      </a:r>
                      <a:r>
                        <a:rPr lang="en-US" sz="1600" kern="1200" dirty="0" err="1" smtClean="0">
                          <a:solidFill>
                            <a:schemeClr val="dk1"/>
                          </a:solidFill>
                          <a:latin typeface="+mn-lt"/>
                          <a:ea typeface="+mn-ea"/>
                          <a:cs typeface="+mn-cs"/>
                        </a:rPr>
                        <a:t>Venkatesan</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Update to the </a:t>
                      </a:r>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negotiation protocol LTF negotiation</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Amendment text</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30min</a:t>
                      </a:r>
                      <a:endParaRPr lang="en-US" sz="1600" kern="1200" dirty="0">
                        <a:solidFill>
                          <a:schemeClr val="dk1"/>
                        </a:solidFill>
                        <a:latin typeface="+mn-lt"/>
                        <a:ea typeface="+mn-ea"/>
                        <a:cs typeface="+mn-cs"/>
                      </a:endParaRPr>
                    </a:p>
                  </a:txBody>
                  <a:tcPr marT="45712" marB="45712"/>
                </a:tc>
              </a:tr>
              <a:tr h="404762">
                <a:tc>
                  <a:txBody>
                    <a:bodyPr/>
                    <a:lstStyle/>
                    <a:p>
                      <a:r>
                        <a:rPr lang="en-US" sz="1600" kern="1200" dirty="0" smtClean="0">
                          <a:solidFill>
                            <a:schemeClr val="dk1"/>
                          </a:solidFill>
                          <a:latin typeface="+mn-lt"/>
                          <a:ea typeface="+mn-ea"/>
                          <a:cs typeface="+mn-cs"/>
                        </a:rPr>
                        <a:t>11-18-1782</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Yongho Seok</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CC28 CR Secure TB Ranging Measurement Exchange Protocol.</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30min</a:t>
                      </a:r>
                      <a:endParaRPr lang="en-US" sz="1600" kern="1200" dirty="0" smtClean="0">
                        <a:solidFill>
                          <a:schemeClr val="dk1"/>
                        </a:solidFill>
                        <a:latin typeface="+mn-lt"/>
                        <a:ea typeface="+mn-ea"/>
                        <a:cs typeface="+mn-cs"/>
                      </a:endParaRPr>
                    </a:p>
                  </a:txBody>
                  <a:tcPr marT="45712" marB="45712"/>
                </a:tc>
              </a:tr>
              <a:tr h="371030">
                <a:tc>
                  <a:txBody>
                    <a:bodyPr/>
                    <a:lstStyle/>
                    <a:p>
                      <a:r>
                        <a:rPr lang="en-US" sz="1600" kern="1200" dirty="0" smtClean="0">
                          <a:solidFill>
                            <a:schemeClr val="dk1"/>
                          </a:solidFill>
                          <a:latin typeface="+mn-lt"/>
                          <a:ea typeface="+mn-ea"/>
                          <a:cs typeface="+mn-cs"/>
                        </a:rPr>
                        <a:t>11-19-005</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Ganesh </a:t>
                      </a:r>
                      <a:r>
                        <a:rPr lang="en-US" sz="1600" kern="1200" dirty="0" err="1" smtClean="0">
                          <a:solidFill>
                            <a:schemeClr val="dk1"/>
                          </a:solidFill>
                          <a:latin typeface="+mn-lt"/>
                          <a:ea typeface="+mn-ea"/>
                          <a:cs typeface="+mn-cs"/>
                        </a:rPr>
                        <a:t>Venkatesan</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Annex-C entries corresponding to .11az</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Amendment text</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30min</a:t>
                      </a:r>
                    </a:p>
                  </a:txBody>
                  <a:tcPr marT="45712" marB="45712"/>
                </a:tc>
              </a:tr>
              <a:tr h="371030">
                <a:tc>
                  <a:txBody>
                    <a:bodyPr/>
                    <a:lstStyle/>
                    <a:p>
                      <a:r>
                        <a:rPr lang="en-US" sz="1600" kern="1200" dirty="0" smtClean="0">
                          <a:solidFill>
                            <a:schemeClr val="dk1"/>
                          </a:solidFill>
                          <a:latin typeface="+mn-lt"/>
                          <a:ea typeface="+mn-ea"/>
                          <a:cs typeface="+mn-cs"/>
                        </a:rPr>
                        <a:t>11-19-0038</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Ganesh </a:t>
                      </a:r>
                      <a:r>
                        <a:rPr lang="en-US" sz="1600" kern="1200" dirty="0" err="1" smtClean="0">
                          <a:solidFill>
                            <a:schemeClr val="dk1"/>
                          </a:solidFill>
                          <a:latin typeface="+mn-lt"/>
                          <a:ea typeface="+mn-ea"/>
                          <a:cs typeface="+mn-cs"/>
                        </a:rPr>
                        <a:t>Venkatesan</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Resolutions to a few CC#28 CR</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30min/as time permits</a:t>
                      </a:r>
                      <a:endParaRPr lang="en-US" sz="1600" kern="1200" dirty="0">
                        <a:solidFill>
                          <a:schemeClr val="dk1"/>
                        </a:solidFill>
                        <a:latin typeface="+mn-lt"/>
                        <a:ea typeface="+mn-ea"/>
                        <a:cs typeface="+mn-cs"/>
                      </a:endParaRPr>
                    </a:p>
                  </a:txBody>
                  <a:tcPr marT="45712" marB="45712"/>
                </a:tc>
              </a:tr>
              <a:tr h="404771">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r>
              <a:tr h="404771">
                <a:tc>
                  <a:txBody>
                    <a:bodyPr/>
                    <a:lstStyle/>
                    <a:p>
                      <a:endParaRPr lang="en-US" sz="1600" dirty="0"/>
                    </a:p>
                  </a:txBody>
                  <a:tcPr marT="45712" marB="45712"/>
                </a:tc>
                <a:tc>
                  <a:txBody>
                    <a:bodyPr/>
                    <a:lstStyle/>
                    <a:p>
                      <a:endParaRPr lang="en-US" sz="1600" dirty="0"/>
                    </a:p>
                  </a:txBody>
                  <a:tcPr marT="45712" marB="45712"/>
                </a:tc>
                <a:tc>
                  <a:txBody>
                    <a:bodyPr/>
                    <a:lstStyle/>
                    <a:p>
                      <a:pPr rtl="0"/>
                      <a:endParaRPr lang="en-US" sz="1600" dirty="0"/>
                    </a:p>
                  </a:txBody>
                  <a:tcPr marT="45712" marB="45712"/>
                </a:tc>
                <a:tc>
                  <a:txBody>
                    <a:bodyPr/>
                    <a:lstStyle/>
                    <a:p>
                      <a:endParaRPr lang="en-US" sz="1600" dirty="0"/>
                    </a:p>
                  </a:txBody>
                  <a:tcPr marT="45712" marB="45712"/>
                </a:tc>
                <a:tc>
                  <a:txBody>
                    <a:bodyPr/>
                    <a:lstStyle/>
                    <a:p>
                      <a:endParaRPr lang="en-US" dirty="0"/>
                    </a:p>
                  </a:txBody>
                  <a:tcPr marT="45712" marB="45712"/>
                </a:tc>
              </a:tr>
              <a:tr h="404771">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smtClean="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49811089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11-18-2152</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a:t>
            </a:r>
            <a:r>
              <a:rPr lang="en-US" b="0" dirty="0" smtClean="0"/>
              <a:t>the resolutions depicted by document </a:t>
            </a:r>
            <a:r>
              <a:rPr lang="en-US" b="0" dirty="0" smtClean="0"/>
              <a:t>11-18-</a:t>
            </a:r>
            <a:r>
              <a:rPr lang="en-US" b="0" dirty="0" smtClean="0"/>
              <a:t>2152</a:t>
            </a:r>
            <a:r>
              <a:rPr lang="en-US" b="0" dirty="0" smtClean="0"/>
              <a:t>r</a:t>
            </a:r>
            <a:r>
              <a:rPr lang="en-US" b="0" dirty="0"/>
              <a:t>2</a:t>
            </a:r>
            <a:r>
              <a:rPr lang="en-US" b="0" dirty="0" smtClean="0"/>
              <a:t> </a:t>
            </a:r>
            <a:r>
              <a:rPr lang="en-US" b="0" dirty="0" smtClean="0"/>
              <a:t>for CIDs </a:t>
            </a:r>
            <a:r>
              <a:rPr lang="en-US" b="0" dirty="0" smtClean="0"/>
              <a:t>74,189,60,183,185,186, 197, </a:t>
            </a:r>
            <a:r>
              <a:rPr lang="en-US" b="0" dirty="0" smtClean="0"/>
              <a:t>instruct the technical editor to </a:t>
            </a:r>
            <a:r>
              <a:rPr lang="en-US" b="0" dirty="0"/>
              <a:t>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 Assaf Kasher</a:t>
            </a:r>
            <a:endParaRPr lang="en-US" b="0" dirty="0"/>
          </a:p>
          <a:p>
            <a:r>
              <a:rPr lang="en-US" dirty="0"/>
              <a:t>Second</a:t>
            </a:r>
            <a:r>
              <a:rPr lang="en-US" dirty="0" smtClean="0"/>
              <a:t>: </a:t>
            </a:r>
            <a:r>
              <a:rPr lang="en-US" b="0" dirty="0" smtClean="0"/>
              <a:t>Ganesh </a:t>
            </a:r>
            <a:r>
              <a:rPr lang="en-US" b="0" dirty="0" err="1" smtClean="0"/>
              <a:t>Venkatesan</a:t>
            </a:r>
            <a:endParaRPr lang="en-US" b="0" dirty="0" smtClean="0"/>
          </a:p>
          <a:p>
            <a:r>
              <a:rPr lang="en-US" dirty="0" smtClean="0"/>
              <a:t>Results </a:t>
            </a:r>
            <a:r>
              <a:rPr lang="en-US" b="0" dirty="0"/>
              <a:t>(Y/N/A</a:t>
            </a:r>
            <a:r>
              <a:rPr lang="en-US" b="0" dirty="0" smtClean="0"/>
              <a:t>):15/0/0</a:t>
            </a:r>
          </a:p>
          <a:p>
            <a:r>
              <a:rPr lang="en-US" b="0" dirty="0" smtClean="0"/>
              <a:t>Motion passes.</a:t>
            </a: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846099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a:t>
            </a:r>
            <a:r>
              <a:rPr lang="en-US" dirty="0" smtClean="0"/>
              <a:t>11-18-2157</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document </a:t>
            </a:r>
            <a:r>
              <a:rPr lang="en-US" b="0" dirty="0" smtClean="0"/>
              <a:t>11-18-2157r3 </a:t>
            </a:r>
            <a:r>
              <a:rPr lang="en-US" b="0" dirty="0" smtClean="0"/>
              <a:t>to </a:t>
            </a:r>
            <a:r>
              <a:rPr lang="en-US" b="0" dirty="0"/>
              <a:t>the 802.11az </a:t>
            </a:r>
            <a:r>
              <a:rPr lang="en-US" b="0" dirty="0" smtClean="0"/>
              <a:t>draft, instruct </a:t>
            </a:r>
            <a:r>
              <a:rPr lang="en-US" b="0" dirty="0"/>
              <a:t>the technical editor to 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 Assaf Kasher</a:t>
            </a:r>
            <a:endParaRPr lang="en-US" b="0" dirty="0"/>
          </a:p>
          <a:p>
            <a:r>
              <a:rPr lang="en-US" dirty="0"/>
              <a:t>Second:</a:t>
            </a:r>
            <a:r>
              <a:rPr lang="en-US" b="0" dirty="0"/>
              <a:t> </a:t>
            </a:r>
            <a:r>
              <a:rPr lang="en-US" b="0" dirty="0" smtClean="0"/>
              <a:t>Ganesh </a:t>
            </a:r>
            <a:r>
              <a:rPr lang="en-US" b="0" dirty="0" err="1" smtClean="0"/>
              <a:t>Venkatesan</a:t>
            </a:r>
            <a:endParaRPr lang="en-US" b="0" dirty="0" smtClean="0"/>
          </a:p>
          <a:p>
            <a:r>
              <a:rPr lang="en-US" dirty="0" smtClean="0"/>
              <a:t>Results </a:t>
            </a:r>
            <a:r>
              <a:rPr lang="en-US" b="0" dirty="0"/>
              <a:t>(Y/N/A): </a:t>
            </a:r>
            <a:r>
              <a:rPr lang="en-US" b="0" dirty="0" smtClean="0"/>
              <a:t>14/0/0 motion passes.</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32924459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a:t>
            </a:r>
            <a:r>
              <a:rPr lang="en-US" dirty="0" smtClean="0"/>
              <a:t>11-19-037</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document </a:t>
            </a:r>
            <a:r>
              <a:rPr lang="en-US" b="0" dirty="0" smtClean="0"/>
              <a:t>11-19-037r1 to </a:t>
            </a:r>
            <a:r>
              <a:rPr lang="en-US" b="0" dirty="0"/>
              <a:t>the 802.11az </a:t>
            </a:r>
            <a:r>
              <a:rPr lang="en-US" b="0" dirty="0" smtClean="0"/>
              <a:t>draft, instruct </a:t>
            </a:r>
            <a:r>
              <a:rPr lang="en-US" b="0" dirty="0"/>
              <a:t>the technical editor to 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 Ganesh </a:t>
            </a:r>
            <a:r>
              <a:rPr lang="en-US" b="0" dirty="0" err="1" smtClean="0"/>
              <a:t>Venkatesan</a:t>
            </a:r>
            <a:endParaRPr lang="en-US" b="0" dirty="0" smtClean="0"/>
          </a:p>
          <a:p>
            <a:r>
              <a:rPr lang="en-US" dirty="0" smtClean="0"/>
              <a:t>Second: </a:t>
            </a:r>
            <a:r>
              <a:rPr lang="en-US" b="0" dirty="0" smtClean="0"/>
              <a:t>Assaf Kasher</a:t>
            </a:r>
          </a:p>
          <a:p>
            <a:r>
              <a:rPr lang="en-US" dirty="0" smtClean="0"/>
              <a:t>Results </a:t>
            </a:r>
            <a:r>
              <a:rPr lang="en-US" b="0" dirty="0"/>
              <a:t>(Y/N/A</a:t>
            </a:r>
            <a:r>
              <a:rPr lang="en-US" b="0" dirty="0" smtClean="0"/>
              <a:t>): 18/0/0</a:t>
            </a:r>
          </a:p>
          <a:p>
            <a:r>
              <a:rPr lang="en-US" b="0" dirty="0" smtClean="0"/>
              <a:t>Motion passes.</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9714551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11-18-1782</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a:t>
            </a:r>
            <a:r>
              <a:rPr lang="en-US" b="0" dirty="0" smtClean="0"/>
              <a:t>the resolutions depicted by document </a:t>
            </a:r>
            <a:r>
              <a:rPr lang="en-US" b="0" dirty="0" smtClean="0"/>
              <a:t>11-18-1782r2 </a:t>
            </a:r>
            <a:r>
              <a:rPr lang="en-US" b="0" dirty="0" smtClean="0"/>
              <a:t>for CIDs </a:t>
            </a:r>
            <a:r>
              <a:rPr lang="en-US" b="0" dirty="0" smtClean="0"/>
              <a:t>542,54,55,105 and106 instruct </a:t>
            </a:r>
            <a:r>
              <a:rPr lang="en-US" b="0" dirty="0" smtClean="0"/>
              <a:t>the technical editor to </a:t>
            </a:r>
            <a:r>
              <a:rPr lang="en-US" b="0" dirty="0"/>
              <a:t>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 Yongho Seok</a:t>
            </a:r>
            <a:endParaRPr lang="en-US" b="0" dirty="0"/>
          </a:p>
          <a:p>
            <a:r>
              <a:rPr lang="en-US" dirty="0"/>
              <a:t>Second</a:t>
            </a:r>
            <a:r>
              <a:rPr lang="en-US" dirty="0" smtClean="0"/>
              <a:t>: </a:t>
            </a:r>
            <a:r>
              <a:rPr lang="en-US" b="0" dirty="0" smtClean="0"/>
              <a:t>Ganesh </a:t>
            </a:r>
            <a:r>
              <a:rPr lang="en-US" b="0" dirty="0" err="1" smtClean="0"/>
              <a:t>Venkatesan</a:t>
            </a:r>
            <a:endParaRPr lang="en-US" b="0" dirty="0" smtClean="0"/>
          </a:p>
          <a:p>
            <a:r>
              <a:rPr lang="en-US" dirty="0" smtClean="0"/>
              <a:t>Results </a:t>
            </a:r>
            <a:r>
              <a:rPr lang="en-US" b="0" dirty="0"/>
              <a:t>(Y/N/A</a:t>
            </a:r>
            <a:r>
              <a:rPr lang="en-US" b="0" dirty="0" smtClean="0"/>
              <a:t>): 16/0/0</a:t>
            </a:r>
          </a:p>
          <a:p>
            <a:r>
              <a:rPr lang="en-US" b="0" dirty="0" smtClean="0"/>
              <a:t>Motion passes.</a:t>
            </a: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41704490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8486080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61131071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3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Agenda setting and presentation ordering for this meeting slot (5 min) </a:t>
            </a:r>
          </a:p>
          <a:p>
            <a:pPr algn="just">
              <a:spcBef>
                <a:spcPct val="20000"/>
              </a:spcBef>
              <a:buFontTx/>
              <a:buChar char="•"/>
            </a:pPr>
            <a:r>
              <a:rPr lang="en-US" altLang="en-US" sz="2000" b="0" dirty="0" smtClean="0"/>
              <a:t>Review status of open TBDs in D0.6 and closure.</a:t>
            </a:r>
          </a:p>
          <a:p>
            <a:pPr algn="just">
              <a:spcBef>
                <a:spcPct val="20000"/>
              </a:spcBef>
              <a:buFontTx/>
              <a:buChar char="•"/>
            </a:pPr>
            <a:r>
              <a:rPr lang="en-US" altLang="en-US" sz="2000" b="0" dirty="0" smtClean="0"/>
              <a:t>Review </a:t>
            </a:r>
            <a:r>
              <a:rPr lang="en-US" altLang="en-US" sz="2000" b="0" dirty="0"/>
              <a:t>submissions (as per presentation </a:t>
            </a:r>
            <a:r>
              <a:rPr lang="en-US" altLang="en-US" sz="2000" b="0" dirty="0" smtClean="0"/>
              <a:t>ordering)</a:t>
            </a:r>
            <a:endParaRPr lang="en-US" altLang="en-US" sz="2000" b="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03362046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a:t>
            </a:r>
            <a:r>
              <a:rPr lang="en-US" dirty="0" smtClean="0"/>
              <a:t>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578816831"/>
              </p:ext>
            </p:extLst>
          </p:nvPr>
        </p:nvGraphicFramePr>
        <p:xfrm>
          <a:off x="551384" y="1628800"/>
          <a:ext cx="11233247" cy="3139344"/>
        </p:xfrm>
        <a:graphic>
          <a:graphicData uri="http://schemas.openxmlformats.org/drawingml/2006/table">
            <a:tbl>
              <a:tblPr firstRow="1" bandRow="1">
                <a:tableStyleId>{21E4AEA4-8DFA-4A89-87EB-49C32662AFE0}</a:tableStyleId>
              </a:tblPr>
              <a:tblGrid>
                <a:gridCol w="1512168"/>
                <a:gridCol w="1944216"/>
                <a:gridCol w="3672408"/>
                <a:gridCol w="2592288"/>
                <a:gridCol w="1512167"/>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600" kern="1200" dirty="0" smtClean="0">
                          <a:solidFill>
                            <a:schemeClr val="dk1"/>
                          </a:solidFill>
                          <a:latin typeface="+mn-lt"/>
                          <a:ea typeface="+mn-ea"/>
                          <a:cs typeface="+mn-cs"/>
                        </a:rPr>
                        <a:t>11-18-2086</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Jan. 2019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167632">
                <a:tc>
                  <a:txBody>
                    <a:bodyPr/>
                    <a:lstStyle/>
                    <a:p>
                      <a:pPr marL="0" algn="l" defTabSz="914400" rtl="0" eaLnBrk="1" latinLnBrk="0" hangingPunct="1"/>
                      <a:r>
                        <a:rPr lang="en-US" sz="1600" kern="1200" dirty="0" smtClean="0">
                          <a:solidFill>
                            <a:schemeClr val="dk1"/>
                          </a:solidFill>
                          <a:latin typeface="+mn-lt"/>
                          <a:ea typeface="+mn-ea"/>
                          <a:cs typeface="+mn-cs"/>
                        </a:rPr>
                        <a:t>11-19-005</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Ganesh </a:t>
                      </a:r>
                      <a:r>
                        <a:rPr lang="en-US" sz="1600" kern="1200" dirty="0" err="1" smtClean="0">
                          <a:solidFill>
                            <a:schemeClr val="dk1"/>
                          </a:solidFill>
                          <a:latin typeface="+mn-lt"/>
                          <a:ea typeface="+mn-ea"/>
                          <a:cs typeface="+mn-cs"/>
                        </a:rPr>
                        <a:t>Venkatesan</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Annex-C entries corresponding to .11az</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Amendment text</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30min/as needed</a:t>
                      </a:r>
                      <a:endParaRPr lang="en-US" sz="1600" kern="1200" dirty="0" smtClean="0">
                        <a:solidFill>
                          <a:schemeClr val="dk1"/>
                        </a:solidFill>
                        <a:latin typeface="+mn-lt"/>
                        <a:ea typeface="+mn-ea"/>
                        <a:cs typeface="+mn-cs"/>
                      </a:endParaRPr>
                    </a:p>
                  </a:txBody>
                  <a:tcPr marT="45712" marB="45712"/>
                </a:tc>
              </a:tr>
              <a:tr h="167632">
                <a:tc>
                  <a:txBody>
                    <a:bodyPr/>
                    <a:lstStyle/>
                    <a:p>
                      <a:pPr marL="0" algn="l" defTabSz="914400" rtl="0" eaLnBrk="1" latinLnBrk="0" hangingPunct="1"/>
                      <a:r>
                        <a:rPr lang="en-US" sz="1600" kern="1200" dirty="0" smtClean="0">
                          <a:solidFill>
                            <a:schemeClr val="dk1"/>
                          </a:solidFill>
                          <a:latin typeface="+mn-lt"/>
                          <a:ea typeface="+mn-ea"/>
                          <a:cs typeface="+mn-cs"/>
                        </a:rPr>
                        <a:t>11-18-2086</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Chao Chun</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D0.6 TBDs closure status</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Amendment</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10min</a:t>
                      </a:r>
                      <a:endParaRPr lang="en-US" sz="1600" kern="1200" dirty="0">
                        <a:solidFill>
                          <a:schemeClr val="dk1"/>
                        </a:solidFill>
                        <a:latin typeface="+mn-lt"/>
                        <a:ea typeface="+mn-ea"/>
                        <a:cs typeface="+mn-cs"/>
                      </a:endParaRPr>
                    </a:p>
                  </a:txBody>
                  <a:tcPr marT="45712" marB="45712"/>
                </a:tc>
              </a:tr>
              <a:tr h="365752">
                <a:tc>
                  <a:txBody>
                    <a:bodyPr/>
                    <a:lstStyle/>
                    <a:p>
                      <a:pPr marL="0" algn="l" defTabSz="914400" rtl="0" eaLnBrk="1" latinLnBrk="0" hangingPunct="1"/>
                      <a:r>
                        <a:rPr lang="en-US" sz="1600" kern="1200" dirty="0" smtClean="0">
                          <a:solidFill>
                            <a:schemeClr val="dk1"/>
                          </a:solidFill>
                          <a:latin typeface="+mn-lt"/>
                          <a:ea typeface="+mn-ea"/>
                          <a:cs typeface="+mn-cs"/>
                        </a:rPr>
                        <a:t>11-18-2104</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Girish Madpuwar</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CR for chapter 11 MLME</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30min</a:t>
                      </a:r>
                      <a:endParaRPr lang="en-US" sz="1600" kern="1200" dirty="0">
                        <a:solidFill>
                          <a:schemeClr val="dk1"/>
                        </a:solidFill>
                        <a:latin typeface="+mn-lt"/>
                        <a:ea typeface="+mn-ea"/>
                        <a:cs typeface="+mn-cs"/>
                      </a:endParaRPr>
                    </a:p>
                  </a:txBody>
                  <a:tcPr marT="45712" marB="45712"/>
                </a:tc>
              </a:tr>
              <a:tr h="365752">
                <a:tc>
                  <a:txBody>
                    <a:bodyPr/>
                    <a:lstStyle/>
                    <a:p>
                      <a:pPr marL="0" algn="l" defTabSz="914400" rtl="0" eaLnBrk="1" latinLnBrk="0" hangingPunct="1"/>
                      <a:r>
                        <a:rPr lang="en-US" sz="1600" kern="1200" dirty="0" smtClean="0">
                          <a:solidFill>
                            <a:schemeClr val="dk1"/>
                          </a:solidFill>
                          <a:latin typeface="+mn-lt"/>
                          <a:ea typeface="+mn-ea"/>
                          <a:cs typeface="+mn-cs"/>
                        </a:rPr>
                        <a:t>11-19-072</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Qi Wang</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Text proposal for CID 497</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35min/as time permits</a:t>
                      </a:r>
                      <a:endParaRPr lang="en-US" sz="1600" kern="1200" dirty="0">
                        <a:solidFill>
                          <a:schemeClr val="dk1"/>
                        </a:solidFill>
                        <a:latin typeface="+mn-lt"/>
                        <a:ea typeface="+mn-ea"/>
                        <a:cs typeface="+mn-cs"/>
                      </a:endParaRPr>
                    </a:p>
                  </a:txBody>
                  <a:tcPr marT="45712" marB="45712"/>
                </a:tc>
              </a:tr>
              <a:tr h="365752">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12890181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a:t>
            </a:r>
            <a:r>
              <a:rPr lang="en-US" dirty="0" smtClean="0"/>
              <a:t>11-19-005</a:t>
            </a:r>
            <a:endParaRPr lang="en-US" dirty="0"/>
          </a:p>
        </p:txBody>
      </p:sp>
      <p:sp>
        <p:nvSpPr>
          <p:cNvPr id="3" name="Content Placeholder 2"/>
          <p:cNvSpPr>
            <a:spLocks noGrp="1"/>
          </p:cNvSpPr>
          <p:nvPr>
            <p:ph idx="1"/>
          </p:nvPr>
        </p:nvSpPr>
        <p:spPr/>
        <p:txBody>
          <a:bodyPr/>
          <a:lstStyle/>
          <a:p>
            <a:r>
              <a:rPr lang="en-US" dirty="0" err="1" smtClean="0"/>
              <a:t>Strawpoll</a:t>
            </a:r>
            <a:endParaRPr lang="en-US" dirty="0" smtClean="0"/>
          </a:p>
          <a:p>
            <a:pPr marL="0" indent="0"/>
            <a:r>
              <a:rPr lang="en-US" b="0" dirty="0" smtClean="0"/>
              <a:t>Do you support the inclusion of ‘RSTA requires ISTA2RSTA LMR’ in the extended capabilities element as described in submission 11-19-005?</a:t>
            </a:r>
            <a:endParaRPr lang="en-US" b="0" dirty="0"/>
          </a:p>
          <a:p>
            <a:endParaRPr lang="en-US" b="0" dirty="0"/>
          </a:p>
          <a:p>
            <a:r>
              <a:rPr lang="en-US" dirty="0" smtClean="0"/>
              <a:t>Results </a:t>
            </a:r>
            <a:r>
              <a:rPr lang="en-US" b="0" dirty="0"/>
              <a:t>(Y/N/A</a:t>
            </a:r>
            <a:r>
              <a:rPr lang="en-US" b="0" dirty="0" smtClean="0"/>
              <a:t>): 11/4/1</a:t>
            </a:r>
          </a:p>
          <a:p>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21095513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a:t>
            </a:r>
            <a:r>
              <a:rPr lang="en-US" dirty="0" smtClean="0"/>
              <a:t>11-19-005</a:t>
            </a:r>
            <a:endParaRPr lang="en-US" dirty="0"/>
          </a:p>
        </p:txBody>
      </p:sp>
      <p:sp>
        <p:nvSpPr>
          <p:cNvPr id="3" name="Content Placeholder 2"/>
          <p:cNvSpPr>
            <a:spLocks noGrp="1"/>
          </p:cNvSpPr>
          <p:nvPr>
            <p:ph idx="1"/>
          </p:nvPr>
        </p:nvSpPr>
        <p:spPr/>
        <p:txBody>
          <a:bodyPr/>
          <a:lstStyle/>
          <a:p>
            <a:r>
              <a:rPr lang="en-US" dirty="0" smtClean="0"/>
              <a:t>Motion</a:t>
            </a:r>
            <a:endParaRPr lang="en-US" dirty="0" smtClean="0"/>
          </a:p>
          <a:p>
            <a:pPr marL="0" indent="0"/>
            <a:r>
              <a:rPr lang="en-US" b="0" dirty="0" smtClean="0"/>
              <a:t>Move to add </a:t>
            </a:r>
            <a:r>
              <a:rPr lang="en-US" b="0" dirty="0" err="1" smtClean="0"/>
              <a:t>an‘RSTA</a:t>
            </a:r>
            <a:r>
              <a:rPr lang="en-US" b="0" dirty="0" smtClean="0"/>
              <a:t> requires ISTA2RSTA LMR’ field in the extended capabilities element as described in submission 11-19-005.</a:t>
            </a:r>
          </a:p>
          <a:p>
            <a:pPr marL="0" indent="0"/>
            <a:endParaRPr lang="en-US" b="0" dirty="0"/>
          </a:p>
          <a:p>
            <a:pPr marL="0" indent="0"/>
            <a:r>
              <a:rPr lang="en-US" b="0" dirty="0" smtClean="0"/>
              <a:t>Moved: Ganesh </a:t>
            </a:r>
            <a:r>
              <a:rPr lang="en-US" b="0" dirty="0" err="1" smtClean="0"/>
              <a:t>Venkatesan</a:t>
            </a:r>
            <a:endParaRPr lang="en-US" b="0" dirty="0" smtClean="0"/>
          </a:p>
          <a:p>
            <a:pPr marL="0" indent="0"/>
            <a:r>
              <a:rPr lang="en-US" b="0" dirty="0" smtClean="0"/>
              <a:t>Second: Ali Raissinia</a:t>
            </a:r>
            <a:endParaRPr lang="en-US" b="0" dirty="0"/>
          </a:p>
          <a:p>
            <a:endParaRPr lang="en-US" b="0" dirty="0"/>
          </a:p>
          <a:p>
            <a:r>
              <a:rPr lang="en-US" dirty="0" smtClean="0"/>
              <a:t>Results </a:t>
            </a:r>
            <a:r>
              <a:rPr lang="en-US" b="0" dirty="0"/>
              <a:t>(Y/N/A</a:t>
            </a:r>
            <a:r>
              <a:rPr lang="en-US" b="0" dirty="0" smtClean="0"/>
              <a:t>): 12/4/0</a:t>
            </a:r>
          </a:p>
          <a:p>
            <a:r>
              <a:rPr lang="en-US" b="0" dirty="0" smtClean="0"/>
              <a:t>Motion passes.</a:t>
            </a:r>
            <a:endParaRPr lang="en-US" b="0" dirty="0" smtClean="0"/>
          </a:p>
          <a:p>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81265537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11-18-2104</a:t>
            </a:r>
            <a:endParaRPr lang="en-US" dirty="0"/>
          </a:p>
        </p:txBody>
      </p:sp>
      <p:sp>
        <p:nvSpPr>
          <p:cNvPr id="3" name="Content Placeholder 2"/>
          <p:cNvSpPr>
            <a:spLocks noGrp="1"/>
          </p:cNvSpPr>
          <p:nvPr>
            <p:ph idx="1"/>
          </p:nvPr>
        </p:nvSpPr>
        <p:spPr>
          <a:xfrm>
            <a:off x="914401" y="1751015"/>
            <a:ext cx="10361084" cy="4343400"/>
          </a:xfrm>
        </p:spPr>
        <p:txBody>
          <a:bodyPr/>
          <a:lstStyle/>
          <a:p>
            <a:r>
              <a:rPr lang="en-US" dirty="0" smtClean="0"/>
              <a:t>Motion</a:t>
            </a:r>
          </a:p>
          <a:p>
            <a:pPr lvl="0"/>
            <a:r>
              <a:rPr lang="en-US" b="0" dirty="0" smtClean="0"/>
              <a:t>Move </a:t>
            </a:r>
            <a:r>
              <a:rPr lang="en-US" b="0" dirty="0"/>
              <a:t>to adopt </a:t>
            </a:r>
            <a:r>
              <a:rPr lang="en-US" b="0" dirty="0" smtClean="0"/>
              <a:t>the resolutions depicted by document </a:t>
            </a:r>
            <a:r>
              <a:rPr lang="en-US" b="0" dirty="0" smtClean="0"/>
              <a:t>11-18-2104r5 </a:t>
            </a:r>
            <a:r>
              <a:rPr lang="en-US" b="0" dirty="0" smtClean="0"/>
              <a:t>for CIDs </a:t>
            </a:r>
            <a:r>
              <a:rPr lang="en-US" dirty="0"/>
              <a:t>36, 61, 62, 63, </a:t>
            </a:r>
            <a:r>
              <a:rPr lang="en-US" dirty="0" smtClean="0"/>
              <a:t>98</a:t>
            </a:r>
            <a:r>
              <a:rPr lang="en-US" dirty="0"/>
              <a:t>, 99, 100, 154, 155, 156, 157, </a:t>
            </a:r>
            <a:r>
              <a:rPr lang="en-US" dirty="0" smtClean="0"/>
              <a:t>158, 164</a:t>
            </a:r>
            <a:r>
              <a:rPr lang="en-US" dirty="0"/>
              <a:t>, 166, 173, 174, 296, 301, 302, 303, 304, 306, </a:t>
            </a:r>
            <a:r>
              <a:rPr lang="en-US" dirty="0" smtClean="0"/>
              <a:t>312</a:t>
            </a:r>
            <a:r>
              <a:rPr lang="en-US" dirty="0"/>
              <a:t>, 317, 319, 320, 325, 326, 338, 366, 367, 368, 369, 370, 371, 373, 374, 375, 376, 377, </a:t>
            </a:r>
            <a:r>
              <a:rPr lang="en-US" dirty="0" smtClean="0"/>
              <a:t>383</a:t>
            </a:r>
            <a:r>
              <a:rPr lang="en-US" dirty="0"/>
              <a:t>, 385, 469, 529, 531, 532, 537, </a:t>
            </a:r>
            <a:r>
              <a:rPr lang="en-US" dirty="0" smtClean="0"/>
              <a:t>544</a:t>
            </a:r>
            <a:r>
              <a:rPr lang="en-GB" dirty="0"/>
              <a:t> </a:t>
            </a:r>
            <a:endParaRPr lang="en-US" dirty="0"/>
          </a:p>
          <a:p>
            <a:pPr marL="0" indent="0"/>
            <a:r>
              <a:rPr lang="en-US" b="0" dirty="0" smtClean="0"/>
              <a:t>instruct </a:t>
            </a:r>
            <a:r>
              <a:rPr lang="en-US" b="0" dirty="0" smtClean="0"/>
              <a:t>the technical editor to </a:t>
            </a:r>
            <a:r>
              <a:rPr lang="en-US" b="0" dirty="0"/>
              <a:t>incorporate it in the 802.11az draft amendment </a:t>
            </a:r>
            <a:r>
              <a:rPr lang="en-US" b="0" dirty="0" smtClean="0"/>
              <a:t>text and grant editorial rights to the technical editor.</a:t>
            </a:r>
            <a:endParaRPr lang="en-US" b="0" dirty="0"/>
          </a:p>
          <a:p>
            <a:r>
              <a:rPr lang="en-US" dirty="0" smtClean="0"/>
              <a:t>Moved</a:t>
            </a:r>
            <a:r>
              <a:rPr lang="en-US" b="0" dirty="0" smtClean="0"/>
              <a:t>: Dash </a:t>
            </a:r>
            <a:r>
              <a:rPr lang="en-US" b="0" dirty="0" err="1" smtClean="0"/>
              <a:t>Debashis</a:t>
            </a:r>
            <a:r>
              <a:rPr lang="en-US" b="0" dirty="0" smtClean="0"/>
              <a:t> </a:t>
            </a:r>
          </a:p>
          <a:p>
            <a:r>
              <a:rPr lang="en-US" dirty="0" smtClean="0"/>
              <a:t>Second: </a:t>
            </a:r>
            <a:r>
              <a:rPr lang="en-US" b="0" dirty="0" smtClean="0"/>
              <a:t>Ganesh </a:t>
            </a:r>
            <a:r>
              <a:rPr lang="en-US" b="0" dirty="0" err="1" smtClean="0"/>
              <a:t>Venkatesan</a:t>
            </a:r>
            <a:endParaRPr lang="en-US" b="0" dirty="0" smtClean="0"/>
          </a:p>
          <a:p>
            <a:r>
              <a:rPr lang="en-US" dirty="0" smtClean="0"/>
              <a:t>Results </a:t>
            </a:r>
            <a:r>
              <a:rPr lang="en-US" b="0" dirty="0"/>
              <a:t>(Y/N/A</a:t>
            </a:r>
            <a:r>
              <a:rPr lang="en-US" b="0" dirty="0" smtClean="0"/>
              <a:t>): 15/0/0</a:t>
            </a:r>
          </a:p>
          <a:p>
            <a:r>
              <a:rPr lang="en-US" b="0" dirty="0" smtClean="0"/>
              <a:t>Motion passes.</a:t>
            </a: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11230113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05277700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415930017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22809684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4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Agenda setting and presentation ordering for this meeting slot (5 min</a:t>
            </a:r>
            <a:r>
              <a:rPr lang="en-US" altLang="en-US" sz="2000" b="0" dirty="0" smtClean="0"/>
              <a:t>)</a:t>
            </a:r>
          </a:p>
          <a:p>
            <a:pPr algn="just">
              <a:spcBef>
                <a:spcPct val="20000"/>
              </a:spcBef>
              <a:buFontTx/>
              <a:buChar char="•"/>
            </a:pPr>
            <a:r>
              <a:rPr lang="en-US" altLang="en-US" sz="2000" b="0" dirty="0" smtClean="0"/>
              <a:t>Review progress for closure of TBDs in draft (5min)</a:t>
            </a:r>
            <a:endParaRPr lang="en-US" altLang="en-US" sz="2000" b="0" dirty="0"/>
          </a:p>
          <a:p>
            <a:pPr algn="just">
              <a:spcBef>
                <a:spcPct val="20000"/>
              </a:spcBef>
              <a:buFontTx/>
              <a:buChar char="•"/>
            </a:pPr>
            <a:r>
              <a:rPr lang="en-US" altLang="en-US" sz="2000" b="0" dirty="0"/>
              <a:t>Review submissions (as per presentation </a:t>
            </a:r>
            <a:r>
              <a:rPr lang="en-US" altLang="en-US" sz="2000" b="0" dirty="0" smtClean="0"/>
              <a:t>ordering)</a:t>
            </a:r>
            <a:endParaRPr lang="en-US" alt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2738987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4</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274801033"/>
              </p:ext>
            </p:extLst>
          </p:nvPr>
        </p:nvGraphicFramePr>
        <p:xfrm>
          <a:off x="767408" y="1556792"/>
          <a:ext cx="10729192" cy="3724944"/>
        </p:xfrm>
        <a:graphic>
          <a:graphicData uri="http://schemas.openxmlformats.org/drawingml/2006/table">
            <a:tbl>
              <a:tblPr firstRow="1" bandRow="1">
                <a:tableStyleId>{21E4AEA4-8DFA-4A89-87EB-49C32662AFE0}</a:tableStyleId>
              </a:tblPr>
              <a:tblGrid>
                <a:gridCol w="1296144"/>
                <a:gridCol w="1800200"/>
                <a:gridCol w="4188949"/>
                <a:gridCol w="2160065"/>
                <a:gridCol w="1283834"/>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57000">
                <a:tc>
                  <a:txBody>
                    <a:bodyPr/>
                    <a:lstStyle/>
                    <a:p>
                      <a:pPr marL="0" algn="l" defTabSz="914400" rtl="0" eaLnBrk="1" latinLnBrk="0" hangingPunct="1"/>
                      <a:r>
                        <a:rPr lang="en-US" sz="1600" kern="1200" dirty="0" smtClean="0">
                          <a:solidFill>
                            <a:schemeClr val="dk1"/>
                          </a:solidFill>
                          <a:latin typeface="+mn-lt"/>
                          <a:ea typeface="+mn-ea"/>
                          <a:cs typeface="+mn-cs"/>
                        </a:rPr>
                        <a:t>11-18-2086</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Sep 2018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205736">
                <a:tc>
                  <a:txBody>
                    <a:bodyPr/>
                    <a:lstStyle/>
                    <a:p>
                      <a:pPr marL="0" algn="l" defTabSz="914400" rtl="0" eaLnBrk="1" latinLnBrk="0" hangingPunct="1"/>
                      <a:r>
                        <a:rPr lang="en-US" sz="1600" kern="1200" dirty="0" smtClean="0">
                          <a:solidFill>
                            <a:schemeClr val="dk1"/>
                          </a:solidFill>
                          <a:latin typeface="+mn-lt"/>
                          <a:ea typeface="+mn-ea"/>
                          <a:cs typeface="+mn-cs"/>
                        </a:rPr>
                        <a:t>11-19-154</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Christian Berger</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Ranging Parameters Element </a:t>
                      </a: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Amendment Text</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30min</a:t>
                      </a:r>
                      <a:endParaRPr lang="en-US" sz="1600" kern="1200" dirty="0" smtClean="0">
                        <a:solidFill>
                          <a:schemeClr val="dk1"/>
                        </a:solidFill>
                        <a:latin typeface="+mn-lt"/>
                        <a:ea typeface="+mn-ea"/>
                        <a:cs typeface="+mn-cs"/>
                      </a:endParaRPr>
                    </a:p>
                  </a:txBody>
                  <a:tcPr marT="45712" marB="45712"/>
                </a:tc>
              </a:tr>
              <a:tr h="205736">
                <a:tc>
                  <a:txBody>
                    <a:bodyPr/>
                    <a:lstStyle/>
                    <a:p>
                      <a:r>
                        <a:rPr lang="en-US" sz="1600" kern="1200" dirty="0" smtClean="0">
                          <a:solidFill>
                            <a:schemeClr val="dk1"/>
                          </a:solidFill>
                          <a:latin typeface="+mn-lt"/>
                          <a:ea typeface="+mn-ea"/>
                          <a:cs typeface="+mn-cs"/>
                        </a:rPr>
                        <a:t>11-19-038</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Ganesh </a:t>
                      </a:r>
                      <a:r>
                        <a:rPr lang="en-US" sz="1600" kern="1200" dirty="0" err="1" smtClean="0">
                          <a:solidFill>
                            <a:schemeClr val="dk1"/>
                          </a:solidFill>
                          <a:latin typeface="+mn-lt"/>
                          <a:ea typeface="+mn-ea"/>
                          <a:cs typeface="+mn-cs"/>
                        </a:rPr>
                        <a:t>Venkatesan</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Resolutions to a few CC#28 CR</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30min</a:t>
                      </a:r>
                      <a:endParaRPr lang="en-US" sz="1600" kern="1200" dirty="0">
                        <a:solidFill>
                          <a:schemeClr val="dk1"/>
                        </a:solidFill>
                        <a:latin typeface="+mn-lt"/>
                        <a:ea typeface="+mn-ea"/>
                        <a:cs typeface="+mn-cs"/>
                      </a:endParaRPr>
                    </a:p>
                  </a:txBody>
                  <a:tcPr marT="45712" marB="45712"/>
                </a:tc>
              </a:tr>
              <a:tr h="411472">
                <a:tc>
                  <a:txBody>
                    <a:bodyPr/>
                    <a:lstStyle/>
                    <a:p>
                      <a:r>
                        <a:rPr lang="en-US" sz="1600" kern="1200" dirty="0" smtClean="0">
                          <a:solidFill>
                            <a:schemeClr val="dk1"/>
                          </a:solidFill>
                          <a:latin typeface="+mn-lt"/>
                          <a:ea typeface="+mn-ea"/>
                          <a:cs typeface="+mn-cs"/>
                        </a:rPr>
                        <a:t>11-19-124</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Dash </a:t>
                      </a:r>
                      <a:r>
                        <a:rPr lang="en-US" sz="1600" kern="1200" dirty="0" err="1" smtClean="0">
                          <a:solidFill>
                            <a:schemeClr val="dk1"/>
                          </a:solidFill>
                          <a:latin typeface="+mn-lt"/>
                          <a:ea typeface="+mn-ea"/>
                          <a:cs typeface="+mn-cs"/>
                        </a:rPr>
                        <a:t>Debashis</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 for FTM procedure and MLME CIDs</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30min</a:t>
                      </a:r>
                      <a:endParaRPr lang="en-US" sz="1600" kern="1200" dirty="0">
                        <a:solidFill>
                          <a:schemeClr val="dk1"/>
                        </a:solidFill>
                        <a:latin typeface="+mn-lt"/>
                        <a:ea typeface="+mn-ea"/>
                        <a:cs typeface="+mn-cs"/>
                      </a:endParaRPr>
                    </a:p>
                  </a:txBody>
                  <a:tcPr marT="45712" marB="45712"/>
                </a:tc>
              </a:tr>
              <a:tr h="365752">
                <a:tc>
                  <a:txBody>
                    <a:bodyPr/>
                    <a:lstStyle/>
                    <a:p>
                      <a:r>
                        <a:rPr lang="en-US" sz="1600" kern="1200" dirty="0" smtClean="0">
                          <a:solidFill>
                            <a:schemeClr val="dk1"/>
                          </a:solidFill>
                          <a:latin typeface="+mn-lt"/>
                          <a:ea typeface="+mn-ea"/>
                          <a:cs typeface="+mn-cs"/>
                        </a:rPr>
                        <a:t>11-19-123</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Dash </a:t>
                      </a:r>
                      <a:r>
                        <a:rPr lang="en-US" sz="1600" kern="1200" dirty="0" err="1" smtClean="0">
                          <a:solidFill>
                            <a:schemeClr val="dk1"/>
                          </a:solidFill>
                          <a:latin typeface="+mn-lt"/>
                          <a:ea typeface="+mn-ea"/>
                          <a:cs typeface="+mn-cs"/>
                        </a:rPr>
                        <a:t>Debashis</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 for editorial CIDs</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20min</a:t>
                      </a:r>
                    </a:p>
                  </a:txBody>
                  <a:tcPr marT="45712" marB="45712"/>
                </a:tc>
              </a:tr>
              <a:tr h="365752">
                <a:tc>
                  <a:txBody>
                    <a:bodyPr/>
                    <a:lstStyle/>
                    <a:p>
                      <a:r>
                        <a:rPr lang="en-US" sz="1600" kern="1200" dirty="0" smtClean="0">
                          <a:solidFill>
                            <a:schemeClr val="dk1"/>
                          </a:solidFill>
                          <a:latin typeface="+mn-lt"/>
                          <a:ea typeface="+mn-ea"/>
                          <a:cs typeface="+mn-cs"/>
                        </a:rPr>
                        <a:t>11-19-131</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Erik Lindskog</a:t>
                      </a:r>
                    </a:p>
                  </a:txBody>
                  <a:tcPr marT="45712" marB="45712"/>
                </a:tc>
                <a:tc>
                  <a:txBody>
                    <a:bodyPr/>
                    <a:lstStyle/>
                    <a:p>
                      <a:r>
                        <a:rPr lang="en-US" sz="1600" kern="1200" dirty="0" smtClean="0">
                          <a:solidFill>
                            <a:schemeClr val="dk1"/>
                          </a:solidFill>
                          <a:latin typeface="+mn-lt"/>
                          <a:ea typeface="+mn-ea"/>
                          <a:cs typeface="+mn-cs"/>
                        </a:rPr>
                        <a:t>Passive location ranging LCI reporting</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Amendment text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30min/ </a:t>
                      </a:r>
                      <a:r>
                        <a:rPr lang="en-US" sz="1600" kern="1200" dirty="0" smtClean="0">
                          <a:solidFill>
                            <a:schemeClr val="dk1"/>
                          </a:solidFill>
                          <a:latin typeface="+mn-lt"/>
                          <a:ea typeface="+mn-ea"/>
                          <a:cs typeface="+mn-cs"/>
                        </a:rPr>
                        <a:t>as time permits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r>
              <a:tr h="365752">
                <a:tc>
                  <a:txBody>
                    <a:bodyPr/>
                    <a:lstStyle/>
                    <a:p>
                      <a:pPr marL="0" algn="l" defTabSz="914400" rtl="0" eaLnBrk="1" latinLnBrk="0" hangingPunct="1"/>
                      <a:r>
                        <a:rPr lang="en-US" sz="1400" strike="noStrike" kern="1200" dirty="0" smtClean="0">
                          <a:solidFill>
                            <a:schemeClr val="dk1"/>
                          </a:solidFill>
                          <a:latin typeface="+mn-lt"/>
                          <a:ea typeface="+mn-ea"/>
                          <a:cs typeface="+mn-cs"/>
                        </a:rPr>
                        <a:t>11-19-130</a:t>
                      </a:r>
                      <a:endParaRPr lang="en-US" sz="1400" strike="noStrike"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Erik Lindskog</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CFO reporting accuracy requirements</a:t>
                      </a:r>
                      <a:endParaRPr lang="en-US" sz="1400" strike="noStrike"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Amendment text</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As time permits</a:t>
                      </a:r>
                      <a:endParaRPr lang="en-US" sz="1400" strike="noStrike"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222050451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a:t>
            </a:r>
            <a:r>
              <a:rPr lang="en-US" dirty="0" smtClean="0"/>
              <a:t>11-19-154</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document </a:t>
            </a:r>
            <a:r>
              <a:rPr lang="en-US" b="0" dirty="0" smtClean="0"/>
              <a:t>11-19-154r3 </a:t>
            </a:r>
            <a:r>
              <a:rPr lang="en-US" b="0" dirty="0" smtClean="0"/>
              <a:t>to </a:t>
            </a:r>
            <a:r>
              <a:rPr lang="en-US" b="0" dirty="0"/>
              <a:t>the 802.11az </a:t>
            </a:r>
            <a:r>
              <a:rPr lang="en-US" b="0" dirty="0" smtClean="0"/>
              <a:t>draft, instruct </a:t>
            </a:r>
            <a:r>
              <a:rPr lang="en-US" b="0" dirty="0"/>
              <a:t>the technical editor to 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 Erik Lindskog</a:t>
            </a:r>
            <a:endParaRPr lang="en-US" b="0" dirty="0"/>
          </a:p>
          <a:p>
            <a:r>
              <a:rPr lang="en-US" dirty="0"/>
              <a:t>Second</a:t>
            </a:r>
            <a:r>
              <a:rPr lang="en-US" dirty="0" smtClean="0"/>
              <a:t>: </a:t>
            </a:r>
            <a:r>
              <a:rPr lang="en-US" b="0" dirty="0" smtClean="0"/>
              <a:t>Dash </a:t>
            </a:r>
            <a:r>
              <a:rPr lang="en-US" b="0" dirty="0" err="1" smtClean="0"/>
              <a:t>Debashis</a:t>
            </a:r>
            <a:endParaRPr lang="en-US" b="0" dirty="0" smtClean="0"/>
          </a:p>
          <a:p>
            <a:r>
              <a:rPr lang="en-US" dirty="0" smtClean="0"/>
              <a:t>Results </a:t>
            </a:r>
            <a:r>
              <a:rPr lang="en-US" b="0" dirty="0"/>
              <a:t>(Y/N/A</a:t>
            </a:r>
            <a:r>
              <a:rPr lang="en-US" b="0" dirty="0" smtClean="0"/>
              <a:t>): 14/0/0</a:t>
            </a:r>
          </a:p>
          <a:p>
            <a:r>
              <a:rPr lang="en-US" b="0" dirty="0" smtClean="0"/>
              <a:t>Motion passes</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29253346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11-19-038</a:t>
            </a:r>
            <a:endParaRPr lang="en-US" dirty="0"/>
          </a:p>
        </p:txBody>
      </p:sp>
      <p:sp>
        <p:nvSpPr>
          <p:cNvPr id="3" name="Content Placeholder 2"/>
          <p:cNvSpPr>
            <a:spLocks noGrp="1"/>
          </p:cNvSpPr>
          <p:nvPr>
            <p:ph idx="1"/>
          </p:nvPr>
        </p:nvSpPr>
        <p:spPr>
          <a:xfrm>
            <a:off x="914401" y="1751015"/>
            <a:ext cx="10361084" cy="4343400"/>
          </a:xfrm>
        </p:spPr>
        <p:txBody>
          <a:bodyPr/>
          <a:lstStyle/>
          <a:p>
            <a:r>
              <a:rPr lang="en-US" dirty="0" smtClean="0"/>
              <a:t>Motion</a:t>
            </a:r>
            <a:endParaRPr lang="en-US" dirty="0" smtClean="0"/>
          </a:p>
          <a:p>
            <a:pPr lvl="0"/>
            <a:r>
              <a:rPr lang="en-US" b="0" dirty="0" smtClean="0"/>
              <a:t>Move </a:t>
            </a:r>
            <a:r>
              <a:rPr lang="en-US" b="0" dirty="0"/>
              <a:t>to adopt </a:t>
            </a:r>
            <a:r>
              <a:rPr lang="en-US" b="0" dirty="0" smtClean="0"/>
              <a:t>the resolutions depicted by document </a:t>
            </a:r>
            <a:r>
              <a:rPr lang="en-US" b="0" dirty="0" smtClean="0"/>
              <a:t>11-19-038r1 for CIDs 8,16 and 24.</a:t>
            </a:r>
            <a:endParaRPr lang="en-US" dirty="0"/>
          </a:p>
          <a:p>
            <a:pPr marL="0" indent="0"/>
            <a:r>
              <a:rPr lang="en-US" b="0" dirty="0" smtClean="0"/>
              <a:t>instruct </a:t>
            </a:r>
            <a:r>
              <a:rPr lang="en-US" b="0" dirty="0" smtClean="0"/>
              <a:t>the technical editor to </a:t>
            </a:r>
            <a:r>
              <a:rPr lang="en-US" b="0" dirty="0"/>
              <a:t>incorporate it in the 802.11az draft amendment </a:t>
            </a:r>
            <a:r>
              <a:rPr lang="en-US" b="0" dirty="0" smtClean="0"/>
              <a:t>text and grant editorial rights to the technical editor.</a:t>
            </a:r>
            <a:endParaRPr lang="en-US" b="0" dirty="0"/>
          </a:p>
          <a:p>
            <a:r>
              <a:rPr lang="en-US" dirty="0" smtClean="0"/>
              <a:t>Moved</a:t>
            </a:r>
            <a:r>
              <a:rPr lang="en-US" b="0" dirty="0" smtClean="0"/>
              <a:t>: Ganesh </a:t>
            </a:r>
            <a:r>
              <a:rPr lang="en-US" b="0" dirty="0" err="1" smtClean="0"/>
              <a:t>Venkatesan</a:t>
            </a:r>
            <a:endParaRPr lang="en-US" b="0" dirty="0" smtClean="0"/>
          </a:p>
          <a:p>
            <a:r>
              <a:rPr lang="en-US" dirty="0" smtClean="0"/>
              <a:t>Second: </a:t>
            </a:r>
            <a:r>
              <a:rPr lang="en-US" b="0" dirty="0" smtClean="0"/>
              <a:t>Qinghua Li</a:t>
            </a:r>
            <a:endParaRPr lang="en-US" b="0" dirty="0" smtClean="0"/>
          </a:p>
          <a:p>
            <a:r>
              <a:rPr lang="en-US" dirty="0" smtClean="0"/>
              <a:t>Results </a:t>
            </a:r>
            <a:r>
              <a:rPr lang="en-US" b="0" dirty="0"/>
              <a:t>(Y/N/A</a:t>
            </a:r>
            <a:r>
              <a:rPr lang="en-US" b="0" dirty="0" smtClean="0"/>
              <a:t>):17/0/0</a:t>
            </a:r>
          </a:p>
          <a:p>
            <a:r>
              <a:rPr lang="en-US" b="0" dirty="0" smtClean="0"/>
              <a:t>Motion passes.</a:t>
            </a: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00667380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11-19-124</a:t>
            </a:r>
            <a:endParaRPr lang="en-US" dirty="0"/>
          </a:p>
        </p:txBody>
      </p:sp>
      <p:sp>
        <p:nvSpPr>
          <p:cNvPr id="3" name="Content Placeholder 2"/>
          <p:cNvSpPr>
            <a:spLocks noGrp="1"/>
          </p:cNvSpPr>
          <p:nvPr>
            <p:ph idx="1"/>
          </p:nvPr>
        </p:nvSpPr>
        <p:spPr>
          <a:xfrm>
            <a:off x="914401" y="1751015"/>
            <a:ext cx="10361084" cy="4343400"/>
          </a:xfrm>
        </p:spPr>
        <p:txBody>
          <a:bodyPr/>
          <a:lstStyle/>
          <a:p>
            <a:r>
              <a:rPr lang="en-US" dirty="0" smtClean="0"/>
              <a:t>Motion</a:t>
            </a:r>
            <a:endParaRPr lang="en-US" dirty="0" smtClean="0"/>
          </a:p>
          <a:p>
            <a:pPr lvl="0"/>
            <a:r>
              <a:rPr lang="en-US" b="0" dirty="0" smtClean="0"/>
              <a:t>Move </a:t>
            </a:r>
            <a:r>
              <a:rPr lang="en-US" b="0" dirty="0"/>
              <a:t>to adopt </a:t>
            </a:r>
            <a:r>
              <a:rPr lang="en-US" b="0" dirty="0" smtClean="0"/>
              <a:t>the resolutions depicted by document </a:t>
            </a:r>
            <a:r>
              <a:rPr lang="en-US" b="0" dirty="0" smtClean="0"/>
              <a:t>11-19-124r1 for CIDs 283 and 284, instruct </a:t>
            </a:r>
            <a:r>
              <a:rPr lang="en-US" b="0" dirty="0" smtClean="0"/>
              <a:t>the technical editor to </a:t>
            </a:r>
            <a:r>
              <a:rPr lang="en-US" b="0" dirty="0"/>
              <a:t>incorporate it in the 802.11az draft amendment </a:t>
            </a:r>
            <a:r>
              <a:rPr lang="en-US" b="0" dirty="0" smtClean="0"/>
              <a:t>text and grant editorial rights to the technical editor.</a:t>
            </a:r>
            <a:endParaRPr lang="en-US" b="0" dirty="0"/>
          </a:p>
          <a:p>
            <a:r>
              <a:rPr lang="en-US" dirty="0" smtClean="0"/>
              <a:t>Moved</a:t>
            </a:r>
            <a:r>
              <a:rPr lang="en-US" b="0" dirty="0" smtClean="0"/>
              <a:t>: Erik Lindskog</a:t>
            </a:r>
          </a:p>
          <a:p>
            <a:r>
              <a:rPr lang="en-US" dirty="0" smtClean="0"/>
              <a:t>Second: </a:t>
            </a:r>
            <a:r>
              <a:rPr lang="en-US" b="0" dirty="0" smtClean="0"/>
              <a:t>Ganesh </a:t>
            </a:r>
            <a:r>
              <a:rPr lang="en-US" b="0" dirty="0" err="1" smtClean="0"/>
              <a:t>Venkatesan</a:t>
            </a:r>
            <a:endParaRPr lang="en-US" b="0" dirty="0" smtClean="0"/>
          </a:p>
          <a:p>
            <a:r>
              <a:rPr lang="en-US" dirty="0" smtClean="0"/>
              <a:t>Results </a:t>
            </a:r>
            <a:r>
              <a:rPr lang="en-US" b="0" dirty="0"/>
              <a:t>(Y/N/A</a:t>
            </a:r>
            <a:r>
              <a:rPr lang="en-US" b="0" dirty="0" smtClean="0"/>
              <a:t>): 16/0/0 </a:t>
            </a:r>
          </a:p>
          <a:p>
            <a:r>
              <a:rPr lang="en-US" b="0" dirty="0" smtClean="0"/>
              <a:t>Motion passes</a:t>
            </a: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03646729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11-19-123</a:t>
            </a:r>
            <a:endParaRPr lang="en-US" dirty="0"/>
          </a:p>
        </p:txBody>
      </p:sp>
      <p:sp>
        <p:nvSpPr>
          <p:cNvPr id="3" name="Content Placeholder 2"/>
          <p:cNvSpPr>
            <a:spLocks noGrp="1"/>
          </p:cNvSpPr>
          <p:nvPr>
            <p:ph idx="1"/>
          </p:nvPr>
        </p:nvSpPr>
        <p:spPr>
          <a:xfrm>
            <a:off x="914401" y="1751015"/>
            <a:ext cx="10361084" cy="4343400"/>
          </a:xfrm>
        </p:spPr>
        <p:txBody>
          <a:bodyPr/>
          <a:lstStyle/>
          <a:p>
            <a:r>
              <a:rPr lang="en-US" dirty="0" smtClean="0"/>
              <a:t>Motion</a:t>
            </a:r>
            <a:endParaRPr lang="en-US" dirty="0" smtClean="0"/>
          </a:p>
          <a:p>
            <a:pPr lvl="0"/>
            <a:r>
              <a:rPr lang="en-US" b="0" dirty="0" smtClean="0"/>
              <a:t>Move </a:t>
            </a:r>
            <a:r>
              <a:rPr lang="en-US" b="0" dirty="0"/>
              <a:t>to adopt </a:t>
            </a:r>
            <a:r>
              <a:rPr lang="en-US" b="0" dirty="0" smtClean="0"/>
              <a:t>the resolutions depicted by document </a:t>
            </a:r>
            <a:r>
              <a:rPr lang="en-US" b="0" dirty="0" smtClean="0"/>
              <a:t>11-19-123r1 for CIDs 38, 290, 292, 365,379, 390,490 and 492, instruct </a:t>
            </a:r>
            <a:r>
              <a:rPr lang="en-US" b="0" dirty="0" smtClean="0"/>
              <a:t>the technical editor to </a:t>
            </a:r>
            <a:r>
              <a:rPr lang="en-US" b="0" dirty="0"/>
              <a:t>incorporate it in the 802.11az draft amendment </a:t>
            </a:r>
            <a:r>
              <a:rPr lang="en-US" b="0" dirty="0" smtClean="0"/>
              <a:t>text and grant editorial rights to the technical editor.</a:t>
            </a:r>
            <a:endParaRPr lang="en-US" b="0" dirty="0"/>
          </a:p>
          <a:p>
            <a:r>
              <a:rPr lang="en-US" dirty="0" smtClean="0"/>
              <a:t>Moved</a:t>
            </a:r>
            <a:r>
              <a:rPr lang="en-US" b="0" dirty="0" smtClean="0"/>
              <a:t>: Ganesh </a:t>
            </a:r>
            <a:r>
              <a:rPr lang="en-US" b="0" dirty="0" err="1" smtClean="0"/>
              <a:t>Venkatesan</a:t>
            </a:r>
            <a:endParaRPr lang="en-US" b="0" dirty="0" smtClean="0"/>
          </a:p>
          <a:p>
            <a:r>
              <a:rPr lang="en-US" dirty="0" smtClean="0"/>
              <a:t>Second: </a:t>
            </a:r>
            <a:r>
              <a:rPr lang="en-US" b="0" dirty="0" smtClean="0"/>
              <a:t>Qinghua Li</a:t>
            </a:r>
            <a:endParaRPr lang="en-US" b="0" dirty="0" smtClean="0"/>
          </a:p>
          <a:p>
            <a:r>
              <a:rPr lang="en-US" dirty="0" smtClean="0"/>
              <a:t>Results </a:t>
            </a:r>
            <a:r>
              <a:rPr lang="en-US" b="0" dirty="0"/>
              <a:t>(Y/N/A</a:t>
            </a:r>
            <a:r>
              <a:rPr lang="en-US" b="0" dirty="0" smtClean="0"/>
              <a:t>): 14/0/0</a:t>
            </a:r>
          </a:p>
          <a:p>
            <a:r>
              <a:rPr lang="en-US" b="0" dirty="0" smtClean="0"/>
              <a:t>Motion passes.</a:t>
            </a: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87368993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a:t>
            </a:r>
            <a:r>
              <a:rPr lang="en-US" dirty="0" smtClean="0"/>
              <a:t>11-19-131</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document </a:t>
            </a:r>
            <a:r>
              <a:rPr lang="en-US" b="0" dirty="0" smtClean="0"/>
              <a:t>11-19-131r1 </a:t>
            </a:r>
            <a:r>
              <a:rPr lang="en-US" b="0" dirty="0" smtClean="0"/>
              <a:t>to </a:t>
            </a:r>
            <a:r>
              <a:rPr lang="en-US" b="0" dirty="0"/>
              <a:t>the 802.11az </a:t>
            </a:r>
            <a:r>
              <a:rPr lang="en-US" b="0" dirty="0" smtClean="0"/>
              <a:t>draft, instruct </a:t>
            </a:r>
            <a:r>
              <a:rPr lang="en-US" b="0" dirty="0"/>
              <a:t>the technical editor to 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a:t>: </a:t>
            </a:r>
            <a:r>
              <a:rPr lang="en-US" b="0" dirty="0" smtClean="0"/>
              <a:t>Dash </a:t>
            </a:r>
            <a:r>
              <a:rPr lang="en-US" b="0" dirty="0" err="1" smtClean="0"/>
              <a:t>Debashis</a:t>
            </a:r>
            <a:endParaRPr lang="en-US" b="0" dirty="0"/>
          </a:p>
          <a:p>
            <a:r>
              <a:rPr lang="en-US" dirty="0"/>
              <a:t>Second</a:t>
            </a:r>
            <a:r>
              <a:rPr lang="en-US" dirty="0" smtClean="0"/>
              <a:t>: </a:t>
            </a:r>
            <a:r>
              <a:rPr lang="en-US" b="0" dirty="0" smtClean="0"/>
              <a:t>Assaf Kasher</a:t>
            </a:r>
          </a:p>
          <a:p>
            <a:r>
              <a:rPr lang="en-US" dirty="0" smtClean="0"/>
              <a:t>Results </a:t>
            </a:r>
            <a:r>
              <a:rPr lang="en-US" b="0" dirty="0" smtClean="0"/>
              <a:t>(Y/N/A): 13/0/0</a:t>
            </a:r>
          </a:p>
          <a:p>
            <a:r>
              <a:rPr lang="en-US" b="0" dirty="0" smtClean="0"/>
              <a:t>Motion passes</a:t>
            </a: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77874857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a:t>
            </a:r>
            <a:r>
              <a:rPr lang="en-US" dirty="0" smtClean="0"/>
              <a:t>11-19-005</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document </a:t>
            </a:r>
            <a:r>
              <a:rPr lang="en-US" b="0" dirty="0" smtClean="0"/>
              <a:t>11-19-005r1 </a:t>
            </a:r>
            <a:r>
              <a:rPr lang="en-US" b="0" dirty="0" smtClean="0"/>
              <a:t>to </a:t>
            </a:r>
            <a:r>
              <a:rPr lang="en-US" b="0" dirty="0"/>
              <a:t>the 802.11az </a:t>
            </a:r>
            <a:r>
              <a:rPr lang="en-US" b="0" dirty="0" smtClean="0"/>
              <a:t>draft, instruct </a:t>
            </a:r>
            <a:r>
              <a:rPr lang="en-US" b="0" dirty="0"/>
              <a:t>the technical editor to 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 Ganesh </a:t>
            </a:r>
            <a:r>
              <a:rPr lang="en-US" b="0" dirty="0" err="1" smtClean="0"/>
              <a:t>Venkatesan</a:t>
            </a:r>
            <a:endParaRPr lang="en-US" b="0" dirty="0"/>
          </a:p>
          <a:p>
            <a:r>
              <a:rPr lang="en-US" dirty="0"/>
              <a:t>Second</a:t>
            </a:r>
            <a:r>
              <a:rPr lang="en-US" dirty="0" smtClean="0"/>
              <a:t>: </a:t>
            </a:r>
            <a:r>
              <a:rPr lang="en-US" b="0" dirty="0" smtClean="0"/>
              <a:t>Qinghua Li</a:t>
            </a:r>
          </a:p>
          <a:p>
            <a:r>
              <a:rPr lang="en-US" dirty="0" smtClean="0"/>
              <a:t>Results </a:t>
            </a:r>
            <a:r>
              <a:rPr lang="en-US" b="0" dirty="0" smtClean="0"/>
              <a:t>(Y/N/A): 13/0/2</a:t>
            </a:r>
          </a:p>
          <a:p>
            <a:r>
              <a:rPr lang="en-US" b="0" dirty="0" smtClean="0"/>
              <a:t>Motion</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43541782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a:t>
            </a:r>
            <a:r>
              <a:rPr lang="en-US" dirty="0" smtClean="0"/>
              <a:t>11-19-130</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document </a:t>
            </a:r>
            <a:r>
              <a:rPr lang="en-US" b="0" dirty="0" smtClean="0"/>
              <a:t>11-19-130r2 </a:t>
            </a:r>
            <a:r>
              <a:rPr lang="en-US" b="0" dirty="0" smtClean="0"/>
              <a:t>to </a:t>
            </a:r>
            <a:r>
              <a:rPr lang="en-US" b="0" dirty="0"/>
              <a:t>the 802.11az </a:t>
            </a:r>
            <a:r>
              <a:rPr lang="en-US" b="0" dirty="0" smtClean="0"/>
              <a:t>draft, instruct </a:t>
            </a:r>
            <a:r>
              <a:rPr lang="en-US" b="0" dirty="0"/>
              <a:t>the technical editor to 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 Erik Lindskog</a:t>
            </a:r>
            <a:endParaRPr lang="en-US" b="0" dirty="0"/>
          </a:p>
          <a:p>
            <a:r>
              <a:rPr lang="en-US" dirty="0"/>
              <a:t>Second</a:t>
            </a:r>
            <a:r>
              <a:rPr lang="en-US" dirty="0" smtClean="0"/>
              <a:t>: </a:t>
            </a:r>
            <a:r>
              <a:rPr lang="en-US" b="0" dirty="0" smtClean="0"/>
              <a:t>Qinghua Li</a:t>
            </a:r>
          </a:p>
          <a:p>
            <a:r>
              <a:rPr lang="en-US" dirty="0" smtClean="0"/>
              <a:t>Results </a:t>
            </a:r>
            <a:r>
              <a:rPr lang="en-US" b="0" dirty="0" smtClean="0"/>
              <a:t>(Y/N/A):15/0/1</a:t>
            </a:r>
          </a:p>
          <a:p>
            <a:r>
              <a:rPr lang="en-US" b="0" dirty="0" smtClean="0"/>
              <a:t>Motion passes.</a:t>
            </a: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50111508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24150725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3289300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751015"/>
            <a:ext cx="11233248" cy="434340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23753097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5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r>
              <a:rPr lang="en-US" altLang="en-US" sz="2000" b="0" dirty="0" smtClean="0"/>
              <a:t>)</a:t>
            </a:r>
          </a:p>
          <a:p>
            <a:pPr algn="just">
              <a:spcBef>
                <a:spcPct val="20000"/>
              </a:spcBef>
              <a:buFontTx/>
              <a:buChar char="•"/>
            </a:pPr>
            <a:r>
              <a:rPr lang="en-US" altLang="en-US" sz="2000" b="0" dirty="0" smtClean="0"/>
              <a:t>Agenda </a:t>
            </a:r>
            <a:r>
              <a:rPr lang="en-US" altLang="en-US" sz="2000" b="0" dirty="0"/>
              <a:t>setting and presentation ordering for this meeting slot (5 min) </a:t>
            </a:r>
            <a:endParaRPr lang="en-US" altLang="en-US" sz="2000" b="0" dirty="0" smtClean="0"/>
          </a:p>
          <a:p>
            <a:pPr algn="just">
              <a:spcBef>
                <a:spcPct val="20000"/>
              </a:spcBef>
              <a:buFontTx/>
              <a:buChar char="•"/>
            </a:pPr>
            <a:r>
              <a:rPr lang="en-US" altLang="en-US" sz="2000" b="0" dirty="0" smtClean="0"/>
              <a:t>Review TBDs closure status (5min)</a:t>
            </a:r>
            <a:endParaRPr lang="en-US" altLang="en-US" sz="2000" b="0" dirty="0" smtClean="0"/>
          </a:p>
          <a:p>
            <a:pPr algn="just">
              <a:spcBef>
                <a:spcPct val="20000"/>
              </a:spcBef>
              <a:buFontTx/>
              <a:buChar char="•"/>
            </a:pPr>
            <a:r>
              <a:rPr lang="en-US" altLang="en-US" sz="2000" b="0" dirty="0" smtClean="0"/>
              <a:t>Review submissions (as per presentation ordering)</a:t>
            </a:r>
          </a:p>
          <a:p>
            <a:pPr algn="just">
              <a:spcBef>
                <a:spcPct val="20000"/>
              </a:spcBef>
              <a:buFontTx/>
              <a:buChar char="•"/>
            </a:pPr>
            <a:endParaRPr lang="en-US" altLang="en-US" sz="2000" b="0" dirty="0" smtClean="0"/>
          </a:p>
          <a:p>
            <a:pPr marL="0" indent="0" algn="just">
              <a:spcBef>
                <a:spcPct val="20000"/>
              </a:spcBef>
            </a:pP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66261619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5</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517737808"/>
              </p:ext>
            </p:extLst>
          </p:nvPr>
        </p:nvGraphicFramePr>
        <p:xfrm>
          <a:off x="551384" y="2060848"/>
          <a:ext cx="10724100" cy="3231400"/>
        </p:xfrm>
        <a:graphic>
          <a:graphicData uri="http://schemas.openxmlformats.org/drawingml/2006/table">
            <a:tbl>
              <a:tblPr firstRow="1" bandRow="1">
                <a:tableStyleId>{21E4AEA4-8DFA-4A89-87EB-49C32662AFE0}</a:tableStyleId>
              </a:tblPr>
              <a:tblGrid>
                <a:gridCol w="1296144"/>
                <a:gridCol w="1825049"/>
                <a:gridCol w="4160642"/>
                <a:gridCol w="1863181"/>
                <a:gridCol w="1579084"/>
              </a:tblGrid>
              <a:tr h="305408">
                <a:tc>
                  <a:txBody>
                    <a:bodyPr/>
                    <a:lstStyle/>
                    <a:p>
                      <a:pPr algn="ctr"/>
                      <a:r>
                        <a:rPr lang="en-US" sz="1800" dirty="0" smtClean="0"/>
                        <a:t>DCN</a:t>
                      </a:r>
                      <a:endParaRPr lang="en-US" sz="1800" dirty="0"/>
                    </a:p>
                  </a:txBody>
                  <a:tcPr marT="45712" marB="45712"/>
                </a:tc>
                <a:tc>
                  <a:txBody>
                    <a:bodyPr/>
                    <a:lstStyle/>
                    <a:p>
                      <a:pPr algn="ctr"/>
                      <a:r>
                        <a:rPr lang="en-US" sz="1800" dirty="0" smtClean="0"/>
                        <a:t>Presenter</a:t>
                      </a:r>
                      <a:endParaRPr lang="en-US" sz="1800" dirty="0"/>
                    </a:p>
                  </a:txBody>
                  <a:tcPr marT="45712" marB="45712"/>
                </a:tc>
                <a:tc>
                  <a:txBody>
                    <a:bodyPr/>
                    <a:lstStyle/>
                    <a:p>
                      <a:pPr algn="ctr"/>
                      <a:r>
                        <a:rPr lang="en-US" sz="1800" dirty="0" smtClean="0"/>
                        <a:t>Title</a:t>
                      </a:r>
                      <a:endParaRPr lang="en-US" sz="1800" dirty="0"/>
                    </a:p>
                  </a:txBody>
                  <a:tcPr marT="45712" marB="45712"/>
                </a:tc>
                <a:tc>
                  <a:txBody>
                    <a:bodyPr/>
                    <a:lstStyle/>
                    <a:p>
                      <a:pPr algn="ctr"/>
                      <a:r>
                        <a:rPr lang="en-US" sz="1800" dirty="0" smtClean="0"/>
                        <a:t>Topic</a:t>
                      </a:r>
                      <a:endParaRPr lang="en-US" sz="1800" dirty="0"/>
                    </a:p>
                  </a:txBody>
                  <a:tcPr marT="45712" marB="45712"/>
                </a:tc>
                <a:tc>
                  <a:txBody>
                    <a:bodyPr/>
                    <a:lstStyle/>
                    <a:p>
                      <a:pPr algn="ctr"/>
                      <a:r>
                        <a:rPr lang="en-US" sz="1800" dirty="0" smtClean="0"/>
                        <a:t>Time</a:t>
                      </a:r>
                      <a:r>
                        <a:rPr lang="en-US" sz="1800" baseline="0" dirty="0" smtClean="0"/>
                        <a:t> allocation</a:t>
                      </a:r>
                      <a:endParaRPr lang="en-US" sz="1800" dirty="0"/>
                    </a:p>
                  </a:txBody>
                  <a:tcPr marT="45712" marB="45712"/>
                </a:tc>
              </a:tr>
              <a:tr h="305408">
                <a:tc>
                  <a:txBody>
                    <a:bodyPr/>
                    <a:lstStyle/>
                    <a:p>
                      <a:pPr marL="0" algn="l" defTabSz="914400" rtl="0" eaLnBrk="1" latinLnBrk="0" hangingPunct="1"/>
                      <a:r>
                        <a:rPr lang="en-US" sz="1400" strike="noStrike" kern="1200" dirty="0" smtClean="0">
                          <a:solidFill>
                            <a:schemeClr val="dk1"/>
                          </a:solidFill>
                          <a:latin typeface="+mn-lt"/>
                          <a:ea typeface="+mn-ea"/>
                          <a:cs typeface="+mn-cs"/>
                        </a:rPr>
                        <a:t>11-18-1384</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Jonathan Segev</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err="1" smtClean="0">
                          <a:solidFill>
                            <a:schemeClr val="dk1"/>
                          </a:solidFill>
                          <a:latin typeface="+mn-lt"/>
                          <a:ea typeface="+mn-ea"/>
                          <a:cs typeface="+mn-cs"/>
                        </a:rPr>
                        <a:t>TGaz</a:t>
                      </a:r>
                      <a:r>
                        <a:rPr lang="en-US" sz="1400" strike="noStrike" kern="1200" dirty="0" smtClean="0">
                          <a:solidFill>
                            <a:schemeClr val="dk1"/>
                          </a:solidFill>
                          <a:latin typeface="+mn-lt"/>
                          <a:ea typeface="+mn-ea"/>
                          <a:cs typeface="+mn-cs"/>
                        </a:rPr>
                        <a:t> Sep</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2018</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Agenda</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Agenda Deck</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10min/As </a:t>
                      </a:r>
                      <a:r>
                        <a:rPr lang="en-US" sz="1400" dirty="0" smtClean="0"/>
                        <a:t>needed</a:t>
                      </a:r>
                      <a:endParaRPr lang="en-US" sz="1400" dirty="0"/>
                    </a:p>
                  </a:txBody>
                  <a:tcPr marT="45712" marB="45712"/>
                </a:tc>
              </a:tr>
              <a:tr h="289552">
                <a:tc>
                  <a:txBody>
                    <a:bodyPr/>
                    <a:lstStyle/>
                    <a:p>
                      <a:pPr marL="0" algn="l" defTabSz="914400" rtl="0" eaLnBrk="1" latinLnBrk="0" hangingPunct="1"/>
                      <a:r>
                        <a:rPr lang="en-US" sz="1400" kern="1200" dirty="0" smtClean="0">
                          <a:solidFill>
                            <a:schemeClr val="dk1"/>
                          </a:solidFill>
                          <a:latin typeface="+mn-lt"/>
                          <a:ea typeface="+mn-ea"/>
                          <a:cs typeface="+mn-cs"/>
                        </a:rPr>
                        <a:t>11-19-072</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Qi Wang</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Text proposal for CID 497</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CR</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35min/as </a:t>
                      </a:r>
                      <a:r>
                        <a:rPr lang="en-US" sz="1400" kern="1200" dirty="0" smtClean="0">
                          <a:solidFill>
                            <a:schemeClr val="dk1"/>
                          </a:solidFill>
                          <a:latin typeface="+mn-lt"/>
                          <a:ea typeface="+mn-ea"/>
                          <a:cs typeface="+mn-cs"/>
                        </a:rPr>
                        <a:t>needed</a:t>
                      </a:r>
                      <a:endParaRPr lang="en-US" sz="1400" kern="1200" dirty="0">
                        <a:solidFill>
                          <a:schemeClr val="dk1"/>
                        </a:solidFill>
                        <a:latin typeface="+mn-lt"/>
                        <a:ea typeface="+mn-ea"/>
                        <a:cs typeface="+mn-cs"/>
                      </a:endParaRPr>
                    </a:p>
                  </a:txBody>
                  <a:tcPr marT="45712" marB="45712"/>
                </a:tc>
              </a:tr>
              <a:tr h="289552">
                <a:tc>
                  <a:txBody>
                    <a:bodyPr/>
                    <a:lstStyle/>
                    <a:p>
                      <a:pPr marL="0" algn="l" defTabSz="914400" rtl="0" eaLnBrk="1" latinLnBrk="0" hangingPunct="1"/>
                      <a:r>
                        <a:rPr lang="en-US" sz="1400" strike="noStrike" kern="1200" dirty="0" smtClean="0">
                          <a:solidFill>
                            <a:schemeClr val="dk1"/>
                          </a:solidFill>
                          <a:latin typeface="+mn-lt"/>
                          <a:ea typeface="+mn-ea"/>
                          <a:cs typeface="+mn-cs"/>
                        </a:rPr>
                        <a:t>11-19-132</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Erik Lindskog</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Correction to passive location ranging amendment text</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Amendment text</a:t>
                      </a:r>
                      <a:endParaRPr lang="en-US" sz="14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30min</a:t>
                      </a:r>
                    </a:p>
                  </a:txBody>
                  <a:tcPr marT="45712" marB="45712"/>
                </a:tc>
              </a:tr>
              <a:tr h="365752">
                <a:tc>
                  <a:txBody>
                    <a:bodyPr/>
                    <a:lstStyle/>
                    <a:p>
                      <a:r>
                        <a:rPr lang="en-US" sz="1400" kern="1200" dirty="0" smtClean="0">
                          <a:solidFill>
                            <a:schemeClr val="dk1"/>
                          </a:solidFill>
                          <a:latin typeface="+mn-lt"/>
                          <a:ea typeface="+mn-ea"/>
                          <a:cs typeface="+mn-cs"/>
                        </a:rPr>
                        <a:t>11-19-122</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Dash </a:t>
                      </a:r>
                      <a:r>
                        <a:rPr lang="en-US" sz="1400" kern="1200" dirty="0" err="1" smtClean="0">
                          <a:solidFill>
                            <a:schemeClr val="dk1"/>
                          </a:solidFill>
                          <a:latin typeface="+mn-lt"/>
                          <a:ea typeface="+mn-ea"/>
                          <a:cs typeface="+mn-cs"/>
                        </a:rPr>
                        <a:t>Debashis</a:t>
                      </a:r>
                      <a:r>
                        <a:rPr lang="en-US" sz="1400" kern="1200" dirty="0" smtClean="0">
                          <a:solidFill>
                            <a:schemeClr val="dk1"/>
                          </a:solidFill>
                          <a:latin typeface="+mn-lt"/>
                          <a:ea typeface="+mn-ea"/>
                          <a:cs typeface="+mn-cs"/>
                        </a:rPr>
                        <a:t> </a:t>
                      </a:r>
                      <a:endParaRPr lang="en-US" sz="1400" kern="1200" dirty="0">
                        <a:solidFill>
                          <a:schemeClr val="dk1"/>
                        </a:solidFill>
                        <a:latin typeface="+mn-lt"/>
                        <a:ea typeface="+mn-ea"/>
                        <a:cs typeface="+mn-cs"/>
                      </a:endParaRPr>
                    </a:p>
                  </a:txBody>
                  <a:tcPr marT="45712" marB="45712"/>
                </a:tc>
                <a:tc>
                  <a:txBody>
                    <a:bodyPr/>
                    <a:lstStyle/>
                    <a:p>
                      <a:pPr rtl="0"/>
                      <a:r>
                        <a:rPr lang="en-US" sz="1400" kern="1200" dirty="0" smtClean="0">
                          <a:solidFill>
                            <a:schemeClr val="dk1"/>
                          </a:solidFill>
                          <a:latin typeface="+mn-lt"/>
                          <a:ea typeface="+mn-ea"/>
                          <a:cs typeface="+mn-cs"/>
                        </a:rPr>
                        <a:t>CR for secure LTF parameters CIDs</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CR</a:t>
                      </a:r>
                      <a:endParaRPr lang="en-US" sz="14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30min</a:t>
                      </a:r>
                      <a:endParaRPr lang="en-US" sz="1800" kern="1200" dirty="0">
                        <a:solidFill>
                          <a:schemeClr val="dk1"/>
                        </a:solidFill>
                        <a:latin typeface="+mn-lt"/>
                        <a:ea typeface="+mn-ea"/>
                        <a:cs typeface="+mn-cs"/>
                      </a:endParaRPr>
                    </a:p>
                  </a:txBody>
                  <a:tcPr marT="45712" marB="45712"/>
                </a:tc>
              </a:tr>
              <a:tr h="365752">
                <a:tc>
                  <a:txBody>
                    <a:bodyPr/>
                    <a:lstStyle/>
                    <a:p>
                      <a:pPr marL="0" algn="l" defTabSz="914400" rtl="0" eaLnBrk="1" latinLnBrk="0" hangingPunct="1"/>
                      <a:r>
                        <a:rPr lang="en-US" sz="1400" strike="noStrike" kern="1200" dirty="0" smtClean="0">
                          <a:solidFill>
                            <a:schemeClr val="dk1"/>
                          </a:solidFill>
                          <a:latin typeface="+mn-lt"/>
                          <a:ea typeface="+mn-ea"/>
                          <a:cs typeface="+mn-cs"/>
                        </a:rPr>
                        <a:t>11-19-093</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Yongho Seok</a:t>
                      </a:r>
                      <a:endParaRPr lang="en-US" sz="1400" strike="noStrike"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Comment resolution MAC miscellaneous </a:t>
                      </a: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CR</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30min</a:t>
                      </a:r>
                      <a:endParaRPr lang="en-US" sz="1400" strike="noStrike" kern="1200" dirty="0">
                        <a:solidFill>
                          <a:schemeClr val="dk1"/>
                        </a:solidFill>
                        <a:latin typeface="+mn-lt"/>
                        <a:ea typeface="+mn-ea"/>
                        <a:cs typeface="+mn-cs"/>
                      </a:endParaRPr>
                    </a:p>
                  </a:txBody>
                  <a:tcPr marT="45712" marB="45712"/>
                </a:tc>
              </a:tr>
              <a:tr h="365752">
                <a:tc>
                  <a:txBody>
                    <a:bodyPr/>
                    <a:lstStyle/>
                    <a:p>
                      <a:r>
                        <a:rPr lang="en-US" sz="1600" dirty="0" smtClean="0"/>
                        <a:t>11-19-155</a:t>
                      </a:r>
                      <a:endParaRPr lang="en-US" sz="1600" dirty="0"/>
                    </a:p>
                  </a:txBody>
                  <a:tcPr marT="45712" marB="45712"/>
                </a:tc>
                <a:tc>
                  <a:txBody>
                    <a:bodyPr/>
                    <a:lstStyle/>
                    <a:p>
                      <a:r>
                        <a:rPr lang="en-US" sz="1600" dirty="0" smtClean="0"/>
                        <a:t>Christian Berger</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HE PHY</a:t>
                      </a:r>
                      <a:r>
                        <a:rPr lang="en-US" sz="1600" kern="1200" baseline="0" dirty="0" smtClean="0">
                          <a:solidFill>
                            <a:schemeClr val="dk1"/>
                          </a:solidFill>
                          <a:effectLst/>
                          <a:latin typeface="+mn-lt"/>
                          <a:ea typeface="+mn-ea"/>
                          <a:cs typeface="+mn-cs"/>
                        </a:rPr>
                        <a:t> format</a:t>
                      </a:r>
                      <a:endParaRPr lang="en-US" sz="1600" kern="1200" dirty="0" smtClean="0">
                        <a:solidFill>
                          <a:schemeClr val="dk1"/>
                        </a:solidFill>
                        <a:effectLst/>
                        <a:latin typeface="+mn-lt"/>
                        <a:ea typeface="+mn-ea"/>
                        <a:cs typeface="+mn-cs"/>
                      </a:endParaRPr>
                    </a:p>
                  </a:txBody>
                  <a:tcPr marT="45712" marB="45712"/>
                </a:tc>
                <a:tc>
                  <a:txBody>
                    <a:bodyPr/>
                    <a:lstStyle/>
                    <a:p>
                      <a:r>
                        <a:rPr lang="en-US" sz="1600" dirty="0" smtClean="0"/>
                        <a:t>Amendment text</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25min</a:t>
                      </a:r>
                    </a:p>
                  </a:txBody>
                  <a:tcPr marT="45712" marB="45712"/>
                </a:tc>
              </a:tr>
              <a:tr h="365752">
                <a:tc>
                  <a:txBody>
                    <a:bodyPr/>
                    <a:lstStyle/>
                    <a:p>
                      <a:r>
                        <a:rPr lang="en-US" sz="1600" dirty="0" smtClean="0"/>
                        <a:t>11-19-159</a:t>
                      </a:r>
                      <a:endParaRPr lang="en-US" sz="1600" dirty="0"/>
                    </a:p>
                  </a:txBody>
                  <a:tcPr marT="45712" marB="45712"/>
                </a:tc>
                <a:tc>
                  <a:txBody>
                    <a:bodyPr/>
                    <a:lstStyle/>
                    <a:p>
                      <a:r>
                        <a:rPr lang="en-US" sz="1600" dirty="0" smtClean="0"/>
                        <a:t>Christian Berger</a:t>
                      </a:r>
                      <a:endParaRPr lang="en-US" sz="1600" dirty="0"/>
                    </a:p>
                  </a:txBody>
                  <a:tcPr marT="45712" marB="45712"/>
                </a:tc>
                <a:tc>
                  <a:txBody>
                    <a:bodyPr/>
                    <a:lstStyle/>
                    <a:p>
                      <a:r>
                        <a:rPr lang="en-US" sz="1600" dirty="0" smtClean="0"/>
                        <a:t>Location Measurement Report Frame</a:t>
                      </a:r>
                      <a:endParaRPr lang="en-US" sz="1600" dirty="0"/>
                    </a:p>
                  </a:txBody>
                  <a:tcPr marT="45712" marB="45712"/>
                </a:tc>
                <a:tc>
                  <a:txBody>
                    <a:bodyPr/>
                    <a:lstStyle/>
                    <a:p>
                      <a:r>
                        <a:rPr lang="en-US" sz="1600" dirty="0" smtClean="0"/>
                        <a:t>Amendment text</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25min/as time permits</a:t>
                      </a:r>
                      <a:endParaRPr lang="en-US" sz="1600" strike="noStrike"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416163689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11-19-072</a:t>
            </a:r>
            <a:endParaRPr lang="en-US" dirty="0"/>
          </a:p>
        </p:txBody>
      </p:sp>
      <p:sp>
        <p:nvSpPr>
          <p:cNvPr id="3" name="Content Placeholder 2"/>
          <p:cNvSpPr>
            <a:spLocks noGrp="1"/>
          </p:cNvSpPr>
          <p:nvPr>
            <p:ph idx="1"/>
          </p:nvPr>
        </p:nvSpPr>
        <p:spPr>
          <a:xfrm>
            <a:off x="914401" y="1751015"/>
            <a:ext cx="10361084" cy="4343400"/>
          </a:xfrm>
        </p:spPr>
        <p:txBody>
          <a:bodyPr/>
          <a:lstStyle/>
          <a:p>
            <a:r>
              <a:rPr lang="en-US" dirty="0" smtClean="0"/>
              <a:t>Motion</a:t>
            </a:r>
            <a:endParaRPr lang="en-US" dirty="0" smtClean="0"/>
          </a:p>
          <a:p>
            <a:pPr marL="0" lvl="0" indent="0"/>
            <a:r>
              <a:rPr lang="en-US" b="0" dirty="0" smtClean="0"/>
              <a:t>Move </a:t>
            </a:r>
            <a:r>
              <a:rPr lang="en-US" b="0" dirty="0"/>
              <a:t>to adopt </a:t>
            </a:r>
            <a:r>
              <a:rPr lang="en-US" b="0" dirty="0" smtClean="0"/>
              <a:t>the resolutions depicted by document </a:t>
            </a:r>
            <a:r>
              <a:rPr lang="en-US" b="0" dirty="0" smtClean="0"/>
              <a:t>11-19-072r1 for CIDs 497, instruct </a:t>
            </a:r>
            <a:r>
              <a:rPr lang="en-US" b="0" dirty="0" smtClean="0"/>
              <a:t>the technical editor to </a:t>
            </a:r>
            <a:r>
              <a:rPr lang="en-US" b="0" dirty="0"/>
              <a:t>incorporate it in the 802.11az draft amendment </a:t>
            </a:r>
            <a:r>
              <a:rPr lang="en-US" b="0" dirty="0" smtClean="0"/>
              <a:t>text and grant editorial rights to the technical editor</a:t>
            </a:r>
            <a:r>
              <a:rPr lang="en-US" b="0" dirty="0" smtClean="0"/>
              <a:t>.</a:t>
            </a:r>
          </a:p>
          <a:p>
            <a:pPr marL="0" lvl="0" indent="0"/>
            <a:endParaRPr lang="en-US" b="0" dirty="0"/>
          </a:p>
          <a:p>
            <a:r>
              <a:rPr lang="en-US" dirty="0" smtClean="0"/>
              <a:t>Moved</a:t>
            </a:r>
            <a:r>
              <a:rPr lang="en-US" b="0" dirty="0" smtClean="0"/>
              <a:t>: Nehru Bhandaru</a:t>
            </a:r>
          </a:p>
          <a:p>
            <a:r>
              <a:rPr lang="en-US" dirty="0" smtClean="0"/>
              <a:t>Second: </a:t>
            </a:r>
            <a:r>
              <a:rPr lang="en-US" b="0" dirty="0" smtClean="0"/>
              <a:t>Qi Wang</a:t>
            </a:r>
            <a:endParaRPr lang="en-US" b="0" dirty="0" smtClean="0"/>
          </a:p>
          <a:p>
            <a:r>
              <a:rPr lang="en-US" dirty="0" smtClean="0"/>
              <a:t>Results </a:t>
            </a:r>
            <a:r>
              <a:rPr lang="en-US" b="0" dirty="0"/>
              <a:t>(Y/N/A</a:t>
            </a:r>
            <a:r>
              <a:rPr lang="en-US" b="0" dirty="0" smtClean="0"/>
              <a:t>): 15/0/0</a:t>
            </a:r>
          </a:p>
          <a:p>
            <a:r>
              <a:rPr lang="en-US" b="0" dirty="0" smtClean="0"/>
              <a:t>Motion passes</a:t>
            </a: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408982608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a:t>
            </a:r>
            <a:r>
              <a:rPr lang="en-US" dirty="0" smtClean="0"/>
              <a:t>11-19-132</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document </a:t>
            </a:r>
            <a:r>
              <a:rPr lang="en-US" b="0" dirty="0" smtClean="0"/>
              <a:t>11-19-132r1 </a:t>
            </a:r>
            <a:r>
              <a:rPr lang="en-US" b="0" dirty="0" smtClean="0"/>
              <a:t>to </a:t>
            </a:r>
            <a:r>
              <a:rPr lang="en-US" b="0" dirty="0"/>
              <a:t>the 802.11az </a:t>
            </a:r>
            <a:r>
              <a:rPr lang="en-US" b="0" dirty="0" smtClean="0"/>
              <a:t>draft, instruct </a:t>
            </a:r>
            <a:r>
              <a:rPr lang="en-US" b="0" dirty="0"/>
              <a:t>the technical editor to 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 Erik Lindskog</a:t>
            </a:r>
          </a:p>
          <a:p>
            <a:r>
              <a:rPr lang="en-US" dirty="0" smtClean="0"/>
              <a:t>Second: </a:t>
            </a:r>
            <a:r>
              <a:rPr lang="en-US" b="0" dirty="0" smtClean="0"/>
              <a:t>Ganesh </a:t>
            </a:r>
            <a:r>
              <a:rPr lang="en-US" b="0" dirty="0" err="1" smtClean="0"/>
              <a:t>Venkatesan</a:t>
            </a:r>
            <a:endParaRPr lang="en-US" b="0" dirty="0" smtClean="0"/>
          </a:p>
          <a:p>
            <a:r>
              <a:rPr lang="en-US" dirty="0" smtClean="0"/>
              <a:t>Results </a:t>
            </a:r>
            <a:r>
              <a:rPr lang="en-US" b="0" dirty="0" smtClean="0"/>
              <a:t>(Y/N/A): 15/0/0</a:t>
            </a:r>
          </a:p>
          <a:p>
            <a:r>
              <a:rPr lang="en-US" b="0" dirty="0" smtClean="0"/>
              <a:t>Motion passes</a:t>
            </a: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79912452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11-19-122</a:t>
            </a:r>
            <a:endParaRPr lang="en-US" dirty="0"/>
          </a:p>
        </p:txBody>
      </p:sp>
      <p:sp>
        <p:nvSpPr>
          <p:cNvPr id="3" name="Content Placeholder 2"/>
          <p:cNvSpPr>
            <a:spLocks noGrp="1"/>
          </p:cNvSpPr>
          <p:nvPr>
            <p:ph idx="1"/>
          </p:nvPr>
        </p:nvSpPr>
        <p:spPr>
          <a:xfrm>
            <a:off x="914401" y="1751015"/>
            <a:ext cx="10361084" cy="4343400"/>
          </a:xfrm>
        </p:spPr>
        <p:txBody>
          <a:bodyPr/>
          <a:lstStyle/>
          <a:p>
            <a:r>
              <a:rPr lang="en-US" dirty="0" smtClean="0"/>
              <a:t>Motion</a:t>
            </a:r>
            <a:endParaRPr lang="en-US" dirty="0" smtClean="0"/>
          </a:p>
          <a:p>
            <a:pPr marL="0" lvl="0" indent="0"/>
            <a:r>
              <a:rPr lang="en-US" b="0" dirty="0" smtClean="0"/>
              <a:t>Move </a:t>
            </a:r>
            <a:r>
              <a:rPr lang="en-US" b="0" dirty="0"/>
              <a:t>to adopt </a:t>
            </a:r>
            <a:r>
              <a:rPr lang="en-US" b="0" dirty="0" smtClean="0"/>
              <a:t>the resolutions depicted by document </a:t>
            </a:r>
            <a:r>
              <a:rPr lang="en-US" b="0" dirty="0" smtClean="0"/>
              <a:t>11-19-122r1 for </a:t>
            </a:r>
            <a:r>
              <a:rPr lang="en-US" b="0" dirty="0"/>
              <a:t>CIDs 111, 112</a:t>
            </a:r>
            <a:r>
              <a:rPr lang="en-US" b="0" dirty="0" smtClean="0"/>
              <a:t>, </a:t>
            </a:r>
            <a:r>
              <a:rPr lang="en-US" b="0" dirty="0"/>
              <a:t>151, 152, 260, 268, 270, 271, 272, and 273 </a:t>
            </a:r>
            <a:r>
              <a:rPr lang="en-US" b="0" dirty="0" smtClean="0"/>
              <a:t>, </a:t>
            </a:r>
            <a:r>
              <a:rPr lang="en-US" b="0" dirty="0" smtClean="0"/>
              <a:t>instruct </a:t>
            </a:r>
            <a:r>
              <a:rPr lang="en-US" b="0" dirty="0" smtClean="0"/>
              <a:t>the technical editor to </a:t>
            </a:r>
            <a:r>
              <a:rPr lang="en-US" b="0" dirty="0"/>
              <a:t>incorporate it in the 802.11az draft amendment </a:t>
            </a:r>
            <a:r>
              <a:rPr lang="en-US" b="0" dirty="0" smtClean="0"/>
              <a:t>text and grant editorial rights to the technical editor</a:t>
            </a:r>
            <a:r>
              <a:rPr lang="en-US" b="0" dirty="0" smtClean="0"/>
              <a:t>.</a:t>
            </a:r>
          </a:p>
          <a:p>
            <a:pPr marL="0" lvl="0" indent="0"/>
            <a:endParaRPr lang="en-US" b="0" dirty="0"/>
          </a:p>
          <a:p>
            <a:r>
              <a:rPr lang="en-US" dirty="0" smtClean="0"/>
              <a:t>Moved</a:t>
            </a:r>
            <a:r>
              <a:rPr lang="en-US" b="0" dirty="0" smtClean="0"/>
              <a:t>: Nehru Bhandaru </a:t>
            </a:r>
          </a:p>
          <a:p>
            <a:r>
              <a:rPr lang="en-US" dirty="0" smtClean="0"/>
              <a:t>Second:</a:t>
            </a:r>
            <a:r>
              <a:rPr lang="en-US" b="0" dirty="0" smtClean="0"/>
              <a:t> Ganesh </a:t>
            </a:r>
            <a:r>
              <a:rPr lang="en-US" b="0" dirty="0" err="1" smtClean="0"/>
              <a:t>Venkatesan</a:t>
            </a:r>
            <a:endParaRPr lang="en-US" b="0" dirty="0" smtClean="0"/>
          </a:p>
          <a:p>
            <a:r>
              <a:rPr lang="en-US" dirty="0" smtClean="0"/>
              <a:t>Results </a:t>
            </a:r>
            <a:r>
              <a:rPr lang="en-US" b="0" dirty="0"/>
              <a:t>(Y/N/A</a:t>
            </a:r>
            <a:r>
              <a:rPr lang="en-US" b="0" dirty="0" smtClean="0"/>
              <a:t>): 14/0/0</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49795458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a:t>
            </a:r>
            <a:r>
              <a:rPr lang="en-US" dirty="0" smtClean="0"/>
              <a:t>11-19-155</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document </a:t>
            </a:r>
            <a:r>
              <a:rPr lang="en-US" b="0" dirty="0" smtClean="0"/>
              <a:t>11-19-155r4 </a:t>
            </a:r>
            <a:r>
              <a:rPr lang="en-US" b="0" dirty="0" smtClean="0"/>
              <a:t>to </a:t>
            </a:r>
            <a:r>
              <a:rPr lang="en-US" b="0" dirty="0"/>
              <a:t>the 802.11az </a:t>
            </a:r>
            <a:r>
              <a:rPr lang="en-US" b="0" dirty="0" smtClean="0"/>
              <a:t>draft, instruct </a:t>
            </a:r>
            <a:r>
              <a:rPr lang="en-US" b="0" dirty="0"/>
              <a:t>the technical editor to 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 Feng Jiang</a:t>
            </a:r>
          </a:p>
          <a:p>
            <a:r>
              <a:rPr lang="en-US" dirty="0" smtClean="0"/>
              <a:t>Second: </a:t>
            </a:r>
            <a:r>
              <a:rPr lang="en-US" b="0" dirty="0" smtClean="0"/>
              <a:t>Ganesh </a:t>
            </a:r>
            <a:r>
              <a:rPr lang="en-US" b="0" dirty="0" err="1" smtClean="0"/>
              <a:t>Venkatesan</a:t>
            </a:r>
            <a:endParaRPr lang="en-US" b="0" dirty="0" smtClean="0"/>
          </a:p>
          <a:p>
            <a:r>
              <a:rPr lang="en-US" dirty="0" smtClean="0"/>
              <a:t>Results </a:t>
            </a:r>
            <a:r>
              <a:rPr lang="en-US" b="0" dirty="0" smtClean="0"/>
              <a:t>(Y/N/A): 15/0/0</a:t>
            </a:r>
          </a:p>
          <a:p>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28986429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35648702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73809717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6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smtClean="0"/>
              <a:t>Agenda </a:t>
            </a:r>
            <a:r>
              <a:rPr lang="en-US" altLang="en-US" sz="2000" b="0" dirty="0"/>
              <a:t>setting and presentation ordering for </a:t>
            </a:r>
            <a:r>
              <a:rPr lang="en-US" altLang="en-US" sz="2000" b="0" dirty="0" smtClean="0"/>
              <a:t>this meeting slot (5 </a:t>
            </a:r>
            <a:r>
              <a:rPr lang="en-US" altLang="en-US" sz="2000" b="0" dirty="0"/>
              <a:t>min)</a:t>
            </a:r>
          </a:p>
          <a:p>
            <a:pPr algn="just">
              <a:spcBef>
                <a:spcPct val="20000"/>
              </a:spcBef>
              <a:buFontTx/>
              <a:buChar char="•"/>
            </a:pPr>
            <a:r>
              <a:rPr lang="en-US" altLang="en-US" sz="2000" b="0" dirty="0" smtClean="0"/>
              <a:t>Review Task Group progress and timelines (10min</a:t>
            </a:r>
            <a:r>
              <a:rPr lang="en-US" altLang="en-US" sz="2000" b="0" dirty="0" smtClean="0"/>
              <a:t>) – special order past submission 093</a:t>
            </a:r>
            <a:endParaRPr lang="en-US" altLang="en-US" sz="2000" b="0" dirty="0" smtClean="0"/>
          </a:p>
          <a:p>
            <a:pPr algn="just">
              <a:spcBef>
                <a:spcPct val="20000"/>
              </a:spcBef>
              <a:buFontTx/>
              <a:buChar char="•"/>
            </a:pPr>
            <a:r>
              <a:rPr lang="en-US" altLang="en-US" sz="2000" b="0" dirty="0" smtClean="0"/>
              <a:t>Evaluate Initial WG ballot readiness (15min) – special order past submission 093.</a:t>
            </a:r>
          </a:p>
          <a:p>
            <a:pPr algn="just">
              <a:spcBef>
                <a:spcPct val="20000"/>
              </a:spcBef>
              <a:buFontTx/>
              <a:buChar char="•"/>
            </a:pPr>
            <a:r>
              <a:rPr lang="en-US" altLang="en-US" sz="2000" b="0" dirty="0" smtClean="0"/>
              <a:t>Submission as needed.</a:t>
            </a:r>
            <a:endParaRPr lang="en-US" altLang="en-US" sz="2000" b="0" dirty="0" smtClean="0"/>
          </a:p>
          <a:p>
            <a:pPr marL="0" indent="0" algn="just">
              <a:spcBef>
                <a:spcPct val="20000"/>
              </a:spcBef>
            </a:pP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28775831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10951"/>
          </a:xfrm>
        </p:spPr>
        <p:txBody>
          <a:bodyPr/>
          <a:lstStyle/>
          <a:p>
            <a:r>
              <a:rPr lang="en-US" dirty="0"/>
              <a:t>Presentation ordering for slot # </a:t>
            </a:r>
            <a:r>
              <a:rPr lang="en-US" dirty="0" smtClean="0"/>
              <a:t>6</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7269362"/>
              </p:ext>
            </p:extLst>
          </p:nvPr>
        </p:nvGraphicFramePr>
        <p:xfrm>
          <a:off x="263353" y="1196752"/>
          <a:ext cx="11665295" cy="3890750"/>
        </p:xfrm>
        <a:graphic>
          <a:graphicData uri="http://schemas.openxmlformats.org/drawingml/2006/table">
            <a:tbl>
              <a:tblPr firstRow="1" bandRow="1">
                <a:tableStyleId>{21E4AEA4-8DFA-4A89-87EB-49C32662AFE0}</a:tableStyleId>
              </a:tblPr>
              <a:tblGrid>
                <a:gridCol w="1420773"/>
                <a:gridCol w="1974350"/>
                <a:gridCol w="4525799"/>
                <a:gridCol w="2348527"/>
                <a:gridCol w="1395846"/>
              </a:tblGrid>
              <a:tr h="589063">
                <a:tc>
                  <a:txBody>
                    <a:bodyPr/>
                    <a:lstStyle/>
                    <a:p>
                      <a:pPr algn="ctr"/>
                      <a:r>
                        <a:rPr lang="en-US" sz="1800" dirty="0" smtClean="0"/>
                        <a:t>DCN</a:t>
                      </a:r>
                      <a:endParaRPr lang="en-US" sz="1800" dirty="0"/>
                    </a:p>
                  </a:txBody>
                  <a:tcPr marT="45712" marB="45712"/>
                </a:tc>
                <a:tc>
                  <a:txBody>
                    <a:bodyPr/>
                    <a:lstStyle/>
                    <a:p>
                      <a:pPr algn="ctr"/>
                      <a:r>
                        <a:rPr lang="en-US" sz="1800" dirty="0" smtClean="0"/>
                        <a:t>Presenter</a:t>
                      </a:r>
                      <a:endParaRPr lang="en-US" sz="1800" dirty="0"/>
                    </a:p>
                  </a:txBody>
                  <a:tcPr marT="45712" marB="45712"/>
                </a:tc>
                <a:tc>
                  <a:txBody>
                    <a:bodyPr/>
                    <a:lstStyle/>
                    <a:p>
                      <a:pPr algn="ctr"/>
                      <a:r>
                        <a:rPr lang="en-US" sz="1800" dirty="0" smtClean="0"/>
                        <a:t>Title</a:t>
                      </a:r>
                      <a:endParaRPr lang="en-US" sz="1800" dirty="0"/>
                    </a:p>
                  </a:txBody>
                  <a:tcPr marT="45712" marB="45712"/>
                </a:tc>
                <a:tc>
                  <a:txBody>
                    <a:bodyPr/>
                    <a:lstStyle/>
                    <a:p>
                      <a:pPr algn="ctr"/>
                      <a:r>
                        <a:rPr lang="en-US" sz="1800" dirty="0" smtClean="0"/>
                        <a:t>Topic</a:t>
                      </a:r>
                      <a:endParaRPr lang="en-US" sz="1800" dirty="0"/>
                    </a:p>
                  </a:txBody>
                  <a:tcPr marT="45712" marB="45712"/>
                </a:tc>
                <a:tc>
                  <a:txBody>
                    <a:bodyPr/>
                    <a:lstStyle/>
                    <a:p>
                      <a:pPr algn="ctr"/>
                      <a:r>
                        <a:rPr lang="en-US" sz="1800" dirty="0" smtClean="0"/>
                        <a:t>Time</a:t>
                      </a:r>
                      <a:r>
                        <a:rPr lang="en-US" sz="1800" baseline="0" dirty="0" smtClean="0"/>
                        <a:t> allocation</a:t>
                      </a:r>
                      <a:endParaRPr lang="en-US" sz="1800" dirty="0"/>
                    </a:p>
                  </a:txBody>
                  <a:tcPr marT="45712" marB="45712"/>
                </a:tc>
              </a:tr>
              <a:tr h="308550">
                <a:tc>
                  <a:txBody>
                    <a:bodyPr/>
                    <a:lstStyle/>
                    <a:p>
                      <a:pPr marL="0" algn="l" defTabSz="914400" rtl="0" eaLnBrk="1" latinLnBrk="0" hangingPunct="1"/>
                      <a:r>
                        <a:rPr lang="en-US" sz="1600" strike="noStrike" kern="1200" dirty="0" smtClean="0">
                          <a:solidFill>
                            <a:schemeClr val="dk1"/>
                          </a:solidFill>
                          <a:latin typeface="+mn-lt"/>
                          <a:ea typeface="+mn-ea"/>
                          <a:cs typeface="+mn-cs"/>
                        </a:rPr>
                        <a:t>11-19-2086</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Jonathan Segev</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TGaz</a:t>
                      </a:r>
                      <a:r>
                        <a:rPr lang="en-US" sz="1600" strike="noStrike" kern="1200" dirty="0" smtClean="0">
                          <a:solidFill>
                            <a:schemeClr val="dk1"/>
                          </a:solidFill>
                          <a:latin typeface="+mn-lt"/>
                          <a:ea typeface="+mn-ea"/>
                          <a:cs typeface="+mn-cs"/>
                        </a:rPr>
                        <a:t> Sep</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2018</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Agenda</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Agenda Deck</a:t>
                      </a:r>
                      <a:endParaRPr lang="en-US" sz="1600" strike="noStrike" kern="1200" dirty="0">
                        <a:solidFill>
                          <a:schemeClr val="dk1"/>
                        </a:solidFill>
                        <a:latin typeface="+mn-lt"/>
                        <a:ea typeface="+mn-ea"/>
                        <a:cs typeface="+mn-cs"/>
                      </a:endParaRPr>
                    </a:p>
                  </a:txBody>
                  <a:tcPr marT="45712" marB="45712"/>
                </a:tc>
                <a:tc>
                  <a:txBody>
                    <a:bodyPr/>
                    <a:lstStyle/>
                    <a:p>
                      <a:r>
                        <a:rPr lang="en-US" sz="1600" dirty="0" smtClean="0"/>
                        <a:t>As needed</a:t>
                      </a:r>
                      <a:endParaRPr lang="en-US" sz="1600" dirty="0"/>
                    </a:p>
                  </a:txBody>
                  <a:tcPr marT="45712" marB="45712"/>
                </a:tc>
              </a:tr>
              <a:tr h="172715">
                <a:tc>
                  <a:txBody>
                    <a:bodyPr/>
                    <a:lstStyle/>
                    <a:p>
                      <a:pPr marL="0" algn="l" defTabSz="914400" rtl="0" eaLnBrk="1" latinLnBrk="0" hangingPunct="1"/>
                      <a:r>
                        <a:rPr lang="en-US" sz="1400" strike="noStrike" kern="1200" dirty="0" smtClean="0">
                          <a:solidFill>
                            <a:schemeClr val="dk1"/>
                          </a:solidFill>
                          <a:latin typeface="+mn-lt"/>
                          <a:ea typeface="+mn-ea"/>
                          <a:cs typeface="+mn-cs"/>
                        </a:rPr>
                        <a:t>11-19-093</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Yongho Seok</a:t>
                      </a:r>
                      <a:endParaRPr lang="en-US" sz="1400" strike="noStrike"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Comment resolution MAC miscellaneous </a:t>
                      </a: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CR</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15min/for completion</a:t>
                      </a:r>
                      <a:endParaRPr lang="en-US" sz="1400" strike="noStrike" kern="1200" dirty="0">
                        <a:solidFill>
                          <a:schemeClr val="dk1"/>
                        </a:solidFill>
                        <a:latin typeface="+mn-lt"/>
                        <a:ea typeface="+mn-ea"/>
                        <a:cs typeface="+mn-cs"/>
                      </a:endParaRPr>
                    </a:p>
                  </a:txBody>
                  <a:tcPr marT="45712" marB="45712"/>
                </a:tc>
              </a:tr>
              <a:tr h="172715">
                <a:tc>
                  <a:txBody>
                    <a:bodyPr/>
                    <a:lstStyle/>
                    <a:p>
                      <a:pPr marL="0" algn="l" defTabSz="914400" rtl="0" eaLnBrk="1" latinLnBrk="0" hangingPunct="1"/>
                      <a:r>
                        <a:rPr lang="en-US" sz="1400" strike="noStrike" kern="1200" dirty="0" smtClean="0">
                          <a:solidFill>
                            <a:schemeClr val="dk1"/>
                          </a:solidFill>
                          <a:latin typeface="+mn-lt"/>
                          <a:ea typeface="+mn-ea"/>
                          <a:cs typeface="+mn-cs"/>
                        </a:rPr>
                        <a:t>11-18-2153</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Assaf Kasher</a:t>
                      </a:r>
                      <a:endParaRPr lang="en-US" sz="1400" strike="noStrike"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CID73 LOS Likelihood element</a:t>
                      </a: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CR</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15min</a:t>
                      </a:r>
                      <a:endParaRPr lang="en-US" sz="1400" strike="noStrike" kern="1200" dirty="0">
                        <a:solidFill>
                          <a:schemeClr val="dk1"/>
                        </a:solidFill>
                        <a:latin typeface="+mn-lt"/>
                        <a:ea typeface="+mn-ea"/>
                        <a:cs typeface="+mn-cs"/>
                      </a:endParaRPr>
                    </a:p>
                  </a:txBody>
                  <a:tcPr marT="45712" marB="45712"/>
                </a:tc>
              </a:tr>
              <a:tr h="196355">
                <a:tc>
                  <a:txBody>
                    <a:bodyPr/>
                    <a:lstStyle/>
                    <a:p>
                      <a:r>
                        <a:rPr lang="en-US" sz="1600" dirty="0" smtClean="0"/>
                        <a:t>11-19-145</a:t>
                      </a:r>
                      <a:endParaRPr lang="en-US" sz="1600" dirty="0"/>
                    </a:p>
                  </a:txBody>
                  <a:tcPr marT="45712" marB="45712"/>
                </a:tc>
                <a:tc>
                  <a:txBody>
                    <a:bodyPr/>
                    <a:lstStyle/>
                    <a:p>
                      <a:r>
                        <a:rPr lang="en-US" sz="1600" dirty="0" smtClean="0"/>
                        <a:t>Assaf</a:t>
                      </a:r>
                      <a:r>
                        <a:rPr lang="en-US" sz="1600" baseline="0" dirty="0" smtClean="0"/>
                        <a:t> Kasher</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CC28 miscellaneous</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CIDs</a:t>
                      </a:r>
                    </a:p>
                  </a:txBody>
                  <a:tcPr marT="45712" marB="45712"/>
                </a:tc>
                <a:tc>
                  <a:txBody>
                    <a:bodyPr/>
                    <a:lstStyle/>
                    <a:p>
                      <a:r>
                        <a:rPr lang="en-US" sz="1600" dirty="0" smtClean="0"/>
                        <a:t>CR</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20min</a:t>
                      </a:r>
                      <a:endParaRPr lang="en-US" sz="1600" strike="noStrike" kern="1200" dirty="0" smtClean="0">
                        <a:solidFill>
                          <a:schemeClr val="dk1"/>
                        </a:solidFill>
                        <a:latin typeface="+mn-lt"/>
                        <a:ea typeface="+mn-ea"/>
                        <a:cs typeface="+mn-cs"/>
                      </a:endParaRPr>
                    </a:p>
                  </a:txBody>
                  <a:tcPr marT="45712" marB="45712"/>
                </a:tc>
              </a:tr>
              <a:tr h="589063">
                <a:tc>
                  <a:txBody>
                    <a:bodyPr/>
                    <a:lstStyle/>
                    <a:p>
                      <a:r>
                        <a:rPr lang="en-US" sz="1600" dirty="0" smtClean="0"/>
                        <a:t>11-19-159</a:t>
                      </a:r>
                      <a:endParaRPr lang="en-US" sz="1600" dirty="0"/>
                    </a:p>
                  </a:txBody>
                  <a:tcPr marT="45712" marB="45712"/>
                </a:tc>
                <a:tc>
                  <a:txBody>
                    <a:bodyPr/>
                    <a:lstStyle/>
                    <a:p>
                      <a:r>
                        <a:rPr lang="en-US" sz="1600" dirty="0" smtClean="0"/>
                        <a:t>Christian Berger</a:t>
                      </a:r>
                      <a:endParaRPr lang="en-US" sz="1600" dirty="0"/>
                    </a:p>
                  </a:txBody>
                  <a:tcPr marT="45712" marB="45712"/>
                </a:tc>
                <a:tc>
                  <a:txBody>
                    <a:bodyPr/>
                    <a:lstStyle/>
                    <a:p>
                      <a:r>
                        <a:rPr lang="en-US" sz="1600" dirty="0" smtClean="0"/>
                        <a:t>Location Measurement Report Frame</a:t>
                      </a:r>
                      <a:endParaRPr lang="en-US" sz="1600" dirty="0"/>
                    </a:p>
                  </a:txBody>
                  <a:tcPr marT="45712" marB="45712"/>
                </a:tc>
                <a:tc>
                  <a:txBody>
                    <a:bodyPr/>
                    <a:lstStyle/>
                    <a:p>
                      <a:r>
                        <a:rPr lang="en-US" sz="1600" dirty="0" smtClean="0"/>
                        <a:t>Amendment text</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25min</a:t>
                      </a:r>
                      <a:endParaRPr lang="en-US" sz="1600" strike="noStrike" kern="1200" dirty="0" smtClean="0">
                        <a:solidFill>
                          <a:schemeClr val="dk1"/>
                        </a:solidFill>
                        <a:latin typeface="+mn-lt"/>
                        <a:ea typeface="+mn-ea"/>
                        <a:cs typeface="+mn-cs"/>
                      </a:endParaRPr>
                    </a:p>
                  </a:txBody>
                  <a:tcPr marT="45712" marB="45712"/>
                </a:tc>
              </a:tr>
              <a:tr h="589063">
                <a:tc>
                  <a:txBody>
                    <a:bodyPr/>
                    <a:lstStyle/>
                    <a:p>
                      <a:r>
                        <a:rPr lang="en-US" sz="1600" dirty="0" smtClean="0"/>
                        <a:t>11-19-153</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Dibakar Das</a:t>
                      </a:r>
                    </a:p>
                  </a:txBody>
                  <a:tcPr marT="45712" marB="45712"/>
                </a:tc>
                <a:tc>
                  <a:txBody>
                    <a:bodyPr/>
                    <a:lstStyle/>
                    <a:p>
                      <a:r>
                        <a:rPr lang="en-US" sz="1600" dirty="0" smtClean="0"/>
                        <a:t>Comment resolution</a:t>
                      </a:r>
                      <a:r>
                        <a:rPr lang="en-US" sz="1600" baseline="0" dirty="0" smtClean="0"/>
                        <a:t> for </a:t>
                      </a:r>
                      <a:r>
                        <a:rPr lang="en-US" sz="1600" kern="1200" dirty="0" smtClean="0">
                          <a:solidFill>
                            <a:schemeClr val="dk1"/>
                          </a:solidFill>
                          <a:latin typeface="+mn-lt"/>
                          <a:ea typeface="+mn-ea"/>
                          <a:cs typeface="+mn-cs"/>
                        </a:rPr>
                        <a:t>miscellaneous </a:t>
                      </a:r>
                      <a:r>
                        <a:rPr lang="en-US" sz="1600" baseline="0" dirty="0" smtClean="0"/>
                        <a:t>TBDs</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Amendment text TBD fixing</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15min</a:t>
                      </a:r>
                      <a:endParaRPr lang="en-US" sz="1600" strike="noStrike" kern="1200" dirty="0" smtClean="0">
                        <a:solidFill>
                          <a:schemeClr val="dk1"/>
                        </a:solidFill>
                        <a:latin typeface="+mn-lt"/>
                        <a:ea typeface="+mn-ea"/>
                        <a:cs typeface="+mn-cs"/>
                      </a:endParaRPr>
                    </a:p>
                  </a:txBody>
                  <a:tcPr marT="45712" marB="45712"/>
                </a:tc>
              </a:tr>
              <a:tr h="336608">
                <a:tc>
                  <a:txBody>
                    <a:bodyPr/>
                    <a:lstStyle/>
                    <a:p>
                      <a:r>
                        <a:rPr lang="en-US" sz="1600" dirty="0" smtClean="0"/>
                        <a:t>11-19-150</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Feng Jian</a:t>
                      </a:r>
                      <a:endParaRPr lang="en-US" sz="1600" dirty="0"/>
                    </a:p>
                  </a:txBody>
                  <a:tcPr marT="45712" marB="45712"/>
                </a:tc>
                <a:tc>
                  <a:txBody>
                    <a:bodyPr/>
                    <a:lstStyle/>
                    <a:p>
                      <a:r>
                        <a:rPr lang="en-US" sz="1600" dirty="0" smtClean="0"/>
                        <a:t>Phase shift feedback LMR</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Amendment text</a:t>
                      </a:r>
                    </a:p>
                  </a:txBody>
                  <a:tcPr marT="45712" marB="45712"/>
                </a:tc>
                <a:tc>
                  <a:txBody>
                    <a:bodyPr/>
                    <a:lstStyle/>
                    <a:p>
                      <a:r>
                        <a:rPr lang="en-US" sz="1600" dirty="0" smtClean="0"/>
                        <a:t>35min /as</a:t>
                      </a:r>
                      <a:r>
                        <a:rPr lang="en-US" sz="1600" baseline="0" dirty="0" smtClean="0"/>
                        <a:t> time permits</a:t>
                      </a:r>
                      <a:endParaRPr lang="en-US" sz="1600" dirty="0"/>
                    </a:p>
                  </a:txBody>
                  <a:tcPr marT="45712" marB="45712"/>
                </a:tc>
              </a:tr>
            </a:tbl>
          </a:graphicData>
        </a:graphic>
      </p:graphicFrame>
    </p:spTree>
    <p:extLst>
      <p:ext uri="{BB962C8B-B14F-4D97-AF65-F5344CB8AC3E}">
        <p14:creationId xmlns:p14="http://schemas.microsoft.com/office/powerpoint/2010/main" val="13689198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972933485"/>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11-19-093</a:t>
            </a:r>
            <a:endParaRPr lang="en-US" dirty="0"/>
          </a:p>
        </p:txBody>
      </p:sp>
      <p:sp>
        <p:nvSpPr>
          <p:cNvPr id="3" name="Content Placeholder 2"/>
          <p:cNvSpPr>
            <a:spLocks noGrp="1"/>
          </p:cNvSpPr>
          <p:nvPr>
            <p:ph idx="1"/>
          </p:nvPr>
        </p:nvSpPr>
        <p:spPr>
          <a:xfrm>
            <a:off x="914401" y="1751015"/>
            <a:ext cx="10361084" cy="4343400"/>
          </a:xfrm>
        </p:spPr>
        <p:txBody>
          <a:bodyPr/>
          <a:lstStyle/>
          <a:p>
            <a:r>
              <a:rPr lang="en-US" dirty="0" smtClean="0"/>
              <a:t>Motion</a:t>
            </a:r>
            <a:endParaRPr lang="en-US" dirty="0" smtClean="0"/>
          </a:p>
          <a:p>
            <a:pPr marL="0" lvl="0" indent="0"/>
            <a:r>
              <a:rPr lang="en-US" b="0" dirty="0" smtClean="0"/>
              <a:t>Move </a:t>
            </a:r>
            <a:r>
              <a:rPr lang="en-US" b="0" dirty="0"/>
              <a:t>to adopt </a:t>
            </a:r>
            <a:r>
              <a:rPr lang="en-US" b="0" dirty="0" smtClean="0"/>
              <a:t>the resolutions depicted by document </a:t>
            </a:r>
            <a:r>
              <a:rPr lang="en-US" b="0" dirty="0" smtClean="0"/>
              <a:t>11-19-093r1 for </a:t>
            </a:r>
            <a:r>
              <a:rPr lang="en-US" b="0" dirty="0"/>
              <a:t>CIDs 134, 200, 202, 203, 441, 180, 494, 51, 52, 181, </a:t>
            </a:r>
            <a:r>
              <a:rPr lang="en-US" b="0" dirty="0" smtClean="0"/>
              <a:t>and 442, </a:t>
            </a:r>
            <a:r>
              <a:rPr lang="en-US" b="0" dirty="0" smtClean="0"/>
              <a:t>instruct </a:t>
            </a:r>
            <a:r>
              <a:rPr lang="en-US" b="0" dirty="0" smtClean="0"/>
              <a:t>the technical editor to </a:t>
            </a:r>
            <a:r>
              <a:rPr lang="en-US" b="0" dirty="0"/>
              <a:t>incorporate it in the 802.11az draft amendment </a:t>
            </a:r>
            <a:r>
              <a:rPr lang="en-US" b="0" dirty="0" smtClean="0"/>
              <a:t>text and grant editorial rights to the technical editor</a:t>
            </a:r>
            <a:r>
              <a:rPr lang="en-US" b="0" dirty="0" smtClean="0"/>
              <a:t>.</a:t>
            </a:r>
          </a:p>
          <a:p>
            <a:pPr marL="0" lvl="0" indent="0"/>
            <a:endParaRPr lang="en-US" b="0" dirty="0"/>
          </a:p>
          <a:p>
            <a:r>
              <a:rPr lang="en-US" dirty="0" smtClean="0"/>
              <a:t>Moved</a:t>
            </a:r>
            <a:r>
              <a:rPr lang="en-US" b="0" dirty="0" smtClean="0"/>
              <a:t>: Yongho Seok</a:t>
            </a:r>
          </a:p>
          <a:p>
            <a:r>
              <a:rPr lang="en-US" dirty="0" smtClean="0"/>
              <a:t>Second:</a:t>
            </a:r>
            <a:r>
              <a:rPr lang="en-US" b="0" dirty="0" smtClean="0"/>
              <a:t> Qinghua Li</a:t>
            </a:r>
          </a:p>
          <a:p>
            <a:r>
              <a:rPr lang="en-US" dirty="0" smtClean="0"/>
              <a:t>Results </a:t>
            </a:r>
            <a:r>
              <a:rPr lang="en-US" b="0" dirty="0"/>
              <a:t>(Y/N/A</a:t>
            </a:r>
            <a:r>
              <a:rPr lang="en-US" b="0" dirty="0" smtClean="0"/>
              <a:t>): 15/0/0</a:t>
            </a:r>
          </a:p>
          <a:p>
            <a:r>
              <a:rPr lang="en-US" b="0" dirty="0" smtClean="0"/>
              <a:t>Motion passes</a:t>
            </a: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2992727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smtClean="0"/>
              <a:t>Considering Moving to Initial WG Ballot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6" name="Text Box 29"/>
          <p:cNvSpPr txBox="1">
            <a:spLocks noChangeArrowheads="1"/>
          </p:cNvSpPr>
          <p:nvPr/>
        </p:nvSpPr>
        <p:spPr bwMode="auto">
          <a:xfrm flipH="1">
            <a:off x="10547177" y="2365538"/>
            <a:ext cx="102296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10516887" y="240595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4287"/>
            <a:ext cx="6394352"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smtClean="0">
                <a:solidFill>
                  <a:schemeClr val="tx1"/>
                </a:solidFill>
              </a:rPr>
              <a:t>        Amendment </a:t>
            </a:r>
            <a:r>
              <a:rPr lang="en-US" sz="1100" dirty="0">
                <a:solidFill>
                  <a:schemeClr val="tx1"/>
                </a:solidFill>
              </a:rPr>
              <a:t>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7543905" y="2620811"/>
            <a:ext cx="704240"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5-2019</a:t>
            </a:r>
          </a:p>
        </p:txBody>
      </p:sp>
      <p:sp>
        <p:nvSpPr>
          <p:cNvPr id="34" name="Isosceles Triangle 33"/>
          <p:cNvSpPr>
            <a:spLocks noChangeArrowheads="1"/>
          </p:cNvSpPr>
          <p:nvPr/>
        </p:nvSpPr>
        <p:spPr bwMode="auto">
          <a:xfrm flipH="1">
            <a:off x="7718175" y="2408340"/>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D1.0</a:t>
            </a:r>
          </a:p>
          <a:p>
            <a:pPr algn="ctr"/>
            <a:r>
              <a:rPr lang="en-US" altLang="en-US" sz="600" dirty="0" smtClean="0">
                <a:latin typeface="Arial" panose="020B0604020202020204" pitchFamily="34" charset="0"/>
                <a:cs typeface="Arial" panose="020B0604020202020204" pitchFamily="34" charset="0"/>
              </a:rPr>
              <a:t>Jan. 19</a:t>
            </a:r>
            <a:endParaRPr lang="en-US" altLang="en-US" sz="600" dirty="0">
              <a:latin typeface="Arial" panose="020B0604020202020204" pitchFamily="34" charset="0"/>
              <a:cs typeface="Arial" panose="020B0604020202020204" pitchFamily="34" charset="0"/>
            </a:endParaRPr>
          </a:p>
        </p:txBody>
      </p:sp>
      <p:sp>
        <p:nvSpPr>
          <p:cNvPr id="36" name="Isosceles Triangle 35"/>
          <p:cNvSpPr>
            <a:spLocks noChangeArrowheads="1"/>
          </p:cNvSpPr>
          <p:nvPr/>
        </p:nvSpPr>
        <p:spPr bwMode="auto">
          <a:xfrm>
            <a:off x="6919586" y="2403578"/>
            <a:ext cx="170954"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D0.1</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 18</a:t>
            </a:r>
            <a:endParaRPr lang="en-US" altLang="en-US" sz="600" dirty="0">
              <a:latin typeface="Arial" panose="020B0604020202020204" pitchFamily="34" charset="0"/>
              <a:cs typeface="Arial" panose="020B0604020202020204" pitchFamily="34" charset="0"/>
            </a:endParaRP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7013274" y="3500380"/>
            <a:ext cx="953900"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8411993" y="3547715"/>
            <a:ext cx="953900" cy="350050"/>
          </a:xfrm>
          <a:prstGeom prst="wedgeEllipseCallout">
            <a:avLst>
              <a:gd name="adj1" fmla="val -273114"/>
              <a:gd name="adj2" fmla="val -18822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smtClean="0">
                <a:solidFill>
                  <a:schemeClr val="tx1"/>
                </a:solidFill>
              </a:rPr>
              <a:t>associated </a:t>
            </a:r>
          </a:p>
          <a:p>
            <a:pPr algn="ctr">
              <a:defRPr/>
            </a:pPr>
            <a:r>
              <a:rPr lang="en-US" sz="600" dirty="0" smtClean="0">
                <a:solidFill>
                  <a:schemeClr val="tx1"/>
                </a:solidFill>
              </a:rPr>
              <a:t>neg.</a:t>
            </a:r>
            <a:endParaRPr lang="en-US" sz="600" dirty="0">
              <a:solidFill>
                <a:schemeClr val="tx1"/>
              </a:solidFill>
            </a:endParaRP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July 18</a:t>
            </a:r>
          </a:p>
          <a:p>
            <a:pPr algn="ctr"/>
            <a:r>
              <a:rPr lang="en-US" altLang="en-US" sz="600" dirty="0" smtClean="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a:t>
            </a:r>
            <a:r>
              <a:rPr lang="en-US" altLang="en-US" sz="600" dirty="0" smtClean="0">
                <a:latin typeface="Arial" panose="020B0604020202020204" pitchFamily="34" charset="0"/>
                <a:cs typeface="Arial" panose="020B0604020202020204" pitchFamily="34" charset="0"/>
              </a:rPr>
              <a:t>omment</a:t>
            </a:r>
          </a:p>
          <a:p>
            <a:pPr algn="ctr"/>
            <a:r>
              <a:rPr lang="en-US" altLang="en-US" sz="600" dirty="0" smtClean="0">
                <a:latin typeface="Arial" panose="020B0604020202020204" pitchFamily="34" charset="0"/>
                <a:cs typeface="Arial" panose="020B0604020202020204" pitchFamily="34" charset="0"/>
              </a:rPr>
              <a:t>collection</a:t>
            </a:r>
            <a:endParaRPr lang="en-US" altLang="en-US" sz="600" dirty="0">
              <a:latin typeface="Arial" panose="020B0604020202020204" pitchFamily="34" charset="0"/>
              <a:cs typeface="Arial" panose="020B0604020202020204" pitchFamily="34" charset="0"/>
            </a:endParaRP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SFD</a:t>
            </a:r>
          </a:p>
          <a:p>
            <a:pPr algn="ctr"/>
            <a:r>
              <a:rPr lang="en-US" altLang="en-US" sz="600" dirty="0" smtClean="0">
                <a:latin typeface="Arial" panose="020B0604020202020204" pitchFamily="34" charset="0"/>
                <a:cs typeface="Arial" panose="020B0604020202020204" pitchFamily="34" charset="0"/>
              </a:rPr>
              <a:t>Final</a:t>
            </a:r>
            <a:endParaRPr lang="en-US" altLang="en-US" sz="600" dirty="0">
              <a:latin typeface="Arial" panose="020B0604020202020204" pitchFamily="34" charset="0"/>
              <a:cs typeface="Arial" panose="020B0604020202020204" pitchFamily="34" charset="0"/>
            </a:endParaRPr>
          </a:p>
        </p:txBody>
      </p:sp>
      <p:cxnSp>
        <p:nvCxnSpPr>
          <p:cNvPr id="88" name="Straight Connector 87"/>
          <p:cNvCxnSpPr/>
          <p:nvPr/>
        </p:nvCxnSpPr>
        <p:spPr bwMode="auto">
          <a:xfrm>
            <a:off x="4180947" y="3377312"/>
            <a:ext cx="204970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1" y="2399169"/>
            <a:ext cx="170954"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Initial</a:t>
            </a:r>
          </a:p>
          <a:p>
            <a:pPr algn="ctr"/>
            <a:r>
              <a:rPr lang="en-US" altLang="en-US" sz="600" dirty="0" smtClean="0">
                <a:latin typeface="Arial" panose="020B0604020202020204" pitchFamily="34" charset="0"/>
                <a:cs typeface="Arial" panose="020B0604020202020204" pitchFamily="34" charset="0"/>
              </a:rPr>
              <a:t>WG ballot</a:t>
            </a:r>
            <a:endParaRPr lang="en-US" altLang="en-US" sz="600" dirty="0">
              <a:latin typeface="Arial" panose="020B0604020202020204" pitchFamily="34" charset="0"/>
              <a:cs typeface="Arial" panose="020B0604020202020204" pitchFamily="34" charset="0"/>
            </a:endParaRPr>
          </a:p>
        </p:txBody>
      </p:sp>
      <p:sp>
        <p:nvSpPr>
          <p:cNvPr id="93" name="Rectangle 92"/>
          <p:cNvSpPr/>
          <p:nvPr/>
        </p:nvSpPr>
        <p:spPr>
          <a:xfrm>
            <a:off x="6384032" y="3126706"/>
            <a:ext cx="763706" cy="23028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smtClean="0">
                <a:solidFill>
                  <a:schemeClr val="tx1"/>
                </a:solidFill>
              </a:rPr>
              <a:t>Comment resolution</a:t>
            </a:r>
            <a:endParaRPr lang="en-US" sz="1100" dirty="0">
              <a:solidFill>
                <a:schemeClr val="tx1"/>
              </a:solidFill>
            </a:endParaRPr>
          </a:p>
        </p:txBody>
      </p:sp>
    </p:spTree>
    <p:extLst>
      <p:ext uri="{BB962C8B-B14F-4D97-AF65-F5344CB8AC3E}">
        <p14:creationId xmlns:p14="http://schemas.microsoft.com/office/powerpoint/2010/main" val="2837412090"/>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Considering Moving to Initial WG ballot</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b="0" dirty="0" smtClean="0"/>
              <a:t>TG Approved plan:</a:t>
            </a:r>
          </a:p>
          <a:p>
            <a:pPr lvl="1">
              <a:buFont typeface="Arial" panose="020B0604020202020204" pitchFamily="34" charset="0"/>
              <a:buChar char="•"/>
            </a:pPr>
            <a:r>
              <a:rPr lang="en-US" altLang="en-US" b="0" dirty="0" smtClean="0"/>
              <a:t>Review/verify </a:t>
            </a:r>
            <a:r>
              <a:rPr lang="en-US" altLang="en-US" b="0" dirty="0"/>
              <a:t>draft meets the 802.11 style guide (missing parts, naming conventions, normative and descriptive sections) – </a:t>
            </a:r>
            <a:r>
              <a:rPr lang="en-US" altLang="en-US" dirty="0"/>
              <a:t>done</a:t>
            </a:r>
            <a:r>
              <a:rPr lang="en-US" altLang="en-US" b="0" dirty="0"/>
              <a:t>.</a:t>
            </a:r>
          </a:p>
          <a:p>
            <a:pPr lvl="1">
              <a:buFont typeface="Arial" panose="020B0604020202020204" pitchFamily="34" charset="0"/>
              <a:buChar char="•"/>
            </a:pPr>
            <a:r>
              <a:rPr lang="en-US" altLang="en-US" b="0" dirty="0"/>
              <a:t>Freeze SFD and perform internal comment collection coming out of July 2018 meeting – </a:t>
            </a:r>
            <a:r>
              <a:rPr lang="en-US" altLang="en-US" dirty="0"/>
              <a:t>done</a:t>
            </a:r>
            <a:r>
              <a:rPr lang="en-US" altLang="en-US" b="0" dirty="0"/>
              <a:t>.</a:t>
            </a:r>
          </a:p>
          <a:p>
            <a:pPr lvl="1">
              <a:buFont typeface="Arial" panose="020B0604020202020204" pitchFamily="34" charset="0"/>
              <a:buChar char="•"/>
            </a:pPr>
            <a:r>
              <a:rPr lang="en-US" altLang="en-US" b="0" dirty="0"/>
              <a:t>Perform internal comment resolution during the Sep. and possibly Nov. meeting (reject any remaining comments</a:t>
            </a:r>
            <a:r>
              <a:rPr lang="en-US" altLang="en-US" b="0" dirty="0" smtClean="0"/>
              <a:t>) – extended to </a:t>
            </a:r>
          </a:p>
          <a:p>
            <a:pPr lvl="1">
              <a:buFont typeface="Arial" panose="020B0604020202020204" pitchFamily="34" charset="0"/>
              <a:buChar char="•"/>
            </a:pPr>
            <a:r>
              <a:rPr lang="en-US" altLang="en-US" b="0" dirty="0" smtClean="0"/>
              <a:t>Go </a:t>
            </a:r>
            <a:r>
              <a:rPr lang="en-US" altLang="en-US" b="0" dirty="0"/>
              <a:t>to Initial WG ballot coming out of Jan. 2019 – </a:t>
            </a:r>
            <a:r>
              <a:rPr lang="en-US" altLang="en-US" u="sng" dirty="0" smtClean="0"/>
              <a:t>targeted </a:t>
            </a:r>
            <a:r>
              <a:rPr lang="en-US" altLang="en-US" u="sng" dirty="0"/>
              <a:t>for this meeting.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42799097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Approval of Initial WG Ballot</a:t>
            </a:r>
            <a:endParaRPr lang="en-US" dirty="0"/>
          </a:p>
        </p:txBody>
      </p:sp>
      <p:sp>
        <p:nvSpPr>
          <p:cNvPr id="3" name="Content Placeholder 2"/>
          <p:cNvSpPr>
            <a:spLocks noGrp="1"/>
          </p:cNvSpPr>
          <p:nvPr>
            <p:ph idx="1"/>
          </p:nvPr>
        </p:nvSpPr>
        <p:spPr/>
        <p:txBody>
          <a:bodyPr/>
          <a:lstStyle/>
          <a:p>
            <a:r>
              <a:rPr lang="en-US" dirty="0" smtClean="0"/>
              <a:t>Motion</a:t>
            </a:r>
            <a:r>
              <a:rPr lang="en-US" dirty="0"/>
              <a:t>	</a:t>
            </a:r>
            <a:endParaRPr lang="en-US" dirty="0" smtClean="0"/>
          </a:p>
          <a:p>
            <a:r>
              <a:rPr lang="en-US" b="0" dirty="0"/>
              <a:t>Instruct the editor to prepare </a:t>
            </a:r>
            <a:r>
              <a:rPr lang="en-US" b="0" dirty="0" err="1" smtClean="0"/>
              <a:t>TGaz</a:t>
            </a:r>
            <a:r>
              <a:rPr lang="en-US" b="0" dirty="0" smtClean="0"/>
              <a:t> </a:t>
            </a:r>
            <a:r>
              <a:rPr lang="en-US" b="0" dirty="0"/>
              <a:t>Draft 1.0. </a:t>
            </a:r>
          </a:p>
          <a:p>
            <a:r>
              <a:rPr lang="en-US" b="0" dirty="0"/>
              <a:t>Approve a 30 day Working Group Technical Letter Ballot asking the </a:t>
            </a:r>
            <a:r>
              <a:rPr lang="en-US" b="0" dirty="0" smtClean="0"/>
              <a:t>question “Should </a:t>
            </a:r>
            <a:r>
              <a:rPr lang="en-US" b="0" dirty="0" err="1" smtClean="0"/>
              <a:t>TGaz</a:t>
            </a:r>
            <a:r>
              <a:rPr lang="en-US" b="0" dirty="0" smtClean="0"/>
              <a:t> </a:t>
            </a:r>
            <a:r>
              <a:rPr lang="en-US" b="0" dirty="0"/>
              <a:t>Draft 1.0 be forwarded to Sponsor </a:t>
            </a:r>
            <a:r>
              <a:rPr lang="en-US" b="0" dirty="0" smtClean="0"/>
              <a:t>Ballot”?</a:t>
            </a:r>
            <a:endParaRPr lang="en-US" b="0" dirty="0"/>
          </a:p>
          <a:p>
            <a:endParaRPr lang="en-US" b="0" dirty="0" smtClean="0"/>
          </a:p>
          <a:p>
            <a:r>
              <a:rPr lang="en-US" dirty="0" smtClean="0"/>
              <a:t>Moved: </a:t>
            </a:r>
            <a:r>
              <a:rPr lang="en-US" b="0" dirty="0" err="1" smtClean="0"/>
              <a:t>Chitto</a:t>
            </a:r>
            <a:r>
              <a:rPr lang="en-US" b="0" dirty="0" smtClean="0"/>
              <a:t> Ghosh</a:t>
            </a:r>
          </a:p>
          <a:p>
            <a:r>
              <a:rPr lang="en-US" dirty="0" smtClean="0"/>
              <a:t>Seconded</a:t>
            </a:r>
            <a:r>
              <a:rPr lang="en-US" dirty="0"/>
              <a:t>: </a:t>
            </a:r>
            <a:r>
              <a:rPr lang="en-US" b="0" dirty="0" smtClean="0"/>
              <a:t>Assaf Kasher</a:t>
            </a:r>
            <a:endParaRPr lang="en-US" b="0" dirty="0"/>
          </a:p>
          <a:p>
            <a:r>
              <a:rPr lang="en-US" dirty="0" smtClean="0"/>
              <a:t>Result: </a:t>
            </a:r>
            <a:r>
              <a:rPr lang="en-US" b="0" dirty="0" smtClean="0"/>
              <a:t>15/0/0</a:t>
            </a:r>
          </a:p>
          <a:p>
            <a:r>
              <a:rPr lang="en-US" b="0" dirty="0" smtClean="0"/>
              <a:t>Motion passes</a:t>
            </a:r>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68908996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11-18-2153</a:t>
            </a:r>
            <a:endParaRPr lang="en-US" dirty="0"/>
          </a:p>
        </p:txBody>
      </p:sp>
      <p:sp>
        <p:nvSpPr>
          <p:cNvPr id="3" name="Content Placeholder 2"/>
          <p:cNvSpPr>
            <a:spLocks noGrp="1"/>
          </p:cNvSpPr>
          <p:nvPr>
            <p:ph idx="1"/>
          </p:nvPr>
        </p:nvSpPr>
        <p:spPr>
          <a:xfrm>
            <a:off x="914401" y="1751015"/>
            <a:ext cx="10361084" cy="4343400"/>
          </a:xfrm>
        </p:spPr>
        <p:txBody>
          <a:bodyPr/>
          <a:lstStyle/>
          <a:p>
            <a:r>
              <a:rPr lang="en-US" dirty="0" smtClean="0"/>
              <a:t>Motion</a:t>
            </a:r>
            <a:endParaRPr lang="en-US" dirty="0" smtClean="0"/>
          </a:p>
          <a:p>
            <a:pPr marL="0" lvl="0" indent="0"/>
            <a:r>
              <a:rPr lang="en-US" b="0" dirty="0" smtClean="0"/>
              <a:t>Move </a:t>
            </a:r>
            <a:r>
              <a:rPr lang="en-US" b="0" dirty="0"/>
              <a:t>to adopt </a:t>
            </a:r>
            <a:r>
              <a:rPr lang="en-US" b="0" dirty="0" smtClean="0"/>
              <a:t>the resolutions depicted by document </a:t>
            </a:r>
            <a:r>
              <a:rPr lang="en-US" b="0" dirty="0" smtClean="0"/>
              <a:t>11-18-2153r0 for </a:t>
            </a:r>
            <a:r>
              <a:rPr lang="en-US" b="0" dirty="0"/>
              <a:t>CIDs </a:t>
            </a:r>
            <a:r>
              <a:rPr lang="en-US" b="0" dirty="0" smtClean="0"/>
              <a:t>73, </a:t>
            </a:r>
            <a:r>
              <a:rPr lang="en-US" b="0" dirty="0" smtClean="0"/>
              <a:t>instruct </a:t>
            </a:r>
            <a:r>
              <a:rPr lang="en-US" b="0" dirty="0" smtClean="0"/>
              <a:t>the technical editor to </a:t>
            </a:r>
            <a:r>
              <a:rPr lang="en-US" b="0" dirty="0"/>
              <a:t>incorporate it in the 802.11az draft amendment </a:t>
            </a:r>
            <a:r>
              <a:rPr lang="en-US" b="0" dirty="0" smtClean="0"/>
              <a:t>text and grant editorial rights to the technical editor</a:t>
            </a:r>
            <a:r>
              <a:rPr lang="en-US" b="0" dirty="0" smtClean="0"/>
              <a:t>.</a:t>
            </a:r>
          </a:p>
          <a:p>
            <a:pPr marL="0" lvl="0" indent="0"/>
            <a:endParaRPr lang="en-US" b="0" dirty="0"/>
          </a:p>
          <a:p>
            <a:r>
              <a:rPr lang="en-US" dirty="0" smtClean="0"/>
              <a:t>Moved</a:t>
            </a:r>
            <a:r>
              <a:rPr lang="en-US" b="0" dirty="0" smtClean="0"/>
              <a:t>: Ganesh </a:t>
            </a:r>
            <a:r>
              <a:rPr lang="en-US" b="0" dirty="0" err="1" smtClean="0"/>
              <a:t>Venkatesan</a:t>
            </a:r>
            <a:endParaRPr lang="en-US" b="0" dirty="0" smtClean="0"/>
          </a:p>
          <a:p>
            <a:r>
              <a:rPr lang="en-US" dirty="0" smtClean="0"/>
              <a:t>Second: </a:t>
            </a:r>
            <a:r>
              <a:rPr lang="en-US" b="0" dirty="0" smtClean="0"/>
              <a:t>Assaf Kasher</a:t>
            </a:r>
          </a:p>
          <a:p>
            <a:r>
              <a:rPr lang="en-US" dirty="0" smtClean="0"/>
              <a:t>Results </a:t>
            </a:r>
            <a:r>
              <a:rPr lang="en-US" b="0" dirty="0"/>
              <a:t>(Y/N/A</a:t>
            </a:r>
            <a:r>
              <a:rPr lang="en-US" b="0" dirty="0" smtClean="0"/>
              <a:t>): 13/0/0</a:t>
            </a:r>
          </a:p>
          <a:p>
            <a:r>
              <a:rPr lang="en-US" b="0" dirty="0" smtClean="0"/>
              <a:t>Motion passes</a:t>
            </a: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09846494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a:t>
            </a:r>
            <a:r>
              <a:rPr lang="en-US" dirty="0" smtClean="0"/>
              <a:t>11-19-155</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document </a:t>
            </a:r>
            <a:r>
              <a:rPr lang="en-US" b="0" dirty="0" smtClean="0"/>
              <a:t>11-19-155r4 </a:t>
            </a:r>
            <a:r>
              <a:rPr lang="en-US" b="0" dirty="0" smtClean="0"/>
              <a:t>to </a:t>
            </a:r>
            <a:r>
              <a:rPr lang="en-US" b="0" dirty="0"/>
              <a:t>the 802.11az </a:t>
            </a:r>
            <a:r>
              <a:rPr lang="en-US" b="0" dirty="0" smtClean="0"/>
              <a:t>draft, instruct </a:t>
            </a:r>
            <a:r>
              <a:rPr lang="en-US" b="0" dirty="0"/>
              <a:t>the technical editor to 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 Feng Jiang</a:t>
            </a:r>
          </a:p>
          <a:p>
            <a:r>
              <a:rPr lang="en-US" dirty="0" smtClean="0"/>
              <a:t>Second: </a:t>
            </a:r>
            <a:r>
              <a:rPr lang="en-US" b="0" dirty="0" smtClean="0"/>
              <a:t>Ganesh </a:t>
            </a:r>
            <a:r>
              <a:rPr lang="en-US" b="0" dirty="0" err="1" smtClean="0"/>
              <a:t>Venkatesan</a:t>
            </a:r>
            <a:endParaRPr lang="en-US" b="0" dirty="0" smtClean="0"/>
          </a:p>
          <a:p>
            <a:r>
              <a:rPr lang="en-US" dirty="0" smtClean="0"/>
              <a:t>Results </a:t>
            </a:r>
            <a:r>
              <a:rPr lang="en-US" b="0" dirty="0" smtClean="0"/>
              <a:t>(Y/N/A): 15/0/0</a:t>
            </a:r>
          </a:p>
          <a:p>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93392292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11-19-145</a:t>
            </a:r>
            <a:endParaRPr lang="en-US" dirty="0"/>
          </a:p>
        </p:txBody>
      </p:sp>
      <p:sp>
        <p:nvSpPr>
          <p:cNvPr id="3" name="Content Placeholder 2"/>
          <p:cNvSpPr>
            <a:spLocks noGrp="1"/>
          </p:cNvSpPr>
          <p:nvPr>
            <p:ph idx="1"/>
          </p:nvPr>
        </p:nvSpPr>
        <p:spPr>
          <a:xfrm>
            <a:off x="914401" y="1751015"/>
            <a:ext cx="10361084" cy="4343400"/>
          </a:xfrm>
        </p:spPr>
        <p:txBody>
          <a:bodyPr/>
          <a:lstStyle/>
          <a:p>
            <a:r>
              <a:rPr lang="en-US" dirty="0" smtClean="0"/>
              <a:t>Motion</a:t>
            </a:r>
            <a:endParaRPr lang="en-US" dirty="0" smtClean="0"/>
          </a:p>
          <a:p>
            <a:pPr marL="0" lvl="0" indent="0"/>
            <a:r>
              <a:rPr lang="en-US" b="0" dirty="0" smtClean="0"/>
              <a:t>Move </a:t>
            </a:r>
            <a:r>
              <a:rPr lang="en-US" b="0" dirty="0"/>
              <a:t>to adopt </a:t>
            </a:r>
            <a:r>
              <a:rPr lang="en-US" b="0" dirty="0" smtClean="0"/>
              <a:t>the resolutions depicted by document </a:t>
            </a:r>
            <a:r>
              <a:rPr lang="en-US" b="0" dirty="0" smtClean="0"/>
              <a:t>11-19-145r1 for </a:t>
            </a:r>
            <a:r>
              <a:rPr lang="en-US" b="0" dirty="0" smtClean="0"/>
              <a:t>CIDs 210, 213, 484,485, 518, 536 and 501, </a:t>
            </a:r>
            <a:r>
              <a:rPr lang="en-US" b="0" dirty="0" smtClean="0"/>
              <a:t>instruct </a:t>
            </a:r>
            <a:r>
              <a:rPr lang="en-US" b="0" dirty="0" smtClean="0"/>
              <a:t>the technical editor to </a:t>
            </a:r>
            <a:r>
              <a:rPr lang="en-US" b="0" dirty="0"/>
              <a:t>incorporate it in the 802.11az draft amendment </a:t>
            </a:r>
            <a:r>
              <a:rPr lang="en-US" b="0" dirty="0" smtClean="0"/>
              <a:t>text and grant editorial rights to the technical editor</a:t>
            </a:r>
            <a:r>
              <a:rPr lang="en-US" b="0" dirty="0" smtClean="0"/>
              <a:t>.</a:t>
            </a:r>
          </a:p>
          <a:p>
            <a:pPr marL="0" lvl="0" indent="0"/>
            <a:endParaRPr lang="en-US" b="0" dirty="0"/>
          </a:p>
          <a:p>
            <a:r>
              <a:rPr lang="en-US" dirty="0" smtClean="0"/>
              <a:t>Moved</a:t>
            </a:r>
            <a:r>
              <a:rPr lang="en-US" b="0" dirty="0" smtClean="0"/>
              <a:t>:  Assaf Kasher</a:t>
            </a:r>
          </a:p>
          <a:p>
            <a:r>
              <a:rPr lang="en-US" dirty="0" smtClean="0"/>
              <a:t>Second: </a:t>
            </a:r>
            <a:r>
              <a:rPr lang="en-US" b="0" dirty="0" smtClean="0"/>
              <a:t>Ganesh </a:t>
            </a:r>
            <a:r>
              <a:rPr lang="en-US" b="0" dirty="0" err="1" smtClean="0"/>
              <a:t>Venkatesan</a:t>
            </a:r>
            <a:endParaRPr lang="en-US" b="0" dirty="0" smtClean="0"/>
          </a:p>
          <a:p>
            <a:r>
              <a:rPr lang="en-US" dirty="0" smtClean="0"/>
              <a:t>Results </a:t>
            </a:r>
            <a:r>
              <a:rPr lang="en-US" b="0" dirty="0" smtClean="0"/>
              <a:t>(Y/N/A):12/0/1</a:t>
            </a:r>
          </a:p>
          <a:p>
            <a:r>
              <a:rPr lang="en-US" b="0" dirty="0" smtClean="0"/>
              <a:t>Motion passes</a:t>
            </a: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08236346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a:t>
            </a:r>
            <a:r>
              <a:rPr lang="en-US" dirty="0" smtClean="0"/>
              <a:t>11-19-159</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document </a:t>
            </a:r>
            <a:r>
              <a:rPr lang="en-US" b="0" dirty="0" smtClean="0"/>
              <a:t>11-19-159r2 </a:t>
            </a:r>
            <a:r>
              <a:rPr lang="en-US" b="0" dirty="0" smtClean="0"/>
              <a:t>to </a:t>
            </a:r>
            <a:r>
              <a:rPr lang="en-US" b="0" dirty="0"/>
              <a:t>the 802.11az </a:t>
            </a:r>
            <a:r>
              <a:rPr lang="en-US" b="0" dirty="0" smtClean="0"/>
              <a:t>draft, instruct </a:t>
            </a:r>
            <a:r>
              <a:rPr lang="en-US" b="0" dirty="0"/>
              <a:t>the technical editor to 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 Niranjan Grandhe</a:t>
            </a:r>
          </a:p>
          <a:p>
            <a:r>
              <a:rPr lang="en-US" dirty="0" smtClean="0"/>
              <a:t>Second: </a:t>
            </a:r>
            <a:r>
              <a:rPr lang="en-US" b="0" dirty="0" smtClean="0"/>
              <a:t>Ganesh </a:t>
            </a:r>
            <a:r>
              <a:rPr lang="en-US" b="0" dirty="0" err="1" smtClean="0"/>
              <a:t>Venkatesan</a:t>
            </a:r>
            <a:endParaRPr lang="en-US" b="0" dirty="0" smtClean="0"/>
          </a:p>
          <a:p>
            <a:r>
              <a:rPr lang="en-US" dirty="0" smtClean="0"/>
              <a:t>Results </a:t>
            </a:r>
            <a:r>
              <a:rPr lang="en-US" b="0" dirty="0" smtClean="0"/>
              <a:t>(Y/N/A): 13/0/0</a:t>
            </a:r>
          </a:p>
          <a:p>
            <a:r>
              <a:rPr lang="en-US" b="0" dirty="0" smtClean="0"/>
              <a:t>Motion passes.</a:t>
            </a:r>
            <a:endParaRPr lang="en-US" b="0" dirty="0" smtClean="0"/>
          </a:p>
          <a:p>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84231133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a:t>
            </a:r>
            <a:r>
              <a:rPr lang="en-US" dirty="0" smtClean="0"/>
              <a:t>11-19-153</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document </a:t>
            </a:r>
            <a:r>
              <a:rPr lang="en-US" b="0" dirty="0" smtClean="0"/>
              <a:t>11-19-153r1 </a:t>
            </a:r>
            <a:r>
              <a:rPr lang="en-US" b="0" dirty="0" smtClean="0"/>
              <a:t>to </a:t>
            </a:r>
            <a:r>
              <a:rPr lang="en-US" b="0" dirty="0"/>
              <a:t>the 802.11az </a:t>
            </a:r>
            <a:r>
              <a:rPr lang="en-US" b="0" dirty="0" smtClean="0"/>
              <a:t>draft, instruct </a:t>
            </a:r>
            <a:r>
              <a:rPr lang="en-US" b="0" dirty="0"/>
              <a:t>the technical editor to 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 </a:t>
            </a:r>
            <a:r>
              <a:rPr lang="en-US" b="0" dirty="0" err="1" smtClean="0"/>
              <a:t>Chitto</a:t>
            </a:r>
            <a:r>
              <a:rPr lang="en-US" b="0" dirty="0" smtClean="0"/>
              <a:t> Ghosh</a:t>
            </a:r>
          </a:p>
          <a:p>
            <a:r>
              <a:rPr lang="en-US" dirty="0" smtClean="0"/>
              <a:t>Second: </a:t>
            </a:r>
            <a:r>
              <a:rPr lang="en-US" b="0" dirty="0" smtClean="0"/>
              <a:t>Feng Jiang</a:t>
            </a:r>
          </a:p>
          <a:p>
            <a:r>
              <a:rPr lang="en-US" dirty="0" smtClean="0"/>
              <a:t>Results </a:t>
            </a:r>
            <a:r>
              <a:rPr lang="en-US" b="0" dirty="0" smtClean="0"/>
              <a:t>(Y/N/A): 15/0/0</a:t>
            </a:r>
          </a:p>
          <a:p>
            <a:r>
              <a:rPr lang="en-US" b="0" dirty="0" smtClean="0"/>
              <a:t>Motion passes.</a:t>
            </a:r>
            <a:endParaRPr lang="en-US" b="0" dirty="0" smtClean="0"/>
          </a:p>
          <a:p>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59488386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a:t>
            </a:r>
            <a:r>
              <a:rPr lang="en-US" dirty="0" smtClean="0"/>
              <a:t>11-19-150</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document </a:t>
            </a:r>
            <a:r>
              <a:rPr lang="en-US" b="0" dirty="0" smtClean="0"/>
              <a:t>11-19-150r? </a:t>
            </a:r>
            <a:r>
              <a:rPr lang="en-US" b="0" dirty="0" smtClean="0"/>
              <a:t>to </a:t>
            </a:r>
            <a:r>
              <a:rPr lang="en-US" b="0" dirty="0"/>
              <a:t>the 802.11az </a:t>
            </a:r>
            <a:r>
              <a:rPr lang="en-US" b="0" dirty="0" smtClean="0"/>
              <a:t>draft, instruct </a:t>
            </a:r>
            <a:r>
              <a:rPr lang="en-US" b="0" dirty="0"/>
              <a:t>the technical editor to 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a:t>
            </a:r>
          </a:p>
          <a:p>
            <a:r>
              <a:rPr lang="en-US" dirty="0" smtClean="0"/>
              <a:t>Second:</a:t>
            </a:r>
            <a:endParaRPr lang="en-US" b="0" dirty="0" smtClean="0"/>
          </a:p>
          <a:p>
            <a:r>
              <a:rPr lang="en-US" dirty="0" smtClean="0"/>
              <a:t>Results </a:t>
            </a:r>
            <a:r>
              <a:rPr lang="en-US" b="0" dirty="0" smtClean="0"/>
              <a:t>(Y/N/A):</a:t>
            </a:r>
          </a:p>
          <a:p>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8161713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a:t>
            </a:r>
            <a:r>
              <a:rPr lang="en-US" altLang="en-US" b="0" dirty="0" smtClean="0">
                <a:latin typeface="Calibri" pitchFamily="34" charset="0"/>
                <a:cs typeface="Calibri" pitchFamily="34" charset="0"/>
              </a:rPr>
              <a:t>Chair.</a:t>
            </a:r>
            <a:r>
              <a:rPr lang="en-US" altLang="en-US" b="0" dirty="0">
                <a:latin typeface="Calibri" pitchFamily="34" charset="0"/>
                <a:cs typeface="Calibri" pitchFamily="34" charset="0"/>
              </a:rPr>
              <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6529634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88802907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08708165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7</a:t>
            </a:r>
            <a:r>
              <a:rPr lang="en-US" altLang="en-US" dirty="0" smtClean="0">
                <a:solidFill>
                  <a:schemeClr val="tx2"/>
                </a:solidFill>
              </a:rPr>
              <a:t>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r>
              <a:rPr lang="en-US" altLang="en-US" sz="2000" b="0" dirty="0" smtClean="0"/>
              <a:t>)</a:t>
            </a:r>
          </a:p>
          <a:p>
            <a:pPr algn="just">
              <a:spcBef>
                <a:spcPct val="20000"/>
              </a:spcBef>
              <a:buFontTx/>
              <a:buChar char="•"/>
            </a:pPr>
            <a:r>
              <a:rPr lang="en-US" altLang="en-US" sz="2000" b="0" dirty="0" smtClean="0"/>
              <a:t>Agenda </a:t>
            </a:r>
            <a:r>
              <a:rPr lang="en-US" altLang="en-US" sz="2000" b="0" dirty="0"/>
              <a:t>setting and presentation ordering for this meeting slot (5 min) </a:t>
            </a:r>
            <a:endParaRPr lang="en-US" altLang="en-US" sz="2000" b="0" dirty="0" smtClean="0"/>
          </a:p>
          <a:p>
            <a:pPr algn="just">
              <a:spcBef>
                <a:spcPct val="20000"/>
              </a:spcBef>
              <a:buFontTx/>
              <a:buChar char="•"/>
            </a:pPr>
            <a:r>
              <a:rPr lang="en-US" altLang="en-US" sz="2000" b="0" dirty="0" smtClean="0"/>
              <a:t>Review submissions (as per presentation </a:t>
            </a:r>
            <a:r>
              <a:rPr lang="en-US" altLang="en-US" sz="2000" b="0" dirty="0" smtClean="0"/>
              <a:t>ordering)</a:t>
            </a:r>
          </a:p>
          <a:p>
            <a:pPr algn="just">
              <a:spcBef>
                <a:spcPct val="20000"/>
              </a:spcBef>
              <a:buFontTx/>
              <a:buChar char="•"/>
            </a:pPr>
            <a:endParaRPr lang="en-US" altLang="en-US" sz="2000" b="0" dirty="0" smtClean="0"/>
          </a:p>
          <a:p>
            <a:pPr algn="just">
              <a:spcBef>
                <a:spcPct val="20000"/>
              </a:spcBef>
              <a:buFontTx/>
              <a:buChar char="•"/>
            </a:pPr>
            <a:endParaRPr lang="en-US" altLang="en-US" sz="2000" b="0" dirty="0" smtClean="0"/>
          </a:p>
          <a:p>
            <a:pPr marL="0" indent="0" algn="just">
              <a:spcBef>
                <a:spcPct val="20000"/>
              </a:spcBef>
            </a:pP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51622069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10951"/>
          </a:xfrm>
        </p:spPr>
        <p:txBody>
          <a:bodyPr/>
          <a:lstStyle/>
          <a:p>
            <a:r>
              <a:rPr lang="en-US" dirty="0"/>
              <a:t>Presentation ordering for slot # </a:t>
            </a:r>
            <a:r>
              <a:rPr lang="en-US" dirty="0" smtClean="0"/>
              <a:t>7</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370708561"/>
              </p:ext>
            </p:extLst>
          </p:nvPr>
        </p:nvGraphicFramePr>
        <p:xfrm>
          <a:off x="263353" y="1196752"/>
          <a:ext cx="11665295" cy="3656885"/>
        </p:xfrm>
        <a:graphic>
          <a:graphicData uri="http://schemas.openxmlformats.org/drawingml/2006/table">
            <a:tbl>
              <a:tblPr firstRow="1" bandRow="1">
                <a:tableStyleId>{21E4AEA4-8DFA-4A89-87EB-49C32662AFE0}</a:tableStyleId>
              </a:tblPr>
              <a:tblGrid>
                <a:gridCol w="1152127"/>
                <a:gridCol w="2016224"/>
                <a:gridCol w="4392488"/>
                <a:gridCol w="2708610"/>
                <a:gridCol w="1395846"/>
              </a:tblGrid>
              <a:tr h="589063">
                <a:tc>
                  <a:txBody>
                    <a:bodyPr/>
                    <a:lstStyle/>
                    <a:p>
                      <a:pPr algn="ctr"/>
                      <a:r>
                        <a:rPr lang="en-US" sz="1800" dirty="0" smtClean="0"/>
                        <a:t>DCN</a:t>
                      </a:r>
                      <a:endParaRPr lang="en-US" sz="1800" dirty="0"/>
                    </a:p>
                  </a:txBody>
                  <a:tcPr marT="45712" marB="45712"/>
                </a:tc>
                <a:tc>
                  <a:txBody>
                    <a:bodyPr/>
                    <a:lstStyle/>
                    <a:p>
                      <a:pPr algn="ctr"/>
                      <a:r>
                        <a:rPr lang="en-US" sz="1800" dirty="0" smtClean="0"/>
                        <a:t>Presenter</a:t>
                      </a:r>
                      <a:endParaRPr lang="en-US" sz="1800" dirty="0"/>
                    </a:p>
                  </a:txBody>
                  <a:tcPr marT="45712" marB="45712"/>
                </a:tc>
                <a:tc>
                  <a:txBody>
                    <a:bodyPr/>
                    <a:lstStyle/>
                    <a:p>
                      <a:pPr algn="ctr"/>
                      <a:r>
                        <a:rPr lang="en-US" sz="1800" dirty="0" smtClean="0"/>
                        <a:t>Title</a:t>
                      </a:r>
                      <a:endParaRPr lang="en-US" sz="1800" dirty="0"/>
                    </a:p>
                  </a:txBody>
                  <a:tcPr marT="45712" marB="45712"/>
                </a:tc>
                <a:tc>
                  <a:txBody>
                    <a:bodyPr/>
                    <a:lstStyle/>
                    <a:p>
                      <a:pPr algn="ctr"/>
                      <a:r>
                        <a:rPr lang="en-US" sz="1800" dirty="0" smtClean="0"/>
                        <a:t>Topic</a:t>
                      </a:r>
                      <a:endParaRPr lang="en-US" sz="1800" dirty="0"/>
                    </a:p>
                  </a:txBody>
                  <a:tcPr marT="45712" marB="45712"/>
                </a:tc>
                <a:tc>
                  <a:txBody>
                    <a:bodyPr/>
                    <a:lstStyle/>
                    <a:p>
                      <a:pPr algn="ctr"/>
                      <a:r>
                        <a:rPr lang="en-US" sz="1800" dirty="0" smtClean="0"/>
                        <a:t>Time</a:t>
                      </a:r>
                      <a:r>
                        <a:rPr lang="en-US" sz="1800" baseline="0" dirty="0" smtClean="0"/>
                        <a:t> allocation</a:t>
                      </a:r>
                      <a:endParaRPr lang="en-US" sz="1800" dirty="0"/>
                    </a:p>
                  </a:txBody>
                  <a:tcPr marT="45712" marB="45712"/>
                </a:tc>
              </a:tr>
              <a:tr h="308550">
                <a:tc>
                  <a:txBody>
                    <a:bodyPr/>
                    <a:lstStyle/>
                    <a:p>
                      <a:pPr marL="0" algn="l" defTabSz="914400" rtl="0" eaLnBrk="1" latinLnBrk="0" hangingPunct="1"/>
                      <a:r>
                        <a:rPr lang="en-US" sz="1600" strike="noStrike" kern="1200" dirty="0" smtClean="0">
                          <a:solidFill>
                            <a:schemeClr val="dk1"/>
                          </a:solidFill>
                          <a:latin typeface="+mn-lt"/>
                          <a:ea typeface="+mn-ea"/>
                          <a:cs typeface="+mn-cs"/>
                        </a:rPr>
                        <a:t>11-19-2086</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Jonathan Segev</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TGaz</a:t>
                      </a:r>
                      <a:r>
                        <a:rPr lang="en-US" sz="1600" strike="noStrike" kern="1200" dirty="0" smtClean="0">
                          <a:solidFill>
                            <a:schemeClr val="dk1"/>
                          </a:solidFill>
                          <a:latin typeface="+mn-lt"/>
                          <a:ea typeface="+mn-ea"/>
                          <a:cs typeface="+mn-cs"/>
                        </a:rPr>
                        <a:t> Sep</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2018</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Agenda</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Agenda Deck</a:t>
                      </a:r>
                      <a:endParaRPr lang="en-US" sz="1600" strike="noStrike" kern="1200" dirty="0">
                        <a:solidFill>
                          <a:schemeClr val="dk1"/>
                        </a:solidFill>
                        <a:latin typeface="+mn-lt"/>
                        <a:ea typeface="+mn-ea"/>
                        <a:cs typeface="+mn-cs"/>
                      </a:endParaRPr>
                    </a:p>
                  </a:txBody>
                  <a:tcPr marT="45712" marB="45712"/>
                </a:tc>
                <a:tc>
                  <a:txBody>
                    <a:bodyPr/>
                    <a:lstStyle/>
                    <a:p>
                      <a:r>
                        <a:rPr lang="en-US" sz="1600" dirty="0" smtClean="0"/>
                        <a:t>As needed</a:t>
                      </a:r>
                      <a:endParaRPr lang="en-US" sz="1600" dirty="0"/>
                    </a:p>
                  </a:txBody>
                  <a:tcPr marT="45712" marB="45712"/>
                </a:tc>
              </a:tr>
              <a:tr h="336601">
                <a:tc>
                  <a:txBody>
                    <a:bodyPr/>
                    <a:lstStyle/>
                    <a:p>
                      <a:r>
                        <a:rPr lang="en-US" sz="1600" dirty="0" smtClean="0"/>
                        <a:t>11-19-150</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Feng Jian</a:t>
                      </a:r>
                      <a:endParaRPr lang="en-US" sz="1600" dirty="0"/>
                    </a:p>
                  </a:txBody>
                  <a:tcPr marT="45712" marB="45712"/>
                </a:tc>
                <a:tc>
                  <a:txBody>
                    <a:bodyPr/>
                    <a:lstStyle/>
                    <a:p>
                      <a:r>
                        <a:rPr lang="en-US" sz="1600" dirty="0" smtClean="0"/>
                        <a:t>Phase shift feedback LMR</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Amendment text</a:t>
                      </a:r>
                    </a:p>
                  </a:txBody>
                  <a:tcPr marT="45712" marB="45712"/>
                </a:tc>
                <a:tc>
                  <a:txBody>
                    <a:bodyPr/>
                    <a:lstStyle/>
                    <a:p>
                      <a:r>
                        <a:rPr lang="en-US" sz="1600" dirty="0" smtClean="0"/>
                        <a:t>20min/as</a:t>
                      </a:r>
                      <a:r>
                        <a:rPr lang="en-US" sz="1600" baseline="0" dirty="0" smtClean="0"/>
                        <a:t> </a:t>
                      </a:r>
                      <a:r>
                        <a:rPr lang="en-US" sz="1600" baseline="0" dirty="0" smtClean="0"/>
                        <a:t>time permits</a:t>
                      </a:r>
                      <a:endParaRPr lang="en-US" sz="1600" dirty="0"/>
                    </a:p>
                  </a:txBody>
                  <a:tcPr marT="45712" marB="45712"/>
                </a:tc>
              </a:tr>
              <a:tr h="289552">
                <a:tc>
                  <a:txBody>
                    <a:bodyPr/>
                    <a:lstStyle/>
                    <a:p>
                      <a:r>
                        <a:rPr lang="en-US" sz="1600" kern="1200" dirty="0" smtClean="0">
                          <a:solidFill>
                            <a:schemeClr val="dk1"/>
                          </a:solidFill>
                          <a:effectLst/>
                          <a:latin typeface="+mn-lt"/>
                          <a:ea typeface="+mn-ea"/>
                          <a:cs typeface="+mn-cs"/>
                        </a:rPr>
                        <a:t>11-19-0191</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Clause 29 TBDs fixes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Resolution to</a:t>
                      </a:r>
                      <a:r>
                        <a:rPr lang="en-US" sz="1600" kern="1200" baseline="0" dirty="0" smtClean="0">
                          <a:solidFill>
                            <a:schemeClr val="dk1"/>
                          </a:solidFill>
                          <a:effectLst/>
                          <a:latin typeface="+mn-lt"/>
                          <a:ea typeface="+mn-ea"/>
                          <a:cs typeface="+mn-cs"/>
                        </a:rPr>
                        <a:t> TBDs</a:t>
                      </a:r>
                      <a:endParaRPr lang="en-US" sz="1600" kern="1200" dirty="0" smtClean="0">
                        <a:solidFill>
                          <a:schemeClr val="dk1"/>
                        </a:solidFill>
                        <a:effectLst/>
                        <a:latin typeface="+mn-lt"/>
                        <a:ea typeface="+mn-ea"/>
                        <a:cs typeface="+mn-cs"/>
                      </a:endParaRPr>
                    </a:p>
                  </a:txBody>
                  <a:tcPr marT="45712" marB="45712"/>
                </a:tc>
                <a:tc>
                  <a:txBody>
                    <a:bodyPr/>
                    <a:lstStyle/>
                    <a:p>
                      <a:r>
                        <a:rPr lang="en-US" sz="1600" dirty="0" smtClean="0"/>
                        <a:t>30min</a:t>
                      </a:r>
                      <a:endParaRPr lang="en-US" sz="1600" dirty="0"/>
                    </a:p>
                  </a:txBody>
                  <a:tcPr marT="45712" marB="45712"/>
                </a:tc>
              </a:tr>
              <a:tr h="589063">
                <a:tc>
                  <a:txBody>
                    <a:bodyPr/>
                    <a:lstStyle/>
                    <a:p>
                      <a:r>
                        <a:rPr lang="en-US" sz="1600" dirty="0" smtClean="0"/>
                        <a:t>11-19-158</a:t>
                      </a:r>
                      <a:endParaRPr lang="en-US" sz="1600" dirty="0"/>
                    </a:p>
                  </a:txBody>
                  <a:tcPr marT="45712" marB="45712"/>
                </a:tc>
                <a:tc>
                  <a:txBody>
                    <a:bodyPr/>
                    <a:lstStyle/>
                    <a:p>
                      <a:r>
                        <a:rPr lang="en-US" sz="1600" dirty="0" smtClean="0"/>
                        <a:t>Christian Berger</a:t>
                      </a:r>
                      <a:endParaRPr lang="en-US" sz="1600" dirty="0"/>
                    </a:p>
                  </a:txBody>
                  <a:tcPr marT="45712" marB="45712"/>
                </a:tc>
                <a:tc>
                  <a:txBody>
                    <a:bodyPr/>
                    <a:lstStyle/>
                    <a:p>
                      <a:r>
                        <a:rPr lang="en-US" sz="1600" dirty="0" smtClean="0"/>
                        <a:t>Comment resolution for</a:t>
                      </a:r>
                      <a:r>
                        <a:rPr lang="en-US" sz="1600" baseline="0" dirty="0" smtClean="0"/>
                        <a:t> CID 5</a:t>
                      </a:r>
                      <a:endParaRPr lang="en-US" sz="1600" dirty="0"/>
                    </a:p>
                  </a:txBody>
                  <a:tcPr marT="45712" marB="45712"/>
                </a:tc>
                <a:tc>
                  <a:txBody>
                    <a:bodyPr/>
                    <a:lstStyle/>
                    <a:p>
                      <a:r>
                        <a:rPr lang="en-US" sz="1600" dirty="0" smtClean="0"/>
                        <a:t>CR</a:t>
                      </a:r>
                      <a:endParaRPr lang="en-US" sz="1600" dirty="0"/>
                    </a:p>
                  </a:txBody>
                  <a:tcPr marT="45712" marB="45712"/>
                </a:tc>
                <a:tc>
                  <a:txBody>
                    <a:bodyPr/>
                    <a:lstStyle/>
                    <a:p>
                      <a:r>
                        <a:rPr lang="en-US" sz="1600" dirty="0" smtClean="0"/>
                        <a:t>30min</a:t>
                      </a:r>
                      <a:endParaRPr lang="en-US" sz="1600" dirty="0"/>
                    </a:p>
                  </a:txBody>
                  <a:tcPr marT="45712" marB="45712"/>
                </a:tc>
              </a:tr>
              <a:tr h="589063">
                <a:tc>
                  <a:txBody>
                    <a:bodyPr/>
                    <a:lstStyle/>
                    <a:p>
                      <a:r>
                        <a:rPr lang="en-US" sz="1600" dirty="0" smtClean="0"/>
                        <a:t>11-19-163</a:t>
                      </a:r>
                      <a:endParaRPr lang="en-US" sz="1600" dirty="0"/>
                    </a:p>
                  </a:txBody>
                  <a:tcPr marT="45712" marB="45712"/>
                </a:tc>
                <a:tc>
                  <a:txBody>
                    <a:bodyPr/>
                    <a:lstStyle/>
                    <a:p>
                      <a:r>
                        <a:rPr lang="en-US" sz="1600" dirty="0" smtClean="0"/>
                        <a:t>Girish </a:t>
                      </a:r>
                      <a:r>
                        <a:rPr lang="en-US" sz="1600" dirty="0" err="1" smtClean="0"/>
                        <a:t>Madpuar</a:t>
                      </a:r>
                      <a:endParaRPr lang="en-US" sz="1600" dirty="0"/>
                    </a:p>
                  </a:txBody>
                  <a:tcPr marT="45712" marB="45712"/>
                </a:tc>
                <a:tc>
                  <a:txBody>
                    <a:bodyPr/>
                    <a:lstStyle/>
                    <a:p>
                      <a:r>
                        <a:rPr lang="en-US" sz="1600" dirty="0" smtClean="0"/>
                        <a:t>TBD resolution for secure</a:t>
                      </a:r>
                      <a:r>
                        <a:rPr lang="en-US" sz="1600" baseline="0" dirty="0" smtClean="0"/>
                        <a:t> non TB and TB Ranging</a:t>
                      </a:r>
                      <a:endParaRPr lang="en-US" sz="1600" dirty="0"/>
                    </a:p>
                  </a:txBody>
                  <a:tcPr marT="45712" marB="45712"/>
                </a:tc>
                <a:tc>
                  <a:txBody>
                    <a:bodyPr/>
                    <a:lstStyle/>
                    <a:p>
                      <a:r>
                        <a:rPr lang="en-US" sz="1600" dirty="0" smtClean="0"/>
                        <a:t>TBD resolution</a:t>
                      </a:r>
                      <a:endParaRPr lang="en-US" sz="1600" dirty="0"/>
                    </a:p>
                  </a:txBody>
                  <a:tcPr marT="45712" marB="45712"/>
                </a:tc>
                <a:tc>
                  <a:txBody>
                    <a:bodyPr/>
                    <a:lstStyle/>
                    <a:p>
                      <a:r>
                        <a:rPr lang="en-US" sz="1600" dirty="0" smtClean="0"/>
                        <a:t>20min</a:t>
                      </a:r>
                      <a:endParaRPr lang="en-US" sz="1600" dirty="0"/>
                    </a:p>
                  </a:txBody>
                  <a:tcPr marT="45712" marB="45712"/>
                </a:tc>
              </a:tr>
              <a:tr h="589063">
                <a:tc>
                  <a:txBody>
                    <a:bodyPr/>
                    <a:lstStyle/>
                    <a:p>
                      <a:r>
                        <a:rPr lang="en-US" sz="1600" dirty="0" smtClean="0"/>
                        <a:t>11-19-147</a:t>
                      </a:r>
                      <a:endParaRPr lang="en-US" sz="1600" dirty="0"/>
                    </a:p>
                  </a:txBody>
                  <a:tcPr marT="45712" marB="45712"/>
                </a:tc>
                <a:tc>
                  <a:txBody>
                    <a:bodyPr/>
                    <a:lstStyle/>
                    <a:p>
                      <a:r>
                        <a:rPr lang="en-US" sz="1600" dirty="0" smtClean="0"/>
                        <a:t>Assaf</a:t>
                      </a:r>
                      <a:r>
                        <a:rPr lang="en-US" sz="1600" baseline="0" dirty="0" smtClean="0"/>
                        <a:t> Kasher</a:t>
                      </a:r>
                      <a:endParaRPr lang="en-US" sz="1600" dirty="0"/>
                    </a:p>
                  </a:txBody>
                  <a:tcPr marT="45712" marB="45712"/>
                </a:tc>
                <a:tc>
                  <a:txBody>
                    <a:bodyPr/>
                    <a:lstStyle/>
                    <a:p>
                      <a:r>
                        <a:rPr lang="en-US" sz="1600" dirty="0" smtClean="0"/>
                        <a:t>Multi</a:t>
                      </a:r>
                      <a:r>
                        <a:rPr lang="en-US" sz="1600" baseline="0" dirty="0" smtClean="0"/>
                        <a:t>band 60GHz Location Capability</a:t>
                      </a:r>
                      <a:endParaRPr lang="en-US" sz="1600" dirty="0"/>
                    </a:p>
                  </a:txBody>
                  <a:tcPr marT="45712" marB="45712"/>
                </a:tc>
                <a:tc>
                  <a:txBody>
                    <a:bodyPr/>
                    <a:lstStyle/>
                    <a:p>
                      <a:r>
                        <a:rPr lang="en-US" sz="1600" dirty="0" smtClean="0"/>
                        <a:t>Technical</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20min/as time permits</a:t>
                      </a:r>
                      <a:endParaRPr lang="en-US" sz="1600" strike="noStrike"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2970577721"/>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11-19-158</a:t>
            </a:r>
            <a:endParaRPr lang="en-US" dirty="0"/>
          </a:p>
        </p:txBody>
      </p:sp>
      <p:sp>
        <p:nvSpPr>
          <p:cNvPr id="3" name="Content Placeholder 2"/>
          <p:cNvSpPr>
            <a:spLocks noGrp="1"/>
          </p:cNvSpPr>
          <p:nvPr>
            <p:ph idx="1"/>
          </p:nvPr>
        </p:nvSpPr>
        <p:spPr>
          <a:xfrm>
            <a:off x="914401" y="1751015"/>
            <a:ext cx="10361084" cy="4343400"/>
          </a:xfrm>
        </p:spPr>
        <p:txBody>
          <a:bodyPr/>
          <a:lstStyle/>
          <a:p>
            <a:r>
              <a:rPr lang="en-US" dirty="0" smtClean="0"/>
              <a:t>Motion</a:t>
            </a:r>
            <a:endParaRPr lang="en-US" dirty="0" smtClean="0"/>
          </a:p>
          <a:p>
            <a:pPr marL="0" lvl="0" indent="0"/>
            <a:r>
              <a:rPr lang="en-US" b="0" dirty="0" smtClean="0"/>
              <a:t>Move </a:t>
            </a:r>
            <a:r>
              <a:rPr lang="en-US" b="0" dirty="0"/>
              <a:t>to adopt </a:t>
            </a:r>
            <a:r>
              <a:rPr lang="en-US" b="0" dirty="0" smtClean="0"/>
              <a:t>the resolutions depicted by document </a:t>
            </a:r>
            <a:r>
              <a:rPr lang="en-US" b="0" dirty="0" smtClean="0"/>
              <a:t>11-19-158r3 for </a:t>
            </a:r>
            <a:r>
              <a:rPr lang="en-US" b="0" dirty="0" smtClean="0"/>
              <a:t>CID 5, </a:t>
            </a:r>
            <a:r>
              <a:rPr lang="en-US" b="0" dirty="0" smtClean="0"/>
              <a:t>instruct </a:t>
            </a:r>
            <a:r>
              <a:rPr lang="en-US" b="0" dirty="0" smtClean="0"/>
              <a:t>the technical editor to </a:t>
            </a:r>
            <a:r>
              <a:rPr lang="en-US" b="0" dirty="0"/>
              <a:t>incorporate it in the 802.11az draft amendment </a:t>
            </a:r>
            <a:r>
              <a:rPr lang="en-US" b="0" dirty="0" smtClean="0"/>
              <a:t>text and grant editorial rights to the technical editor</a:t>
            </a:r>
            <a:r>
              <a:rPr lang="en-US" b="0" dirty="0" smtClean="0"/>
              <a:t>.</a:t>
            </a:r>
          </a:p>
          <a:p>
            <a:pPr marL="0" lvl="0" indent="0"/>
            <a:endParaRPr lang="en-US" b="0" dirty="0"/>
          </a:p>
          <a:p>
            <a:r>
              <a:rPr lang="en-US" dirty="0" smtClean="0"/>
              <a:t>Moved</a:t>
            </a:r>
            <a:r>
              <a:rPr lang="en-US" b="0" dirty="0" smtClean="0"/>
              <a:t>: Erik Lindskog</a:t>
            </a:r>
          </a:p>
          <a:p>
            <a:r>
              <a:rPr lang="en-US" dirty="0" smtClean="0"/>
              <a:t>Second: </a:t>
            </a:r>
            <a:r>
              <a:rPr lang="en-US" b="0" dirty="0" smtClean="0"/>
              <a:t>Qinghua Li</a:t>
            </a:r>
          </a:p>
          <a:p>
            <a:r>
              <a:rPr lang="en-US" dirty="0" smtClean="0"/>
              <a:t>Results </a:t>
            </a:r>
            <a:r>
              <a:rPr lang="en-US" b="0" dirty="0" smtClean="0"/>
              <a:t>(Y/N/A): 12/0/0</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422745215"/>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24363975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8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r>
              <a:rPr lang="en-US" altLang="en-US" sz="2000" b="0" dirty="0" smtClean="0"/>
              <a:t>)</a:t>
            </a:r>
          </a:p>
          <a:p>
            <a:pPr algn="just">
              <a:spcBef>
                <a:spcPct val="20000"/>
              </a:spcBef>
              <a:buFontTx/>
              <a:buChar char="•"/>
            </a:pPr>
            <a:r>
              <a:rPr lang="en-US" altLang="en-US" sz="2000" b="0" dirty="0" smtClean="0"/>
              <a:t>Agenda </a:t>
            </a:r>
            <a:r>
              <a:rPr lang="en-US" altLang="en-US" sz="2000" b="0" dirty="0"/>
              <a:t>setting and presentation ordering for this meeting slot (5 min) </a:t>
            </a:r>
            <a:endParaRPr lang="en-US" altLang="en-US" sz="2000" b="0" dirty="0" smtClean="0"/>
          </a:p>
          <a:p>
            <a:pPr algn="just">
              <a:spcBef>
                <a:spcPct val="20000"/>
              </a:spcBef>
              <a:buFontTx/>
              <a:buChar char="•"/>
            </a:pPr>
            <a:r>
              <a:rPr lang="en-US" altLang="en-US" sz="2000" b="0" dirty="0" smtClean="0"/>
              <a:t>Review submissions (as per presentation </a:t>
            </a:r>
            <a:r>
              <a:rPr lang="en-US" altLang="en-US" sz="2000" b="0" dirty="0" smtClean="0"/>
              <a:t>ordering)</a:t>
            </a:r>
          </a:p>
          <a:p>
            <a:pPr algn="just">
              <a:spcBef>
                <a:spcPct val="20000"/>
              </a:spcBef>
              <a:buFontTx/>
              <a:buChar char="•"/>
            </a:pPr>
            <a:r>
              <a:rPr lang="en-US" altLang="en-US" sz="2000" b="0" dirty="0" smtClean="0"/>
              <a:t>Review </a:t>
            </a:r>
            <a:r>
              <a:rPr lang="en-US" altLang="en-US" sz="2000" b="0" dirty="0"/>
              <a:t>Jan. meeting </a:t>
            </a:r>
            <a:r>
              <a:rPr lang="en-US" altLang="en-US" sz="2000" b="0" dirty="0" smtClean="0"/>
              <a:t>week achievements.</a:t>
            </a:r>
          </a:p>
          <a:p>
            <a:pPr algn="just">
              <a:spcBef>
                <a:spcPct val="20000"/>
              </a:spcBef>
              <a:buFontTx/>
              <a:buChar char="•"/>
            </a:pPr>
            <a:r>
              <a:rPr lang="en-US" altLang="en-US" sz="2000" b="0" dirty="0" smtClean="0"/>
              <a:t>Set goals for the March meeting.</a:t>
            </a:r>
          </a:p>
          <a:p>
            <a:pPr algn="just">
              <a:spcBef>
                <a:spcPct val="20000"/>
              </a:spcBef>
              <a:buFontTx/>
              <a:buChar char="•"/>
            </a:pPr>
            <a:r>
              <a:rPr lang="en-US" altLang="en-US" sz="2000" b="0" dirty="0" smtClean="0"/>
              <a:t>Set </a:t>
            </a:r>
            <a:r>
              <a:rPr lang="en-US" altLang="en-US" sz="2000" b="0" dirty="0" err="1" smtClean="0"/>
              <a:t>telecon</a:t>
            </a:r>
            <a:r>
              <a:rPr lang="en-US" altLang="en-US" sz="2000" b="0" dirty="0" smtClean="0"/>
              <a:t> times.</a:t>
            </a:r>
          </a:p>
          <a:p>
            <a:pPr marL="0" indent="0" algn="just">
              <a:spcBef>
                <a:spcPct val="20000"/>
              </a:spcBef>
            </a:pPr>
            <a:endParaRPr lang="en-US" altLang="en-US" sz="2000" b="0" dirty="0" smtClean="0"/>
          </a:p>
          <a:p>
            <a:pPr algn="just">
              <a:spcBef>
                <a:spcPct val="20000"/>
              </a:spcBef>
              <a:buFontTx/>
              <a:buChar char="•"/>
            </a:pPr>
            <a:endParaRPr lang="en-US" altLang="en-US" sz="2000" b="0" dirty="0" smtClean="0"/>
          </a:p>
          <a:p>
            <a:pPr marL="0" indent="0" algn="just">
              <a:spcBef>
                <a:spcPct val="20000"/>
              </a:spcBef>
            </a:pP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801126759"/>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a:t>
            </a:r>
            <a:r>
              <a:rPr lang="en-US" dirty="0" smtClean="0"/>
              <a:t>8</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347122340"/>
              </p:ext>
            </p:extLst>
          </p:nvPr>
        </p:nvGraphicFramePr>
        <p:xfrm>
          <a:off x="551384" y="1556790"/>
          <a:ext cx="10838401" cy="3650715"/>
        </p:xfrm>
        <a:graphic>
          <a:graphicData uri="http://schemas.openxmlformats.org/drawingml/2006/table">
            <a:tbl>
              <a:tblPr firstRow="1" bandRow="1">
                <a:tableStyleId>{21E4AEA4-8DFA-4A89-87EB-49C32662AFE0}</a:tableStyleId>
              </a:tblPr>
              <a:tblGrid>
                <a:gridCol w="1617672"/>
                <a:gridCol w="1406664"/>
                <a:gridCol w="4335111"/>
                <a:gridCol w="2182052"/>
                <a:gridCol w="1296902"/>
              </a:tblGrid>
              <a:tr h="652774">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652774">
                <a:tc>
                  <a:txBody>
                    <a:bodyPr/>
                    <a:lstStyle/>
                    <a:p>
                      <a:pPr marL="0" algn="l" defTabSz="914400" rtl="0" eaLnBrk="1" latinLnBrk="0" hangingPunct="1"/>
                      <a:r>
                        <a:rPr lang="en-US" sz="1600" strike="noStrike" kern="1200" dirty="0" smtClean="0">
                          <a:solidFill>
                            <a:schemeClr val="dk1"/>
                          </a:solidFill>
                          <a:latin typeface="+mn-lt"/>
                          <a:ea typeface="+mn-ea"/>
                          <a:cs typeface="+mn-cs"/>
                        </a:rPr>
                        <a:t>11-19-2086</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Jonathan Segev</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TGaz</a:t>
                      </a:r>
                      <a:r>
                        <a:rPr lang="en-US" sz="1600" strike="noStrike" kern="1200" dirty="0" smtClean="0">
                          <a:solidFill>
                            <a:schemeClr val="dk1"/>
                          </a:solidFill>
                          <a:latin typeface="+mn-lt"/>
                          <a:ea typeface="+mn-ea"/>
                          <a:cs typeface="+mn-cs"/>
                        </a:rPr>
                        <a:t> Sep</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2018</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Agenda</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Agenda Deck</a:t>
                      </a:r>
                      <a:endParaRPr lang="en-US" sz="1600" strike="noStrike" kern="1200" dirty="0">
                        <a:solidFill>
                          <a:schemeClr val="dk1"/>
                        </a:solidFill>
                        <a:latin typeface="+mn-lt"/>
                        <a:ea typeface="+mn-ea"/>
                        <a:cs typeface="+mn-cs"/>
                      </a:endParaRPr>
                    </a:p>
                  </a:txBody>
                  <a:tcPr marT="45712" marB="45712"/>
                </a:tc>
                <a:tc>
                  <a:txBody>
                    <a:bodyPr/>
                    <a:lstStyle/>
                    <a:p>
                      <a:r>
                        <a:rPr lang="en-US" sz="1600" dirty="0" smtClean="0"/>
                        <a:t>As needed</a:t>
                      </a:r>
                      <a:endParaRPr lang="en-US" sz="1600" dirty="0"/>
                    </a:p>
                  </a:txBody>
                  <a:tcPr marT="45712" marB="45712"/>
                </a:tc>
              </a:tr>
              <a:tr h="182872">
                <a:tc>
                  <a:txBody>
                    <a:bodyPr/>
                    <a:lstStyle/>
                    <a:p>
                      <a:r>
                        <a:rPr lang="en-US" dirty="0" smtClean="0"/>
                        <a:t>11-19-158</a:t>
                      </a:r>
                      <a:endParaRPr lang="en-US" dirty="0"/>
                    </a:p>
                  </a:txBody>
                  <a:tcPr marT="45712" marB="45712"/>
                </a:tc>
                <a:tc>
                  <a:txBody>
                    <a:bodyPr/>
                    <a:lstStyle/>
                    <a:p>
                      <a:r>
                        <a:rPr lang="en-US" sz="1600" dirty="0" smtClean="0"/>
                        <a:t>Christian Berger</a:t>
                      </a:r>
                      <a:endParaRPr lang="en-US" sz="1600" dirty="0"/>
                    </a:p>
                  </a:txBody>
                  <a:tcPr marT="45712" marB="45712"/>
                </a:tc>
                <a:tc>
                  <a:txBody>
                    <a:bodyPr/>
                    <a:lstStyle/>
                    <a:p>
                      <a:r>
                        <a:rPr lang="en-US" sz="1600" dirty="0" smtClean="0"/>
                        <a:t>Comment resolution for</a:t>
                      </a:r>
                      <a:r>
                        <a:rPr lang="en-US" sz="1600" baseline="0" dirty="0" smtClean="0"/>
                        <a:t> CID 5</a:t>
                      </a:r>
                      <a:endParaRPr lang="en-US" sz="1600" dirty="0"/>
                    </a:p>
                  </a:txBody>
                  <a:tcPr marT="45712" marB="45712"/>
                </a:tc>
                <a:tc>
                  <a:txBody>
                    <a:bodyPr/>
                    <a:lstStyle/>
                    <a:p>
                      <a:r>
                        <a:rPr lang="en-US" sz="1600" dirty="0" smtClean="0"/>
                        <a:t>CR</a:t>
                      </a:r>
                      <a:endParaRPr lang="en-US" sz="1600" dirty="0"/>
                    </a:p>
                  </a:txBody>
                  <a:tcPr marT="45712" marB="45712"/>
                </a:tc>
                <a:tc>
                  <a:txBody>
                    <a:bodyPr/>
                    <a:lstStyle/>
                    <a:p>
                      <a:r>
                        <a:rPr lang="en-US" sz="1600" dirty="0" smtClean="0"/>
                        <a:t>30min</a:t>
                      </a:r>
                      <a:endParaRPr lang="en-US" sz="1600" dirty="0"/>
                    </a:p>
                  </a:txBody>
                  <a:tcPr marT="45712" marB="45712"/>
                </a:tc>
              </a:tr>
              <a:tr h="182872">
                <a:tc>
                  <a:txBody>
                    <a:bodyPr/>
                    <a:lstStyle/>
                    <a:p>
                      <a:r>
                        <a:rPr lang="en-US" sz="1600" kern="1200" dirty="0" smtClean="0">
                          <a:solidFill>
                            <a:schemeClr val="dk1"/>
                          </a:solidFill>
                          <a:effectLst/>
                          <a:latin typeface="+mn-lt"/>
                          <a:ea typeface="+mn-ea"/>
                          <a:cs typeface="+mn-cs"/>
                        </a:rPr>
                        <a:t>11-19-0191</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Clause 29 TBDs fixes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Resolution to</a:t>
                      </a:r>
                      <a:r>
                        <a:rPr lang="en-US" sz="1600" kern="1200" baseline="0" dirty="0" smtClean="0">
                          <a:solidFill>
                            <a:schemeClr val="dk1"/>
                          </a:solidFill>
                          <a:effectLst/>
                          <a:latin typeface="+mn-lt"/>
                          <a:ea typeface="+mn-ea"/>
                          <a:cs typeface="+mn-cs"/>
                        </a:rPr>
                        <a:t> TBDs</a:t>
                      </a:r>
                      <a:endParaRPr lang="en-US" sz="1600" kern="1200" dirty="0" smtClean="0">
                        <a:solidFill>
                          <a:schemeClr val="dk1"/>
                        </a:solidFill>
                        <a:effectLst/>
                        <a:latin typeface="+mn-lt"/>
                        <a:ea typeface="+mn-ea"/>
                        <a:cs typeface="+mn-cs"/>
                      </a:endParaRPr>
                    </a:p>
                  </a:txBody>
                  <a:tcPr marT="45712" marB="45712"/>
                </a:tc>
                <a:tc>
                  <a:txBody>
                    <a:bodyPr/>
                    <a:lstStyle/>
                    <a:p>
                      <a:r>
                        <a:rPr lang="en-US" dirty="0" smtClean="0"/>
                        <a:t>20min</a:t>
                      </a:r>
                      <a:endParaRPr lang="en-US" dirty="0"/>
                    </a:p>
                  </a:txBody>
                  <a:tcPr marT="45712" marB="45712"/>
                </a:tc>
              </a:tr>
              <a:tr h="206141">
                <a:tc>
                  <a:txBody>
                    <a:bodyPr/>
                    <a:lstStyle/>
                    <a:p>
                      <a:r>
                        <a:rPr lang="en-US" sz="1600" dirty="0" smtClean="0"/>
                        <a:t>11-19-147</a:t>
                      </a:r>
                      <a:endParaRPr lang="en-US" sz="1600" dirty="0"/>
                    </a:p>
                  </a:txBody>
                  <a:tcPr marT="45712" marB="45712"/>
                </a:tc>
                <a:tc>
                  <a:txBody>
                    <a:bodyPr/>
                    <a:lstStyle/>
                    <a:p>
                      <a:r>
                        <a:rPr lang="en-US" sz="1600" dirty="0" smtClean="0"/>
                        <a:t>Assaf</a:t>
                      </a:r>
                      <a:r>
                        <a:rPr lang="en-US" sz="1600" baseline="0" dirty="0" smtClean="0"/>
                        <a:t> Kasher</a:t>
                      </a:r>
                      <a:endParaRPr lang="en-US" sz="1600" dirty="0"/>
                    </a:p>
                  </a:txBody>
                  <a:tcPr marT="45712" marB="45712"/>
                </a:tc>
                <a:tc>
                  <a:txBody>
                    <a:bodyPr/>
                    <a:lstStyle/>
                    <a:p>
                      <a:r>
                        <a:rPr lang="en-US" sz="1600" dirty="0" smtClean="0"/>
                        <a:t>Multi</a:t>
                      </a:r>
                      <a:r>
                        <a:rPr lang="en-US" sz="1600" baseline="0" dirty="0" smtClean="0"/>
                        <a:t>band 60GHz Location </a:t>
                      </a:r>
                      <a:r>
                        <a:rPr lang="en-US" sz="1600" baseline="0" dirty="0" smtClean="0"/>
                        <a:t>Capability</a:t>
                      </a:r>
                      <a:endParaRPr lang="en-US" sz="1600" dirty="0"/>
                    </a:p>
                  </a:txBody>
                  <a:tcPr marT="45712" marB="45712"/>
                </a:tc>
                <a:tc>
                  <a:txBody>
                    <a:bodyPr/>
                    <a:lstStyle/>
                    <a:p>
                      <a:r>
                        <a:rPr lang="en-US" sz="1600" dirty="0" smtClean="0"/>
                        <a:t>Technical</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20min</a:t>
                      </a:r>
                    </a:p>
                  </a:txBody>
                  <a:tcPr marT="45712" marB="45712"/>
                </a:tc>
              </a:tr>
              <a:tr h="652774">
                <a:tc>
                  <a:txBody>
                    <a:bodyPr/>
                    <a:lstStyle/>
                    <a:p>
                      <a:pPr marL="0" algn="l" defTabSz="914400" rtl="0" eaLnBrk="1" latinLnBrk="0" hangingPunct="1"/>
                      <a:r>
                        <a:rPr lang="en-US" sz="1600" kern="1200" dirty="0" smtClean="0">
                          <a:solidFill>
                            <a:schemeClr val="dk1"/>
                          </a:solidFill>
                          <a:latin typeface="+mn-lt"/>
                          <a:ea typeface="+mn-ea"/>
                          <a:cs typeface="+mn-cs"/>
                        </a:rPr>
                        <a:t>11-19-039</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Erik Lindskog</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Phase roll based TOA in Passive Location Ranging</a:t>
                      </a:r>
                      <a:endParaRPr lang="en-US" sz="1600"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Technical</a:t>
                      </a:r>
                    </a:p>
                  </a:txBody>
                  <a:tcPr marT="45712" marB="45712"/>
                </a:tc>
                <a:tc>
                  <a:txBody>
                    <a:bodyPr/>
                    <a:lstStyle/>
                    <a:p>
                      <a:r>
                        <a:rPr lang="en-US" sz="1600" kern="1200" dirty="0" smtClean="0">
                          <a:solidFill>
                            <a:schemeClr val="dk1"/>
                          </a:solidFill>
                          <a:latin typeface="+mn-lt"/>
                          <a:ea typeface="+mn-ea"/>
                          <a:cs typeface="+mn-cs"/>
                        </a:rPr>
                        <a:t>35min</a:t>
                      </a:r>
                      <a:endParaRPr lang="en-US" sz="1600" kern="1200" dirty="0">
                        <a:solidFill>
                          <a:schemeClr val="dk1"/>
                        </a:solidFill>
                        <a:latin typeface="+mn-lt"/>
                        <a:ea typeface="+mn-ea"/>
                        <a:cs typeface="+mn-cs"/>
                      </a:endParaRPr>
                    </a:p>
                  </a:txBody>
                  <a:tcPr marT="45712" marB="45712"/>
                </a:tc>
              </a:tr>
              <a:tr h="412281">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r>
            </a:tbl>
          </a:graphicData>
        </a:graphic>
      </p:graphicFrame>
    </p:spTree>
    <p:extLst>
      <p:ext uri="{BB962C8B-B14F-4D97-AF65-F5344CB8AC3E}">
        <p14:creationId xmlns:p14="http://schemas.microsoft.com/office/powerpoint/2010/main" val="3084920411"/>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smtClean="0"/>
              <a:t>Considering Moving to Initial WG Ballot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6" name="Text Box 29"/>
          <p:cNvSpPr txBox="1">
            <a:spLocks noChangeArrowheads="1"/>
          </p:cNvSpPr>
          <p:nvPr/>
        </p:nvSpPr>
        <p:spPr bwMode="auto">
          <a:xfrm flipH="1">
            <a:off x="10547177" y="2365538"/>
            <a:ext cx="102296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10516887" y="240595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4287"/>
            <a:ext cx="6394352"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smtClean="0">
                <a:solidFill>
                  <a:schemeClr val="tx1"/>
                </a:solidFill>
              </a:rPr>
              <a:t>        Amendment </a:t>
            </a:r>
            <a:r>
              <a:rPr lang="en-US" sz="1100" dirty="0">
                <a:solidFill>
                  <a:schemeClr val="tx1"/>
                </a:solidFill>
              </a:rPr>
              <a:t>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7543905" y="2620811"/>
            <a:ext cx="704240"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5-2019</a:t>
            </a:r>
          </a:p>
        </p:txBody>
      </p:sp>
      <p:sp>
        <p:nvSpPr>
          <p:cNvPr id="34" name="Isosceles Triangle 33"/>
          <p:cNvSpPr>
            <a:spLocks noChangeArrowheads="1"/>
          </p:cNvSpPr>
          <p:nvPr/>
        </p:nvSpPr>
        <p:spPr bwMode="auto">
          <a:xfrm flipH="1">
            <a:off x="7718175" y="2408340"/>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D1.0</a:t>
            </a:r>
          </a:p>
          <a:p>
            <a:pPr algn="ctr"/>
            <a:r>
              <a:rPr lang="en-US" altLang="en-US" sz="600" dirty="0" smtClean="0">
                <a:latin typeface="Arial" panose="020B0604020202020204" pitchFamily="34" charset="0"/>
                <a:cs typeface="Arial" panose="020B0604020202020204" pitchFamily="34" charset="0"/>
              </a:rPr>
              <a:t>Jan. 19</a:t>
            </a:r>
            <a:endParaRPr lang="en-US" altLang="en-US" sz="600" dirty="0">
              <a:latin typeface="Arial" panose="020B0604020202020204" pitchFamily="34" charset="0"/>
              <a:cs typeface="Arial" panose="020B0604020202020204" pitchFamily="34" charset="0"/>
            </a:endParaRPr>
          </a:p>
        </p:txBody>
      </p:sp>
      <p:sp>
        <p:nvSpPr>
          <p:cNvPr id="36" name="Isosceles Triangle 35"/>
          <p:cNvSpPr>
            <a:spLocks noChangeArrowheads="1"/>
          </p:cNvSpPr>
          <p:nvPr/>
        </p:nvSpPr>
        <p:spPr bwMode="auto">
          <a:xfrm>
            <a:off x="6919586" y="2403578"/>
            <a:ext cx="170954"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D0.1</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 18</a:t>
            </a:r>
            <a:endParaRPr lang="en-US" altLang="en-US" sz="600" dirty="0">
              <a:latin typeface="Arial" panose="020B0604020202020204" pitchFamily="34" charset="0"/>
              <a:cs typeface="Arial" panose="020B0604020202020204" pitchFamily="34" charset="0"/>
            </a:endParaRP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7013274" y="3500380"/>
            <a:ext cx="953900"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8411993" y="3547715"/>
            <a:ext cx="953900" cy="350050"/>
          </a:xfrm>
          <a:prstGeom prst="wedgeEllipseCallout">
            <a:avLst>
              <a:gd name="adj1" fmla="val -273114"/>
              <a:gd name="adj2" fmla="val -18822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smtClean="0">
                <a:solidFill>
                  <a:schemeClr val="tx1"/>
                </a:solidFill>
              </a:rPr>
              <a:t>associated </a:t>
            </a:r>
          </a:p>
          <a:p>
            <a:pPr algn="ctr">
              <a:defRPr/>
            </a:pPr>
            <a:r>
              <a:rPr lang="en-US" sz="600" dirty="0" smtClean="0">
                <a:solidFill>
                  <a:schemeClr val="tx1"/>
                </a:solidFill>
              </a:rPr>
              <a:t>neg.</a:t>
            </a:r>
            <a:endParaRPr lang="en-US" sz="600" dirty="0">
              <a:solidFill>
                <a:schemeClr val="tx1"/>
              </a:solidFill>
            </a:endParaRP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July 18</a:t>
            </a:r>
          </a:p>
          <a:p>
            <a:pPr algn="ctr"/>
            <a:r>
              <a:rPr lang="en-US" altLang="en-US" sz="600" dirty="0" smtClean="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a:t>
            </a:r>
            <a:r>
              <a:rPr lang="en-US" altLang="en-US" sz="600" dirty="0" smtClean="0">
                <a:latin typeface="Arial" panose="020B0604020202020204" pitchFamily="34" charset="0"/>
                <a:cs typeface="Arial" panose="020B0604020202020204" pitchFamily="34" charset="0"/>
              </a:rPr>
              <a:t>omment</a:t>
            </a:r>
          </a:p>
          <a:p>
            <a:pPr algn="ctr"/>
            <a:r>
              <a:rPr lang="en-US" altLang="en-US" sz="600" dirty="0" smtClean="0">
                <a:latin typeface="Arial" panose="020B0604020202020204" pitchFamily="34" charset="0"/>
                <a:cs typeface="Arial" panose="020B0604020202020204" pitchFamily="34" charset="0"/>
              </a:rPr>
              <a:t>collection</a:t>
            </a:r>
            <a:endParaRPr lang="en-US" altLang="en-US" sz="600" dirty="0">
              <a:latin typeface="Arial" panose="020B0604020202020204" pitchFamily="34" charset="0"/>
              <a:cs typeface="Arial" panose="020B0604020202020204" pitchFamily="34" charset="0"/>
            </a:endParaRP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SFD</a:t>
            </a:r>
          </a:p>
          <a:p>
            <a:pPr algn="ctr"/>
            <a:r>
              <a:rPr lang="en-US" altLang="en-US" sz="600" dirty="0" smtClean="0">
                <a:latin typeface="Arial" panose="020B0604020202020204" pitchFamily="34" charset="0"/>
                <a:cs typeface="Arial" panose="020B0604020202020204" pitchFamily="34" charset="0"/>
              </a:rPr>
              <a:t>Final</a:t>
            </a:r>
            <a:endParaRPr lang="en-US" altLang="en-US" sz="600" dirty="0">
              <a:latin typeface="Arial" panose="020B0604020202020204" pitchFamily="34" charset="0"/>
              <a:cs typeface="Arial" panose="020B0604020202020204" pitchFamily="34" charset="0"/>
            </a:endParaRPr>
          </a:p>
        </p:txBody>
      </p:sp>
      <p:cxnSp>
        <p:nvCxnSpPr>
          <p:cNvPr id="88" name="Straight Connector 87"/>
          <p:cNvCxnSpPr/>
          <p:nvPr/>
        </p:nvCxnSpPr>
        <p:spPr bwMode="auto">
          <a:xfrm>
            <a:off x="4180947" y="3377312"/>
            <a:ext cx="204970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1" y="2399169"/>
            <a:ext cx="170954"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Initial</a:t>
            </a:r>
          </a:p>
          <a:p>
            <a:pPr algn="ctr"/>
            <a:r>
              <a:rPr lang="en-US" altLang="en-US" sz="600" dirty="0" smtClean="0">
                <a:latin typeface="Arial" panose="020B0604020202020204" pitchFamily="34" charset="0"/>
                <a:cs typeface="Arial" panose="020B0604020202020204" pitchFamily="34" charset="0"/>
              </a:rPr>
              <a:t>WG ballot</a:t>
            </a:r>
            <a:endParaRPr lang="en-US" altLang="en-US" sz="600" dirty="0">
              <a:latin typeface="Arial" panose="020B0604020202020204" pitchFamily="34" charset="0"/>
              <a:cs typeface="Arial" panose="020B0604020202020204" pitchFamily="34" charset="0"/>
            </a:endParaRPr>
          </a:p>
        </p:txBody>
      </p:sp>
      <p:sp>
        <p:nvSpPr>
          <p:cNvPr id="93" name="Rectangle 92"/>
          <p:cNvSpPr/>
          <p:nvPr/>
        </p:nvSpPr>
        <p:spPr>
          <a:xfrm>
            <a:off x="6384032" y="3126706"/>
            <a:ext cx="763706" cy="23028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smtClean="0">
                <a:solidFill>
                  <a:schemeClr val="tx1"/>
                </a:solidFill>
              </a:rPr>
              <a:t>Comment resolution</a:t>
            </a:r>
            <a:endParaRPr lang="en-US" sz="1100" dirty="0">
              <a:solidFill>
                <a:schemeClr val="tx1"/>
              </a:solidFill>
            </a:endParaRPr>
          </a:p>
        </p:txBody>
      </p:sp>
    </p:spTree>
    <p:extLst>
      <p:ext uri="{BB962C8B-B14F-4D97-AF65-F5344CB8AC3E}">
        <p14:creationId xmlns:p14="http://schemas.microsoft.com/office/powerpoint/2010/main" val="1858842050"/>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Schedule</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b="0" dirty="0" smtClean="0"/>
              <a:t>Mar. 6</a:t>
            </a:r>
            <a:r>
              <a:rPr lang="en-US" altLang="en-US" b="0" baseline="30000" dirty="0" smtClean="0"/>
              <a:t>th</a:t>
            </a:r>
            <a:r>
              <a:rPr lang="en-US" altLang="en-US" b="0" dirty="0" smtClean="0"/>
              <a:t> (Wed.) 12:00 PM ET, 1:30 hr. </a:t>
            </a:r>
          </a:p>
          <a:p>
            <a:pPr algn="just">
              <a:spcBef>
                <a:spcPct val="20000"/>
              </a:spcBef>
              <a:buFontTx/>
              <a:buChar char="•"/>
            </a:pPr>
            <a:r>
              <a:rPr lang="en-US" altLang="en-US" b="0" dirty="0" smtClean="0"/>
              <a:t>Do </a:t>
            </a:r>
            <a:r>
              <a:rPr lang="en-US" altLang="en-US" b="0" dirty="0"/>
              <a:t>we need additional calls</a:t>
            </a:r>
            <a:r>
              <a:rPr lang="en-US" altLang="en-US" b="0" dirty="0" smtClean="0"/>
              <a:t>?</a:t>
            </a:r>
          </a:p>
          <a:p>
            <a:pPr algn="just">
              <a:spcBef>
                <a:spcPct val="20000"/>
              </a:spcBef>
              <a:buFontTx/>
              <a:buChar char="•"/>
            </a:pPr>
            <a:endParaRPr lang="en-US" altLang="en-US" b="0" dirty="0" smtClean="0"/>
          </a:p>
          <a:p>
            <a:pPr algn="just">
              <a:spcBef>
                <a:spcPct val="20000"/>
              </a:spcBef>
              <a:buFontTx/>
              <a:buChar char="•"/>
            </a:pPr>
            <a:r>
              <a:rPr lang="en-US" altLang="en-US" b="0" dirty="0" smtClean="0"/>
              <a:t>Continued process:</a:t>
            </a:r>
          </a:p>
          <a:p>
            <a:pPr lvl="1" algn="just">
              <a:spcBef>
                <a:spcPct val="20000"/>
              </a:spcBef>
              <a:buFontTx/>
              <a:buChar char="•"/>
            </a:pPr>
            <a:r>
              <a:rPr lang="en-US" altLang="en-US" dirty="0" smtClean="0"/>
              <a:t>Review Initial WG ballot results.</a:t>
            </a:r>
          </a:p>
          <a:p>
            <a:pPr lvl="1" algn="just">
              <a:spcBef>
                <a:spcPct val="20000"/>
              </a:spcBef>
              <a:buFontTx/>
              <a:buChar char="•"/>
            </a:pPr>
            <a:r>
              <a:rPr lang="en-US" altLang="en-US" dirty="0" smtClean="0"/>
              <a:t>Conduct CID assignment to the possible extent.</a:t>
            </a:r>
          </a:p>
          <a:p>
            <a:pPr marL="457200" lvl="1" indent="0" algn="just">
              <a:spcBef>
                <a:spcPct val="20000"/>
              </a:spcBef>
            </a:pPr>
            <a:endParaRPr lang="en-US" b="0" dirty="0" smtClean="0"/>
          </a:p>
          <a:p>
            <a:endParaRPr lang="en-US" b="0" dirty="0"/>
          </a:p>
          <a:p>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0717228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64938007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11-19-158</a:t>
            </a:r>
            <a:endParaRPr lang="en-US" dirty="0"/>
          </a:p>
        </p:txBody>
      </p:sp>
      <p:sp>
        <p:nvSpPr>
          <p:cNvPr id="3" name="Content Placeholder 2"/>
          <p:cNvSpPr>
            <a:spLocks noGrp="1"/>
          </p:cNvSpPr>
          <p:nvPr>
            <p:ph idx="1"/>
          </p:nvPr>
        </p:nvSpPr>
        <p:spPr>
          <a:xfrm>
            <a:off x="914401" y="1751015"/>
            <a:ext cx="10361084" cy="4343400"/>
          </a:xfrm>
        </p:spPr>
        <p:txBody>
          <a:bodyPr/>
          <a:lstStyle/>
          <a:p>
            <a:r>
              <a:rPr lang="en-US" dirty="0" smtClean="0"/>
              <a:t>Motion</a:t>
            </a:r>
            <a:endParaRPr lang="en-US" dirty="0" smtClean="0"/>
          </a:p>
          <a:p>
            <a:pPr marL="0" lvl="0" indent="0"/>
            <a:r>
              <a:rPr lang="en-US" b="0" dirty="0" smtClean="0"/>
              <a:t>Move </a:t>
            </a:r>
            <a:r>
              <a:rPr lang="en-US" b="0" dirty="0"/>
              <a:t>to adopt </a:t>
            </a:r>
            <a:r>
              <a:rPr lang="en-US" b="0" dirty="0" smtClean="0"/>
              <a:t>the resolutions depicted by document </a:t>
            </a:r>
            <a:r>
              <a:rPr lang="en-US" b="0" dirty="0" smtClean="0"/>
              <a:t>11-19-158r3 for </a:t>
            </a:r>
            <a:r>
              <a:rPr lang="en-US" b="0" dirty="0" smtClean="0"/>
              <a:t>CID 5, </a:t>
            </a:r>
            <a:r>
              <a:rPr lang="en-US" b="0" dirty="0" smtClean="0"/>
              <a:t>instruct </a:t>
            </a:r>
            <a:r>
              <a:rPr lang="en-US" b="0" dirty="0" smtClean="0"/>
              <a:t>the technical editor to </a:t>
            </a:r>
            <a:r>
              <a:rPr lang="en-US" b="0" dirty="0"/>
              <a:t>incorporate it in the 802.11az draft amendment </a:t>
            </a:r>
            <a:r>
              <a:rPr lang="en-US" b="0" dirty="0" smtClean="0"/>
              <a:t>text and grant editorial rights to the technical editor</a:t>
            </a:r>
            <a:r>
              <a:rPr lang="en-US" b="0" dirty="0" smtClean="0"/>
              <a:t>.</a:t>
            </a:r>
          </a:p>
          <a:p>
            <a:pPr marL="0" lvl="0" indent="0"/>
            <a:endParaRPr lang="en-US" b="0" dirty="0"/>
          </a:p>
          <a:p>
            <a:r>
              <a:rPr lang="en-US" dirty="0" smtClean="0"/>
              <a:t>Moved</a:t>
            </a:r>
            <a:r>
              <a:rPr lang="en-US" b="0" dirty="0" smtClean="0"/>
              <a:t>: Erik Lindskog</a:t>
            </a:r>
          </a:p>
          <a:p>
            <a:r>
              <a:rPr lang="en-US" dirty="0" smtClean="0"/>
              <a:t>Second: </a:t>
            </a:r>
            <a:r>
              <a:rPr lang="en-US" b="0" dirty="0" smtClean="0"/>
              <a:t>Qinghua Li</a:t>
            </a:r>
          </a:p>
          <a:p>
            <a:r>
              <a:rPr lang="en-US" dirty="0" smtClean="0"/>
              <a:t>Results </a:t>
            </a:r>
            <a:r>
              <a:rPr lang="en-US" b="0" dirty="0" smtClean="0"/>
              <a:t>(Y/N/A): 12/0/0</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775995876"/>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March </a:t>
            </a:r>
            <a:r>
              <a:rPr lang="en-US" dirty="0"/>
              <a:t>Meeting Goals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smtClean="0"/>
              <a:t>Conduct Initial WG ballot and </a:t>
            </a:r>
            <a:r>
              <a:rPr lang="en-US" b="0" dirty="0" smtClean="0"/>
              <a:t>technical </a:t>
            </a:r>
            <a:r>
              <a:rPr lang="en-US" b="0" dirty="0" smtClean="0"/>
              <a:t>comment collection.</a:t>
            </a:r>
            <a:endParaRPr lang="en-US" b="0" dirty="0" smtClean="0"/>
          </a:p>
          <a:p>
            <a:pPr>
              <a:buFont typeface="Arial" panose="020B0604020202020204" pitchFamily="34" charset="0"/>
              <a:buChar char="•"/>
            </a:pPr>
            <a:r>
              <a:rPr lang="en-US" b="0" dirty="0" smtClean="0"/>
              <a:t>Review initial WG ballot results.</a:t>
            </a:r>
          </a:p>
          <a:p>
            <a:pPr>
              <a:buFont typeface="Arial" panose="020B0604020202020204" pitchFamily="34" charset="0"/>
              <a:buChar char="•"/>
            </a:pPr>
            <a:r>
              <a:rPr lang="en-US" b="0" dirty="0" smtClean="0"/>
              <a:t>Consider any comment resolution generated by the March meeting.</a:t>
            </a:r>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921221562"/>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728941240"/>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896513794"/>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781986013"/>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Adjourn</a:t>
            </a:r>
            <a:endParaRPr lang="en-US" sz="6000" dirty="0"/>
          </a:p>
        </p:txBody>
      </p:sp>
      <p:sp>
        <p:nvSpPr>
          <p:cNvPr id="3" name="Content Placeholder 2"/>
          <p:cNvSpPr>
            <a:spLocks noGrp="1"/>
          </p:cNvSpPr>
          <p:nvPr>
            <p:ph idx="1"/>
          </p:nvPr>
        </p:nvSpPr>
        <p:spPr/>
        <p:txBody>
          <a:bodyPr/>
          <a:lstStyle/>
          <a:p>
            <a:endParaRPr lang="en-US" sz="4000" dirty="0" smtClean="0"/>
          </a:p>
          <a:p>
            <a:endParaRPr lang="en-US" sz="4000" dirty="0"/>
          </a:p>
          <a:p>
            <a:pPr algn="ctr"/>
            <a:r>
              <a:rPr lang="en-US" sz="6000" dirty="0" smtClean="0">
                <a:solidFill>
                  <a:srgbClr val="FF0000"/>
                </a:solidFill>
              </a:rPr>
              <a:t>Thank you</a:t>
            </a:r>
            <a:endParaRPr lang="en-US" sz="60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426372573"/>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adopt text</a:t>
            </a:r>
            <a:endParaRPr lang="en-US" dirty="0"/>
          </a:p>
        </p:txBody>
      </p:sp>
      <p:sp>
        <p:nvSpPr>
          <p:cNvPr id="3" name="Content Placeholder 2"/>
          <p:cNvSpPr>
            <a:spLocks noGrp="1"/>
          </p:cNvSpPr>
          <p:nvPr>
            <p:ph idx="1"/>
          </p:nvPr>
        </p:nvSpPr>
        <p:spPr/>
        <p:txBody>
          <a:bodyPr/>
          <a:lstStyle/>
          <a:p>
            <a:r>
              <a:rPr lang="en-US" dirty="0"/>
              <a:t>Motion</a:t>
            </a:r>
          </a:p>
          <a:p>
            <a:pPr marL="0" indent="0"/>
            <a:r>
              <a:rPr lang="en-US" b="0" dirty="0"/>
              <a:t>Move to adopt document </a:t>
            </a:r>
            <a:r>
              <a:rPr lang="en-US" b="0" dirty="0" smtClean="0"/>
              <a:t>11-18-xxxx r? </a:t>
            </a:r>
            <a:r>
              <a:rPr lang="en-US" b="0" dirty="0"/>
              <a:t>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97</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Jan.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98</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Jan.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99</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Jan.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14578</TotalTime>
  <Words>6371</Words>
  <Application>Microsoft Office PowerPoint</Application>
  <PresentationFormat>Widescreen</PresentationFormat>
  <Paragraphs>1614</Paragraphs>
  <Slides>102</Slides>
  <Notes>25</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102</vt:i4>
      </vt:variant>
    </vt:vector>
  </HeadingPairs>
  <TitlesOfParts>
    <vt:vector size="113" baseType="lpstr">
      <vt:lpstr>Arial Unicode MS</vt:lpstr>
      <vt:lpstr>MS Gothic</vt:lpstr>
      <vt:lpstr>MS PGothic</vt:lpstr>
      <vt:lpstr>Arial</vt:lpstr>
      <vt:lpstr>Calibri</vt:lpstr>
      <vt:lpstr>DejaVu Sans</vt:lpstr>
      <vt:lpstr>Monotype Sorts</vt:lpstr>
      <vt:lpstr>Times</vt:lpstr>
      <vt:lpstr>Times New Roman</vt:lpstr>
      <vt:lpstr>Office Theme</vt:lpstr>
      <vt:lpstr>Document</vt:lpstr>
      <vt:lpstr>TGaz Next Generation Positioning  Jan. Meeting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802 Ground rules </vt:lpstr>
      <vt:lpstr>IEEE-SA policy documents</vt:lpstr>
      <vt:lpstr>PowerPoint Presentation</vt:lpstr>
      <vt:lpstr>TGaz Schedule at a glance</vt:lpstr>
      <vt:lpstr>Agenda for the Week</vt:lpstr>
      <vt:lpstr>Submission List for the week (1)</vt:lpstr>
      <vt:lpstr>Submission List for the week (2)</vt:lpstr>
      <vt:lpstr>Submission List for the week (3)</vt:lpstr>
      <vt:lpstr>TG Process</vt:lpstr>
      <vt:lpstr>Meeting Slot # 1 discussion items</vt:lpstr>
      <vt:lpstr>Presentation ordering for slot # 1</vt:lpstr>
      <vt:lpstr>Presentation ordering for slot # 1</vt:lpstr>
      <vt:lpstr>Approval of previous meeting minutes</vt:lpstr>
      <vt:lpstr>Approval of Dec. 19th Telecon Minutes</vt:lpstr>
      <vt:lpstr>TGaz Approved Plan</vt:lpstr>
      <vt:lpstr>Current TG Approved Timeline</vt:lpstr>
      <vt:lpstr>Submission Review</vt:lpstr>
      <vt:lpstr>CR Submission 11-19-??</vt:lpstr>
      <vt:lpstr>Amendment Text Submission 11-18-xxxx</vt:lpstr>
      <vt:lpstr>Reminder to do attendance</vt:lpstr>
      <vt:lpstr>Recess</vt:lpstr>
      <vt:lpstr>Meeting Slot # 2 discussion items</vt:lpstr>
      <vt:lpstr>Presentation ordering for slot # 2</vt:lpstr>
      <vt:lpstr>CR Submission 11-18-2152</vt:lpstr>
      <vt:lpstr>Amendment Text Submission 11-18-2157</vt:lpstr>
      <vt:lpstr>Amendment Text Submission 11-19-037</vt:lpstr>
      <vt:lpstr>CR Submission 11-18-1782</vt:lpstr>
      <vt:lpstr>Reminder to do attendance</vt:lpstr>
      <vt:lpstr>Recess</vt:lpstr>
      <vt:lpstr>Meeting Slot # 3 discussion items</vt:lpstr>
      <vt:lpstr>Presentation ordering for slot # 3</vt:lpstr>
      <vt:lpstr>Amendment Text Submission 11-19-005</vt:lpstr>
      <vt:lpstr>Amendment Text Submission 11-19-005</vt:lpstr>
      <vt:lpstr>CR Submission 11-18-2104</vt:lpstr>
      <vt:lpstr>PowerPoint Presentation</vt:lpstr>
      <vt:lpstr>Reminder to do attendance</vt:lpstr>
      <vt:lpstr>Recess</vt:lpstr>
      <vt:lpstr>Meeting Slot # 4 discussion items</vt:lpstr>
      <vt:lpstr>Presentation ordering for slot # 4</vt:lpstr>
      <vt:lpstr>Amendment Text Submission 11-19-154</vt:lpstr>
      <vt:lpstr>CR Submission 11-19-038</vt:lpstr>
      <vt:lpstr>CR Submission 11-19-124</vt:lpstr>
      <vt:lpstr>CR Submission 11-19-123</vt:lpstr>
      <vt:lpstr>Amendment Text Submission 11-19-131</vt:lpstr>
      <vt:lpstr>Amendment Text Submission 11-19-005</vt:lpstr>
      <vt:lpstr>Amendment Text Submission 11-19-130</vt:lpstr>
      <vt:lpstr>Reminder to do attendance</vt:lpstr>
      <vt:lpstr>Recess</vt:lpstr>
      <vt:lpstr>Meeting Slot # 5 discussion items</vt:lpstr>
      <vt:lpstr>Presentation ordering for slot # 5</vt:lpstr>
      <vt:lpstr>CR Submission 11-19-072</vt:lpstr>
      <vt:lpstr>Amendment Text Submission 11-19-132</vt:lpstr>
      <vt:lpstr>CR Submission 11-19-122</vt:lpstr>
      <vt:lpstr>Amendment Text Submission 11-19-155</vt:lpstr>
      <vt:lpstr>Reminder to do attendance</vt:lpstr>
      <vt:lpstr>Recess</vt:lpstr>
      <vt:lpstr>Meeting Slot # 6 discussion items</vt:lpstr>
      <vt:lpstr>Presentation ordering for slot # 6</vt:lpstr>
      <vt:lpstr>CR Submission 11-19-093</vt:lpstr>
      <vt:lpstr>Considering Moving to Initial WG Ballot</vt:lpstr>
      <vt:lpstr>Considering Moving to Initial WG ballot</vt:lpstr>
      <vt:lpstr>Approval of Initial WG Ballot</vt:lpstr>
      <vt:lpstr>CR Submission 11-18-2153</vt:lpstr>
      <vt:lpstr>Amendment Text Submission 11-19-155</vt:lpstr>
      <vt:lpstr>CR Submission 11-19-145</vt:lpstr>
      <vt:lpstr>Amendment Text Submission 11-19-159</vt:lpstr>
      <vt:lpstr>Amendment Text Submission 11-19-153</vt:lpstr>
      <vt:lpstr>Amendment Text Submission 11-19-150</vt:lpstr>
      <vt:lpstr>Reminder to do attendance</vt:lpstr>
      <vt:lpstr>Recess</vt:lpstr>
      <vt:lpstr>Meeting Slot # 7 discussion items</vt:lpstr>
      <vt:lpstr>Presentation ordering for slot # 7</vt:lpstr>
      <vt:lpstr>CR Submission 11-19-158</vt:lpstr>
      <vt:lpstr>Reminder to do attendance</vt:lpstr>
      <vt:lpstr>Meeting Slot # 8 discussion items</vt:lpstr>
      <vt:lpstr>Presentation ordering for slot # 8</vt:lpstr>
      <vt:lpstr>Considering Moving to Initial WG Ballot</vt:lpstr>
      <vt:lpstr>Teleconference Schedule</vt:lpstr>
      <vt:lpstr>CR Submission 11-19-158</vt:lpstr>
      <vt:lpstr>March Meeting Goals</vt:lpstr>
      <vt:lpstr>Reminder to do attendance</vt:lpstr>
      <vt:lpstr>AOB?</vt:lpstr>
      <vt:lpstr>Reminder to do attendance</vt:lpstr>
      <vt:lpstr>Adjourn</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 CTPClassification=CTP_IC</cp:keywords>
  <cp:lastModifiedBy>Segev, Jonathan</cp:lastModifiedBy>
  <cp:revision>218</cp:revision>
  <cp:lastPrinted>1601-01-01T00:00:00Z</cp:lastPrinted>
  <dcterms:created xsi:type="dcterms:W3CDTF">2018-08-06T10:28:59Z</dcterms:created>
  <dcterms:modified xsi:type="dcterms:W3CDTF">2019-01-17T21:57:39Z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e5d38792-1f67-47cd-82cd-e79a001b9d6e</vt:lpwstr>
  </property>
  <property fmtid="{D5CDD505-2E9C-101B-9397-08002B2CF9AE}" pid="3" name="CTP_TimeStamp">
    <vt:lpwstr>2019-01-17 21:57:39Z</vt:lpwstr>
  </property>
  <property fmtid="{D5CDD505-2E9C-101B-9397-08002B2CF9AE}" pid="4" name="CTP_BU">
    <vt:lpwstr>NEXT GEN &amp; STANDARDS GROUP</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CTP_IC</vt:lpwstr>
  </property>
</Properties>
</file>