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1"/>
  </p:notesMasterIdLst>
  <p:handoutMasterIdLst>
    <p:handoutMasterId r:id="rId152"/>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2225" r:id="rId31"/>
    <p:sldId id="2226" r:id="rId32"/>
    <p:sldId id="2227" r:id="rId33"/>
    <p:sldId id="2228" r:id="rId34"/>
    <p:sldId id="2229" r:id="rId35"/>
    <p:sldId id="1965" r:id="rId36"/>
    <p:sldId id="1967" r:id="rId37"/>
    <p:sldId id="1968" r:id="rId38"/>
    <p:sldId id="1969" r:id="rId39"/>
    <p:sldId id="2035" r:id="rId40"/>
    <p:sldId id="2104" r:id="rId41"/>
    <p:sldId id="2112" r:id="rId42"/>
    <p:sldId id="2113" r:id="rId43"/>
    <p:sldId id="2114" r:id="rId44"/>
    <p:sldId id="2167" r:id="rId45"/>
    <p:sldId id="2207" r:id="rId46"/>
    <p:sldId id="2215" r:id="rId47"/>
    <p:sldId id="2210" r:id="rId48"/>
    <p:sldId id="2209" r:id="rId49"/>
    <p:sldId id="2211" r:id="rId50"/>
    <p:sldId id="2008" r:id="rId51"/>
    <p:sldId id="1694" r:id="rId52"/>
    <p:sldId id="1716" r:id="rId53"/>
    <p:sldId id="1717" r:id="rId54"/>
    <p:sldId id="1864" r:id="rId55"/>
    <p:sldId id="1945" r:id="rId56"/>
    <p:sldId id="1946" r:id="rId57"/>
    <p:sldId id="2036" r:id="rId58"/>
    <p:sldId id="2037" r:id="rId59"/>
    <p:sldId id="2071" r:id="rId60"/>
    <p:sldId id="2218" r:id="rId61"/>
    <p:sldId id="2220" r:id="rId62"/>
    <p:sldId id="1688" r:id="rId63"/>
    <p:sldId id="1703" r:id="rId64"/>
    <p:sldId id="1704" r:id="rId65"/>
    <p:sldId id="1978" r:id="rId66"/>
    <p:sldId id="2221" r:id="rId67"/>
    <p:sldId id="2223" r:id="rId68"/>
    <p:sldId id="2222" r:id="rId69"/>
    <p:sldId id="2224" r:id="rId70"/>
    <p:sldId id="1705" r:id="rId71"/>
    <p:sldId id="1706" r:id="rId72"/>
    <p:sldId id="1707" r:id="rId73"/>
    <p:sldId id="1708" r:id="rId74"/>
    <p:sldId id="1709" r:id="rId75"/>
    <p:sldId id="1710" r:id="rId76"/>
    <p:sldId id="1790" r:id="rId77"/>
    <p:sldId id="2199" r:id="rId78"/>
    <p:sldId id="1698" r:id="rId79"/>
    <p:sldId id="1701" r:id="rId80"/>
    <p:sldId id="2100" r:id="rId81"/>
    <p:sldId id="2101" r:id="rId82"/>
    <p:sldId id="2014" r:id="rId83"/>
    <p:sldId id="1679" r:id="rId84"/>
    <p:sldId id="2191" r:id="rId85"/>
    <p:sldId id="2192" r:id="rId86"/>
    <p:sldId id="2193" r:id="rId87"/>
    <p:sldId id="2231" r:id="rId88"/>
    <p:sldId id="2232" r:id="rId89"/>
    <p:sldId id="2233" r:id="rId90"/>
    <p:sldId id="2234" r:id="rId91"/>
    <p:sldId id="2235" r:id="rId92"/>
    <p:sldId id="2230" r:id="rId93"/>
    <p:sldId id="1375" r:id="rId94"/>
    <p:sldId id="1376" r:id="rId95"/>
    <p:sldId id="1400" r:id="rId96"/>
    <p:sldId id="2004" r:id="rId97"/>
    <p:sldId id="619" r:id="rId98"/>
    <p:sldId id="621" r:id="rId99"/>
    <p:sldId id="1561" r:id="rId100"/>
    <p:sldId id="1555" r:id="rId101"/>
    <p:sldId id="1601" r:id="rId102"/>
    <p:sldId id="1585" r:id="rId103"/>
    <p:sldId id="1586" r:id="rId104"/>
    <p:sldId id="1587" r:id="rId105"/>
    <p:sldId id="1588" r:id="rId106"/>
    <p:sldId id="1589" r:id="rId107"/>
    <p:sldId id="1590" r:id="rId108"/>
    <p:sldId id="1771" r:id="rId109"/>
    <p:sldId id="1772" r:id="rId110"/>
    <p:sldId id="1591" r:id="rId111"/>
    <p:sldId id="1592" r:id="rId112"/>
    <p:sldId id="1593" r:id="rId113"/>
    <p:sldId id="1594" r:id="rId114"/>
    <p:sldId id="1595" r:id="rId115"/>
    <p:sldId id="1596" r:id="rId116"/>
    <p:sldId id="1597" r:id="rId117"/>
    <p:sldId id="1598" r:id="rId118"/>
    <p:sldId id="1599" r:id="rId119"/>
    <p:sldId id="1600" r:id="rId120"/>
    <p:sldId id="1628" r:id="rId121"/>
    <p:sldId id="1638" r:id="rId122"/>
    <p:sldId id="1725" r:id="rId123"/>
    <p:sldId id="1726" r:id="rId124"/>
    <p:sldId id="1947" r:id="rId125"/>
    <p:sldId id="1975" r:id="rId126"/>
    <p:sldId id="1976" r:id="rId127"/>
    <p:sldId id="1977" r:id="rId128"/>
    <p:sldId id="2039" r:id="rId129"/>
    <p:sldId id="2060" r:id="rId130"/>
    <p:sldId id="2061" r:id="rId131"/>
    <p:sldId id="2097" r:id="rId132"/>
    <p:sldId id="2103" r:id="rId133"/>
    <p:sldId id="2063" r:id="rId134"/>
    <p:sldId id="2064" r:id="rId135"/>
    <p:sldId id="2065" r:id="rId136"/>
    <p:sldId id="2066" r:id="rId137"/>
    <p:sldId id="2067" r:id="rId138"/>
    <p:sldId id="2068" r:id="rId139"/>
    <p:sldId id="2069" r:id="rId140"/>
    <p:sldId id="2146" r:id="rId141"/>
    <p:sldId id="2147" r:id="rId142"/>
    <p:sldId id="2148" r:id="rId143"/>
    <p:sldId id="2158" r:id="rId144"/>
    <p:sldId id="2159" r:id="rId145"/>
    <p:sldId id="2157" r:id="rId146"/>
    <p:sldId id="2160" r:id="rId147"/>
    <p:sldId id="2216" r:id="rId148"/>
    <p:sldId id="2217" r:id="rId149"/>
    <p:sldId id="2219" r:id="rId15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114" d="100"/>
          <a:sy n="114" d="100"/>
        </p:scale>
        <p:origin x="142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notesMaster" Target="notesMasters/notesMaster1.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17-00-0jtc-minutes-of-bangkok-meeting-in-nov-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January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70"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05"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493"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131</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48 </a:t>
            </a:r>
            <a:r>
              <a:rPr lang="en-AU" dirty="0"/>
              <a:t>standards </a:t>
            </a:r>
            <a:r>
              <a:rPr lang="en-AU" dirty="0" smtClean="0"/>
              <a:t>through to </a:t>
            </a:r>
            <a:r>
              <a:rPr lang="en-AU" dirty="0"/>
              <a:t>PSDO ratification </a:t>
            </a:r>
            <a:r>
              <a:rPr lang="en-AU" dirty="0" smtClean="0"/>
              <a:t>with 36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1749685"/>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144</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145</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146</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149</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St Louis in January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108206722"/>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kern="1200" dirty="0" smtClean="0">
                        <a:solidFill>
                          <a:schemeClr val="accent2"/>
                        </a:solidFill>
                        <a:latin typeface="+mn-lt"/>
                        <a:ea typeface="+mn-ea"/>
                        <a:cs typeface="+mn-cs"/>
                      </a:endParaRP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1913687278"/>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passed but comment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 </a:t>
            </a:r>
            <a:r>
              <a:rPr lang="en-AU" dirty="0" smtClean="0">
                <a:solidFill>
                  <a:schemeClr val="accent2"/>
                </a:solidFill>
              </a:rPr>
              <a:t>required </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Will be known as ISO/IEC/IEEE FDIS </a:t>
            </a:r>
            <a:r>
              <a:rPr lang="en-AU" dirty="0" smtClean="0"/>
              <a:t>8802-</a:t>
            </a:r>
            <a:r>
              <a:rPr lang="en-AU" dirty="0" smtClean="0">
                <a:solidFill>
                  <a:srgbClr val="FF0000"/>
                </a:solidFill>
              </a:rPr>
              <a:t>1xxxxx</a:t>
            </a:r>
            <a:endParaRPr lang="en-AU" dirty="0">
              <a:solidFill>
                <a:srgbClr val="FF0000"/>
              </a:solidFill>
            </a:endParaRPr>
          </a:p>
          <a:p>
            <a:pPr lvl="1"/>
            <a:r>
              <a:rPr lang="en-AU" dirty="0" smtClean="0">
                <a:solidFill>
                  <a:srgbClr val="FF0000"/>
                </a:solidFill>
              </a:rPr>
              <a:t>Comment responses were approved in Nov 2018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passed &amp;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smtClean="0"/>
              <a:t>be known as ISO/IEC/IEEE </a:t>
            </a:r>
            <a:r>
              <a:rPr lang="en-AU" dirty="0"/>
              <a:t>FDIS 8802-1CB</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a:t>
            </a:r>
            <a:r>
              <a:rPr lang="en-AU" dirty="0"/>
              <a:t>passed &amp;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2010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a:t>
            </a:r>
            <a:r>
              <a:rPr lang="en-AU" dirty="0"/>
              <a:t>passed &amp;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a:t>
            </a:r>
            <a:r>
              <a:rPr lang="en-AU" dirty="0"/>
              <a:t>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a:t>
            </a:r>
            <a:r>
              <a:rPr lang="en-AU" dirty="0" smtClean="0"/>
              <a:t>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89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a:t>802c</a:t>
            </a:r>
            <a:endParaRPr lang="en-AU" dirty="0"/>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err="1"/>
              <a:t>adddress</a:t>
            </a:r>
            <a:r>
              <a:rPr lang="en-US" dirty="0"/>
              <a:t> 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2731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a:t>802c</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0604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a:t>802c</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14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a:t>802c</a:t>
            </a:r>
            <a:endParaRPr lang="en-AU" dirty="0"/>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1"/>
            <a:r>
              <a:rPr lang="en-AU" dirty="0" smtClean="0">
                <a:solidFill>
                  <a:srgbClr val="FF0000"/>
                </a:solidFill>
              </a:rPr>
              <a:t>Asked David Law to provide responses</a:t>
            </a:r>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47546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PSDO process will delayed until </a:t>
            </a:r>
            <a:r>
              <a:rPr lang="en-AU" dirty="0"/>
              <a:t>previous </a:t>
            </a:r>
            <a:r>
              <a:rPr lang="en-AU" dirty="0" smtClean="0"/>
              <a:t>amendments </a:t>
            </a:r>
            <a:r>
              <a:rPr lang="en-AU" dirty="0"/>
              <a:t>are approved</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waiting</a:t>
            </a:r>
          </a:p>
          <a:p>
            <a:pPr lvl="1"/>
            <a:r>
              <a:rPr lang="en-AU" dirty="0" smtClean="0"/>
              <a:t>PSDO start will be delayed until previous amendments (</a:t>
            </a:r>
            <a:r>
              <a:rPr lang="en-AU" dirty="0" err="1" smtClean="0"/>
              <a:t>Qci</a:t>
            </a:r>
            <a:r>
              <a:rPr lang="en-AU" dirty="0" smtClean="0"/>
              <a:t>, </a:t>
            </a:r>
            <a:r>
              <a:rPr lang="en-AU" dirty="0" err="1" smtClean="0"/>
              <a:t>Qch</a:t>
            </a:r>
            <a:r>
              <a:rPr lang="en-AU" dirty="0" smtClean="0"/>
              <a:t>) are approved</a:t>
            </a:r>
          </a:p>
          <a:p>
            <a:pPr lvl="2"/>
            <a:r>
              <a:rPr lang="en-AU" dirty="0" smtClean="0"/>
              <a:t>The WG/EC has approved going to FDIS</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passed the 60-day pre-ballot but requires comment responses</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802.1AR-Rev </a:t>
            </a:r>
            <a:r>
              <a:rPr lang="en-AU" dirty="0"/>
              <a:t>was approved by </a:t>
            </a:r>
            <a:r>
              <a:rPr lang="en-AU" dirty="0" err="1"/>
              <a:t>RevCom</a:t>
            </a:r>
            <a:r>
              <a:rPr lang="en-AU" dirty="0"/>
              <a:t> in June 2018</a:t>
            </a:r>
          </a:p>
          <a:p>
            <a:r>
              <a:rPr lang="en-US" dirty="0" smtClean="0"/>
              <a:t>60-day</a:t>
            </a:r>
            <a:r>
              <a:rPr lang="en-AU" dirty="0" smtClean="0"/>
              <a:t> pre-ballot: </a:t>
            </a:r>
            <a:r>
              <a:rPr lang="en-AU" dirty="0" smtClean="0">
                <a:solidFill>
                  <a:srgbClr val="00B050"/>
                </a:solidFill>
              </a:rPr>
              <a:t>passed</a:t>
            </a:r>
            <a:r>
              <a:rPr lang="en-AU" dirty="0">
                <a:solidFill>
                  <a:schemeClr val="accent2"/>
                </a:solidFill>
              </a:rPr>
              <a:t> </a:t>
            </a:r>
            <a:r>
              <a:rPr lang="en-AU" dirty="0" smtClean="0">
                <a:solidFill>
                  <a:schemeClr val="accent2"/>
                </a:solidFill>
              </a:rPr>
              <a:t>&amp; responses required</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solidFill>
                  <a:srgbClr val="FF0000"/>
                </a:solidFill>
              </a:rPr>
              <a:t>Response was approved in Nov 2018 (N??????)</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a:t>IEEE 802.</a:t>
            </a:r>
            <a:r>
              <a:rPr lang="en-AU" dirty="0">
                <a:cs typeface="Arial" panose="020B0604020202020204" pitchFamily="34" charset="0"/>
              </a:rPr>
              <a:t>1CM</a:t>
            </a:r>
            <a:r>
              <a:rPr lang="en-AU" dirty="0"/>
              <a:t> </a:t>
            </a:r>
            <a:r>
              <a:rPr lang="en-AU" dirty="0" smtClean="0"/>
              <a:t>was published in June 2018</a:t>
            </a:r>
            <a:endParaRPr lang="en-AU" dirty="0"/>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Need to check with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1Qcy</a:t>
            </a:r>
            <a:r>
              <a:rPr lang="en-AU" dirty="0"/>
              <a:t> </a:t>
            </a:r>
            <a:r>
              <a:rPr lang="en-AU" dirty="0" smtClean="0"/>
              <a:t>will be conditionally sent to </a:t>
            </a:r>
            <a:r>
              <a:rPr lang="en-AU" dirty="0" err="1" smtClean="0"/>
              <a:t>RevCom</a:t>
            </a:r>
            <a:r>
              <a:rPr lang="en-AU" dirty="0" smtClean="0"/>
              <a:t> in July 2018</a:t>
            </a:r>
            <a:endParaRPr lang="en-AU" dirty="0"/>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PSDO process will conditionally start 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pPr lvl="1"/>
            <a:r>
              <a:rPr lang="en-AU" dirty="0"/>
              <a:t>IEEE 802.</a:t>
            </a:r>
            <a:r>
              <a:rPr lang="en-AU" dirty="0">
                <a:cs typeface="Arial" panose="020B0604020202020204" pitchFamily="34" charset="0"/>
              </a:rPr>
              <a:t>1Xck</a:t>
            </a:r>
            <a:r>
              <a:rPr lang="en-AU" dirty="0"/>
              <a:t> </a:t>
            </a:r>
            <a:r>
              <a:rPr lang="en-AU" dirty="0" smtClean="0"/>
              <a:t>will conditionally </a:t>
            </a:r>
            <a:r>
              <a:rPr lang="en-AU" dirty="0"/>
              <a:t>to </a:t>
            </a:r>
            <a:r>
              <a:rPr lang="en-AU" dirty="0" err="1"/>
              <a:t>RevCom</a:t>
            </a:r>
            <a:r>
              <a:rPr lang="en-AU" dirty="0"/>
              <a:t> in July </a:t>
            </a:r>
            <a:r>
              <a:rPr lang="en-AU" dirty="0" smtClean="0"/>
              <a:t>2018 </a:t>
            </a:r>
            <a:endParaRPr lang="en-AU" dirty="0"/>
          </a:p>
          <a:p>
            <a:r>
              <a:rPr lang="en-US" dirty="0" smtClean="0"/>
              <a:t>60-day</a:t>
            </a:r>
            <a:r>
              <a:rPr lang="en-AU" dirty="0" smtClean="0"/>
              <a:t> pre-ballot: </a:t>
            </a:r>
            <a:r>
              <a:rPr lang="en-AU" dirty="0">
                <a:solidFill>
                  <a:schemeClr val="accent2"/>
                </a:solidFill>
              </a:rPr>
              <a:t>will conditionally start 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AU" dirty="0" smtClean="0"/>
              <a:t>Awaiting publication by IEEE-SA</a:t>
            </a:r>
            <a:endParaRPr lang="en-AU" dirty="0">
              <a:solidFill>
                <a:srgbClr val="FF0000"/>
              </a:solidFill>
            </a:endParaRPr>
          </a:p>
          <a:p>
            <a:pPr lvl="2"/>
            <a:r>
              <a:rPr lang="en-AU" dirty="0" smtClean="0">
                <a:solidFill>
                  <a:srgbClr val="FF0000"/>
                </a:solidFill>
              </a:rPr>
              <a:t>(Dec 2019) </a:t>
            </a:r>
            <a:r>
              <a:rPr lang="en-AU" dirty="0">
                <a:solidFill>
                  <a:srgbClr val="FF0000"/>
                </a:solidFill>
              </a:rPr>
              <a:t>Expected publication date is 19 December</a:t>
            </a:r>
            <a:endParaRPr lang="en-US"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is waiting for start of PSDO process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pPr lvl="1"/>
            <a:r>
              <a:rPr lang="en-AU" dirty="0"/>
              <a:t>IEEE 802.</a:t>
            </a:r>
            <a:r>
              <a:rPr lang="en-AU" dirty="0">
                <a:cs typeface="Arial" panose="020B0604020202020204" pitchFamily="34" charset="0"/>
              </a:rPr>
              <a:t>1AE-Rev</a:t>
            </a:r>
            <a:r>
              <a:rPr lang="en-AU" dirty="0"/>
              <a:t> </a:t>
            </a:r>
            <a:r>
              <a:rPr lang="en-AU" dirty="0" smtClean="0"/>
              <a:t>will go to </a:t>
            </a:r>
            <a:r>
              <a:rPr lang="en-AU" dirty="0" err="1"/>
              <a:t>RevCom</a:t>
            </a:r>
            <a:r>
              <a:rPr lang="en-AU" dirty="0"/>
              <a:t> in July 2018 </a:t>
            </a:r>
          </a:p>
          <a:p>
            <a:r>
              <a:rPr lang="en-US" dirty="0" smtClean="0"/>
              <a:t>60-day</a:t>
            </a:r>
            <a:r>
              <a:rPr lang="en-AU" dirty="0" smtClean="0"/>
              <a:t> pre-ballot: </a:t>
            </a:r>
            <a:r>
              <a:rPr lang="en-AU" dirty="0" smtClean="0">
                <a:solidFill>
                  <a:schemeClr val="accent2"/>
                </a:solidFill>
              </a:rPr>
              <a:t>waiting</a:t>
            </a:r>
            <a:endParaRPr lang="en-AU" dirty="0" smtClean="0"/>
          </a:p>
          <a:p>
            <a:pPr lvl="1"/>
            <a:r>
              <a:rPr lang="en-AU" dirty="0" smtClean="0"/>
              <a:t>WG will conditionally initiate start of PSDO process in July 2018</a:t>
            </a:r>
          </a:p>
          <a:p>
            <a:pPr lvl="2"/>
            <a:r>
              <a:rPr lang="en-AU" dirty="0" smtClean="0"/>
              <a:t>Awaiting publication by IEEE-SA</a:t>
            </a:r>
          </a:p>
          <a:p>
            <a:pPr lvl="2"/>
            <a:r>
              <a:rPr lang="en-AU" dirty="0" smtClean="0">
                <a:solidFill>
                  <a:srgbClr val="FF0000"/>
                </a:solidFill>
              </a:rPr>
              <a:t>(Dec 2018) </a:t>
            </a:r>
            <a:r>
              <a:rPr lang="en-AU" dirty="0">
                <a:solidFill>
                  <a:srgbClr val="FF0000"/>
                </a:solidFill>
              </a:rPr>
              <a:t>Expected publication date is 19 December</a:t>
            </a:r>
            <a:endParaRPr lang="en-US"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US" dirty="0" smtClean="0"/>
              <a:t>Nov 2018</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 ballot has started (closing 4 March 2019) on the systematic review of </a:t>
            </a:r>
          </a:p>
          <a:p>
            <a:pPr lvl="2"/>
            <a:r>
              <a:rPr lang="en-AU" dirty="0" smtClean="0"/>
              <a:t>8802-1X:2013</a:t>
            </a:r>
          </a:p>
          <a:p>
            <a:pPr lvl="2"/>
            <a:r>
              <a:rPr lang="en-AU" dirty="0" smtClean="0"/>
              <a:t>8802-1AE:2013</a:t>
            </a: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err="1" smtClean="0"/>
              <a:t>Randell</a:t>
            </a:r>
            <a:r>
              <a:rPr lang="en-US" dirty="0" smtClean="0"/>
              <a:t>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25508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4130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379883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51682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8678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783633"/>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FDIS </a:t>
            </a:r>
            <a:r>
              <a:rPr lang="en-AU" dirty="0" smtClean="0"/>
              <a:t>ballot passed &amp;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smtClean="0"/>
              <a:t>FDIS </a:t>
            </a:r>
            <a:r>
              <a:rPr lang="en-AU" dirty="0"/>
              <a:t>ballot passed &amp;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2019 interim meeting in St Louis</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who indicated 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be available for the January interim meeting in St. Louis.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7200762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kern="1200" dirty="0" smtClean="0">
                        <a:solidFill>
                          <a:schemeClr val="accent2"/>
                        </a:solidFill>
                        <a:latin typeface="+mn-lt"/>
                        <a:ea typeface="+mn-ea"/>
                        <a:cs typeface="+mn-cs"/>
                      </a:endParaRP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62</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passed but a response is required</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a:t>
            </a:r>
            <a:r>
              <a:rPr lang="en-AU" dirty="0" smtClean="0"/>
              <a:t>passed but a response is required</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rgbClr val="00B050"/>
                </a:solidFill>
              </a:rPr>
              <a:t>passed</a:t>
            </a:r>
            <a:r>
              <a:rPr lang="en-AU" dirty="0" smtClean="0">
                <a:solidFill>
                  <a:schemeClr val="accent2"/>
                </a:solidFill>
              </a:rPr>
              <a:t> &amp; response required</a:t>
            </a:r>
            <a:endParaRPr lang="en-AU" dirty="0" smtClean="0">
              <a:solidFill>
                <a:schemeClr val="accent2"/>
              </a:solidFill>
            </a:endParaRP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Will </a:t>
            </a:r>
            <a:r>
              <a:rPr lang="en-AU" dirty="0" smtClean="0"/>
              <a:t>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CN1</a:t>
            </a:r>
          </a:p>
          <a:p>
            <a:pPr lvl="1"/>
            <a:r>
              <a:rPr lang="en-GB" i="1" dirty="0"/>
              <a:t>China NB submitted the following comments during 60 days ballot (6N16704):</a:t>
            </a:r>
            <a:endParaRPr lang="en-AU" i="1" dirty="0"/>
          </a:p>
          <a:p>
            <a:pPr lvl="2"/>
            <a:r>
              <a:rPr lang="en-GB" i="1" dirty="0"/>
              <a:t>1) In FILS shared key authentication, the shared key is generated between STA and AS and stored in these two devices, the key needs to be delivered by AS to AP through network when Link setup, so, a secure channel should be provided, but the security channel is not specified in the standard, which causes a security risk. </a:t>
            </a:r>
            <a:endParaRPr lang="en-AU" i="1" dirty="0"/>
          </a:p>
          <a:p>
            <a:pPr lvl="2"/>
            <a:r>
              <a:rPr lang="en-GB" i="1" dirty="0"/>
              <a:t>2) In FILS public key authentication, </a:t>
            </a:r>
            <a:r>
              <a:rPr lang="en-GB" i="1" dirty="0" err="1"/>
              <a:t>Subclause</a:t>
            </a:r>
            <a:r>
              <a:rPr lang="en-GB" i="1" dirty="0"/>
              <a:t> 12.12.1 mentioned that "when FILS Public Key authentication is used, each STA has a means to trust the public key of the other STA", but the standard does not provide specific means on how STA trust public key of other STAs. Furthermore, such means may be difficult to implement in real scenarios, thus will introduce very serious security issues.</a:t>
            </a:r>
            <a:endParaRPr lang="en-AU" i="1"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250429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AU" dirty="0" smtClean="0"/>
              <a:t>None</a:t>
            </a:r>
          </a:p>
          <a:p>
            <a:r>
              <a:rPr lang="en-AU" dirty="0" smtClean="0"/>
              <a:t>IEEE 802 proposed response </a:t>
            </a:r>
            <a:r>
              <a:rPr lang="en-AU" dirty="0"/>
              <a:t>CN1</a:t>
            </a:r>
          </a:p>
          <a:p>
            <a:pPr lvl="1"/>
            <a:r>
              <a:rPr lang="en-AU" dirty="0"/>
              <a:t>None</a:t>
            </a: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1801919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CN2</a:t>
            </a:r>
          </a:p>
          <a:p>
            <a:pPr lvl="1"/>
            <a:r>
              <a:rPr lang="en-GB" i="1" dirty="0"/>
              <a:t>IEEE 802.11 WG rejected CN1 and provided reasons in 6N16725. The given reasons in 6N16725 are untenable and these topics are not out of scope, because:</a:t>
            </a:r>
            <a:endParaRPr lang="en-AU" i="1" dirty="0"/>
          </a:p>
          <a:p>
            <a:pPr lvl="2"/>
            <a:r>
              <a:rPr lang="en-GB" i="1" dirty="0"/>
              <a:t>1) The amendment does not specify specific specifications or give the referred protocols for use in a trustworthy channel, which will not guarantee security and interoperability in product implementation. </a:t>
            </a:r>
            <a:endParaRPr lang="en-AU" i="1" dirty="0"/>
          </a:p>
          <a:p>
            <a:pPr lvl="2"/>
            <a:r>
              <a:rPr lang="en-GB" i="1" dirty="0"/>
              <a:t>2) The amendment does not specify the means by which trust can be obtained, however, this is an important part in authentication and key establishment. Besides, when STA (not an AP) could not get connected to the Internet, it is difficult for PKI system to accomplish authentication and establish necessary trust. Therefore, the situation will lead to difficulty in product design and implementation.</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3165738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CN2</a:t>
            </a:r>
          </a:p>
          <a:p>
            <a:pPr lvl="1"/>
            <a:r>
              <a:rPr lang="en-AU" dirty="0" smtClean="0"/>
              <a:t>None</a:t>
            </a:r>
          </a:p>
          <a:p>
            <a:r>
              <a:rPr lang="en-AU" dirty="0" smtClean="0"/>
              <a:t>IEEE 802 proposed response CN2</a:t>
            </a:r>
            <a:endParaRPr lang="en-AU" dirty="0"/>
          </a:p>
          <a:p>
            <a:pPr lvl="1"/>
            <a:r>
              <a:rPr lang="en-AU" dirty="0" smtClean="0">
                <a:solidFill>
                  <a:srgbClr val="FF0000"/>
                </a:solidFill>
              </a:rPr>
              <a:t>China NB </a:t>
            </a:r>
            <a:r>
              <a:rPr lang="en-AU" dirty="0">
                <a:solidFill>
                  <a:srgbClr val="FF0000"/>
                </a:solidFill>
              </a:rPr>
              <a:t>say the</a:t>
            </a:r>
          </a:p>
          <a:p>
            <a:pPr lvl="2"/>
            <a:r>
              <a:rPr lang="en-AU" dirty="0">
                <a:solidFill>
                  <a:srgbClr val="FF0000"/>
                </a:solidFill>
              </a:rPr>
              <a:t>IEEE 802 response to the 60 day ballot comments is untenable, although they fail to explain why</a:t>
            </a:r>
          </a:p>
          <a:p>
            <a:pPr lvl="2"/>
            <a:r>
              <a:rPr lang="en-AU" dirty="0">
                <a:solidFill>
                  <a:srgbClr val="FF0000"/>
                </a:solidFill>
              </a:rPr>
              <a:t>The topics are not out of scope, and yet they do not address the reasons we provided for why they are out of </a:t>
            </a:r>
            <a:r>
              <a:rPr lang="en-AU" dirty="0" smtClean="0">
                <a:solidFill>
                  <a:srgbClr val="FF0000"/>
                </a:solidFill>
              </a:rPr>
              <a:t>scope</a:t>
            </a:r>
          </a:p>
          <a:p>
            <a:pPr lvl="1"/>
            <a:r>
              <a:rPr lang="en-AU" dirty="0" smtClean="0">
                <a:solidFill>
                  <a:srgbClr val="FF0000"/>
                </a:solidFill>
              </a:rPr>
              <a:t>Dan Harkins has been asked to write a response</a:t>
            </a:r>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347222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 plenary meeting in Nov 2018 in Bangkok</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Likely will liaise D3.0 in Jan/Feb 2019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a:t>
            </a:r>
            <a:r>
              <a:rPr lang="en-AU" dirty="0" smtClean="0">
                <a:solidFill>
                  <a:srgbClr val="FF0000"/>
                </a:solidFill>
              </a:rPr>
              <a:t>(Jan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St Louis in January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smtClean="0"/>
              <a:t>15802-1:1995</a:t>
            </a:r>
          </a:p>
          <a:p>
            <a:pPr lvl="2"/>
            <a:r>
              <a:rPr lang="en-AU" dirty="0" smtClean="0"/>
              <a:t>ISO/IEC 15802-3:1998</a:t>
            </a:r>
          </a:p>
          <a:p>
            <a:pPr lvl="2"/>
            <a:r>
              <a:rPr lang="en-AU" dirty="0" smtClean="0"/>
              <a:t>ISO/IEC 8802-5:1998</a:t>
            </a:r>
          </a:p>
          <a:p>
            <a:pPr lvl="2"/>
            <a:r>
              <a:rPr lang="en-AU" dirty="0" smtClean="0"/>
              <a:t>ISO/IEC 8802-5:1998/Amd.1:1998</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endParaRPr lang="en-GB" dirty="0" smtClean="0"/>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t>
            </a:r>
            <a:r>
              <a:rPr lang="en-AU" dirty="0" err="1"/>
              <a:t>d</a:t>
            </a:r>
            <a:r>
              <a:rPr lang="en-AU" dirty="0" err="1" smtClean="0"/>
              <a:t>raft</a:t>
            </a:r>
            <a:r>
              <a:rPr lang="en-AU" dirty="0" smtClean="0"/>
              <a:t> </a:t>
            </a:r>
            <a:r>
              <a:rPr lang="en-AU" dirty="0"/>
              <a:t>Agenda 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6350431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8271840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Bangkok, in November 2018, as documented in </a:t>
            </a:r>
            <a:r>
              <a:rPr lang="en-AU" i="1" dirty="0" smtClean="0">
                <a:solidFill>
                  <a:srgbClr val="FF0000"/>
                </a:solidFill>
                <a:hlinkClick r:id="rId3"/>
              </a:rPr>
              <a:t>11-18-2117-00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endParaRPr kumimoji="0" lang="en-AU" sz="1600" b="1" i="0" u="none" strike="noStrike" cap="none" normalizeH="0" baseline="0" dirty="0" smtClean="0">
              <a:ln>
                <a:noFill/>
              </a:ln>
              <a:solidFill>
                <a:srgbClr val="FF0000"/>
              </a:solidFill>
              <a:effectLst/>
              <a:latin typeface="+mj-lt"/>
            </a:endParaRP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Item 9.1 of the WG1 agenda is of potential concern</a:t>
            </a:r>
            <a:endParaRPr lang="en-AU" dirty="0"/>
          </a:p>
        </p:txBody>
      </p:sp>
      <p:sp>
        <p:nvSpPr>
          <p:cNvPr id="3" name="Content Placeholder 2"/>
          <p:cNvSpPr>
            <a:spLocks noGrp="1"/>
          </p:cNvSpPr>
          <p:nvPr>
            <p:ph idx="1"/>
          </p:nvPr>
        </p:nvSpPr>
        <p:spPr/>
        <p:txBody>
          <a:bodyPr/>
          <a:lstStyle/>
          <a:p>
            <a:pPr lvl="1"/>
            <a:r>
              <a:rPr lang="en-AU" dirty="0" smtClean="0"/>
              <a:t>Item 9.1 of the SC6/WG1 agenda is </a:t>
            </a:r>
            <a:r>
              <a:rPr lang="en-AU" i="1" dirty="0"/>
              <a:t>Improvement of WG 1 Organization</a:t>
            </a:r>
            <a:r>
              <a:rPr lang="en-AU" i="1" dirty="0" smtClean="0"/>
              <a:t> </a:t>
            </a:r>
          </a:p>
          <a:p>
            <a:pPr lvl="1"/>
            <a:r>
              <a:rPr lang="en-AU" dirty="0" smtClean="0"/>
              <a:t>We don’t know anything of the content at this stage …</a:t>
            </a:r>
          </a:p>
          <a:p>
            <a:pPr lvl="1"/>
            <a:r>
              <a:rPr lang="en-AU" dirty="0" smtClean="0"/>
              <a:t>… but it could be a Trojan Horse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6093583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5829780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98</a:t>
            </a:fld>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13412</Words>
  <Application>Microsoft Office PowerPoint</Application>
  <PresentationFormat>On-screen Show (4:3)</PresentationFormat>
  <Paragraphs>2220</Paragraphs>
  <Slides>149</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149</vt:i4>
      </vt:variant>
    </vt:vector>
  </HeadingPairs>
  <TitlesOfParts>
    <vt:vector size="155"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48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FDIS ballot passed but comment response is required</vt:lpstr>
      <vt:lpstr>IEEE 802.1CB FDIS ballot passed &amp; is waiting for publication</vt:lpstr>
      <vt:lpstr>IEEE 802.1Qci FDIS ballot passed &amp; is waiting for publication</vt:lpstr>
      <vt:lpstr>IEEE 802.1Qch FDIS ballot passed &amp;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PSDO process will delayed until previous amendments are approved </vt:lpstr>
      <vt:lpstr>IEEE 802.1Qcc PSDO process will be delayed until previous amendments are approved</vt:lpstr>
      <vt:lpstr>IEEE 802.1Qcp PSDO process will be delayed until previous amendments are approved</vt:lpstr>
      <vt:lpstr>IEEE 802.1AR-Rev passed the 60-day pre-ballot but requires comment responses </vt:lpstr>
      <vt:lpstr>IEEE 802.1CM is waiting for start of FDIS ballot</vt:lpstr>
      <vt:lpstr>IEEE 802.1Qcy PSDO process will be delayed until previous amendments are approved</vt:lpstr>
      <vt:lpstr>IEEE 802.1AC/Cor-1 90-day PSDO ballot closes 17 Mar 2019</vt:lpstr>
      <vt:lpstr>IEEE 802.1Xck PSDO process will conditionally start soon</vt:lpstr>
      <vt:lpstr>IEEE 802.1AE-Rev is waiting for start of PSDO process</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published</vt:lpstr>
      <vt:lpstr>IEEE 802.3bv published</vt:lpstr>
      <vt:lpstr>IEEE 802.3bu published</vt:lpstr>
      <vt:lpstr>IEEE 802.3bs FDIS ballot passed &amp; is waiting for publication</vt:lpstr>
      <vt:lpstr>IEEE 802.3cb was liaised for information in June 2017</vt:lpstr>
      <vt:lpstr>IEEE 802.3cc FDIS ballot passed &amp;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vt:lpstr>
      <vt:lpstr>IEEE 802.11 has ten standards in the pipeline for ratification under the PSDO</vt:lpstr>
      <vt:lpstr>IEEE 802.11ah FDIS closes on 8 Feb 2019</vt:lpstr>
      <vt:lpstr>IEEE 802.11ai FDIS ballot passed but a response is required</vt:lpstr>
      <vt:lpstr>IEEE 802.11ai FDIS ballot passed but a response is required</vt:lpstr>
      <vt:lpstr>China NB provided comments in FDIS ballot on IEEE 802.11ai</vt:lpstr>
      <vt:lpstr>China NB provided comments in FDIS ballot on IEEE 802.11ai</vt:lpstr>
      <vt:lpstr>China NB provided comments in FDIS ballot on IEEE 802.11ai</vt:lpstr>
      <vt:lpstr>China NB provided comments in FDIS ballot on IEEE 802.11ai</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Item 9.1 of the WG1 agenda is of potential concern</vt:lpstr>
      <vt:lpstr>Is anyone intending to go to the SC6 meeting in China?</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2019-01-07T00:11:46Z</dcterms:modified>
</cp:coreProperties>
</file>