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66" r:id="rId4"/>
    <p:sldId id="265" r:id="rId5"/>
    <p:sldId id="267" r:id="rId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43" autoAdjust="0"/>
    <p:restoredTop sz="94660"/>
  </p:normalViewPr>
  <p:slideViewPr>
    <p:cSldViewPr>
      <p:cViewPr varScale="1">
        <p:scale>
          <a:sx n="86" d="100"/>
          <a:sy n="86" d="100"/>
        </p:scale>
        <p:origin x="918" y="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802.11-18/0980r0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May 2018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802.11-18/0980r0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2018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802.11-18/0980r0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802.11-18/0980r0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596963F5-7B75-439B-8C7F-2834157A26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2018</a:t>
            </a:r>
            <a:endParaRPr lang="en-US" dirty="0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xmlns="" id="{2ED4E38A-C13D-45AB-BDAA-DE056FD8B5D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Jon Rosdahl (Qualcomm)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075ECD03-F5EF-4795-ADA3-1A3E5C012A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27450E0C-7ED5-4BB5-8890-863087A5936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336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Bo Sun (ZTE)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Bo Sun (ZTE)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802.11-18/2052r0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__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NGV SG Closing Report </a:t>
            </a:r>
            <a:r>
              <a:rPr lang="en-GB" dirty="0" smtClean="0"/>
              <a:t>– Bangkok, Thailand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550127" y="1868068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2018-11-15</a:t>
            </a:r>
            <a:endParaRPr lang="en-GB" sz="2000" b="0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Bo Sun (ZTE)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Nov </a:t>
            </a:r>
            <a:r>
              <a:rPr lang="en-US" dirty="0"/>
              <a:t>2018</a:t>
            </a:r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7432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2997872"/>
              </p:ext>
            </p:extLst>
          </p:nvPr>
        </p:nvGraphicFramePr>
        <p:xfrm>
          <a:off x="719137" y="3402851"/>
          <a:ext cx="7780337" cy="955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8" name="Document" r:id="rId4" imgW="8302326" imgH="1017911" progId="Word.Document.8">
                  <p:embed/>
                </p:oleObj>
              </mc:Choice>
              <mc:Fallback>
                <p:oleObj name="Document" r:id="rId4" imgW="8302326" imgH="101791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9137" y="3402851"/>
                        <a:ext cx="7780337" cy="955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en-US" dirty="0"/>
              <a:t>Closing report for </a:t>
            </a:r>
            <a:r>
              <a:rPr lang="en-GB" altLang="en-US" dirty="0" smtClean="0"/>
              <a:t>Nov </a:t>
            </a:r>
            <a:r>
              <a:rPr lang="en-GB" altLang="en-US" dirty="0"/>
              <a:t>2018 </a:t>
            </a:r>
            <a:r>
              <a:rPr lang="en-GB" altLang="en-US" dirty="0" smtClean="0"/>
              <a:t>NGV SG meeting in Bangkok, Thailand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Nov </a:t>
            </a:r>
            <a:r>
              <a:rPr lang="en-US" dirty="0"/>
              <a:t>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Bo Sun (ZTE)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DBDFE0C-82E1-46BE-987F-B7EF866C93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NGV SG Progress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D7B87A0-10F9-4121-935C-57A81A40B9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6400"/>
            <a:ext cx="7770813" cy="4827589"/>
          </a:xfrm>
        </p:spPr>
        <p:txBody>
          <a:bodyPr>
            <a:normAutofit fontScale="47500" lnSpcReduction="20000"/>
          </a:bodyPr>
          <a:lstStyle/>
          <a:p>
            <a:pPr>
              <a:spcBef>
                <a:spcPct val="20000"/>
              </a:spcBef>
              <a:buClrTx/>
              <a:buSzTx/>
            </a:pPr>
            <a:r>
              <a:rPr lang="en-US" altLang="en-US" sz="3400" dirty="0">
                <a:solidFill>
                  <a:schemeClr val="tx1"/>
                </a:solidFill>
                <a:ea typeface="MS PGothic" panose="020B0600070205080204" pitchFamily="34" charset="-128"/>
              </a:rPr>
              <a:t>Meeting Slot #1 - </a:t>
            </a:r>
            <a:r>
              <a:rPr lang="en-US" altLang="en-US" sz="34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Monday, AM1 8:00 </a:t>
            </a:r>
            <a:r>
              <a:rPr lang="en-US" altLang="en-US" sz="3400" dirty="0">
                <a:solidFill>
                  <a:schemeClr val="tx1"/>
                </a:solidFill>
                <a:ea typeface="MS PGothic" panose="020B0600070205080204" pitchFamily="34" charset="-128"/>
              </a:rPr>
              <a:t>– </a:t>
            </a:r>
            <a:r>
              <a:rPr lang="en-US" altLang="en-US" sz="34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10:00</a:t>
            </a:r>
            <a:endParaRPr lang="en-US" altLang="en-US" sz="3400" dirty="0">
              <a:solidFill>
                <a:schemeClr val="tx1"/>
              </a:solidFill>
              <a:ea typeface="MS PGothic" panose="020B0600070205080204" pitchFamily="34" charset="-128"/>
            </a:endParaRPr>
          </a:p>
          <a:p>
            <a:pPr>
              <a:spcBef>
                <a:spcPct val="20000"/>
              </a:spcBef>
              <a:buClrTx/>
              <a:buSzTx/>
            </a:pPr>
            <a:r>
              <a:rPr lang="en-US" altLang="en-US" sz="3400" dirty="0">
                <a:solidFill>
                  <a:schemeClr val="tx1"/>
                </a:solidFill>
                <a:ea typeface="MS PGothic" panose="020B0600070205080204" pitchFamily="34" charset="-128"/>
              </a:rPr>
              <a:t>Meeting Slot #2 - </a:t>
            </a:r>
            <a:r>
              <a:rPr lang="en-US" altLang="en-US" sz="34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Tuesday, EVE 19:30-21:30</a:t>
            </a:r>
            <a:endParaRPr lang="en-US" altLang="en-US" sz="3400" dirty="0">
              <a:solidFill>
                <a:schemeClr val="tx1"/>
              </a:solidFill>
              <a:ea typeface="MS PGothic" panose="020B0600070205080204" pitchFamily="34" charset="-128"/>
            </a:endParaRPr>
          </a:p>
          <a:p>
            <a:pPr>
              <a:spcBef>
                <a:spcPct val="20000"/>
              </a:spcBef>
              <a:buClrTx/>
              <a:buSzTx/>
            </a:pPr>
            <a:r>
              <a:rPr lang="en-US" altLang="en-US" sz="3400" dirty="0">
                <a:solidFill>
                  <a:schemeClr val="tx1"/>
                </a:solidFill>
                <a:ea typeface="MS PGothic" panose="020B0600070205080204" pitchFamily="34" charset="-128"/>
              </a:rPr>
              <a:t>Meeting Slot #3 </a:t>
            </a:r>
            <a:r>
              <a:rPr lang="en-US" altLang="en-US" sz="34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- Wednesday, AM1 8:00-10:00</a:t>
            </a:r>
          </a:p>
          <a:p>
            <a:pPr>
              <a:spcBef>
                <a:spcPct val="20000"/>
              </a:spcBef>
              <a:buClrTx/>
              <a:buSzTx/>
            </a:pPr>
            <a:r>
              <a:rPr lang="en-US" altLang="en-US" sz="34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Meeting Slot #4 - Thursday, AM1 8:00-10:00</a:t>
            </a:r>
            <a:endParaRPr lang="en-US" altLang="en-US" sz="3400" dirty="0">
              <a:solidFill>
                <a:srgbClr val="FF0000"/>
              </a:solidFill>
              <a:ea typeface="MS PGothic" panose="020B0600070205080204" pitchFamily="34" charset="-128"/>
            </a:endParaRPr>
          </a:p>
          <a:p>
            <a:pPr>
              <a:spcBef>
                <a:spcPct val="20000"/>
              </a:spcBef>
              <a:buClrTx/>
              <a:buSzTx/>
            </a:pPr>
            <a:endParaRPr lang="en-US" altLang="en-US" sz="3400" dirty="0">
              <a:solidFill>
                <a:schemeClr val="tx1"/>
              </a:solidFill>
              <a:ea typeface="MS PGothic" panose="020B0600070205080204" pitchFamily="34" charset="-128"/>
            </a:endParaRPr>
          </a:p>
          <a:p>
            <a:pPr>
              <a:spcBef>
                <a:spcPct val="20000"/>
              </a:spcBef>
              <a:buClrTx/>
              <a:buSzTx/>
            </a:pPr>
            <a:r>
              <a:rPr lang="en-US" altLang="en-US" sz="34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Work items completed in this week: </a:t>
            </a:r>
            <a:endParaRPr lang="en-US" altLang="en-US" sz="3400" dirty="0">
              <a:solidFill>
                <a:schemeClr val="tx1"/>
              </a:solidFill>
              <a:ea typeface="MS PGothic" panose="020B0600070205080204" pitchFamily="34" charset="-128"/>
            </a:endParaRPr>
          </a:p>
          <a:p>
            <a:pPr>
              <a:spcBef>
                <a:spcPct val="20000"/>
              </a:spcBef>
              <a:buClrTx/>
              <a:buSzTx/>
              <a:buFontTx/>
              <a:buChar char="-"/>
            </a:pP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The group agreed on the Sep meeting minutes.</a:t>
            </a:r>
          </a:p>
          <a:p>
            <a:pPr>
              <a:spcBef>
                <a:spcPct val="20000"/>
              </a:spcBef>
              <a:buClrTx/>
              <a:buSzTx/>
              <a:buFontTx/>
              <a:buChar char="-"/>
            </a:pPr>
            <a:r>
              <a:rPr lang="en-US" altLang="en-US" sz="2900" dirty="0">
                <a:solidFill>
                  <a:schemeClr val="tx1"/>
                </a:solidFill>
                <a:ea typeface="MS PGothic" panose="020B0600070205080204" pitchFamily="34" charset="-128"/>
              </a:rPr>
              <a:t>The NGV SG timeline plan is not changed.</a:t>
            </a:r>
          </a:p>
          <a:p>
            <a:pPr>
              <a:spcBef>
                <a:spcPct val="20000"/>
              </a:spcBef>
              <a:buClrTx/>
              <a:buSzTx/>
              <a:buFontTx/>
              <a:buChar char="-"/>
            </a:pPr>
            <a:r>
              <a:rPr lang="en-US" altLang="en-US" sz="2900" dirty="0">
                <a:solidFill>
                  <a:schemeClr val="tx1"/>
                </a:solidFill>
                <a:ea typeface="MS PGothic" panose="020B0600070205080204" pitchFamily="34" charset="-128"/>
              </a:rPr>
              <a:t>The group received four comments per IEEE P802.11bd PAR and </a:t>
            </a: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CSD. The resolutions to these comments were developed as in 11-18/2025r1 and approved by the group. </a:t>
            </a:r>
          </a:p>
          <a:p>
            <a:pPr>
              <a:spcBef>
                <a:spcPct val="20000"/>
              </a:spcBef>
              <a:buClrTx/>
              <a:buSzTx/>
              <a:buFontTx/>
              <a:buChar char="-"/>
            </a:pP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Accordingly</a:t>
            </a:r>
            <a:r>
              <a:rPr lang="en-US" altLang="en-US" sz="2900" dirty="0">
                <a:solidFill>
                  <a:schemeClr val="tx1"/>
                </a:solidFill>
                <a:ea typeface="MS PGothic" panose="020B0600070205080204" pitchFamily="34" charset="-128"/>
              </a:rPr>
              <a:t>, the </a:t>
            </a: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P802.11bd PAR was updated </a:t>
            </a:r>
            <a:r>
              <a:rPr lang="en-US" altLang="en-US" sz="2900" dirty="0">
                <a:solidFill>
                  <a:schemeClr val="tx1"/>
                </a:solidFill>
                <a:ea typeface="MS PGothic" panose="020B0600070205080204" pitchFamily="34" charset="-128"/>
              </a:rPr>
              <a:t>to 11-18/0861r9 which was also approved by WG in mid-week plenary.</a:t>
            </a:r>
          </a:p>
          <a:p>
            <a:pPr>
              <a:spcBef>
                <a:spcPct val="20000"/>
              </a:spcBef>
              <a:buClrTx/>
              <a:buSzTx/>
              <a:buFontTx/>
              <a:buChar char="-"/>
            </a:pP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The group reviewed liaison feedbacks from Car 2 Car Communication Consortium and approved response liaison documents (11-18/1952r2) to be sent to WG for approval in closing plenary.</a:t>
            </a:r>
          </a:p>
          <a:p>
            <a:pPr>
              <a:spcBef>
                <a:spcPct val="20000"/>
              </a:spcBef>
              <a:buClrTx/>
              <a:buSzTx/>
              <a:buFontTx/>
              <a:buChar char="-"/>
            </a:pPr>
            <a:r>
              <a:rPr lang="en-US" altLang="en-US" sz="2900" dirty="0">
                <a:solidFill>
                  <a:schemeClr val="tx1"/>
                </a:solidFill>
                <a:ea typeface="MS PGothic" panose="020B0600070205080204" pitchFamily="34" charset="-128"/>
              </a:rPr>
              <a:t>The group reviewed liaison feedbacks from </a:t>
            </a: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ETSI TC ITS </a:t>
            </a:r>
            <a:r>
              <a:rPr lang="en-US" altLang="en-US" sz="2900" dirty="0">
                <a:solidFill>
                  <a:schemeClr val="tx1"/>
                </a:solidFill>
                <a:ea typeface="MS PGothic" panose="020B0600070205080204" pitchFamily="34" charset="-128"/>
              </a:rPr>
              <a:t>and approved response liaison documents </a:t>
            </a: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(11-18/1950r2) to be </a:t>
            </a:r>
            <a:r>
              <a:rPr lang="en-US" altLang="en-US" sz="2900" dirty="0">
                <a:solidFill>
                  <a:schemeClr val="tx1"/>
                </a:solidFill>
                <a:ea typeface="MS PGothic" panose="020B0600070205080204" pitchFamily="34" charset="-128"/>
              </a:rPr>
              <a:t>sent to WG for approval in closing plenary.</a:t>
            </a:r>
          </a:p>
          <a:p>
            <a:pPr>
              <a:spcBef>
                <a:spcPct val="20000"/>
              </a:spcBef>
              <a:buClrTx/>
              <a:buSzTx/>
              <a:buFontTx/>
              <a:buChar char="-"/>
            </a:pP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The group approved to add two new NGV use cases.</a:t>
            </a:r>
          </a:p>
          <a:p>
            <a:pPr>
              <a:spcBef>
                <a:spcPct val="20000"/>
              </a:spcBef>
              <a:buClrTx/>
              <a:buSzTx/>
              <a:buFontTx/>
              <a:buChar char="-"/>
            </a:pP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The group reviewed liaison feedback from Wi-Fi Alliance.</a:t>
            </a:r>
          </a:p>
          <a:p>
            <a:pPr>
              <a:spcBef>
                <a:spcPct val="20000"/>
              </a:spcBef>
              <a:buClrTx/>
              <a:buSzTx/>
              <a:buFontTx/>
              <a:buChar char="-"/>
            </a:pP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Teleconference plan before Nov meeting was settled, on Dec 11th</a:t>
            </a:r>
          </a:p>
          <a:p>
            <a:pPr>
              <a:spcBef>
                <a:spcPct val="20000"/>
              </a:spcBef>
              <a:buClrTx/>
              <a:buSzTx/>
              <a:buFontTx/>
              <a:buChar char="-"/>
            </a:pP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9 </a:t>
            </a:r>
            <a:r>
              <a:rPr lang="en-US" altLang="en-US" sz="2900" dirty="0">
                <a:solidFill>
                  <a:schemeClr val="tx1"/>
                </a:solidFill>
                <a:ea typeface="MS PGothic" panose="020B0600070205080204" pitchFamily="34" charset="-128"/>
              </a:rPr>
              <a:t>submissions on topics of </a:t>
            </a: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use cases, channel model and technical feasibility were presented and discussed.</a:t>
            </a:r>
            <a:endParaRPr lang="en-US" sz="2900" dirty="0"/>
          </a:p>
        </p:txBody>
      </p:sp>
      <p:sp>
        <p:nvSpPr>
          <p:cNvPr id="19460" name="灯片编号占位符 3">
            <a:extLst>
              <a:ext uri="{FF2B5EF4-FFF2-40B4-BE49-F238E27FC236}">
                <a16:creationId xmlns:a16="http://schemas.microsoft.com/office/drawing/2014/main" xmlns="" id="{548A6D8A-AFDC-4E13-A6E7-EED634F2E707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>
                <a:solidFill>
                  <a:schemeClr val="tx1"/>
                </a:solidFill>
                <a:ea typeface="MS PGothic" panose="020B0600070205080204" pitchFamily="34" charset="-128"/>
                <a:cs typeface="Arial Unicode MS" panose="020B0604020202020204" pitchFamily="34" charset="-128"/>
              </a:rPr>
              <a:t>Slide </a:t>
            </a:r>
            <a:fld id="{2C41C87B-5680-448A-80C1-C50BF4FA17C2}" type="slidenum">
              <a:rPr lang="en-US" altLang="en-US" sz="1200" b="0" smtClean="0">
                <a:solidFill>
                  <a:schemeClr val="tx1"/>
                </a:solidFill>
                <a:ea typeface="MS PGothic" panose="020B060007020508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>
              <a:solidFill>
                <a:schemeClr val="tx1"/>
              </a:solidFill>
              <a:ea typeface="MS PGothic" panose="020B060007020508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9458" name="日期占位符 1">
            <a:extLst>
              <a:ext uri="{FF2B5EF4-FFF2-40B4-BE49-F238E27FC236}">
                <a16:creationId xmlns:a16="http://schemas.microsoft.com/office/drawing/2014/main" xmlns="" id="{67D14339-D42D-45DB-8332-6253F8638EEC}"/>
              </a:ext>
            </a:extLst>
          </p:cNvPr>
          <p:cNvSpPr>
            <a:spLocks noGrp="1" noChangeArrowheads="1"/>
          </p:cNvSpPr>
          <p:nvPr>
            <p:ph type="dt" idx="1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Nov </a:t>
            </a:r>
            <a:r>
              <a:rPr lang="en-US" altLang="en-US" sz="1800" dirty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2018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Bo Sun (ZTE)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6344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4">
            <a:extLst>
              <a:ext uri="{FF2B5EF4-FFF2-40B4-BE49-F238E27FC236}">
                <a16:creationId xmlns:a16="http://schemas.microsoft.com/office/drawing/2014/main" xmlns="" id="{CB4F8DDF-7E6C-499D-8690-5B79DD1CDA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381000"/>
          </a:xfrm>
        </p:spPr>
        <p:txBody>
          <a:bodyPr/>
          <a:lstStyle/>
          <a:p>
            <a:r>
              <a:rPr lang="en-US" altLang="en-US" dirty="0"/>
              <a:t>Submissions from the week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24552FA6-D089-4140-B33B-138AA2EB50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5613" y="1262063"/>
            <a:ext cx="8459787" cy="5170487"/>
          </a:xfrm>
        </p:spPr>
        <p:txBody>
          <a:bodyPr>
            <a:normAutofit fontScale="92500" lnSpcReduction="20000"/>
          </a:bodyPr>
          <a:lstStyle/>
          <a:p>
            <a:pPr algn="just">
              <a:defRPr/>
            </a:pPr>
            <a:r>
              <a:rPr lang="en-GB" altLang="en-US" dirty="0" smtClean="0"/>
              <a:t>Submissions</a:t>
            </a:r>
          </a:p>
          <a:p>
            <a:pPr lvl="1" algn="just">
              <a:defRPr/>
            </a:pPr>
            <a:r>
              <a:rPr lang="en-US" altLang="en-US" sz="1800" dirty="0" smtClean="0">
                <a:solidFill>
                  <a:schemeClr val="tx1"/>
                </a:solidFill>
              </a:rPr>
              <a:t>11-18/1541</a:t>
            </a:r>
            <a:r>
              <a:rPr lang="en-US" altLang="en-US" sz="1800" dirty="0">
                <a:solidFill>
                  <a:schemeClr val="tx1"/>
                </a:solidFill>
              </a:rPr>
              <a:t>, railway-use-cases-for-</a:t>
            </a:r>
            <a:r>
              <a:rPr lang="en-US" altLang="en-US" sz="1800" dirty="0" err="1">
                <a:solidFill>
                  <a:schemeClr val="tx1"/>
                </a:solidFill>
              </a:rPr>
              <a:t>ngv</a:t>
            </a:r>
            <a:r>
              <a:rPr lang="en-US" altLang="en-US" sz="1800" dirty="0">
                <a:solidFill>
                  <a:schemeClr val="tx1"/>
                </a:solidFill>
              </a:rPr>
              <a:t>, Stephan Sand (DLR)</a:t>
            </a:r>
          </a:p>
          <a:p>
            <a:pPr lvl="1" algn="just">
              <a:defRPr/>
            </a:pPr>
            <a:r>
              <a:rPr lang="en-US" altLang="en-US" sz="1800" dirty="0">
                <a:solidFill>
                  <a:schemeClr val="tx1"/>
                </a:solidFill>
              </a:rPr>
              <a:t>11-18/1927, Error correction message, Onn Haran (</a:t>
            </a:r>
            <a:r>
              <a:rPr lang="en-US" altLang="en-US" sz="1800" dirty="0" err="1">
                <a:solidFill>
                  <a:schemeClr val="tx1"/>
                </a:solidFill>
              </a:rPr>
              <a:t>Autotalks</a:t>
            </a:r>
            <a:r>
              <a:rPr lang="en-US" altLang="en-US" sz="1800" dirty="0">
                <a:solidFill>
                  <a:schemeClr val="tx1"/>
                </a:solidFill>
              </a:rPr>
              <a:t>)</a:t>
            </a:r>
          </a:p>
          <a:p>
            <a:pPr lvl="1" algn="just">
              <a:defRPr/>
            </a:pPr>
            <a:r>
              <a:rPr lang="en-US" altLang="en-US" sz="1800" dirty="0">
                <a:solidFill>
                  <a:schemeClr val="tx1"/>
                </a:solidFill>
              </a:rPr>
              <a:t>11-18/1928, The impact of multi-channel operation, Onn Haran (</a:t>
            </a:r>
            <a:r>
              <a:rPr lang="en-US" altLang="en-US" sz="1800" dirty="0" err="1">
                <a:solidFill>
                  <a:schemeClr val="tx1"/>
                </a:solidFill>
              </a:rPr>
              <a:t>Autotalks</a:t>
            </a:r>
            <a:r>
              <a:rPr lang="en-US" altLang="en-US" sz="1800" dirty="0">
                <a:solidFill>
                  <a:schemeClr val="tx1"/>
                </a:solidFill>
              </a:rPr>
              <a:t>)</a:t>
            </a:r>
          </a:p>
          <a:p>
            <a:pPr lvl="1" algn="just">
              <a:defRPr/>
            </a:pPr>
            <a:r>
              <a:rPr lang="en-US" altLang="en-US" sz="1800" dirty="0">
                <a:solidFill>
                  <a:schemeClr val="tx1"/>
                </a:solidFill>
              </a:rPr>
              <a:t>11-18/1945, </a:t>
            </a:r>
            <a:r>
              <a:rPr lang="en-US" altLang="zh-CN" sz="1800" dirty="0">
                <a:solidFill>
                  <a:schemeClr val="tx1"/>
                </a:solidFill>
              </a:rPr>
              <a:t>Work breakdown for P802.11bd, James </a:t>
            </a:r>
            <a:r>
              <a:rPr lang="en-US" altLang="zh-CN" sz="1800" dirty="0" err="1">
                <a:solidFill>
                  <a:schemeClr val="tx1"/>
                </a:solidFill>
              </a:rPr>
              <a:t>Lepp</a:t>
            </a:r>
            <a:r>
              <a:rPr lang="en-US" altLang="zh-CN" sz="1800" dirty="0">
                <a:solidFill>
                  <a:schemeClr val="tx1"/>
                </a:solidFill>
              </a:rPr>
              <a:t> (BlackBerry)</a:t>
            </a:r>
          </a:p>
          <a:p>
            <a:pPr lvl="1" algn="just">
              <a:defRPr/>
            </a:pPr>
            <a:r>
              <a:rPr lang="en-US" altLang="zh-CN" sz="1800" dirty="0"/>
              <a:t>11-18/1951, </a:t>
            </a:r>
            <a:r>
              <a:rPr lang="en-US" altLang="zh-CN" sz="1800" dirty="0" err="1"/>
              <a:t>etsi</a:t>
            </a:r>
            <a:r>
              <a:rPr lang="en-US" altLang="zh-CN" sz="1800" dirty="0"/>
              <a:t>-cooperative-awareness-message-cam-generation-rules, </a:t>
            </a:r>
            <a:r>
              <a:rPr lang="en-US" altLang="zh-CN" sz="1800" dirty="0" err="1"/>
              <a:t>Friedbert</a:t>
            </a:r>
            <a:r>
              <a:rPr lang="en-US" altLang="zh-CN" sz="1800" dirty="0"/>
              <a:t> Berens (</a:t>
            </a:r>
            <a:r>
              <a:rPr lang="en-US" altLang="zh-CN" sz="1800" dirty="0" err="1"/>
              <a:t>FBConsulting</a:t>
            </a:r>
            <a:r>
              <a:rPr lang="en-US" altLang="zh-CN" sz="1800" dirty="0"/>
              <a:t> </a:t>
            </a:r>
            <a:r>
              <a:rPr lang="en-US" altLang="zh-CN" sz="1800" dirty="0" err="1"/>
              <a:t>Sarl</a:t>
            </a:r>
            <a:r>
              <a:rPr lang="en-US" altLang="zh-CN" sz="1800" dirty="0"/>
              <a:t>)</a:t>
            </a:r>
          </a:p>
          <a:p>
            <a:pPr lvl="1" algn="just">
              <a:defRPr/>
            </a:pPr>
            <a:r>
              <a:rPr lang="en-US" altLang="en-US" sz="1800" dirty="0"/>
              <a:t>11-18/1956, </a:t>
            </a:r>
            <a:r>
              <a:rPr lang="en-US" altLang="zh-CN" sz="1800" dirty="0"/>
              <a:t>V2X Reed-Solomon Simulation Model, </a:t>
            </a:r>
            <a:r>
              <a:rPr lang="en-US" altLang="zh-CN" sz="1800" dirty="0" err="1"/>
              <a:t>Ioannis</a:t>
            </a:r>
            <a:r>
              <a:rPr lang="en-US" altLang="zh-CN" sz="1800" dirty="0"/>
              <a:t> Sarris (u-box)</a:t>
            </a:r>
          </a:p>
          <a:p>
            <a:pPr lvl="1" algn="just">
              <a:defRPr/>
            </a:pPr>
            <a:r>
              <a:rPr lang="en-US" altLang="en-US" sz="1800" dirty="0"/>
              <a:t>11-18/1964, </a:t>
            </a:r>
            <a:r>
              <a:rPr lang="en-US" altLang="zh-CN" sz="1800" dirty="0"/>
              <a:t>simulation-of-LTE-V-and-WAVE, Nan Li (ZTE)</a:t>
            </a:r>
          </a:p>
          <a:p>
            <a:pPr lvl="1" algn="just">
              <a:defRPr/>
            </a:pPr>
            <a:r>
              <a:rPr lang="en-US" altLang="zh-CN" sz="1800" dirty="0"/>
              <a:t>11-18/1971, NGV Indication within Legacy Broadcast PPDU, </a:t>
            </a:r>
            <a:r>
              <a:rPr lang="en-US" altLang="zh-CN" sz="1800" dirty="0" err="1"/>
              <a:t>Liwen</a:t>
            </a:r>
            <a:r>
              <a:rPr lang="en-US" altLang="zh-CN" sz="1800" dirty="0"/>
              <a:t> Chu (Marvell</a:t>
            </a:r>
            <a:r>
              <a:rPr lang="en-US" altLang="zh-CN" sz="1800" dirty="0" smtClean="0"/>
              <a:t>) (Not present)</a:t>
            </a:r>
            <a:endParaRPr lang="en-US" altLang="zh-CN" sz="1800" dirty="0"/>
          </a:p>
          <a:p>
            <a:pPr lvl="1" algn="just">
              <a:defRPr/>
            </a:pPr>
            <a:r>
              <a:rPr lang="en-US" altLang="en-US" sz="1800" dirty="0"/>
              <a:t>11-18/1977, </a:t>
            </a:r>
            <a:r>
              <a:rPr lang="en-US" altLang="zh-CN" sz="1800" dirty="0"/>
              <a:t>Use Cases for NGV using High Data Rate, Hiroyuki </a:t>
            </a:r>
            <a:r>
              <a:rPr lang="en-US" altLang="zh-CN" sz="1800" dirty="0" err="1"/>
              <a:t>Motozuka</a:t>
            </a:r>
            <a:r>
              <a:rPr lang="en-US" altLang="zh-CN" sz="1800" dirty="0"/>
              <a:t> (Panasonic)</a:t>
            </a:r>
          </a:p>
          <a:p>
            <a:pPr lvl="1" algn="just">
              <a:defRPr/>
            </a:pPr>
            <a:r>
              <a:rPr lang="en-US" altLang="en-US" sz="1800" dirty="0"/>
              <a:t>11-18/1994, </a:t>
            </a:r>
            <a:r>
              <a:rPr lang="en-US" altLang="zh-CN" sz="1800" dirty="0"/>
              <a:t>Consideration of Common Doppler in C2C </a:t>
            </a:r>
            <a:r>
              <a:rPr lang="en-US" altLang="zh-CN" sz="1800" dirty="0" smtClean="0"/>
              <a:t>Channels, </a:t>
            </a:r>
            <a:r>
              <a:rPr lang="en-US" altLang="zh-CN" sz="1800" dirty="0" err="1" smtClean="0"/>
              <a:t>Sudhir</a:t>
            </a:r>
            <a:r>
              <a:rPr lang="en-US" altLang="zh-CN" sz="1800" dirty="0" smtClean="0"/>
              <a:t> </a:t>
            </a:r>
            <a:r>
              <a:rPr lang="en-US" altLang="zh-CN" sz="1800" dirty="0"/>
              <a:t>(Marvell)</a:t>
            </a:r>
            <a:endParaRPr lang="en-GB" altLang="en-US" sz="1800" dirty="0"/>
          </a:p>
          <a:p>
            <a:pPr lvl="1" algn="just">
              <a:defRPr/>
            </a:pPr>
            <a:endParaRPr lang="en-GB" altLang="en-US" dirty="0" smtClean="0">
              <a:solidFill>
                <a:schemeClr val="tx1"/>
              </a:solidFill>
            </a:endParaRPr>
          </a:p>
          <a:p>
            <a:pPr algn="just">
              <a:defRPr/>
            </a:pPr>
            <a:r>
              <a:rPr lang="en-GB" altLang="en-US" dirty="0" smtClean="0">
                <a:solidFill>
                  <a:schemeClr val="tx1"/>
                </a:solidFill>
              </a:rPr>
              <a:t>Official SG documents</a:t>
            </a:r>
          </a:p>
          <a:p>
            <a:pPr lvl="1" algn="just">
              <a:defRPr/>
            </a:pPr>
            <a:r>
              <a:rPr lang="en-GB" altLang="en-US" sz="1700" dirty="0" smtClean="0">
                <a:solidFill>
                  <a:schemeClr val="tx1"/>
                </a:solidFill>
              </a:rPr>
              <a:t>PAR: 		</a:t>
            </a:r>
            <a:r>
              <a:rPr lang="en-GB" altLang="en-US" sz="1700" dirty="0" smtClean="0">
                <a:solidFill>
                  <a:srgbClr val="FF0000"/>
                </a:solidFill>
              </a:rPr>
              <a:t>11-18/0861r9, 	approved by SG </a:t>
            </a:r>
          </a:p>
          <a:p>
            <a:pPr lvl="1" algn="just">
              <a:defRPr/>
            </a:pPr>
            <a:r>
              <a:rPr lang="en-GB" altLang="en-US" sz="1700" dirty="0" smtClean="0">
                <a:solidFill>
                  <a:schemeClr val="tx1"/>
                </a:solidFill>
              </a:rPr>
              <a:t>CSD: 		11-18/0862r3,	approved by SG</a:t>
            </a:r>
          </a:p>
          <a:p>
            <a:pPr lvl="1" algn="just">
              <a:defRPr/>
            </a:pPr>
            <a:r>
              <a:rPr lang="en-GB" altLang="en-US" sz="1700" dirty="0" smtClean="0">
                <a:solidFill>
                  <a:schemeClr val="tx1"/>
                </a:solidFill>
              </a:rPr>
              <a:t>Use Cases: 	</a:t>
            </a:r>
            <a:r>
              <a:rPr lang="en-GB" altLang="en-US" sz="1700" dirty="0" smtClean="0">
                <a:solidFill>
                  <a:srgbClr val="FF0000"/>
                </a:solidFill>
              </a:rPr>
              <a:t>11-18/1323r2</a:t>
            </a:r>
            <a:r>
              <a:rPr lang="en-GB" altLang="en-US" sz="1700" dirty="0" smtClean="0">
                <a:solidFill>
                  <a:schemeClr val="tx1"/>
                </a:solidFill>
              </a:rPr>
              <a:t>,	approved by SG</a:t>
            </a:r>
          </a:p>
          <a:p>
            <a:pPr lvl="1" algn="just">
              <a:defRPr/>
            </a:pPr>
            <a:r>
              <a:rPr lang="en-GB" altLang="en-US" sz="1700" dirty="0" smtClean="0">
                <a:solidFill>
                  <a:schemeClr val="tx1"/>
                </a:solidFill>
              </a:rPr>
              <a:t>Liaison:		11-18/1303r2, 	approved by SG</a:t>
            </a:r>
            <a:r>
              <a:rPr lang="en-GB" altLang="en-US" sz="1700" dirty="0">
                <a:solidFill>
                  <a:schemeClr val="tx1"/>
                </a:solidFill>
              </a:rPr>
              <a:t> </a:t>
            </a:r>
            <a:r>
              <a:rPr lang="en-GB" altLang="en-US" sz="1700" dirty="0" smtClean="0">
                <a:solidFill>
                  <a:schemeClr val="tx1"/>
                </a:solidFill>
              </a:rPr>
              <a:t>and WG</a:t>
            </a:r>
            <a:endParaRPr lang="en-GB" altLang="en-US" sz="1700" dirty="0">
              <a:solidFill>
                <a:schemeClr val="tx1"/>
              </a:solidFill>
            </a:endParaRPr>
          </a:p>
        </p:txBody>
      </p:sp>
      <p:sp>
        <p:nvSpPr>
          <p:cNvPr id="18438" name="Slide Number Placeholder 3">
            <a:extLst>
              <a:ext uri="{FF2B5EF4-FFF2-40B4-BE49-F238E27FC236}">
                <a16:creationId xmlns:a16="http://schemas.microsoft.com/office/drawing/2014/main" xmlns="" id="{69750D8E-6E36-4F0E-ADE9-9BE79651BD7A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buFont typeface="Times New Roman" panose="02020603050405020304" pitchFamily="18" charset="0"/>
              <a:buNone/>
            </a:pPr>
            <a:r>
              <a:rPr lang="en-US" altLang="en-US" sz="12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Slide </a:t>
            </a:r>
            <a:fld id="{9624B909-9AF8-4646-8E08-EADA318A5722}" type="slidenum">
              <a:rPr lang="en-US" altLang="en-US" sz="120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buFont typeface="Times New Roman" panose="02020603050405020304" pitchFamily="18" charset="0"/>
                <a:buNone/>
              </a:pPr>
              <a:t>4</a:t>
            </a:fld>
            <a:endParaRPr lang="en-US" altLang="en-US" sz="1200">
              <a:solidFill>
                <a:srgbClr val="00000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8436" name="Date Placeholder 1">
            <a:extLst>
              <a:ext uri="{FF2B5EF4-FFF2-40B4-BE49-F238E27FC236}">
                <a16:creationId xmlns:a16="http://schemas.microsoft.com/office/drawing/2014/main" xmlns="" id="{AB388FD6-41F1-4448-9283-777761D3E9AF}"/>
              </a:ext>
            </a:extLst>
          </p:cNvPr>
          <p:cNvSpPr>
            <a:spLocks noGrp="1" noChangeArrowheads="1"/>
          </p:cNvSpPr>
          <p:nvPr>
            <p:ph type="dt" idx="1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Nov </a:t>
            </a:r>
            <a:r>
              <a:rPr lang="en-US" altLang="en-US" sz="1800" dirty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2018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Bo Sun (ZTE)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2686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95B8BE7-048D-4C6C-95C1-5665FEF86B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4D66123-1FE2-4F62-AE66-BEFF7B7022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6400"/>
            <a:ext cx="7770813" cy="4418013"/>
          </a:xfrm>
        </p:spPr>
        <p:txBody>
          <a:bodyPr/>
          <a:lstStyle/>
          <a:p>
            <a:r>
              <a:rPr lang="en-US" dirty="0"/>
              <a:t>Telecon: </a:t>
            </a:r>
            <a:r>
              <a:rPr lang="en-US" dirty="0" smtClean="0"/>
              <a:t>Dec 11, 10:00am ~ 11:59am ET (to be confirmed by WG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- </a:t>
            </a:r>
            <a:r>
              <a:rPr lang="en-US" altLang="zh-CN" dirty="0" smtClean="0"/>
              <a:t>11-18/2044</a:t>
            </a:r>
            <a:r>
              <a:rPr lang="en-US" altLang="zh-CN" dirty="0"/>
              <a:t>, draft-reply-ls-from-802-11-to-wfa, Joseph Levy</a:t>
            </a:r>
          </a:p>
          <a:p>
            <a:endParaRPr lang="en-US" dirty="0" smtClean="0"/>
          </a:p>
          <a:p>
            <a:pPr lvl="1"/>
            <a:endParaRPr lang="en-US" dirty="0" smtClean="0"/>
          </a:p>
          <a:p>
            <a:r>
              <a:rPr lang="en-US" altLang="en-US" dirty="0" smtClean="0"/>
              <a:t>Goal </a:t>
            </a:r>
            <a:r>
              <a:rPr lang="en-US" altLang="en-US" dirty="0"/>
              <a:t>For </a:t>
            </a:r>
            <a:r>
              <a:rPr lang="en-US" altLang="en-US" dirty="0" smtClean="0"/>
              <a:t>Jan: form TG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E925157-1A30-425D-8968-13D22408928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BBDFAEF7-10ED-486D-A0CB-86AD6331A83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 </a:t>
            </a:r>
            <a:r>
              <a:rPr lang="en-US" dirty="0"/>
              <a:t>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Bo Sun (ZTE)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4565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16165C"/>
      </a:accent6>
      <a:hlink>
        <a:srgbClr val="2D2DB9"/>
      </a:hlink>
      <a:folHlink>
        <a:srgbClr val="7777DE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1060</TotalTime>
  <Words>480</Words>
  <Application>Microsoft Office PowerPoint</Application>
  <PresentationFormat>全屏显示(4:3)</PresentationFormat>
  <Paragraphs>69</Paragraphs>
  <Slides>5</Slides>
  <Notes>2</Notes>
  <HiddenSlides>0</HiddenSlides>
  <MMClips>0</MMClips>
  <ScaleCrop>false</ScaleCrop>
  <HeadingPairs>
    <vt:vector size="8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1" baseType="lpstr">
      <vt:lpstr>Arial Unicode MS</vt:lpstr>
      <vt:lpstr>MS Gothic</vt:lpstr>
      <vt:lpstr>MS PGothic</vt:lpstr>
      <vt:lpstr>Times New Roman</vt:lpstr>
      <vt:lpstr>Office Theme</vt:lpstr>
      <vt:lpstr>Document</vt:lpstr>
      <vt:lpstr>NGV SG Closing Report – Bangkok, Thailand</vt:lpstr>
      <vt:lpstr>Abstract</vt:lpstr>
      <vt:lpstr>NGV SG Progress</vt:lpstr>
      <vt:lpstr>Submissions from the week</vt:lpstr>
      <vt:lpstr>Next Steps</vt:lpstr>
    </vt:vector>
  </TitlesOfParts>
  <Company>Qualcomm Technologies,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NGV SG Closing Report - Warsaw</dc:title>
  <dc:subject>Report</dc:subject>
  <dc:creator>Jon Rosdahl</dc:creator>
  <dc:description>Jon Rosdahl (Qualcomm)</dc:description>
  <cp:lastModifiedBy>孙波10013985</cp:lastModifiedBy>
  <cp:revision>48</cp:revision>
  <cp:lastPrinted>1601-01-01T00:00:00Z</cp:lastPrinted>
  <dcterms:created xsi:type="dcterms:W3CDTF">2018-05-10T16:46:51Z</dcterms:created>
  <dcterms:modified xsi:type="dcterms:W3CDTF">2018-11-15T08:57:06Z</dcterms:modified>
  <cp:category>May 2018</cp:category>
</cp:coreProperties>
</file>