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84" r:id="rId3"/>
    <p:sldId id="403" r:id="rId4"/>
    <p:sldId id="412" r:id="rId5"/>
    <p:sldId id="413" r:id="rId6"/>
    <p:sldId id="416" r:id="rId7"/>
    <p:sldId id="419" r:id="rId8"/>
    <p:sldId id="414" r:id="rId9"/>
    <p:sldId id="326" r:id="rId10"/>
    <p:sldId id="418" r:id="rId11"/>
    <p:sldId id="415" r:id="rId12"/>
    <p:sldId id="417"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R" initials="BLR" lastIdx="2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86393" autoAdjust="0"/>
  </p:normalViewPr>
  <p:slideViewPr>
    <p:cSldViewPr>
      <p:cViewPr varScale="1">
        <p:scale>
          <a:sx n="70" d="100"/>
          <a:sy n="70" d="100"/>
        </p:scale>
        <p:origin x="1196" y="60"/>
      </p:cViewPr>
      <p:guideLst>
        <p:guide orient="horz" pos="2160"/>
        <p:guide pos="2880"/>
      </p:guideLst>
    </p:cSldViewPr>
  </p:slideViewPr>
  <p:outlineViewPr>
    <p:cViewPr>
      <p:scale>
        <a:sx n="33" d="100"/>
        <a:sy n="33" d="100"/>
      </p:scale>
      <p:origin x="0" y="-53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790286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1362236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pPr>
              <a:defRPr/>
            </a:pPr>
            <a:r>
              <a:rPr lang="en-US" smtClean="0"/>
              <a:t>November 2018</a:t>
            </a:r>
            <a:endParaRPr lang="en-US" dirty="0"/>
          </a:p>
        </p:txBody>
      </p:sp>
      <p:sp>
        <p:nvSpPr>
          <p:cNvPr id="8" name="Footer Placeholder 7"/>
          <p:cNvSpPr>
            <a:spLocks noGrp="1"/>
          </p:cNvSpPr>
          <p:nvPr>
            <p:ph type="ftr" sz="quarter" idx="11"/>
          </p:nvPr>
        </p:nvSpPr>
        <p:spPr/>
        <p:txBody>
          <a:bodyPr/>
          <a:lstStyle/>
          <a:p>
            <a:pPr>
              <a:defRPr/>
            </a:pPr>
            <a:r>
              <a:rPr lang="en-US" smtClean="0"/>
              <a:t>Sindhu Verma (Broadcom)</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xfrm>
            <a:off x="6885394" y="6475413"/>
            <a:ext cx="1658531" cy="184666"/>
          </a:xfrm>
          <a:ln/>
        </p:spPr>
        <p:txBody>
          <a:bodyPr/>
          <a:lstStyle>
            <a:lvl1pPr>
              <a:defRPr/>
            </a:lvl1pPr>
          </a:lstStyle>
          <a:p>
            <a:pPr>
              <a:defRPr/>
            </a:pPr>
            <a:r>
              <a:rPr lang="en-US" smtClean="0"/>
              <a:t>Sindhu Verma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Sindhu Verma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Sindhu Verma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802.11-18/2031r0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923865" y="6475413"/>
            <a:ext cx="1620060" cy="184666"/>
          </a:xfrm>
        </p:spPr>
        <p:txBody>
          <a:bodyPr/>
          <a:lstStyle/>
          <a:p>
            <a:pPr>
              <a:defRPr/>
            </a:pPr>
            <a:r>
              <a:rPr lang="en-US" smtClean="0"/>
              <a:t>Sindhu Verma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GB" sz="2400" dirty="0" smtClean="0"/>
              <a:t>HARQ Gain </a:t>
            </a:r>
            <a:r>
              <a:rPr lang="en-GB" sz="2400" dirty="0"/>
              <a:t>S</a:t>
            </a:r>
            <a:r>
              <a:rPr lang="en-GB" sz="2400" dirty="0" smtClean="0"/>
              <a:t>tudies</a:t>
            </a:r>
            <a:endParaRPr lang="en-US" sz="24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2018-11-14</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924506810"/>
              </p:ext>
            </p:extLst>
          </p:nvPr>
        </p:nvGraphicFramePr>
        <p:xfrm>
          <a:off x="685800" y="2824688"/>
          <a:ext cx="7772401" cy="2427824"/>
        </p:xfrm>
        <a:graphic>
          <a:graphicData uri="http://schemas.openxmlformats.org/drawingml/2006/table">
            <a:tbl>
              <a:tblPr/>
              <a:tblGrid>
                <a:gridCol w="1801416"/>
                <a:gridCol w="1265039"/>
                <a:gridCol w="1720453"/>
                <a:gridCol w="961430"/>
                <a:gridCol w="2024063"/>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Affiliations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Phone</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mn-lt"/>
                          <a:ea typeface="Times New Roman"/>
                          <a:cs typeface="+mn-cs"/>
                        </a:rPr>
                        <a:t>Sindhu Verma</a:t>
                      </a:r>
                      <a:endParaRPr lang="en-US" sz="900" dirty="0" smtClean="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rPr>
                        <a:t>Broadcom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200" dirty="0" smtClean="0">
                          <a:effectLst/>
                          <a:latin typeface="+mn-lt"/>
                          <a:ea typeface="Times New Roman"/>
                        </a:rPr>
                        <a:t>sindhu.verma@broadcom.com</a:t>
                      </a:r>
                      <a:endParaRPr lang="en-US" sz="1200" kern="1200" dirty="0">
                        <a:solidFill>
                          <a:schemeClr val="tx1"/>
                        </a:solidFill>
                        <a:effectLst/>
                        <a:latin typeface="+mn-lt"/>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smtClean="0">
                          <a:ln>
                            <a:noFill/>
                          </a:ln>
                          <a:solidFill>
                            <a:srgbClr val="000000"/>
                          </a:solidFill>
                          <a:effectLst/>
                          <a:uLnTx/>
                          <a:uFillTx/>
                          <a:latin typeface="+mn-lt"/>
                          <a:ea typeface="Times New Roman"/>
                          <a:cs typeface="+mn-cs"/>
                        </a:rPr>
                        <a:t>Ron Porat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rPr>
                        <a:t>Broadcom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dirty="0" smtClean="0">
                          <a:effectLst/>
                          <a:latin typeface="+mn-lt"/>
                          <a:ea typeface="Times New Roman"/>
                        </a:rPr>
                        <a:t>Vinko Erceg</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Times New Roman"/>
                        </a:rPr>
                        <a:t>Broadcom</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dirty="0" smtClean="0">
                          <a:effectLst/>
                          <a:latin typeface="+mn-lt"/>
                          <a:ea typeface="Times New Roman"/>
                        </a:rPr>
                        <a:t>Andrew</a:t>
                      </a:r>
                      <a:r>
                        <a:rPr lang="en-US" sz="1200" dirty="0">
                          <a:effectLst/>
                          <a:latin typeface="+mn-lt"/>
                          <a:ea typeface="Times New Roman"/>
                        </a:rPr>
                        <a:t> </a:t>
                      </a:r>
                      <a:r>
                        <a:rPr lang="en-US" sz="1200" dirty="0" smtClean="0">
                          <a:effectLst/>
                          <a:latin typeface="+mn-lt"/>
                          <a:ea typeface="Times New Roman"/>
                        </a:rPr>
                        <a:t>Blanksby</a:t>
                      </a:r>
                      <a:endParaRPr lang="en-US" sz="9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Times New Roman"/>
                        </a:rPr>
                        <a:t> </a:t>
                      </a:r>
                      <a:r>
                        <a:rPr lang="en-US" sz="1200" dirty="0" smtClean="0">
                          <a:effectLst/>
                          <a:latin typeface="+mn-lt"/>
                          <a:ea typeface="Times New Roman"/>
                        </a:rPr>
                        <a:t>Broadcom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Times New Roman"/>
                        </a:rPr>
                        <a:t> </a:t>
                      </a:r>
                      <a:r>
                        <a:rPr lang="en-US" sz="1200" dirty="0" err="1" smtClean="0">
                          <a:effectLst/>
                          <a:latin typeface="+mn-lt"/>
                          <a:ea typeface="Times New Roman"/>
                        </a:rPr>
                        <a:t>Shubhodeep</a:t>
                      </a:r>
                      <a:r>
                        <a:rPr lang="en-US" sz="1200" dirty="0" smtClean="0">
                          <a:effectLst/>
                          <a:latin typeface="+mn-lt"/>
                          <a:ea typeface="Times New Roman"/>
                        </a:rPr>
                        <a:t> Adhikari </a:t>
                      </a:r>
                      <a:endParaRPr lang="en-US" sz="9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Times New Roman"/>
                        </a:rPr>
                        <a:t> </a:t>
                      </a:r>
                      <a:r>
                        <a:rPr lang="en-US" sz="1200" dirty="0" smtClean="0">
                          <a:effectLst/>
                          <a:latin typeface="+mn-lt"/>
                          <a:ea typeface="Times New Roman"/>
                        </a:rPr>
                        <a:t>Broadcom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143000"/>
          </a:xfrm>
        </p:spPr>
        <p:txBody>
          <a:bodyPr/>
          <a:lstStyle/>
          <a:p>
            <a:r>
              <a:rPr lang="en-US" dirty="0" smtClean="0"/>
              <a:t>Simulation Results – Realistic LA</a:t>
            </a:r>
            <a:endParaRPr lang="en-US" dirty="0"/>
          </a:p>
        </p:txBody>
      </p:sp>
      <p:sp>
        <p:nvSpPr>
          <p:cNvPr id="3" name="Content Placeholder 2"/>
          <p:cNvSpPr>
            <a:spLocks noGrp="1"/>
          </p:cNvSpPr>
          <p:nvPr>
            <p:ph idx="1"/>
          </p:nvPr>
        </p:nvSpPr>
        <p:spPr/>
        <p:txBody>
          <a:bodyPr/>
          <a:lstStyle/>
          <a:p>
            <a:pPr marL="457200" lvl="1" indent="0">
              <a:buNone/>
            </a:pPr>
            <a:endParaRPr lang="en-US" dirty="0" smtClean="0"/>
          </a:p>
          <a:p>
            <a:pPr marL="457200" lvl="1" indent="0">
              <a:buNone/>
            </a:pPr>
            <a:endParaRPr lang="en-US" dirty="0" smtClean="0"/>
          </a:p>
          <a:p>
            <a:pPr marL="457200" lvl="1" indent="0">
              <a:buNone/>
            </a:pPr>
            <a:endParaRPr lang="en-US" dirty="0"/>
          </a:p>
          <a:p>
            <a:pPr marL="457200" lvl="1" indent="0">
              <a:buNone/>
            </a:pPr>
            <a:endParaRPr lang="en-US" dirty="0"/>
          </a:p>
        </p:txBody>
      </p:sp>
      <p:sp>
        <p:nvSpPr>
          <p:cNvPr id="5" name="Footer Placeholder 4"/>
          <p:cNvSpPr>
            <a:spLocks noGrp="1"/>
          </p:cNvSpPr>
          <p:nvPr>
            <p:ph type="ftr" sz="quarter" idx="11"/>
          </p:nvPr>
        </p:nvSpPr>
        <p:spPr>
          <a:xfrm>
            <a:off x="6923865" y="6475413"/>
            <a:ext cx="1620060" cy="184666"/>
          </a:xfrm>
        </p:spPr>
        <p:txBody>
          <a:bodyPr/>
          <a:lstStyle/>
          <a:p>
            <a:pPr>
              <a:defRPr/>
            </a:pPr>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10</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5175" t="2250" r="5129"/>
          <a:stretch/>
        </p:blipFill>
        <p:spPr>
          <a:xfrm>
            <a:off x="4724400" y="1924327"/>
            <a:ext cx="4446973" cy="3319113"/>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6782" t="2483" r="6208"/>
          <a:stretch/>
        </p:blipFill>
        <p:spPr>
          <a:xfrm>
            <a:off x="328023" y="1963858"/>
            <a:ext cx="4282077" cy="3296923"/>
          </a:xfrm>
          <a:prstGeom prst="rect">
            <a:avLst/>
          </a:prstGeom>
        </p:spPr>
      </p:pic>
    </p:spTree>
    <p:extLst>
      <p:ext uri="{BB962C8B-B14F-4D97-AF65-F5344CB8AC3E}">
        <p14:creationId xmlns:p14="http://schemas.microsoft.com/office/powerpoint/2010/main" val="2115012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Conclusions </a:t>
            </a:r>
            <a:endParaRPr lang="en-US" sz="2800" dirty="0"/>
          </a:p>
        </p:txBody>
      </p:sp>
      <p:sp>
        <p:nvSpPr>
          <p:cNvPr id="3" name="Content Placeholder 2"/>
          <p:cNvSpPr>
            <a:spLocks noGrp="1"/>
          </p:cNvSpPr>
          <p:nvPr>
            <p:ph idx="1"/>
          </p:nvPr>
        </p:nvSpPr>
        <p:spPr>
          <a:xfrm>
            <a:off x="457200" y="1600200"/>
            <a:ext cx="8534400" cy="4648200"/>
          </a:xfrm>
        </p:spPr>
        <p:txBody>
          <a:bodyPr/>
          <a:lstStyle/>
          <a:p>
            <a:pPr marL="171450" indent="-171450">
              <a:buFont typeface="Arial" panose="020B0604020202020204" pitchFamily="34" charset="0"/>
              <a:buChar char="•"/>
            </a:pPr>
            <a:r>
              <a:rPr lang="en-US" sz="1800" b="0" dirty="0"/>
              <a:t>Chase combining is easier to implement. However, with perfect link adaptation, we didn’t see </a:t>
            </a:r>
            <a:r>
              <a:rPr lang="en-US" sz="1800" b="0" dirty="0" smtClean="0"/>
              <a:t>gains compared to ARQ.</a:t>
            </a:r>
          </a:p>
          <a:p>
            <a:pPr marL="171450" indent="-171450">
              <a:buFont typeface="Arial" panose="020B0604020202020204" pitchFamily="34" charset="0"/>
              <a:buChar char="•"/>
            </a:pPr>
            <a:r>
              <a:rPr lang="en-US" sz="1800" b="0" dirty="0" smtClean="0"/>
              <a:t>Performance gains of HARQ</a:t>
            </a:r>
            <a:r>
              <a:rPr lang="en-US" sz="1800" b="0" dirty="0"/>
              <a:t> </a:t>
            </a:r>
            <a:r>
              <a:rPr lang="en-US" sz="1800" b="0" dirty="0" smtClean="0"/>
              <a:t>IR with perfect link adaptation are up to 2 dB and seem to depend on the SNR gap between MCS and the steepness of the PER curves </a:t>
            </a:r>
          </a:p>
          <a:p>
            <a:pPr marL="171450" indent="-171450">
              <a:buFont typeface="Arial" panose="020B0604020202020204" pitchFamily="34" charset="0"/>
              <a:buChar char="•"/>
            </a:pPr>
            <a:r>
              <a:rPr lang="en-US" sz="1800" b="0" dirty="0" smtClean="0"/>
              <a:t>Performance </a:t>
            </a:r>
            <a:r>
              <a:rPr lang="en-US" sz="1800" b="0" dirty="0"/>
              <a:t>gains of HARQ IR </a:t>
            </a:r>
            <a:r>
              <a:rPr lang="en-US" sz="1800" b="0" dirty="0" smtClean="0"/>
              <a:t>with </a:t>
            </a:r>
            <a:r>
              <a:rPr lang="en-US" sz="1800" b="0" dirty="0"/>
              <a:t>imperfect link adaptation </a:t>
            </a:r>
            <a:r>
              <a:rPr lang="en-US" sz="1800" b="0" dirty="0" smtClean="0"/>
              <a:t>(modeled </a:t>
            </a:r>
            <a:r>
              <a:rPr lang="en-US" sz="1800" b="0" dirty="0"/>
              <a:t>as uniformly distributed measurement errors in the range [-9, 9] </a:t>
            </a:r>
            <a:r>
              <a:rPr lang="en-US" sz="1800" b="0" dirty="0" smtClean="0"/>
              <a:t>dB)  </a:t>
            </a:r>
            <a:r>
              <a:rPr lang="en-US" sz="1800" b="0" dirty="0"/>
              <a:t>are up to 4 dB when </a:t>
            </a:r>
            <a:r>
              <a:rPr lang="en-US" sz="1800" b="0" dirty="0" smtClean="0"/>
              <a:t>identical </a:t>
            </a:r>
            <a:r>
              <a:rPr lang="en-US" sz="1800" b="0" dirty="0"/>
              <a:t>initial MCS selection for both HARQ IR and </a:t>
            </a:r>
            <a:r>
              <a:rPr lang="en-US" sz="1800" b="0" dirty="0" smtClean="0"/>
              <a:t>ARQ is used</a:t>
            </a:r>
          </a:p>
          <a:p>
            <a:pPr marL="171450" indent="-171450">
              <a:buFont typeface="Arial" panose="020B0604020202020204" pitchFamily="34" charset="0"/>
              <a:buChar char="•"/>
            </a:pPr>
            <a:r>
              <a:rPr lang="en-US" sz="1800" b="0" dirty="0" smtClean="0"/>
              <a:t>Performance </a:t>
            </a:r>
            <a:r>
              <a:rPr lang="en-US" sz="1800" b="0" dirty="0"/>
              <a:t>gains of HARQ IR with </a:t>
            </a:r>
            <a:r>
              <a:rPr lang="en-US" sz="1800" b="0" dirty="0" smtClean="0"/>
              <a:t>realistic </a:t>
            </a:r>
            <a:r>
              <a:rPr lang="en-US" sz="1800" b="0" dirty="0"/>
              <a:t>link adaptation (modeled </a:t>
            </a:r>
            <a:r>
              <a:rPr lang="en-US" sz="1800" b="0" dirty="0" smtClean="0"/>
              <a:t>on a Rayleigh channel with Doppler ~14 Hz)  </a:t>
            </a:r>
            <a:r>
              <a:rPr lang="en-US" sz="1800" b="0" dirty="0"/>
              <a:t>are up to </a:t>
            </a:r>
            <a:r>
              <a:rPr lang="en-US" sz="1800" b="0" dirty="0" smtClean="0"/>
              <a:t>6 dB</a:t>
            </a:r>
          </a:p>
          <a:p>
            <a:pPr marL="171450" indent="-171450">
              <a:buFont typeface="Arial" panose="020B0604020202020204" pitchFamily="34" charset="0"/>
              <a:buChar char="•"/>
            </a:pPr>
            <a:r>
              <a:rPr lang="en-US" sz="1800" b="0" dirty="0" smtClean="0"/>
              <a:t>Additional gains in HARQ CC/IR can be derived by using frequency diversity and MRC over repeated transmissions. This has not been accounted for in the simulations.</a:t>
            </a:r>
          </a:p>
          <a:p>
            <a:pPr marL="171450" indent="-171450">
              <a:buFont typeface="Arial" panose="020B0604020202020204" pitchFamily="34" charset="0"/>
              <a:buChar char="•"/>
            </a:pPr>
            <a:r>
              <a:rPr lang="en-US" sz="1800" b="0" dirty="0" smtClean="0"/>
              <a:t>Recommendation and next steps:</a:t>
            </a:r>
          </a:p>
          <a:p>
            <a:pPr marL="571500" lvl="1" indent="-171450">
              <a:buFont typeface="Arial" panose="020B0604020202020204" pitchFamily="34" charset="0"/>
              <a:buChar char="•"/>
            </a:pPr>
            <a:r>
              <a:rPr lang="en-US" sz="1600" dirty="0"/>
              <a:t>C</a:t>
            </a:r>
            <a:r>
              <a:rPr lang="en-US" sz="1600" b="0" dirty="0" smtClean="0"/>
              <a:t>ontinue to evaluate HARQ gains with reasonable implementation complexity and practical link adaptation schemes </a:t>
            </a:r>
          </a:p>
          <a:p>
            <a:pPr marL="571500" lvl="1" indent="-171450">
              <a:buFont typeface="Arial" panose="020B0604020202020204" pitchFamily="34" charset="0"/>
              <a:buChar char="•"/>
            </a:pPr>
            <a:r>
              <a:rPr lang="en-US" sz="1600" b="0" dirty="0" smtClean="0"/>
              <a:t>Use realistic effective MCSs for HARQ IR</a:t>
            </a:r>
            <a:endParaRPr lang="en-US" sz="1800" b="0" dirty="0" smtClean="0"/>
          </a:p>
          <a:p>
            <a:pPr marL="171450" indent="-171450">
              <a:buFont typeface="Arial" panose="020B0604020202020204" pitchFamily="34" charset="0"/>
              <a:buChar char="•"/>
            </a:pPr>
            <a:endParaRPr lang="en-US" sz="1600" b="0" dirty="0"/>
          </a:p>
          <a:p>
            <a:pPr marL="171450" indent="-171450">
              <a:buFont typeface="Arial" panose="020B0604020202020204" pitchFamily="34" charset="0"/>
              <a:buChar char="•"/>
            </a:pPr>
            <a:endParaRPr lang="en-US" sz="1500" b="0" dirty="0" smtClean="0"/>
          </a:p>
          <a:p>
            <a:pPr marL="171450" indent="-171450">
              <a:buFont typeface="Arial" panose="020B0604020202020204" pitchFamily="34" charset="0"/>
              <a:buChar char="•"/>
            </a:pPr>
            <a:endParaRPr lang="en-US" sz="1600" b="0" dirty="0" smtClean="0"/>
          </a:p>
          <a:p>
            <a:pPr marL="0" indent="0">
              <a:buNone/>
            </a:pPr>
            <a:endParaRPr lang="en-US" sz="1400" b="0" dirty="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a:xfrm>
            <a:off x="6923865" y="6475413"/>
            <a:ext cx="1620060" cy="184666"/>
          </a:xfrm>
        </p:spPr>
        <p:txBody>
          <a:bodyPr/>
          <a:lstStyle/>
          <a:p>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11</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spTree>
    <p:extLst>
      <p:ext uri="{BB962C8B-B14F-4D97-AF65-F5344CB8AC3E}">
        <p14:creationId xmlns:p14="http://schemas.microsoft.com/office/powerpoint/2010/main" val="928250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References</a:t>
            </a:r>
            <a:endParaRPr lang="en-US" sz="2800" dirty="0"/>
          </a:p>
        </p:txBody>
      </p:sp>
      <p:sp>
        <p:nvSpPr>
          <p:cNvPr id="3" name="Content Placeholder 2"/>
          <p:cNvSpPr>
            <a:spLocks noGrp="1"/>
          </p:cNvSpPr>
          <p:nvPr>
            <p:ph idx="1"/>
          </p:nvPr>
        </p:nvSpPr>
        <p:spPr>
          <a:xfrm>
            <a:off x="685800" y="1676400"/>
            <a:ext cx="7772400" cy="4648200"/>
          </a:xfrm>
        </p:spPr>
        <p:txBody>
          <a:bodyPr/>
          <a:lstStyle/>
          <a:p>
            <a:pPr>
              <a:buFont typeface="+mj-lt"/>
              <a:buAutoNum type="arabicParenR"/>
            </a:pPr>
            <a:r>
              <a:rPr lang="en-US" sz="1600" b="0" dirty="0"/>
              <a:t>11-18-1116-00-0eht-multi-ap-harq-for-eht.pptx</a:t>
            </a:r>
          </a:p>
          <a:p>
            <a:pPr marL="0" indent="0">
              <a:buNone/>
            </a:pPr>
            <a:endParaRPr lang="en-US" sz="1600" b="0" dirty="0" smtClean="0"/>
          </a:p>
          <a:p>
            <a:pPr marL="171450" indent="-171450">
              <a:buFont typeface="Arial" panose="020B0604020202020204" pitchFamily="34" charset="0"/>
              <a:buChar char="•"/>
            </a:pPr>
            <a:endParaRPr lang="en-US" sz="1500" b="0" dirty="0" smtClean="0"/>
          </a:p>
          <a:p>
            <a:pPr marL="171450" indent="-171450">
              <a:buFont typeface="Arial" panose="020B0604020202020204" pitchFamily="34" charset="0"/>
              <a:buChar char="•"/>
            </a:pPr>
            <a:endParaRPr lang="en-US" sz="1600" b="0" dirty="0" smtClean="0"/>
          </a:p>
          <a:p>
            <a:pPr marL="0" indent="0">
              <a:buNone/>
            </a:pPr>
            <a:endParaRPr lang="en-US" sz="1400" b="0" dirty="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a:xfrm>
            <a:off x="6923865" y="6475413"/>
            <a:ext cx="1620060" cy="184666"/>
          </a:xfrm>
        </p:spPr>
        <p:txBody>
          <a:bodyPr/>
          <a:lstStyle/>
          <a:p>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12</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spTree>
    <p:extLst>
      <p:ext uri="{BB962C8B-B14F-4D97-AF65-F5344CB8AC3E}">
        <p14:creationId xmlns:p14="http://schemas.microsoft.com/office/powerpoint/2010/main" val="2177865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a:t>
            </a:r>
            <a:endParaRPr lang="en-US" dirty="0"/>
          </a:p>
        </p:txBody>
      </p:sp>
      <p:sp>
        <p:nvSpPr>
          <p:cNvPr id="3" name="Content Placeholder 2"/>
          <p:cNvSpPr>
            <a:spLocks noGrp="1"/>
          </p:cNvSpPr>
          <p:nvPr>
            <p:ph idx="1"/>
          </p:nvPr>
        </p:nvSpPr>
        <p:spPr>
          <a:xfrm>
            <a:off x="685800" y="1752600"/>
            <a:ext cx="7772400" cy="4114800"/>
          </a:xfrm>
        </p:spPr>
        <p:txBody>
          <a:bodyPr/>
          <a:lstStyle/>
          <a:p>
            <a:endParaRPr lang="en-US" sz="1800" dirty="0" smtClean="0"/>
          </a:p>
          <a:p>
            <a:r>
              <a:rPr lang="en-US" sz="1800" b="0" dirty="0" smtClean="0"/>
              <a:t>In the 802.11 July meeting, we introduced the topic of link adaptation and HARQ in </a:t>
            </a:r>
            <a:r>
              <a:rPr lang="en-US" sz="1800" b="0" dirty="0"/>
              <a:t>our </a:t>
            </a:r>
            <a:r>
              <a:rPr lang="en-US" sz="1800" b="0" dirty="0" smtClean="0"/>
              <a:t>contribution [1] .</a:t>
            </a:r>
          </a:p>
          <a:p>
            <a:r>
              <a:rPr lang="en-US" sz="1800" b="0" dirty="0" smtClean="0"/>
              <a:t>In this presentation, we discuss our initial results of HARQ performance</a:t>
            </a:r>
          </a:p>
        </p:txBody>
      </p:sp>
      <p:sp>
        <p:nvSpPr>
          <p:cNvPr id="5" name="Footer Placeholder 4"/>
          <p:cNvSpPr>
            <a:spLocks noGrp="1"/>
          </p:cNvSpPr>
          <p:nvPr>
            <p:ph type="ftr" sz="quarter" idx="11"/>
          </p:nvPr>
        </p:nvSpPr>
        <p:spPr>
          <a:xfrm>
            <a:off x="6923865" y="6475413"/>
            <a:ext cx="1620060" cy="184666"/>
          </a:xfrm>
        </p:spPr>
        <p:txBody>
          <a:bodyPr/>
          <a:lstStyle/>
          <a:p>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2</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spTree>
    <p:extLst>
      <p:ext uri="{BB962C8B-B14F-4D97-AF65-F5344CB8AC3E}">
        <p14:creationId xmlns:p14="http://schemas.microsoft.com/office/powerpoint/2010/main" val="1456361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Framework for HARQ Operation  </a:t>
            </a:r>
            <a:endParaRPr lang="en-US" sz="2800" dirty="0"/>
          </a:p>
        </p:txBody>
      </p:sp>
      <p:sp>
        <p:nvSpPr>
          <p:cNvPr id="3" name="Content Placeholder 2"/>
          <p:cNvSpPr>
            <a:spLocks noGrp="1"/>
          </p:cNvSpPr>
          <p:nvPr>
            <p:ph idx="1"/>
          </p:nvPr>
        </p:nvSpPr>
        <p:spPr>
          <a:xfrm>
            <a:off x="685800" y="1676400"/>
            <a:ext cx="7772400" cy="4648200"/>
          </a:xfrm>
        </p:spPr>
        <p:txBody>
          <a:bodyPr/>
          <a:lstStyle/>
          <a:p>
            <a:pPr marL="171450" indent="-171450">
              <a:buFont typeface="Arial" panose="020B0604020202020204" pitchFamily="34" charset="0"/>
              <a:buChar char="•"/>
            </a:pPr>
            <a:r>
              <a:rPr lang="en-US" sz="1600" b="0" dirty="0" smtClean="0"/>
              <a:t>HARQ at a high level involves memory - storing failed information and then combining it with subsequent transmissions</a:t>
            </a:r>
          </a:p>
          <a:p>
            <a:pPr marL="571500" lvl="1" indent="-171450">
              <a:buFont typeface="Arial" panose="020B0604020202020204" pitchFamily="34" charset="0"/>
              <a:buChar char="•"/>
            </a:pPr>
            <a:r>
              <a:rPr lang="en-US" sz="1400" dirty="0" smtClean="0"/>
              <a:t>Chase </a:t>
            </a:r>
            <a:r>
              <a:rPr lang="en-US" sz="1400" dirty="0"/>
              <a:t>C</a:t>
            </a:r>
            <a:r>
              <a:rPr lang="en-US" sz="1400" dirty="0" smtClean="0"/>
              <a:t>ombining – the entire transmission is repeated as-is</a:t>
            </a:r>
          </a:p>
          <a:p>
            <a:pPr marL="571500" lvl="1" indent="-171450">
              <a:buFont typeface="Arial" panose="020B0604020202020204" pitchFamily="34" charset="0"/>
              <a:buChar char="•"/>
            </a:pPr>
            <a:r>
              <a:rPr lang="en-US" sz="1400" b="0" dirty="0" smtClean="0"/>
              <a:t>Incremental Redundancy – new parity bits are sent so that combined with the stored </a:t>
            </a:r>
            <a:r>
              <a:rPr lang="en-US" sz="1400" dirty="0" smtClean="0"/>
              <a:t>failed bits, </a:t>
            </a:r>
            <a:r>
              <a:rPr lang="en-US" sz="1400" b="0" dirty="0" smtClean="0"/>
              <a:t> the effective code rate is reduced </a:t>
            </a:r>
          </a:p>
          <a:p>
            <a:pPr marL="171450" indent="-171450">
              <a:buFont typeface="Arial" panose="020B0604020202020204" pitchFamily="34" charset="0"/>
              <a:buChar char="•"/>
            </a:pPr>
            <a:endParaRPr lang="en-US" sz="1600" b="0" dirty="0" smtClean="0"/>
          </a:p>
          <a:p>
            <a:pPr marL="171450" indent="-171450">
              <a:buFont typeface="Arial" panose="020B0604020202020204" pitchFamily="34" charset="0"/>
              <a:buChar char="•"/>
            </a:pPr>
            <a:r>
              <a:rPr lang="en-US" sz="1600" b="0" dirty="0"/>
              <a:t>B</a:t>
            </a:r>
            <a:r>
              <a:rPr lang="en-US" sz="1600" b="0" dirty="0" smtClean="0"/>
              <a:t>y the end of the EHT project the process geometry will be very low and sufficient memory becomes likely a non issue for adopting HARQ </a:t>
            </a:r>
          </a:p>
          <a:p>
            <a:pPr marL="571500" lvl="1" indent="-171450">
              <a:buFont typeface="Arial" panose="020B0604020202020204" pitchFamily="34" charset="0"/>
              <a:buChar char="•"/>
            </a:pPr>
            <a:r>
              <a:rPr lang="en-US" sz="1400" b="0" dirty="0" smtClean="0"/>
              <a:t>The amount of memory each device implements may be left up to implementation and outside the spec </a:t>
            </a:r>
          </a:p>
          <a:p>
            <a:pPr marL="571500" lvl="1" indent="-171450">
              <a:buFont typeface="Arial" panose="020B0604020202020204" pitchFamily="34" charset="0"/>
              <a:buChar char="•"/>
            </a:pPr>
            <a:r>
              <a:rPr lang="en-US" sz="1400" dirty="0" smtClean="0"/>
              <a:t>Memory requirement can also be reduced if we operate on a codeword level as opposed to MPDU level – the Rx stores only the bad codewords (based on LDPC check sum) and passes them on to the MAC once decoded correctly</a:t>
            </a:r>
            <a:endParaRPr lang="en-US" sz="1200" b="0" dirty="0" smtClean="0"/>
          </a:p>
          <a:p>
            <a:pPr marL="171450" indent="-171450">
              <a:buFont typeface="Arial" panose="020B0604020202020204" pitchFamily="34" charset="0"/>
              <a:buChar char="•"/>
            </a:pPr>
            <a:endParaRPr lang="en-US" sz="1600" b="0" dirty="0" smtClean="0"/>
          </a:p>
          <a:p>
            <a:pPr marL="171450" indent="-171450">
              <a:buFont typeface="Arial" panose="020B0604020202020204" pitchFamily="34" charset="0"/>
              <a:buChar char="•"/>
            </a:pPr>
            <a:r>
              <a:rPr lang="en-US" sz="1600" b="0" dirty="0" smtClean="0"/>
              <a:t>For simplicity of operation and also in our simulation, we assume that only one re-transmission is allowed, meaning if after one-retransmission errors persist then ARQ is used.  In other words we envision ARQ to still be used and possibly augmented by HARQ for one re-transmission (could be an RX choice) </a:t>
            </a:r>
          </a:p>
          <a:p>
            <a:pPr marL="0" indent="0">
              <a:buNone/>
            </a:pPr>
            <a:endParaRPr lang="en-US" sz="1400" b="0" dirty="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a:xfrm>
            <a:off x="6923865" y="6475413"/>
            <a:ext cx="1620060" cy="184666"/>
          </a:xfrm>
        </p:spPr>
        <p:txBody>
          <a:bodyPr/>
          <a:lstStyle/>
          <a:p>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3</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spTree>
    <p:extLst>
      <p:ext uri="{BB962C8B-B14F-4D97-AF65-F5344CB8AC3E}">
        <p14:creationId xmlns:p14="http://schemas.microsoft.com/office/powerpoint/2010/main" val="4253400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Simulation Methodology (1) </a:t>
            </a:r>
            <a:endParaRPr lang="en-US" sz="2800" dirty="0"/>
          </a:p>
        </p:txBody>
      </p:sp>
      <p:sp>
        <p:nvSpPr>
          <p:cNvPr id="3" name="Content Placeholder 2"/>
          <p:cNvSpPr>
            <a:spLocks noGrp="1"/>
          </p:cNvSpPr>
          <p:nvPr>
            <p:ph idx="1"/>
          </p:nvPr>
        </p:nvSpPr>
        <p:spPr>
          <a:xfrm>
            <a:off x="152400" y="1752600"/>
            <a:ext cx="8991600" cy="4724400"/>
          </a:xfrm>
        </p:spPr>
        <p:txBody>
          <a:bodyPr/>
          <a:lstStyle/>
          <a:p>
            <a:pPr marL="171450" indent="-171450">
              <a:buFont typeface="Arial" panose="020B0604020202020204" pitchFamily="34" charset="0"/>
              <a:buChar char="•"/>
            </a:pPr>
            <a:r>
              <a:rPr lang="en-US" sz="1600" b="0" dirty="0" smtClean="0"/>
              <a:t>In the following slides, we have compared the performance of HARQ with that of ARQ</a:t>
            </a:r>
          </a:p>
          <a:p>
            <a:pPr marL="171450" indent="-171450">
              <a:buFont typeface="Arial" panose="020B0604020202020204" pitchFamily="34" charset="0"/>
              <a:buChar char="•"/>
            </a:pPr>
            <a:r>
              <a:rPr lang="en-US" sz="1600" b="0" dirty="0" smtClean="0"/>
              <a:t>The metric used for comparison is </a:t>
            </a:r>
            <a:r>
              <a:rPr lang="en-US" sz="1600" b="0" dirty="0" err="1" smtClean="0"/>
              <a:t>Goodput</a:t>
            </a:r>
            <a:r>
              <a:rPr lang="en-US" sz="1600" b="0" dirty="0" smtClean="0"/>
              <a:t> with </a:t>
            </a:r>
            <a:r>
              <a:rPr lang="en-US" sz="1600" b="0" dirty="0"/>
              <a:t>up to one </a:t>
            </a:r>
            <a:r>
              <a:rPr lang="en-US" sz="1600" b="0" dirty="0" smtClean="0"/>
              <a:t>re-transmission enabled:</a:t>
            </a:r>
            <a:endParaRPr lang="en-US" sz="1600" b="0" dirty="0"/>
          </a:p>
          <a:p>
            <a:pPr marL="571500" lvl="1" indent="-171450">
              <a:buFont typeface="Arial" panose="020B0604020202020204" pitchFamily="34" charset="0"/>
              <a:buChar char="•"/>
            </a:pPr>
            <a:r>
              <a:rPr lang="en-US" sz="1600" dirty="0"/>
              <a:t>The </a:t>
            </a:r>
            <a:r>
              <a:rPr lang="en-US" sz="1600" dirty="0" err="1"/>
              <a:t>G</a:t>
            </a:r>
            <a:r>
              <a:rPr lang="en-US" sz="1600" dirty="0" err="1" smtClean="0"/>
              <a:t>oodput</a:t>
            </a:r>
            <a:r>
              <a:rPr lang="en-US" sz="1600" dirty="0" smtClean="0"/>
              <a:t> </a:t>
            </a:r>
            <a:r>
              <a:rPr lang="en-US" sz="1600" dirty="0"/>
              <a:t>calculation includes the PER, MCS (we </a:t>
            </a:r>
            <a:r>
              <a:rPr lang="en-US" sz="1600" dirty="0" smtClean="0"/>
              <a:t>assume </a:t>
            </a:r>
            <a:r>
              <a:rPr lang="en-US" sz="1600" dirty="0" err="1"/>
              <a:t>Nss</a:t>
            </a:r>
            <a:r>
              <a:rPr lang="en-US" sz="1600" dirty="0"/>
              <a:t>=1) and on-air-duration of first and second transmissions</a:t>
            </a:r>
          </a:p>
          <a:p>
            <a:pPr marL="171450" indent="-171450">
              <a:buFont typeface="Arial" panose="020B0604020202020204" pitchFamily="34" charset="0"/>
              <a:buChar char="•"/>
            </a:pPr>
            <a:r>
              <a:rPr lang="en-US" sz="1600" b="0" dirty="0" smtClean="0"/>
              <a:t>The performance using 2 channels (in terms of PER vs SNR curves) is presented: </a:t>
            </a:r>
          </a:p>
          <a:p>
            <a:pPr marL="571500" lvl="1" indent="-171450">
              <a:buFont typeface="Arial" panose="020B0604020202020204" pitchFamily="34" charset="0"/>
              <a:buChar char="•"/>
            </a:pPr>
            <a:r>
              <a:rPr lang="en-US" sz="1600" dirty="0" smtClean="0"/>
              <a:t>2x2 OL for 802.11n channel model B </a:t>
            </a:r>
          </a:p>
          <a:p>
            <a:pPr marL="571500" lvl="1" indent="-171450">
              <a:buFont typeface="Arial" panose="020B0604020202020204" pitchFamily="34" charset="0"/>
              <a:buChar char="•"/>
            </a:pPr>
            <a:r>
              <a:rPr lang="en-US" sz="1600" dirty="0" smtClean="0"/>
              <a:t>4x2 </a:t>
            </a:r>
            <a:r>
              <a:rPr lang="en-US" sz="1600" dirty="0"/>
              <a:t>with BF for </a:t>
            </a:r>
            <a:r>
              <a:rPr lang="en-US" sz="1600" dirty="0" smtClean="0"/>
              <a:t>802.11n channel model D</a:t>
            </a:r>
          </a:p>
          <a:p>
            <a:pPr marL="171450" indent="-171450">
              <a:buFont typeface="Arial" panose="020B0604020202020204" pitchFamily="34" charset="0"/>
              <a:buChar char="•"/>
            </a:pPr>
            <a:r>
              <a:rPr lang="en-US" sz="1600" b="0" dirty="0"/>
              <a:t>Since MPDU error rate curves are used, the simulations indirectly assume MPDU-level retransmissions.</a:t>
            </a:r>
          </a:p>
          <a:p>
            <a:pPr marL="171450" indent="-171450">
              <a:buFont typeface="Arial" panose="020B0604020202020204" pitchFamily="34" charset="0"/>
              <a:buChar char="•"/>
            </a:pPr>
            <a:r>
              <a:rPr lang="en-US" sz="1600" b="0" dirty="0" smtClean="0"/>
              <a:t>In HARQ Chase Combining (CC):</a:t>
            </a:r>
          </a:p>
          <a:p>
            <a:pPr marL="571500" lvl="1" indent="-171450">
              <a:buFont typeface="Arial" panose="020B0604020202020204" pitchFamily="34" charset="0"/>
              <a:buChar char="•"/>
            </a:pPr>
            <a:r>
              <a:rPr lang="en-US" sz="1600" dirty="0"/>
              <a:t>we </a:t>
            </a:r>
            <a:r>
              <a:rPr lang="en-US" sz="1600" dirty="0" smtClean="0"/>
              <a:t>repeat </a:t>
            </a:r>
            <a:r>
              <a:rPr lang="en-US" sz="1600" dirty="0"/>
              <a:t>the same transmission twice resulting in a 3 dB gain </a:t>
            </a:r>
          </a:p>
          <a:p>
            <a:pPr marL="171450" indent="-171450">
              <a:buFont typeface="Arial" panose="020B0604020202020204" pitchFamily="34" charset="0"/>
              <a:buChar char="•"/>
            </a:pPr>
            <a:r>
              <a:rPr lang="en-US" sz="1600" b="0" dirty="0"/>
              <a:t>For </a:t>
            </a:r>
            <a:r>
              <a:rPr lang="en-US" sz="1600" b="0" dirty="0" smtClean="0"/>
              <a:t>HARQ Incremental Redundancy(IR):</a:t>
            </a:r>
          </a:p>
          <a:p>
            <a:pPr marL="571500" lvl="1" indent="-171450">
              <a:buFont typeface="Arial" panose="020B0604020202020204" pitchFamily="34" charset="0"/>
              <a:buChar char="•"/>
            </a:pPr>
            <a:r>
              <a:rPr lang="en-US" sz="1600" dirty="0"/>
              <a:t>we assume that with proper re-design of the LDPC code, new LDPC parity bits can be sent. These when combined with the bits stored in memory,  result in  an effective lower code rate at the receiver. </a:t>
            </a:r>
          </a:p>
          <a:p>
            <a:pPr marL="571500" lvl="1" indent="-171450">
              <a:buFont typeface="Arial" panose="020B0604020202020204" pitchFamily="34" charset="0"/>
              <a:buChar char="•"/>
            </a:pPr>
            <a:r>
              <a:rPr lang="en-US" sz="1600" dirty="0"/>
              <a:t>We further assume to be able to lower the code rate with new parity bits by increments of 1 in the denominator : n/n+1, n/n+2, n/n+3, …, down to a rate of 1/3 and use a capacity approximation based on the nearest available MCSs for performance assumption of IR rates. </a:t>
            </a:r>
          </a:p>
          <a:p>
            <a:pPr marL="0" indent="0">
              <a:buNone/>
            </a:pPr>
            <a:endParaRPr lang="en-US" sz="1400" b="0" dirty="0" smtClean="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a:xfrm>
            <a:off x="6923865" y="6475413"/>
            <a:ext cx="1620060" cy="184666"/>
          </a:xfrm>
        </p:spPr>
        <p:txBody>
          <a:bodyPr/>
          <a:lstStyle/>
          <a:p>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4</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spTree>
    <p:extLst>
      <p:ext uri="{BB962C8B-B14F-4D97-AF65-F5344CB8AC3E}">
        <p14:creationId xmlns:p14="http://schemas.microsoft.com/office/powerpoint/2010/main" val="1623452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Simulation Methodology (2) </a:t>
            </a:r>
            <a:endParaRPr lang="en-US" sz="2800" dirty="0"/>
          </a:p>
        </p:txBody>
      </p:sp>
      <p:sp>
        <p:nvSpPr>
          <p:cNvPr id="3" name="Content Placeholder 2"/>
          <p:cNvSpPr>
            <a:spLocks noGrp="1"/>
          </p:cNvSpPr>
          <p:nvPr>
            <p:ph idx="1"/>
          </p:nvPr>
        </p:nvSpPr>
        <p:spPr>
          <a:xfrm>
            <a:off x="381000" y="1676400"/>
            <a:ext cx="8610600" cy="4648200"/>
          </a:xfrm>
        </p:spPr>
        <p:txBody>
          <a:bodyPr/>
          <a:lstStyle/>
          <a:p>
            <a:pPr marL="171450" indent="-171450">
              <a:buFont typeface="Arial" panose="020B0604020202020204" pitchFamily="34" charset="0"/>
              <a:buChar char="•"/>
            </a:pPr>
            <a:r>
              <a:rPr lang="en-US" sz="1600" b="0" dirty="0"/>
              <a:t>For each SNR point, we assume 1% PER as a threshold that has to be achieved after the second transmission </a:t>
            </a:r>
            <a:r>
              <a:rPr lang="en-US" sz="1600" b="0" dirty="0" smtClean="0"/>
              <a:t>for a fair comparison </a:t>
            </a:r>
            <a:r>
              <a:rPr lang="en-US" sz="1600" b="0" dirty="0"/>
              <a:t>of all schemes. The common PER threshold in case of Doppler is raised to 10</a:t>
            </a:r>
            <a:r>
              <a:rPr lang="en-US" sz="1600" b="0" dirty="0" smtClean="0"/>
              <a:t>%</a:t>
            </a:r>
          </a:p>
          <a:p>
            <a:pPr marL="171450" indent="-171450">
              <a:buFont typeface="Arial" panose="020B0604020202020204" pitchFamily="34" charset="0"/>
              <a:buChar char="•"/>
            </a:pPr>
            <a:r>
              <a:rPr lang="en-US" sz="1600" b="0" dirty="0" smtClean="0"/>
              <a:t>The benefits from HARQ are dependent on the </a:t>
            </a:r>
            <a:r>
              <a:rPr lang="en-US" sz="1600" b="0" dirty="0"/>
              <a:t>link adaptation </a:t>
            </a:r>
            <a:r>
              <a:rPr lang="en-US" sz="1600" b="0" dirty="0" smtClean="0"/>
              <a:t>(LA) algorithm used. For this reason, we have assumed 3 types of LA:</a:t>
            </a:r>
            <a:endParaRPr lang="en-US" sz="1600" b="0" dirty="0"/>
          </a:p>
          <a:p>
            <a:pPr marL="571500" lvl="1" indent="-171450">
              <a:buFont typeface="Arial" panose="020B0604020202020204" pitchFamily="34" charset="0"/>
              <a:buChar char="•"/>
            </a:pPr>
            <a:r>
              <a:rPr lang="en-US" sz="1400" b="0" dirty="0"/>
              <a:t>P</a:t>
            </a:r>
            <a:r>
              <a:rPr lang="en-US" sz="1400" b="0" dirty="0" smtClean="0"/>
              <a:t>erfect LA</a:t>
            </a:r>
          </a:p>
          <a:p>
            <a:pPr marL="571500" lvl="1" indent="-171450">
              <a:buFont typeface="Arial" panose="020B0604020202020204" pitchFamily="34" charset="0"/>
              <a:buChar char="•"/>
            </a:pPr>
            <a:r>
              <a:rPr lang="en-US" sz="1400" b="0" dirty="0" smtClean="0"/>
              <a:t>Imperfect LA</a:t>
            </a:r>
          </a:p>
          <a:p>
            <a:pPr marL="571500" lvl="1" indent="-171450">
              <a:buFont typeface="Arial" panose="020B0604020202020204" pitchFamily="34" charset="0"/>
              <a:buChar char="•"/>
            </a:pPr>
            <a:r>
              <a:rPr lang="en-US" sz="1400" b="0" dirty="0" smtClean="0"/>
              <a:t>Realistic LA</a:t>
            </a:r>
          </a:p>
          <a:p>
            <a:pPr marL="171450" indent="-171450">
              <a:buFont typeface="Arial" panose="020B0604020202020204" pitchFamily="34" charset="0"/>
              <a:buChar char="•"/>
            </a:pPr>
            <a:r>
              <a:rPr lang="en-US" sz="1600" b="0" dirty="0"/>
              <a:t>Perfect LA:</a:t>
            </a:r>
          </a:p>
          <a:p>
            <a:pPr marL="571500" lvl="1" indent="-171450">
              <a:buFont typeface="Arial" panose="020B0604020202020204" pitchFamily="34" charset="0"/>
              <a:buChar char="•"/>
            </a:pPr>
            <a:r>
              <a:rPr lang="en-US" sz="1400" dirty="0"/>
              <a:t>For ARQ, </a:t>
            </a:r>
            <a:r>
              <a:rPr lang="en-US" sz="1400" dirty="0" smtClean="0"/>
              <a:t>we find </a:t>
            </a:r>
            <a:r>
              <a:rPr lang="en-US" sz="1400" dirty="0"/>
              <a:t>the MCSs over first transmission and second transmission which together give the highest </a:t>
            </a:r>
            <a:r>
              <a:rPr lang="en-US" sz="1400" dirty="0" err="1"/>
              <a:t>Goodput</a:t>
            </a:r>
            <a:r>
              <a:rPr lang="en-US" sz="1400" dirty="0"/>
              <a:t> with PER &lt;1% after the 1st retransmission</a:t>
            </a:r>
          </a:p>
          <a:p>
            <a:pPr marL="571500" lvl="1" indent="-171450">
              <a:buFont typeface="Arial" panose="020B0604020202020204" pitchFamily="34" charset="0"/>
              <a:buChar char="•"/>
            </a:pPr>
            <a:r>
              <a:rPr lang="en-US" sz="1400" dirty="0"/>
              <a:t>For HARQ-CC, </a:t>
            </a:r>
            <a:r>
              <a:rPr lang="en-US" sz="1400" dirty="0" smtClean="0"/>
              <a:t>we find </a:t>
            </a:r>
            <a:r>
              <a:rPr lang="en-US" sz="1400" dirty="0"/>
              <a:t>the highest MCS with PER&lt;1% after the </a:t>
            </a:r>
            <a:r>
              <a:rPr lang="en-US" sz="1400" dirty="0" smtClean="0"/>
              <a:t>second transmission. </a:t>
            </a:r>
            <a:r>
              <a:rPr lang="en-US" sz="1400" dirty="0"/>
              <a:t>The resulting performance gain in terms of </a:t>
            </a:r>
            <a:r>
              <a:rPr lang="en-US" sz="1400" dirty="0" err="1" smtClean="0"/>
              <a:t>Goodput</a:t>
            </a:r>
            <a:r>
              <a:rPr lang="en-US" sz="1400" dirty="0" smtClean="0"/>
              <a:t> was </a:t>
            </a:r>
            <a:r>
              <a:rPr lang="en-US" sz="1400" dirty="0"/>
              <a:t>seen to be very close to 0dB hence not included in this presentation</a:t>
            </a:r>
          </a:p>
          <a:p>
            <a:pPr marL="914400" lvl="2" indent="-171450">
              <a:buFont typeface="Arial" panose="020B0604020202020204" pitchFamily="34" charset="0"/>
              <a:buChar char="•"/>
            </a:pPr>
            <a:r>
              <a:rPr lang="en-US" sz="1200" dirty="0"/>
              <a:t>CC provides 3dB gain on the second transmission, however with optimum link adaptation for ARQ it’s practically impossible for CC having two transmissions to beat ARQ that has one transmission as the spectral efficiency needs to more than double for each CC transmission</a:t>
            </a:r>
          </a:p>
          <a:p>
            <a:pPr marL="571500" lvl="1" indent="-171450">
              <a:buFont typeface="Arial" panose="020B0604020202020204" pitchFamily="34" charset="0"/>
              <a:buChar char="•"/>
            </a:pPr>
            <a:r>
              <a:rPr lang="en-US" sz="1400" dirty="0"/>
              <a:t>For HARQ-IR, </a:t>
            </a:r>
            <a:r>
              <a:rPr lang="en-US" sz="1400" dirty="0" smtClean="0"/>
              <a:t>we find </a:t>
            </a:r>
            <a:r>
              <a:rPr lang="en-US" sz="1400" dirty="0"/>
              <a:t>the MCS over the first transmission and the number of new parity bits in the second transmission which together give the highest Goodput with PER&lt;1% after the </a:t>
            </a:r>
            <a:r>
              <a:rPr lang="en-US" sz="1400" dirty="0" smtClean="0"/>
              <a:t>second transmission</a:t>
            </a:r>
            <a:endParaRPr lang="en-US" sz="1400" dirty="0"/>
          </a:p>
        </p:txBody>
      </p:sp>
      <p:sp>
        <p:nvSpPr>
          <p:cNvPr id="5" name="Footer Placeholder 4"/>
          <p:cNvSpPr>
            <a:spLocks noGrp="1"/>
          </p:cNvSpPr>
          <p:nvPr>
            <p:ph type="ftr" sz="quarter" idx="11"/>
          </p:nvPr>
        </p:nvSpPr>
        <p:spPr>
          <a:xfrm>
            <a:off x="6923865" y="6475413"/>
            <a:ext cx="1620060" cy="184666"/>
          </a:xfrm>
        </p:spPr>
        <p:txBody>
          <a:bodyPr/>
          <a:lstStyle/>
          <a:p>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5</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spTree>
    <p:extLst>
      <p:ext uri="{BB962C8B-B14F-4D97-AF65-F5344CB8AC3E}">
        <p14:creationId xmlns:p14="http://schemas.microsoft.com/office/powerpoint/2010/main" val="3881422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Simulation Methodology (3) </a:t>
            </a:r>
            <a:endParaRPr lang="en-US" sz="2800" dirty="0"/>
          </a:p>
        </p:txBody>
      </p:sp>
      <p:sp>
        <p:nvSpPr>
          <p:cNvPr id="3" name="Content Placeholder 2"/>
          <p:cNvSpPr>
            <a:spLocks noGrp="1"/>
          </p:cNvSpPr>
          <p:nvPr>
            <p:ph idx="1"/>
          </p:nvPr>
        </p:nvSpPr>
        <p:spPr>
          <a:xfrm>
            <a:off x="228600" y="1524000"/>
            <a:ext cx="8229600" cy="4800600"/>
          </a:xfrm>
        </p:spPr>
        <p:txBody>
          <a:bodyPr/>
          <a:lstStyle/>
          <a:p>
            <a:pPr marL="171450" indent="-171450">
              <a:buFont typeface="Arial" panose="020B0604020202020204" pitchFamily="34" charset="0"/>
              <a:buChar char="•"/>
            </a:pPr>
            <a:r>
              <a:rPr lang="en-US" sz="1600" b="0" dirty="0"/>
              <a:t>I</a:t>
            </a:r>
            <a:r>
              <a:rPr lang="en-US" sz="1600" b="0" dirty="0" smtClean="0"/>
              <a:t>mperfect LA: </a:t>
            </a:r>
          </a:p>
          <a:p>
            <a:pPr marL="571500" lvl="1" indent="-171450">
              <a:buFont typeface="Arial" panose="020B0604020202020204" pitchFamily="34" charset="0"/>
              <a:buChar char="•"/>
            </a:pPr>
            <a:r>
              <a:rPr lang="en-US" sz="1500" dirty="0"/>
              <a:t>For all </a:t>
            </a:r>
            <a:r>
              <a:rPr lang="en-US" sz="1500" dirty="0" smtClean="0"/>
              <a:t>schemes, </a:t>
            </a:r>
            <a:r>
              <a:rPr lang="en-US" sz="1500" dirty="0"/>
              <a:t>we </a:t>
            </a:r>
            <a:r>
              <a:rPr lang="en-US" sz="1500" dirty="0" smtClean="0"/>
              <a:t>assume that </a:t>
            </a:r>
            <a:r>
              <a:rPr lang="en-US" sz="1500" dirty="0"/>
              <a:t>the initial SNR estimate (measured SNR) </a:t>
            </a:r>
            <a:r>
              <a:rPr lang="en-US" sz="1500" dirty="0" smtClean="0"/>
              <a:t>has an error that is </a:t>
            </a:r>
            <a:r>
              <a:rPr lang="en-US" sz="1500" dirty="0"/>
              <a:t>uniformly spread in the range [-9, 9] dB relative to the actual SNR.</a:t>
            </a:r>
          </a:p>
          <a:p>
            <a:pPr marL="571500" lvl="1" indent="-171450">
              <a:buFont typeface="Arial" panose="020B0604020202020204" pitchFamily="34" charset="0"/>
              <a:buChar char="•"/>
            </a:pPr>
            <a:r>
              <a:rPr lang="en-US" sz="1500" dirty="0"/>
              <a:t>HARQ IR or ARQ choose the </a:t>
            </a:r>
            <a:r>
              <a:rPr lang="en-US" sz="1500" u="sng" dirty="0"/>
              <a:t>same</a:t>
            </a:r>
            <a:r>
              <a:rPr lang="en-US" sz="1500" dirty="0"/>
              <a:t> first transmission MCS </a:t>
            </a:r>
            <a:r>
              <a:rPr lang="en-US" sz="1500" dirty="0" smtClean="0"/>
              <a:t>that </a:t>
            </a:r>
            <a:r>
              <a:rPr lang="en-US" sz="1500" dirty="0"/>
              <a:t>would maximize the Goodput for ARQ at the measured SNR. </a:t>
            </a:r>
          </a:p>
          <a:p>
            <a:pPr marL="571500" lvl="1" indent="-171450">
              <a:buFont typeface="Arial" panose="020B0604020202020204" pitchFamily="34" charset="0"/>
              <a:buChar char="•"/>
            </a:pPr>
            <a:r>
              <a:rPr lang="en-US" sz="1500" dirty="0"/>
              <a:t>For the second transmission, ARQ chooses the best possible MCS that maximizes throughput at the actual SNR </a:t>
            </a:r>
            <a:r>
              <a:rPr lang="en-US" sz="1500" dirty="0" smtClean="0"/>
              <a:t>given a </a:t>
            </a:r>
            <a:r>
              <a:rPr lang="en-US" sz="1500" dirty="0"/>
              <a:t>PER limit of 1% (i.e. after the first transmission, perfect SNR knowledge is assumed)</a:t>
            </a:r>
          </a:p>
          <a:p>
            <a:pPr marL="571500" lvl="1" indent="-171450">
              <a:buFont typeface="Arial" panose="020B0604020202020204" pitchFamily="34" charset="0"/>
              <a:buChar char="•"/>
            </a:pPr>
            <a:r>
              <a:rPr lang="en-US" sz="1500" dirty="0"/>
              <a:t>Similarly, for the second transmission HARQ IR chooses the best possible code rate that maximizes throughput </a:t>
            </a:r>
            <a:r>
              <a:rPr lang="en-US" sz="1500" dirty="0" smtClean="0"/>
              <a:t>given a </a:t>
            </a:r>
            <a:r>
              <a:rPr lang="en-US" sz="1500" dirty="0"/>
              <a:t>PER limit of 1%.</a:t>
            </a:r>
          </a:p>
          <a:p>
            <a:pPr marL="571500" lvl="1" indent="-171450">
              <a:buFont typeface="Arial" panose="020B0604020202020204" pitchFamily="34" charset="0"/>
              <a:buChar char="•"/>
            </a:pPr>
            <a:r>
              <a:rPr lang="en-US" sz="1500" dirty="0"/>
              <a:t>The Goodput at each SNR point is the average of the </a:t>
            </a:r>
            <a:r>
              <a:rPr lang="en-US" sz="1500" dirty="0" err="1"/>
              <a:t>Goodputs</a:t>
            </a:r>
            <a:r>
              <a:rPr lang="en-US" sz="1500" dirty="0"/>
              <a:t> for all the possible measurement errors in the given </a:t>
            </a:r>
            <a:r>
              <a:rPr lang="en-US" sz="1500" dirty="0" smtClean="0"/>
              <a:t>range.</a:t>
            </a:r>
          </a:p>
          <a:p>
            <a:pPr marL="571500" lvl="1" indent="-171450">
              <a:buFont typeface="Arial" panose="020B0604020202020204" pitchFamily="34" charset="0"/>
              <a:buChar char="•"/>
            </a:pPr>
            <a:r>
              <a:rPr lang="en-US" sz="1500" b="0" dirty="0" smtClean="0"/>
              <a:t>In practice</a:t>
            </a:r>
            <a:r>
              <a:rPr lang="en-US" sz="1500" b="0" dirty="0"/>
              <a:t>, the first transmission MCS selection based on measured SNR can be more </a:t>
            </a:r>
            <a:r>
              <a:rPr lang="en-US" sz="1500" b="0" dirty="0" smtClean="0"/>
              <a:t>aggressive </a:t>
            </a:r>
            <a:r>
              <a:rPr lang="en-US" sz="1500" b="0" dirty="0"/>
              <a:t>for HARQ IR than for </a:t>
            </a:r>
            <a:r>
              <a:rPr lang="en-US" sz="1500" b="0" dirty="0" smtClean="0"/>
              <a:t>ARQ which can lead to higher gains than shown here</a:t>
            </a:r>
            <a:endParaRPr lang="en-US" sz="1500" b="0" dirty="0"/>
          </a:p>
          <a:p>
            <a:pPr marL="0" indent="0">
              <a:buNone/>
            </a:pPr>
            <a:endParaRPr lang="en-US" sz="1600" b="0" dirty="0" smtClean="0"/>
          </a:p>
          <a:p>
            <a:pPr marL="0" indent="0">
              <a:buNone/>
            </a:pPr>
            <a:endParaRPr lang="en-US" sz="1400" b="0" dirty="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a:xfrm>
            <a:off x="6923865" y="6475413"/>
            <a:ext cx="1620060" cy="184666"/>
          </a:xfrm>
        </p:spPr>
        <p:txBody>
          <a:bodyPr/>
          <a:lstStyle/>
          <a:p>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6</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spTree>
    <p:extLst>
      <p:ext uri="{BB962C8B-B14F-4D97-AF65-F5344CB8AC3E}">
        <p14:creationId xmlns:p14="http://schemas.microsoft.com/office/powerpoint/2010/main" val="1029177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Simulation Methodology (4) </a:t>
            </a:r>
            <a:endParaRPr lang="en-US" sz="2800" dirty="0"/>
          </a:p>
        </p:txBody>
      </p:sp>
      <p:sp>
        <p:nvSpPr>
          <p:cNvPr id="3" name="Content Placeholder 2"/>
          <p:cNvSpPr>
            <a:spLocks noGrp="1"/>
          </p:cNvSpPr>
          <p:nvPr>
            <p:ph idx="1"/>
          </p:nvPr>
        </p:nvSpPr>
        <p:spPr>
          <a:xfrm>
            <a:off x="228600" y="1524000"/>
            <a:ext cx="8229600" cy="4800600"/>
          </a:xfrm>
        </p:spPr>
        <p:txBody>
          <a:bodyPr/>
          <a:lstStyle/>
          <a:p>
            <a:pPr marL="171450" indent="-171450">
              <a:buFont typeface="Arial" panose="020B0604020202020204" pitchFamily="34" charset="0"/>
              <a:buChar char="•"/>
            </a:pPr>
            <a:r>
              <a:rPr lang="en-US" sz="1600" b="0" dirty="0" smtClean="0"/>
              <a:t>Realistic LA: </a:t>
            </a:r>
          </a:p>
          <a:p>
            <a:pPr marL="571500" lvl="1" indent="-171450">
              <a:buFont typeface="Arial" panose="020B0604020202020204" pitchFamily="34" charset="0"/>
              <a:buChar char="•"/>
            </a:pPr>
            <a:r>
              <a:rPr lang="en-US" sz="1500" dirty="0" smtClean="0"/>
              <a:t>Each </a:t>
            </a:r>
            <a:r>
              <a:rPr lang="en-US" sz="1500" dirty="0"/>
              <a:t>SNR point is simulated for </a:t>
            </a:r>
            <a:r>
              <a:rPr lang="en-US" sz="1500" dirty="0" smtClean="0"/>
              <a:t>20 </a:t>
            </a:r>
            <a:r>
              <a:rPr lang="en-US" sz="1500" dirty="0"/>
              <a:t>seconds with a time </a:t>
            </a:r>
            <a:r>
              <a:rPr lang="en-US" sz="1500" dirty="0" smtClean="0"/>
              <a:t>varying Rayleigh </a:t>
            </a:r>
            <a:r>
              <a:rPr lang="en-US" sz="1500" dirty="0"/>
              <a:t>channel (3 </a:t>
            </a:r>
            <a:r>
              <a:rPr lang="en-US" sz="1500" dirty="0" err="1"/>
              <a:t>kmph</a:t>
            </a:r>
            <a:r>
              <a:rPr lang="en-US" sz="1500" dirty="0"/>
              <a:t> at 5 GHz carrier frequency). </a:t>
            </a:r>
          </a:p>
          <a:p>
            <a:pPr marL="571500" lvl="1" indent="-171450">
              <a:buFont typeface="Arial" panose="020B0604020202020204" pitchFamily="34" charset="0"/>
              <a:buChar char="•"/>
            </a:pPr>
            <a:r>
              <a:rPr lang="en-US" sz="1500" dirty="0" smtClean="0"/>
              <a:t>A </a:t>
            </a:r>
            <a:r>
              <a:rPr lang="en-US" sz="1500" dirty="0"/>
              <a:t>realistic rate control algorithm with an inner and outer loop which tries to converge to a 10% error rate post all retransmissions, is superimposed on top of this. </a:t>
            </a:r>
          </a:p>
          <a:p>
            <a:pPr marL="571500" lvl="1" indent="-171450">
              <a:buFont typeface="Arial" panose="020B0604020202020204" pitchFamily="34" charset="0"/>
              <a:buChar char="•"/>
            </a:pPr>
            <a:r>
              <a:rPr lang="en-US" sz="1500" dirty="0" smtClean="0"/>
              <a:t>The </a:t>
            </a:r>
            <a:r>
              <a:rPr lang="en-US" sz="1500" dirty="0"/>
              <a:t>inner loop uses </a:t>
            </a:r>
            <a:r>
              <a:rPr lang="en-US" sz="1500" dirty="0" smtClean="0"/>
              <a:t>un-averaged </a:t>
            </a:r>
            <a:r>
              <a:rPr lang="en-US" sz="1500" dirty="0"/>
              <a:t>instantaneous SNR. </a:t>
            </a:r>
          </a:p>
          <a:p>
            <a:pPr marL="571500" lvl="1" indent="-171450">
              <a:buFont typeface="Arial" panose="020B0604020202020204" pitchFamily="34" charset="0"/>
              <a:buChar char="•"/>
            </a:pPr>
            <a:r>
              <a:rPr lang="en-US" sz="1500" dirty="0" smtClean="0"/>
              <a:t>The 3 schemes ARQ, HARQ CC and HARQ IR </a:t>
            </a:r>
            <a:r>
              <a:rPr lang="en-US" sz="1500" dirty="0"/>
              <a:t>are evaluated for the spectral efficiency calculated as the number of MAC bits successfully transmitted per second per Hz. </a:t>
            </a:r>
          </a:p>
          <a:p>
            <a:pPr marL="571500" lvl="1" indent="-171450">
              <a:buFont typeface="Arial" panose="020B0604020202020204" pitchFamily="34" charset="0"/>
              <a:buChar char="•"/>
            </a:pPr>
            <a:r>
              <a:rPr lang="en-US" sz="1500" dirty="0" smtClean="0"/>
              <a:t>TXOP</a:t>
            </a:r>
            <a:r>
              <a:rPr lang="en-US" sz="1500" dirty="0"/>
              <a:t>, AIFS, random back-off, CW </a:t>
            </a:r>
            <a:r>
              <a:rPr lang="en-US" sz="1500" dirty="0" smtClean="0"/>
              <a:t>updating, </a:t>
            </a:r>
            <a:r>
              <a:rPr lang="en-US" sz="1500" dirty="0"/>
              <a:t>AMPDU aggregation up to 64, </a:t>
            </a:r>
            <a:r>
              <a:rPr lang="en-US" sz="1500" dirty="0" smtClean="0"/>
              <a:t>etc. </a:t>
            </a:r>
            <a:r>
              <a:rPr lang="en-US" sz="1500" dirty="0"/>
              <a:t>are all implemented. </a:t>
            </a:r>
          </a:p>
          <a:p>
            <a:pPr marL="571500" lvl="1" indent="-171450">
              <a:buFont typeface="Arial" panose="020B0604020202020204" pitchFamily="34" charset="0"/>
              <a:buChar char="•"/>
            </a:pPr>
            <a:r>
              <a:rPr lang="en-US" sz="1500" dirty="0" smtClean="0"/>
              <a:t>The </a:t>
            </a:r>
            <a:r>
              <a:rPr lang="en-US" sz="1500" dirty="0"/>
              <a:t>error is calculated per MPDU based on instantaneous SNR at the beginning of that MPDU</a:t>
            </a:r>
          </a:p>
          <a:p>
            <a:pPr marL="571500" lvl="1" indent="-171450">
              <a:buFont typeface="Arial" panose="020B0604020202020204" pitchFamily="34" charset="0"/>
              <a:buChar char="•"/>
            </a:pPr>
            <a:r>
              <a:rPr lang="en-US" sz="1500" dirty="0" smtClean="0"/>
              <a:t>Retransmissions </a:t>
            </a:r>
            <a:r>
              <a:rPr lang="en-US" sz="1500" dirty="0"/>
              <a:t>are prioritized over new transmissions.</a:t>
            </a:r>
          </a:p>
          <a:p>
            <a:pPr marL="571500" lvl="1" indent="-171450">
              <a:buFont typeface="Arial" panose="020B0604020202020204" pitchFamily="34" charset="0"/>
              <a:buChar char="•"/>
            </a:pPr>
            <a:r>
              <a:rPr lang="en-US" sz="1500" dirty="0" smtClean="0"/>
              <a:t>HARQ IR  makes </a:t>
            </a:r>
            <a:r>
              <a:rPr lang="en-US" sz="1500" dirty="0"/>
              <a:t>the code rate denominator drop by </a:t>
            </a:r>
            <a:r>
              <a:rPr lang="en-US" sz="1500" dirty="0" smtClean="0"/>
              <a:t>1 </a:t>
            </a:r>
            <a:r>
              <a:rPr lang="en-US" sz="1500" dirty="0"/>
              <a:t>every </a:t>
            </a:r>
            <a:r>
              <a:rPr lang="en-US" sz="1500" dirty="0" smtClean="0"/>
              <a:t>retransmission as explained earlier </a:t>
            </a:r>
            <a:endParaRPr lang="en-US" sz="1500" dirty="0"/>
          </a:p>
          <a:p>
            <a:pPr marL="571500" lvl="1" indent="-171450">
              <a:buFont typeface="Arial" panose="020B0604020202020204" pitchFamily="34" charset="0"/>
              <a:buChar char="•"/>
            </a:pPr>
            <a:r>
              <a:rPr lang="en-US" sz="1500" dirty="0" smtClean="0"/>
              <a:t>ARQ </a:t>
            </a:r>
            <a:r>
              <a:rPr lang="en-US" sz="1500" dirty="0"/>
              <a:t>uses the next lower MCS every retransmission</a:t>
            </a:r>
          </a:p>
          <a:p>
            <a:pPr marL="0" indent="0">
              <a:buNone/>
            </a:pPr>
            <a:endParaRPr lang="en-US" sz="1600" b="0" dirty="0" smtClean="0"/>
          </a:p>
          <a:p>
            <a:pPr marL="0" indent="0">
              <a:buNone/>
            </a:pPr>
            <a:endParaRPr lang="en-US" sz="1400" b="0" dirty="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a:xfrm>
            <a:off x="6923865" y="6475413"/>
            <a:ext cx="1620060" cy="184666"/>
          </a:xfrm>
        </p:spPr>
        <p:txBody>
          <a:bodyPr/>
          <a:lstStyle/>
          <a:p>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7</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spTree>
    <p:extLst>
      <p:ext uri="{BB962C8B-B14F-4D97-AF65-F5344CB8AC3E}">
        <p14:creationId xmlns:p14="http://schemas.microsoft.com/office/powerpoint/2010/main" val="2039962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Results-Perfect LA</a:t>
            </a:r>
            <a:endParaRPr lang="en-US" dirty="0"/>
          </a:p>
        </p:txBody>
      </p:sp>
      <p:sp>
        <p:nvSpPr>
          <p:cNvPr id="3" name="Content Placeholder 2"/>
          <p:cNvSpPr>
            <a:spLocks noGrp="1"/>
          </p:cNvSpPr>
          <p:nvPr>
            <p:ph idx="1"/>
          </p:nvPr>
        </p:nvSpPr>
        <p:spPr/>
        <p:txBody>
          <a:bodyPr/>
          <a:lstStyle/>
          <a:p>
            <a:pPr marL="457200" lvl="1" indent="0">
              <a:buNone/>
            </a:pPr>
            <a:endParaRPr lang="en-US" dirty="0" smtClean="0"/>
          </a:p>
          <a:p>
            <a:pPr marL="457200" lvl="1" indent="0">
              <a:buNone/>
            </a:pPr>
            <a:endParaRPr lang="en-US" dirty="0" smtClean="0"/>
          </a:p>
          <a:p>
            <a:pPr marL="457200" lvl="1" indent="0">
              <a:buNone/>
            </a:pPr>
            <a:endParaRPr lang="en-US" dirty="0"/>
          </a:p>
          <a:p>
            <a:pPr marL="457200" lvl="1" indent="0">
              <a:buNone/>
            </a:pPr>
            <a:endParaRPr lang="en-US" dirty="0"/>
          </a:p>
        </p:txBody>
      </p:sp>
      <p:sp>
        <p:nvSpPr>
          <p:cNvPr id="5" name="Footer Placeholder 4"/>
          <p:cNvSpPr>
            <a:spLocks noGrp="1"/>
          </p:cNvSpPr>
          <p:nvPr>
            <p:ph type="ftr" sz="quarter" idx="11"/>
          </p:nvPr>
        </p:nvSpPr>
        <p:spPr>
          <a:xfrm>
            <a:off x="6923865" y="6475413"/>
            <a:ext cx="1620060" cy="184666"/>
          </a:xfrm>
        </p:spPr>
        <p:txBody>
          <a:bodyPr/>
          <a:lstStyle/>
          <a:p>
            <a:pPr>
              <a:defRPr/>
            </a:pPr>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8</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7644" t="-1445" r="6734"/>
          <a:stretch/>
        </p:blipFill>
        <p:spPr>
          <a:xfrm>
            <a:off x="86855" y="1981200"/>
            <a:ext cx="4408945" cy="3638919"/>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6689" t="-970" r="6364"/>
          <a:stretch/>
        </p:blipFill>
        <p:spPr>
          <a:xfrm>
            <a:off x="4331578" y="1981201"/>
            <a:ext cx="4579055" cy="3695244"/>
          </a:xfrm>
          <a:prstGeom prst="rect">
            <a:avLst/>
          </a:prstGeom>
        </p:spPr>
      </p:pic>
    </p:spTree>
    <p:extLst>
      <p:ext uri="{BB962C8B-B14F-4D97-AF65-F5344CB8AC3E}">
        <p14:creationId xmlns:p14="http://schemas.microsoft.com/office/powerpoint/2010/main" val="820306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143000"/>
          </a:xfrm>
        </p:spPr>
        <p:txBody>
          <a:bodyPr/>
          <a:lstStyle/>
          <a:p>
            <a:r>
              <a:rPr lang="en-US" dirty="0" smtClean="0"/>
              <a:t>Simulation Results – Imperfect LA</a:t>
            </a:r>
            <a:endParaRPr lang="en-US" dirty="0"/>
          </a:p>
        </p:txBody>
      </p:sp>
      <p:sp>
        <p:nvSpPr>
          <p:cNvPr id="3" name="Content Placeholder 2"/>
          <p:cNvSpPr>
            <a:spLocks noGrp="1"/>
          </p:cNvSpPr>
          <p:nvPr>
            <p:ph idx="1"/>
          </p:nvPr>
        </p:nvSpPr>
        <p:spPr/>
        <p:txBody>
          <a:bodyPr/>
          <a:lstStyle/>
          <a:p>
            <a:pPr marL="457200" lvl="1" indent="0">
              <a:buNone/>
            </a:pPr>
            <a:endParaRPr lang="en-US" dirty="0" smtClean="0"/>
          </a:p>
          <a:p>
            <a:pPr marL="457200" lvl="1" indent="0">
              <a:buNone/>
            </a:pPr>
            <a:endParaRPr lang="en-US" dirty="0" smtClean="0"/>
          </a:p>
          <a:p>
            <a:pPr marL="457200" lvl="1" indent="0">
              <a:buNone/>
            </a:pPr>
            <a:endParaRPr lang="en-US" dirty="0"/>
          </a:p>
          <a:p>
            <a:pPr marL="457200" lvl="1" indent="0">
              <a:buNone/>
            </a:pPr>
            <a:endParaRPr lang="en-US" dirty="0"/>
          </a:p>
        </p:txBody>
      </p:sp>
      <p:sp>
        <p:nvSpPr>
          <p:cNvPr id="5" name="Footer Placeholder 4"/>
          <p:cNvSpPr>
            <a:spLocks noGrp="1"/>
          </p:cNvSpPr>
          <p:nvPr>
            <p:ph type="ftr" sz="quarter" idx="11"/>
          </p:nvPr>
        </p:nvSpPr>
        <p:spPr>
          <a:xfrm>
            <a:off x="6923865" y="6475413"/>
            <a:ext cx="1620060" cy="184666"/>
          </a:xfrm>
        </p:spPr>
        <p:txBody>
          <a:bodyPr/>
          <a:lstStyle/>
          <a:p>
            <a:pPr>
              <a:defRPr/>
            </a:pPr>
            <a:r>
              <a:rPr lang="en-US" smtClean="0"/>
              <a:t>Sindhu Verma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9</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November 2018</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6744" r="5585" b="-1026"/>
          <a:stretch/>
        </p:blipFill>
        <p:spPr>
          <a:xfrm>
            <a:off x="152400" y="1981200"/>
            <a:ext cx="4484686" cy="3572296"/>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8394" r="4300"/>
          <a:stretch/>
        </p:blipFill>
        <p:spPr>
          <a:xfrm>
            <a:off x="4637086" y="1975261"/>
            <a:ext cx="4391122" cy="3511139"/>
          </a:xfrm>
          <a:prstGeom prst="rect">
            <a:avLst/>
          </a:prstGeom>
        </p:spPr>
      </p:pic>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289049</TotalTime>
  <Words>1383</Words>
  <Application>Microsoft Office PowerPoint</Application>
  <PresentationFormat>On-screen Show (4:3)</PresentationFormat>
  <Paragraphs>171</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CiscoSans ExtraLight</vt:lpstr>
      <vt:lpstr>CiscoSans Thin</vt:lpstr>
      <vt:lpstr>Times New Roman</vt:lpstr>
      <vt:lpstr>Wingdings</vt:lpstr>
      <vt:lpstr>802-11-Submission</vt:lpstr>
      <vt:lpstr>HARQ Gain Studies</vt:lpstr>
      <vt:lpstr>Abstract </vt:lpstr>
      <vt:lpstr>Framework for HARQ Operation  </vt:lpstr>
      <vt:lpstr>Simulation Methodology (1) </vt:lpstr>
      <vt:lpstr>Simulation Methodology (2) </vt:lpstr>
      <vt:lpstr>Simulation Methodology (3) </vt:lpstr>
      <vt:lpstr>Simulation Methodology (4) </vt:lpstr>
      <vt:lpstr>Simulation Results-Perfect LA</vt:lpstr>
      <vt:lpstr>Simulation Results – Imperfect LA</vt:lpstr>
      <vt:lpstr>Simulation Results – Realistic LA</vt:lpstr>
      <vt:lpstr>Conclusions </vt:lpstr>
      <vt:lpstr>References</vt:lpstr>
    </vt:vector>
  </TitlesOfParts>
  <Manager>ron.porat@broadcom.com</Manager>
  <Company>Broadcom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Tx EVM</dc:title>
  <dc:creator>ron.porat@broadcom.com</dc:creator>
  <cp:keywords>September 2017</cp:keywords>
  <cp:lastModifiedBy>Sindhu Verma</cp:lastModifiedBy>
  <cp:revision>1196</cp:revision>
  <cp:lastPrinted>1998-02-10T13:28:06Z</cp:lastPrinted>
  <dcterms:created xsi:type="dcterms:W3CDTF">2007-05-21T21:00:37Z</dcterms:created>
  <dcterms:modified xsi:type="dcterms:W3CDTF">2018-11-14T07:00:19Z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