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6" r:id="rId3"/>
    <p:sldId id="565" r:id="rId4"/>
    <p:sldId id="578" r:id="rId5"/>
    <p:sldId id="571" r:id="rId6"/>
    <p:sldId id="557" r:id="rId7"/>
    <p:sldId id="56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52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802.11-18/2029r0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popper@quantenna.com" TargetMode="Externa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/>
              <a:t>HARQ in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740"/>
            <a:ext cx="105157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63963"/>
              </p:ext>
            </p:extLst>
          </p:nvPr>
        </p:nvGraphicFramePr>
        <p:xfrm>
          <a:off x="119241" y="3505200"/>
          <a:ext cx="8491359" cy="267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Ambroise Popper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6"/>
                        </a:rPr>
                        <a:t>apopper@quantenna.com</a:t>
                      </a:r>
                      <a:endParaRPr kumimoji="0" lang="zh-CN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Hybrid-ARQ is a well-studied and widely used mechanism in wireless, especially cellular communications, to improve link efficiency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For example, LTE, LTE-A, 5G and it has been part of in 802.16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HARQ presentations were made in previous meetings[1][2]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EHT seems to have clear interest in exploring HARQ as a candidate technology</a:t>
            </a:r>
          </a:p>
          <a:p>
            <a:pPr lvl="0" algn="just"/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performance in Wi-Fi</a:t>
            </a:r>
            <a:endParaRPr lang="en-US" altLang="zh-CN" dirty="0">
              <a:solidFill>
                <a:schemeClr val="accent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3-4 dB gain was claimed for CC-HARQ lower MCS</a:t>
            </a:r>
          </a:p>
          <a:p>
            <a:r>
              <a:rPr lang="en-US" dirty="0"/>
              <a:t>PER results shown here confirm this </a:t>
            </a:r>
          </a:p>
          <a:p>
            <a:r>
              <a:rPr lang="en-US" dirty="0"/>
              <a:t>Results for channel D (</a:t>
            </a:r>
            <a:r>
              <a:rPr lang="en-US" dirty="0" err="1"/>
              <a:t>iid</a:t>
            </a:r>
            <a:r>
              <a:rPr lang="en-US" dirty="0"/>
              <a:t> realizations between retransmissions) are shown below using CC-HARQ </a:t>
            </a:r>
          </a:p>
          <a:p>
            <a:r>
              <a:rPr lang="en-US" dirty="0"/>
              <a:t>PER results do not translate directly into performance gain when compared as effective throughput (total number of bits/total time)</a:t>
            </a:r>
          </a:p>
          <a:p>
            <a:pPr lvl="1" algn="l">
              <a:buFont typeface="Arial" panose="020B0604020202020204" pitchFamily="34" charset="0"/>
              <a:buChar char="•"/>
            </a:pPr>
            <a:endParaRPr lang="en-US" sz="2250" dirty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673D7E-D73F-4FD6-8E10-A994D8E42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1563"/>
            <a:ext cx="4549239" cy="2715437"/>
          </a:xfrm>
          <a:prstGeom prst="rect">
            <a:avLst/>
          </a:prstGeom>
        </p:spPr>
      </p:pic>
      <p:pic>
        <p:nvPicPr>
          <p:cNvPr id="9" name="Picture 8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644E73F7-7473-45DB-8EBA-C4645A26F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37763"/>
            <a:ext cx="4572000" cy="26271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HARQ Performance 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fontScale="8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Results for block channel between retransmissions</a:t>
            </a:r>
          </a:p>
          <a:p>
            <a:r>
              <a:rPr lang="en-US" dirty="0"/>
              <a:t>Mostly range extension based on throughput</a:t>
            </a:r>
          </a:p>
          <a:p>
            <a:r>
              <a:rPr lang="en-US" dirty="0"/>
              <a:t>Depending on correlation in channel, throughput even reduces</a:t>
            </a:r>
          </a:p>
          <a:p>
            <a:r>
              <a:rPr lang="en-US" dirty="0"/>
              <a:t>Fair Link level performance evaluations</a:t>
            </a:r>
          </a:p>
          <a:p>
            <a:pPr lvl="1"/>
            <a:r>
              <a:rPr lang="en-US" dirty="0"/>
              <a:t>Retransmissions consume resources so gains should reflect that, i.e., PER analysis is not fair</a:t>
            </a:r>
          </a:p>
          <a:p>
            <a:r>
              <a:rPr lang="en-US" dirty="0"/>
              <a:t>Things to consider:</a:t>
            </a:r>
          </a:p>
          <a:p>
            <a:pPr lvl="1"/>
            <a:r>
              <a:rPr lang="en-US" dirty="0"/>
              <a:t>Relatively small gains at high MCS in throughput curves</a:t>
            </a:r>
          </a:p>
          <a:p>
            <a:pPr lvl="1"/>
            <a:r>
              <a:rPr lang="en-US" dirty="0"/>
              <a:t>Growing complexity to accommodate high rates with HARQ</a:t>
            </a:r>
          </a:p>
          <a:p>
            <a:pPr marL="304793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 Sweet spot to use HARQ at lower rates for purposes of range extension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6D0FE-C0E9-4170-A409-FCE7F07B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468091" cy="2667000"/>
          </a:xfrm>
          <a:prstGeom prst="rect">
            <a:avLst/>
          </a:prstGeom>
        </p:spPr>
      </p:pic>
      <p:pic>
        <p:nvPicPr>
          <p:cNvPr id="7" name="Picture 6" descr="A close up of a map&#10;&#10;Description generated with high confidence">
            <a:extLst>
              <a:ext uri="{FF2B5EF4-FFF2-40B4-BE49-F238E27FC236}">
                <a16:creationId xmlns:a16="http://schemas.microsoft.com/office/drawing/2014/main" id="{EBABC078-2848-4282-B37A-056C73F04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592" y="1219200"/>
            <a:ext cx="464139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Enablers for HARQ in EHT?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MAC level protocol support for HARQ</a:t>
            </a:r>
          </a:p>
          <a:p>
            <a:r>
              <a:rPr lang="en-US" dirty="0"/>
              <a:t>Simpler techniques of HARQ requiring less memory and low  retransmission and acknowledgment overhead</a:t>
            </a:r>
          </a:p>
          <a:p>
            <a:r>
              <a:rPr lang="en-US" dirty="0"/>
              <a:t>CC Vs. IR-HARQ for LDPC </a:t>
            </a:r>
          </a:p>
          <a:p>
            <a:pPr lvl="1"/>
            <a:r>
              <a:rPr lang="en-US" dirty="0"/>
              <a:t>Complexity Vs. Performance</a:t>
            </a:r>
          </a:p>
          <a:p>
            <a:r>
              <a:rPr lang="en-US" dirty="0"/>
              <a:t>Transmission of information about corresponding MPDUs and codewords from transmitter to receiver </a:t>
            </a:r>
            <a:r>
              <a:rPr lang="en-US" i="1" dirty="0"/>
              <a:t>at PHY level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Capability to store and combine MPDUs and codewords until various (2-3) retransmissions</a:t>
            </a:r>
          </a:p>
          <a:p>
            <a:r>
              <a:rPr lang="en-US" dirty="0"/>
              <a:t>Capability of sending feedback based on </a:t>
            </a:r>
            <a:r>
              <a:rPr lang="en-US" i="1" dirty="0"/>
              <a:t>codeword</a:t>
            </a:r>
            <a:r>
              <a:rPr lang="en-US" dirty="0"/>
              <a:t> and </a:t>
            </a:r>
            <a:r>
              <a:rPr lang="en-US" i="1" dirty="0"/>
              <a:t>MPDU</a:t>
            </a:r>
            <a:r>
              <a:rPr lang="en-US" dirty="0"/>
              <a:t> level</a:t>
            </a:r>
          </a:p>
          <a:p>
            <a:r>
              <a:rPr lang="en-US" dirty="0"/>
              <a:t>Capability of sending either the failed codewords or failed MPDUs in retransmissions </a:t>
            </a:r>
            <a:endParaRPr lang="en-US" dirty="0">
              <a:sym typeface="+mn-ea"/>
            </a:endParaRPr>
          </a:p>
          <a:p>
            <a:pPr lvl="0"/>
            <a:endParaRPr lang="en-US" dirty="0">
              <a:sym typeface="+mn-ea"/>
            </a:endParaRPr>
          </a:p>
          <a:p>
            <a:pPr lvl="1"/>
            <a:endParaRPr lang="en-US" sz="1800" dirty="0">
              <a:sym typeface="+mn-ea"/>
            </a:endParaRPr>
          </a:p>
          <a:p>
            <a:pPr lvl="1"/>
            <a:endParaRPr lang="en-US" sz="1800" dirty="0">
              <a:sym typeface="+mn-ea"/>
            </a:endParaRPr>
          </a:p>
          <a:p>
            <a:endParaRPr lang="en-US" sz="200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0FA625-7364-485E-AEFB-5250A5208E3F}"/>
              </a:ext>
            </a:extLst>
          </p:cNvPr>
          <p:cNvGrpSpPr/>
          <p:nvPr/>
        </p:nvGrpSpPr>
        <p:grpSpPr>
          <a:xfrm>
            <a:off x="989013" y="3581400"/>
            <a:ext cx="7772400" cy="990600"/>
            <a:chOff x="1335024" y="5015685"/>
            <a:chExt cx="8796528" cy="124372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342069C-C575-4BC1-9C6A-3209F483AF8E}"/>
                </a:ext>
              </a:extLst>
            </p:cNvPr>
            <p:cNvSpPr/>
            <p:nvPr/>
          </p:nvSpPr>
          <p:spPr>
            <a:xfrm>
              <a:off x="1335024" y="5138929"/>
              <a:ext cx="8796528" cy="43062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0419F7-FF75-4116-8981-05CAC6BC9BFA}"/>
                </a:ext>
              </a:extLst>
            </p:cNvPr>
            <p:cNvSpPr txBox="1"/>
            <p:nvPr/>
          </p:nvSpPr>
          <p:spPr>
            <a:xfrm>
              <a:off x="1335024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L-STF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97D3444-ABC6-4D59-AAF1-674DCC971C4B}"/>
                </a:ext>
              </a:extLst>
            </p:cNvPr>
            <p:cNvSpPr txBox="1"/>
            <p:nvPr/>
          </p:nvSpPr>
          <p:spPr>
            <a:xfrm>
              <a:off x="1953768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L-LTF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46C2B1F-6B66-4685-A81A-0F365254603A}"/>
                </a:ext>
              </a:extLst>
            </p:cNvPr>
            <p:cNvSpPr txBox="1"/>
            <p:nvPr/>
          </p:nvSpPr>
          <p:spPr>
            <a:xfrm>
              <a:off x="2538984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L-SIG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F2EF24-E7F7-44D2-831E-CC4548E4C2DC}"/>
                </a:ext>
              </a:extLst>
            </p:cNvPr>
            <p:cNvCxnSpPr/>
            <p:nvPr/>
          </p:nvCxnSpPr>
          <p:spPr>
            <a:xfrm>
              <a:off x="3182112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C4231B-96D6-46A5-AD31-81FD62638690}"/>
                </a:ext>
              </a:extLst>
            </p:cNvPr>
            <p:cNvCxnSpPr/>
            <p:nvPr/>
          </p:nvCxnSpPr>
          <p:spPr>
            <a:xfrm>
              <a:off x="2538984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670895-7673-41F4-BF4D-633CB378581D}"/>
                </a:ext>
              </a:extLst>
            </p:cNvPr>
            <p:cNvCxnSpPr/>
            <p:nvPr/>
          </p:nvCxnSpPr>
          <p:spPr>
            <a:xfrm>
              <a:off x="1953768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C4D6005-D28F-48FB-8828-D8FAB7BA4931}"/>
                </a:ext>
              </a:extLst>
            </p:cNvPr>
            <p:cNvSpPr txBox="1"/>
            <p:nvPr/>
          </p:nvSpPr>
          <p:spPr>
            <a:xfrm>
              <a:off x="3124200" y="5015685"/>
              <a:ext cx="1216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A2FD37-0310-4EFE-B9C6-0111AA7E94EF}"/>
                </a:ext>
              </a:extLst>
            </p:cNvPr>
            <p:cNvSpPr txBox="1"/>
            <p:nvPr/>
          </p:nvSpPr>
          <p:spPr>
            <a:xfrm>
              <a:off x="4019603" y="5166192"/>
              <a:ext cx="1238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HARQ-SIG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95A73A2-80CE-405E-B8E7-7FB72B0A6CDF}"/>
                </a:ext>
              </a:extLst>
            </p:cNvPr>
            <p:cNvCxnSpPr/>
            <p:nvPr/>
          </p:nvCxnSpPr>
          <p:spPr>
            <a:xfrm>
              <a:off x="5105400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3FAAA40-E323-4668-A331-25C14FA1EEFC}"/>
                </a:ext>
              </a:extLst>
            </p:cNvPr>
            <p:cNvCxnSpPr/>
            <p:nvPr/>
          </p:nvCxnSpPr>
          <p:spPr>
            <a:xfrm>
              <a:off x="4090416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4D1E05-1F22-45EF-8012-5174DA6F4081}"/>
                </a:ext>
              </a:extLst>
            </p:cNvPr>
            <p:cNvSpPr txBox="1"/>
            <p:nvPr/>
          </p:nvSpPr>
          <p:spPr>
            <a:xfrm>
              <a:off x="6467507" y="5166192"/>
              <a:ext cx="1238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BE4EF759-0ACC-40B0-A76B-4502F67D3B5A}"/>
                </a:ext>
              </a:extLst>
            </p:cNvPr>
            <p:cNvSpPr/>
            <p:nvPr/>
          </p:nvSpPr>
          <p:spPr>
            <a:xfrm rot="16200000">
              <a:off x="2144268" y="4826358"/>
              <a:ext cx="228600" cy="184708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7BBF6E5-3C79-4B55-AE02-9DAE69E340FF}"/>
                </a:ext>
              </a:extLst>
            </p:cNvPr>
            <p:cNvSpPr txBox="1"/>
            <p:nvPr/>
          </p:nvSpPr>
          <p:spPr>
            <a:xfrm>
              <a:off x="1337724" y="5890075"/>
              <a:ext cx="19266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Legacy Preamble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our findings about implementation of simplest HARQ scheme and show that the gains are mainly for range-extension.</a:t>
            </a:r>
          </a:p>
          <a:p>
            <a:pPr lvl="1"/>
            <a:r>
              <a:rPr lang="en-US" dirty="0"/>
              <a:t>Does this fit EHT scope?</a:t>
            </a:r>
          </a:p>
          <a:p>
            <a:r>
              <a:rPr lang="en-US" dirty="0"/>
              <a:t>If this is to be pursued then we presented the enablers for HARQ in Wi-Fi.</a:t>
            </a:r>
          </a:p>
          <a:p>
            <a:r>
              <a:rPr lang="en-US" dirty="0"/>
              <a:t>This requires more analysis including MAC overhead and RA gains.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err="1"/>
              <a:t>Shimi</a:t>
            </a:r>
            <a:r>
              <a:rPr lang="en-US" dirty="0"/>
              <a:t> </a:t>
            </a:r>
            <a:r>
              <a:rPr lang="en-US" dirty="0" err="1"/>
              <a:t>Shilo</a:t>
            </a:r>
            <a:r>
              <a:rPr lang="en-US" dirty="0"/>
              <a:t> – HARQ for EHT (DCN:1587) – 13 Sep 2018</a:t>
            </a:r>
          </a:p>
          <a:p>
            <a:pPr marL="0" indent="0">
              <a:buNone/>
            </a:pPr>
            <a:r>
              <a:rPr lang="en-US" dirty="0"/>
              <a:t>[2] Ron </a:t>
            </a:r>
            <a:r>
              <a:rPr lang="en-US" dirty="0" err="1"/>
              <a:t>Porat</a:t>
            </a:r>
            <a:r>
              <a:rPr lang="en-US" dirty="0"/>
              <a:t> – Multi-AP-HARQ-for-EHT (DCN: 1116) – 6 July 2018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9696</TotalTime>
  <Words>467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SimSun</vt:lpstr>
      <vt:lpstr>Arial</vt:lpstr>
      <vt:lpstr>Times New Roman</vt:lpstr>
      <vt:lpstr>Wingdings</vt:lpstr>
      <vt:lpstr>802-11-Submission</vt:lpstr>
      <vt:lpstr>HARQ in EHT</vt:lpstr>
      <vt:lpstr>Background</vt:lpstr>
      <vt:lpstr>HARQ performance in Wi-Fi</vt:lpstr>
      <vt:lpstr>HARQ Performance Review</vt:lpstr>
      <vt:lpstr>What are the Enablers for HARQ in EHT?</vt:lpstr>
      <vt:lpstr>Summary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Imran Latif</cp:lastModifiedBy>
  <cp:revision>475</cp:revision>
  <cp:lastPrinted>1998-02-10T13:28:00Z</cp:lastPrinted>
  <dcterms:created xsi:type="dcterms:W3CDTF">2007-05-21T21:00:00Z</dcterms:created>
  <dcterms:modified xsi:type="dcterms:W3CDTF">2018-11-19T21:08:11Z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