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8" r:id="rId3"/>
    <p:sldId id="259" r:id="rId4"/>
    <p:sldId id="260" r:id="rId5"/>
    <p:sldId id="261" r:id="rId6"/>
    <p:sldId id="263" r:id="rId7"/>
    <p:sldId id="264" r:id="rId8"/>
    <p:sldId id="265" r:id="rId9"/>
    <p:sldId id="266" r:id="rId10"/>
    <p:sldId id="270" r:id="rId11"/>
    <p:sldId id="269" r:id="rId12"/>
    <p:sldId id="272" r:id="rId13"/>
    <p:sldId id="343" r:id="rId14"/>
    <p:sldId id="336" r:id="rId15"/>
    <p:sldId id="337" r:id="rId16"/>
    <p:sldId id="338" r:id="rId17"/>
    <p:sldId id="339" r:id="rId18"/>
    <p:sldId id="340" r:id="rId19"/>
    <p:sldId id="341" r:id="rId20"/>
    <p:sldId id="342" r:id="rId21"/>
    <p:sldId id="344" r:id="rId22"/>
    <p:sldId id="345" r:id="rId23"/>
    <p:sldId id="346" r:id="rId24"/>
    <p:sldId id="347" r:id="rId25"/>
    <p:sldId id="348" r:id="rId26"/>
    <p:sldId id="290" r:id="rId27"/>
    <p:sldId id="349" r:id="rId28"/>
    <p:sldId id="278" r:id="rId29"/>
    <p:sldId id="293" r:id="rId30"/>
    <p:sldId id="350" r:id="rId31"/>
    <p:sldId id="351" r:id="rId32"/>
    <p:sldId id="352" r:id="rId33"/>
    <p:sldId id="353" r:id="rId34"/>
    <p:sldId id="283"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802.11-18/2006r1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Excel_97-2003_Worksheet2.xls"/></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MAC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08145504"/>
              </p:ext>
            </p:extLst>
          </p:nvPr>
        </p:nvGraphicFramePr>
        <p:xfrm>
          <a:off x="520699" y="2714625"/>
          <a:ext cx="8289807" cy="2543175"/>
        </p:xfrm>
        <a:graphic>
          <a:graphicData uri="http://schemas.openxmlformats.org/presentationml/2006/ole">
            <mc:AlternateContent xmlns:mc="http://schemas.openxmlformats.org/markup-compatibility/2006">
              <mc:Choice xmlns:v="urn:schemas-microsoft-com:vml" Requires="v">
                <p:oleObj spid="_x0000_s3227"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7146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541746"/>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b="1" dirty="0" smtClean="0"/>
                        <a:t>MAC</a:t>
                      </a:r>
                      <a:endParaRPr lang="en-US" sz="1400" b="1"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b="1" dirty="0" smtClean="0"/>
                        <a:t>MAC</a:t>
                      </a:r>
                      <a:endParaRPr lang="en-US" sz="1400" b="1"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b="1" dirty="0" smtClean="0"/>
                        <a:t>MAC</a:t>
                      </a:r>
                      <a:endParaRPr lang="en-US" sz="1400" b="1"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7" name="Content Placeholder 6"/>
          <p:cNvGraphicFramePr>
            <a:graphicFrameLocks noGrp="1" noChangeAspect="1"/>
          </p:cNvGraphicFramePr>
          <p:nvPr>
            <p:ph idx="1"/>
            <p:extLst>
              <p:ext uri="{D42A27DB-BD31-4B8C-83A1-F6EECF244321}">
                <p14:modId xmlns:p14="http://schemas.microsoft.com/office/powerpoint/2010/main" val="1493554685"/>
              </p:ext>
            </p:extLst>
          </p:nvPr>
        </p:nvGraphicFramePr>
        <p:xfrm>
          <a:off x="3352800" y="2133600"/>
          <a:ext cx="2445926" cy="2063750"/>
        </p:xfrm>
        <a:graphic>
          <a:graphicData uri="http://schemas.openxmlformats.org/presentationml/2006/ole">
            <mc:AlternateContent xmlns:mc="http://schemas.openxmlformats.org/markup-compatibility/2006">
              <mc:Choice xmlns:v="urn:schemas-microsoft-com:vml" Requires="v">
                <p:oleObj spid="_x0000_s4140" name="Worksheet" showAsIcon="1" r:id="rId4" imgW="914400" imgH="771480" progId="Excel.Sheet.8">
                  <p:embed/>
                </p:oleObj>
              </mc:Choice>
              <mc:Fallback>
                <p:oleObj name="Worksheet" showAsIcon="1" r:id="rId4" imgW="914400" imgH="771480" progId="Excel.Sheet.8">
                  <p:embed/>
                  <p:pic>
                    <p:nvPicPr>
                      <p:cNvPr id="0" name=""/>
                      <p:cNvPicPr/>
                      <p:nvPr/>
                    </p:nvPicPr>
                    <p:blipFill>
                      <a:blip r:embed="rId5"/>
                      <a:stretch>
                        <a:fillRect/>
                      </a:stretch>
                    </p:blipFill>
                    <p:spPr>
                      <a:xfrm>
                        <a:off x="3352800" y="21336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Unfinished submissions from Monday</a:t>
            </a:r>
          </a:p>
          <a:p>
            <a:pPr lvl="1">
              <a:buFont typeface="Arial" panose="020B0604020202020204" pitchFamily="34" charset="0"/>
              <a:buChar char="•"/>
            </a:pPr>
            <a:r>
              <a:rPr lang="en-US" dirty="0" smtClean="0"/>
              <a:t>New 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6847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11-18/1935 (Osama)</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15935 and </a:t>
            </a:r>
            <a:r>
              <a:rPr lang="en-GB" dirty="0" smtClean="0"/>
              <a:t>16150 in doc 11-18/1935r2?</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15033, 15034, 15885, </a:t>
            </a:r>
            <a:r>
              <a:rPr lang="en-GB" dirty="0" smtClean="0"/>
              <a:t>15887 in doc 11-18/1808r1?</a:t>
            </a:r>
          </a:p>
          <a:p>
            <a:pPr lvl="0"/>
            <a:endParaRPr lang="en-GB" dirty="0"/>
          </a:p>
          <a:p>
            <a:pPr lvl="0"/>
            <a:r>
              <a:rPr lang="en-GB" dirty="0" smtClean="0"/>
              <a:t>Accepted with no objection subject to any additional changes</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16080, 15119, 16685, 16458, 16126, 16140, 16141, 15799, 16598, 17023, 16687, 16688, 16143, 16689 (14 CIDs) </a:t>
            </a:r>
            <a:r>
              <a:rPr lang="en-GB" dirty="0" smtClean="0"/>
              <a:t>in doc 11-18/1778r1?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16870, 16498, 16506, </a:t>
            </a:r>
            <a:r>
              <a:rPr lang="en-US" dirty="0" smtClean="0"/>
              <a:t>15686 and added text in doc 11-18/1812r2?</a:t>
            </a:r>
          </a:p>
          <a:p>
            <a:endParaRPr lang="en-US" dirty="0"/>
          </a:p>
          <a:p>
            <a:r>
              <a:rPr lang="en-US" dirty="0" smtClean="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11-18/1777 (George Cherian)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15050, 15052, 15859, 15942, 16162, 16186, 16372, 16497, 16501, 16652, </a:t>
            </a:r>
            <a:r>
              <a:rPr lang="en-GB" dirty="0" smtClean="0"/>
              <a:t>16654</a:t>
            </a:r>
            <a:r>
              <a:rPr lang="en-GB" dirty="0"/>
              <a:t>, 16656, 16660, 16919, 16920, 16927, 16942, </a:t>
            </a:r>
            <a:r>
              <a:rPr lang="en-GB" dirty="0" smtClean="0"/>
              <a:t>16944</a:t>
            </a:r>
            <a:r>
              <a:rPr lang="en-US" dirty="0"/>
              <a:t> </a:t>
            </a:r>
            <a:r>
              <a:rPr lang="en-US" dirty="0" smtClean="0"/>
              <a:t>in doc 11-18/1777r1?</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18821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11-18/1780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solidFill>
                  <a:schemeClr val="tx1"/>
                </a:solidFill>
              </a:rPr>
              <a:t>16176</a:t>
            </a:r>
            <a:r>
              <a:rPr lang="en-GB" dirty="0">
                <a:solidFill>
                  <a:schemeClr val="tx1"/>
                </a:solidFill>
              </a:rPr>
              <a:t>, 16223</a:t>
            </a:r>
            <a:r>
              <a:rPr lang="en-GB" dirty="0"/>
              <a:t>, </a:t>
            </a:r>
            <a:r>
              <a:rPr lang="en-GB" strike="sngStrike" dirty="0"/>
              <a:t>15023, </a:t>
            </a:r>
            <a:r>
              <a:rPr lang="en-GB" dirty="0"/>
              <a:t>15628, 15024, 15225, 16395, 15940, 15062, 16465, 17046, 15939 (11 CIDs</a:t>
            </a:r>
            <a:r>
              <a:rPr lang="en-GB" dirty="0" smtClean="0"/>
              <a:t>) in doc 11-18/1780r2?</a:t>
            </a:r>
          </a:p>
          <a:p>
            <a:endParaRPr lang="en-GB" dirty="0"/>
          </a:p>
          <a:p>
            <a:r>
              <a:rPr lang="en-US" dirty="0" smtClean="0">
                <a:solidFill>
                  <a:srgbClr val="FF0000"/>
                </a:solidFill>
              </a:rPr>
              <a:t>Y/N/A: 5/7/5 </a:t>
            </a:r>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9513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r>
              <a:rPr lang="en-US" dirty="0" smtClean="0"/>
              <a:t>Option 1: Reject CIDs </a:t>
            </a:r>
            <a:r>
              <a:rPr lang="en-GB" dirty="0"/>
              <a:t>16176, </a:t>
            </a:r>
            <a:r>
              <a:rPr lang="en-GB" dirty="0" smtClean="0"/>
              <a:t>16223 as in doc 11-18/1780r1. - 10</a:t>
            </a:r>
          </a:p>
          <a:p>
            <a:r>
              <a:rPr lang="en-GB" dirty="0" smtClean="0"/>
              <a:t>Option 2: Change resolutions to Accept and add the note in proposed resolution of CID 16223 - 8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310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solidFill>
                  <a:schemeClr val="tx1"/>
                </a:solidFill>
              </a:rPr>
              <a:t>16176, 16223</a:t>
            </a:r>
            <a:r>
              <a:rPr lang="en-GB" dirty="0"/>
              <a:t>, </a:t>
            </a:r>
            <a:r>
              <a:rPr lang="en-GB" strike="sngStrike" dirty="0"/>
              <a:t>15023, </a:t>
            </a:r>
            <a:r>
              <a:rPr lang="en-GB" dirty="0"/>
              <a:t>15628, 15024, 15225, 16395, 15940, 15062, 16465, 17046, 15939 (11 CIDs) in doc </a:t>
            </a:r>
            <a:r>
              <a:rPr lang="en-GB" dirty="0" smtClean="0"/>
              <a:t>11-18/1780r3?</a:t>
            </a:r>
            <a:endParaRPr lang="en-GB" dirty="0"/>
          </a:p>
          <a:p>
            <a:endParaRPr lang="en-GB" dirty="0"/>
          </a:p>
          <a:p>
            <a:r>
              <a:rPr lang="en-US" dirty="0">
                <a:solidFill>
                  <a:srgbClr val="FF0000"/>
                </a:solidFill>
              </a:rPr>
              <a:t>Y/N/A: </a:t>
            </a:r>
            <a:r>
              <a:rPr lang="en-US" dirty="0" smtClean="0">
                <a:solidFill>
                  <a:srgbClr val="FF0000"/>
                </a:solidFill>
              </a:rPr>
              <a:t>12/5/0 </a:t>
            </a:r>
          </a:p>
          <a:p>
            <a:r>
              <a:rPr lang="en-US" dirty="0" smtClean="0">
                <a:solidFill>
                  <a:schemeClr val="tx1"/>
                </a:solidFill>
              </a:rPr>
              <a:t>Resolutions of CIDs other than CID 16176 and CID 16223 approved with no objection</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53551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16131, 16766, 15106, 16767, </a:t>
            </a:r>
            <a:r>
              <a:rPr lang="en-GB" dirty="0">
                <a:solidFill>
                  <a:srgbClr val="FF0000"/>
                </a:solidFill>
              </a:rPr>
              <a:t>16768 </a:t>
            </a:r>
            <a:r>
              <a:rPr lang="en-GB" dirty="0"/>
              <a:t>(5 </a:t>
            </a:r>
            <a:r>
              <a:rPr lang="en-GB" dirty="0" smtClean="0"/>
              <a:t>CIDs) in doc 11-18/1505r1?</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00962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Do you accept 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11-18/1921r0?</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53325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smtClean="0"/>
              <a:t>Recess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11-18/1821r3?</a:t>
            </a:r>
          </a:p>
          <a:p>
            <a:endParaRPr lang="en-US" dirty="0"/>
          </a:p>
          <a:p>
            <a:r>
              <a:rPr lang="en-US" dirty="0" smtClean="0">
                <a:solidFill>
                  <a:srgbClr val="FF0000"/>
                </a:solidFill>
              </a:rPr>
              <a:t>Y/N/A: 8/18/15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42613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11-18/1803 (Po-Kai Huang)</a:t>
            </a:r>
            <a:endParaRPr lang="en-US" dirty="0"/>
          </a:p>
        </p:txBody>
      </p:sp>
      <p:sp>
        <p:nvSpPr>
          <p:cNvPr id="3" name="Content Placeholder 2"/>
          <p:cNvSpPr>
            <a:spLocks noGrp="1"/>
          </p:cNvSpPr>
          <p:nvPr>
            <p:ph idx="1"/>
          </p:nvPr>
        </p:nvSpPr>
        <p:spPr/>
        <p:txBody>
          <a:bodyPr/>
          <a:lstStyle/>
          <a:p>
            <a:r>
              <a:rPr lang="en-US" dirty="0" smtClean="0"/>
              <a:t> Do you accept resolutions to CID </a:t>
            </a:r>
            <a:r>
              <a:rPr lang="en-GB" dirty="0">
                <a:solidFill>
                  <a:srgbClr val="FFC000"/>
                </a:solidFill>
              </a:rPr>
              <a:t>15993, 15994, 15998, 16087, 16088, 16089,</a:t>
            </a:r>
            <a:r>
              <a:rPr lang="en-GB" dirty="0"/>
              <a:t> </a:t>
            </a:r>
            <a:r>
              <a:rPr lang="en-GB" dirty="0" smtClean="0"/>
              <a:t>17145</a:t>
            </a:r>
            <a:r>
              <a:rPr lang="en-US" dirty="0"/>
              <a:t> </a:t>
            </a:r>
            <a:r>
              <a:rPr lang="en-US" dirty="0" smtClean="0"/>
              <a:t>in doc 11-18/1803r1?</a:t>
            </a:r>
          </a:p>
          <a:p>
            <a:r>
              <a:rPr lang="en-US" dirty="0" smtClean="0"/>
              <a:t>No objection to CID written in black.</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648352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11-18/1703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17150 in doc 11-18/1703r2?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63015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lgn="just">
              <a:spcBef>
                <a:spcPts val="0"/>
              </a:spcBef>
              <a:spcAft>
                <a:spcPts val="0"/>
              </a:spcAft>
              <a:buFont typeface="Times New Roman" panose="02020603050405020304" pitchFamily="18" charset="0"/>
              <a:buChar char="-"/>
            </a:pPr>
            <a:r>
              <a:rPr lang="en-US" dirty="0" smtClean="0"/>
              <a:t>Do you accept resolutions to CIDs </a:t>
            </a:r>
            <a:r>
              <a:rPr lang="en-GB" dirty="0">
                <a:latin typeface="Times New Roman" panose="02020603050405020304" pitchFamily="18" charset="0"/>
                <a:ea typeface="MS Mincho" panose="02020609040205080304" pitchFamily="49" charset="-128"/>
              </a:rPr>
              <a:t>16440, </a:t>
            </a:r>
            <a:r>
              <a:rPr lang="en-GB" dirty="0" smtClean="0">
                <a:latin typeface="Times New Roman" panose="02020603050405020304" pitchFamily="18" charset="0"/>
                <a:ea typeface="MS Mincho" panose="02020609040205080304" pitchFamily="49" charset="-128"/>
              </a:rPr>
              <a:t>15012</a:t>
            </a:r>
            <a:r>
              <a:rPr lang="en-GB" dirty="0">
                <a:latin typeface="Times New Roman" panose="02020603050405020304" pitchFamily="18" charset="0"/>
                <a:ea typeface="MS Mincho" panose="02020609040205080304" pitchFamily="49" charset="-128"/>
              </a:rPr>
              <a:t>, </a:t>
            </a:r>
            <a:r>
              <a:rPr lang="en-GB" dirty="0" smtClean="0">
                <a:latin typeface="Times New Roman" panose="02020603050405020304" pitchFamily="18" charset="0"/>
                <a:ea typeface="MS Mincho" panose="02020609040205080304" pitchFamily="49" charset="-128"/>
              </a:rPr>
              <a:t>15930</a:t>
            </a:r>
            <a:r>
              <a:rPr lang="en-GB" dirty="0">
                <a:latin typeface="Times New Roman" panose="02020603050405020304" pitchFamily="18" charset="0"/>
                <a:ea typeface="MS Mincho" panose="02020609040205080304" pitchFamily="49" charset="-128"/>
              </a:rPr>
              <a:t>, </a:t>
            </a:r>
            <a:r>
              <a:rPr lang="en-GB" dirty="0" smtClean="0">
                <a:latin typeface="Times New Roman" panose="02020603050405020304" pitchFamily="18" charset="0"/>
                <a:ea typeface="MS Mincho" panose="02020609040205080304" pitchFamily="49" charset="-128"/>
              </a:rPr>
              <a:t>15207</a:t>
            </a:r>
            <a:r>
              <a:rPr lang="en-GB" dirty="0">
                <a:latin typeface="Times New Roman" panose="02020603050405020304" pitchFamily="18" charset="0"/>
                <a:ea typeface="MS Mincho" panose="02020609040205080304" pitchFamily="49" charset="-128"/>
              </a:rPr>
              <a:t>, 15870, 15871, 16092, 16093, 16202, 16359, 16371, 16374, 16379, 16391, </a:t>
            </a:r>
            <a:r>
              <a:rPr lang="en-GB" dirty="0" smtClean="0">
                <a:latin typeface="Times New Roman" panose="02020603050405020304" pitchFamily="18" charset="0"/>
                <a:ea typeface="MS Mincho" panose="02020609040205080304" pitchFamily="49" charset="-128"/>
              </a:rPr>
              <a:t>17043 in doc 11-18/1851r2?</a:t>
            </a:r>
            <a:endParaRPr lang="en-US"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53756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IEEE-SA IPR Policy</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2288</TotalTime>
  <Words>1734</Words>
  <Application>Microsoft Office PowerPoint</Application>
  <PresentationFormat>On-screen Show (4:3)</PresentationFormat>
  <Paragraphs>291</Paragraphs>
  <Slides>34</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Malgun Gothic</vt:lpstr>
      <vt:lpstr>MS Gothic</vt:lpstr>
      <vt:lpstr>MS Mincho</vt:lpstr>
      <vt:lpstr>Arial</vt:lpstr>
      <vt:lpstr>Calibri</vt:lpstr>
      <vt:lpstr>Monotype Sorts</vt:lpstr>
      <vt:lpstr>Times New Roman</vt:lpstr>
      <vt:lpstr>Wingdings</vt:lpstr>
      <vt:lpstr>Office Theme</vt:lpstr>
      <vt:lpstr>Document</vt:lpstr>
      <vt:lpstr>Worksheet</vt:lpstr>
      <vt:lpstr>TGax November 2018 MAC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vt:lpstr>
      <vt:lpstr>Agenda for Tuesday November 12, 08:00 – 10:00 </vt:lpstr>
      <vt:lpstr>11-18/1935 (Osama)</vt:lpstr>
      <vt:lpstr>11-18/1808 (Yasu Inoue)</vt:lpstr>
      <vt:lpstr>11-18/1778 (Yongho Seok)</vt:lpstr>
      <vt:lpstr>11-18/1456(Abhishek Patil)</vt:lpstr>
      <vt:lpstr>11-18/1815 (Abhishek Patil)</vt:lpstr>
      <vt:lpstr>11-18/1814 (Abhishek Patil)</vt:lpstr>
      <vt:lpstr>11-18/1812 (Abhishek Patil)</vt:lpstr>
      <vt:lpstr>11-18/1777 (George Cherian)</vt:lpstr>
      <vt:lpstr>11-18/1780 (Yongho Seok)</vt:lpstr>
      <vt:lpstr>Straw Poll</vt:lpstr>
      <vt:lpstr>PowerPoint Presentation</vt:lpstr>
      <vt:lpstr>11-18/1505 (Yongho)</vt:lpstr>
      <vt:lpstr>Agenda for Tuesday November 13, 10:30 – 12:30 </vt:lpstr>
      <vt:lpstr>11-18/1921 (Menzo Wentink)</vt:lpstr>
      <vt:lpstr>Agenda for Tuesday November 13, 16:00 – 18:00 </vt:lpstr>
      <vt:lpstr>Agenda for Tuesday November 13, 19:30 – 21:30 </vt:lpstr>
      <vt:lpstr>11-18/1821 (Matt Fischer)</vt:lpstr>
      <vt:lpstr>11-18/1803 (Po-Kai Huang)</vt:lpstr>
      <vt:lpstr>11-18/1703 (Tomo Adachi)</vt:lpstr>
      <vt:lpstr>11-18/1851 (Tomo Adachi)</vt:lpstr>
      <vt:lpstr>Agenda for Wednesday November 14, 13:30 – 15:30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175</cp:revision>
  <cp:lastPrinted>1601-01-01T00:00:00Z</cp:lastPrinted>
  <dcterms:created xsi:type="dcterms:W3CDTF">2017-01-26T15:28:16Z</dcterms:created>
  <dcterms:modified xsi:type="dcterms:W3CDTF">2018-11-13T21:40:30Z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