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25" r:id="rId3"/>
    <p:sldId id="326" r:id="rId4"/>
    <p:sldId id="327" r:id="rId5"/>
    <p:sldId id="329" r:id="rId6"/>
    <p:sldId id="330" r:id="rId7"/>
    <p:sldId id="328" r:id="rId8"/>
    <p:sldId id="331" r:id="rId9"/>
    <p:sldId id="332" r:id="rId10"/>
    <p:sldId id="333" r:id="rId11"/>
    <p:sldId id="335" r:id="rId12"/>
    <p:sldId id="334" r:id="rId13"/>
    <p:sldId id="336" r:id="rId14"/>
    <p:sldId id="337" r:id="rId15"/>
    <p:sldId id="338" r:id="rId16"/>
    <p:sldId id="324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5" autoAdjust="0"/>
    <p:restoredTop sz="94660"/>
  </p:normalViewPr>
  <p:slideViewPr>
    <p:cSldViewPr>
      <p:cViewPr varScale="1">
        <p:scale>
          <a:sx n="78" d="100"/>
          <a:sy n="78" d="100"/>
        </p:scale>
        <p:origin x="180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July,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Berger, Marvell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R. Berger, Marvell et 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July,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July,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Berger, Marvell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July,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Berger, Marvell et 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July,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Berger, Marvell et 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July,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Berger, Marvell et 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July,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Berger, Marvell et 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July,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Berger, Marvell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July,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Berger, Marvell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July,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R. Berger, Marvell et 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802.11-18/1996r0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NUL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Arial" charset="0"/>
                <a:cs typeface="Arial" charset="0"/>
              </a:rPr>
              <a:t>Phase-Roll Based </a:t>
            </a:r>
            <a:r>
              <a:rPr lang="en-US" dirty="0" err="1">
                <a:latin typeface="Arial" charset="0"/>
                <a:cs typeface="Arial" charset="0"/>
              </a:rPr>
              <a:t>ToA</a:t>
            </a:r>
            <a:r>
              <a:rPr lang="en-US" dirty="0">
                <a:latin typeface="Arial" charset="0"/>
                <a:cs typeface="Arial" charset="0"/>
              </a:rPr>
              <a:t> for Low Complexity Devices and Immediate Feedback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811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November,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R. Berger, Marvell et 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560816"/>
              </p:ext>
            </p:extLst>
          </p:nvPr>
        </p:nvGraphicFramePr>
        <p:xfrm>
          <a:off x="995363" y="2420938"/>
          <a:ext cx="9869487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Document" r:id="rId4" imgW="10454803" imgH="2552964" progId="Word.Document.8">
                  <p:embed/>
                </p:oleObj>
              </mc:Choice>
              <mc:Fallback>
                <p:oleObj name="Document" r:id="rId4" imgW="10454803" imgH="25529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20938"/>
                        <a:ext cx="9869487" cy="2406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AE64A88-9F1C-4F25-93E8-D4D263021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Setup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B9380B7-A413-4700-863F-C9B4E0DCB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locations, six distances</a:t>
            </a:r>
          </a:p>
          <a:p>
            <a:pPr lvl="1"/>
            <a:r>
              <a:rPr lang="en-US" dirty="0"/>
              <a:t>Cafeteria, office space, industrial space</a:t>
            </a:r>
          </a:p>
          <a:p>
            <a:pPr lvl="1"/>
            <a:r>
              <a:rPr lang="en-US" dirty="0"/>
              <a:t>Distances [</a:t>
            </a:r>
            <a:r>
              <a:rPr lang="nl-NL" dirty="0"/>
              <a:t>3 7 10 13 17 20] meters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E3C410-E129-43E4-AF55-6A0CFA694E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FC108A2C-B922-471F-94B9-BFA7C61DD04E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83DD3B-18C4-4329-8842-415BB952818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Berger, Grandhe, Chu, Zhang, Marvell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799CB6-4346-4266-B5BC-2A864CE12E3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222742" y="3090898"/>
            <a:ext cx="3518916" cy="26395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8E74A08-5E6A-4193-A78E-DFD8DFE6F1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347" y="3454901"/>
            <a:ext cx="2199640" cy="293243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9F970E1-CBA6-4691-9E05-2100D28708F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843405" y="3803461"/>
            <a:ext cx="2932430" cy="219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377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3711EAD-37CA-4CE2-AE4F-79EE61CAF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Setup (2)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5F2BCC-3389-46D3-9997-FD4C10DF1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Signal</a:t>
            </a:r>
          </a:p>
          <a:p>
            <a:pPr lvl="1"/>
            <a:r>
              <a:rPr lang="en-US" dirty="0"/>
              <a:t>VHT80</a:t>
            </a:r>
          </a:p>
          <a:p>
            <a:pPr lvl="1"/>
            <a:r>
              <a:rPr lang="en-US" dirty="0"/>
              <a:t>Channel 36</a:t>
            </a:r>
          </a:p>
          <a:p>
            <a:r>
              <a:rPr lang="en-US" dirty="0"/>
              <a:t>Histogram</a:t>
            </a:r>
          </a:p>
          <a:p>
            <a:pPr lvl="1"/>
            <a:r>
              <a:rPr lang="en-US" dirty="0"/>
              <a:t>Bursts of 25 FTM packets</a:t>
            </a:r>
          </a:p>
          <a:p>
            <a:pPr lvl="1"/>
            <a:r>
              <a:rPr lang="en-US" dirty="0"/>
              <a:t>Measure </a:t>
            </a:r>
            <a:r>
              <a:rPr lang="en-US" dirty="0" err="1"/>
              <a:t>ToF</a:t>
            </a:r>
            <a:r>
              <a:rPr lang="en-US" dirty="0"/>
              <a:t>/distance per packet, create histogram</a:t>
            </a:r>
          </a:p>
          <a:p>
            <a:pPr lvl="1"/>
            <a:r>
              <a:rPr lang="en-US" dirty="0"/>
              <a:t>Include all distances, all locations</a:t>
            </a:r>
          </a:p>
          <a:p>
            <a:pPr lvl="1"/>
            <a:r>
              <a:rPr lang="en-US" dirty="0"/>
              <a:t>Separate LOS/NLOS results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EC4333-DE14-44E2-9931-D90C09F392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FC108A2C-B922-471F-94B9-BFA7C61DD04E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5D47ED-54CB-41A0-8CA9-146B9CC17B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Berger, Grandhe, Chu, Zhang,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6323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3AE27D1-FD2F-4823-96D4-ECAE67A3F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LOS, VHT80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2113962-010E-4495-9B9C-9783F54F61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FFT First-Path (4x4) AP+STA</a:t>
            </a:r>
          </a:p>
          <a:p>
            <a:r>
              <a:rPr lang="en-US" dirty="0"/>
              <a:t>Error within [0 2]m</a:t>
            </a:r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4D850890-FF46-48A0-8309-99DFE17CFB3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5153" y="2174875"/>
            <a:ext cx="5255282" cy="3951288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EA8031D-2600-49FA-B32B-DC3CCE03FF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Phase-Roll (1x1) at STA</a:t>
            </a:r>
          </a:p>
          <a:p>
            <a:r>
              <a:rPr lang="en-US" dirty="0"/>
              <a:t>Minimal performance loss</a:t>
            </a:r>
          </a:p>
        </p:txBody>
      </p:sp>
      <p:pic>
        <p:nvPicPr>
          <p:cNvPr id="19" name="Content Placeholder 18">
            <a:extLst>
              <a:ext uri="{FF2B5EF4-FFF2-40B4-BE49-F238E27FC236}">
                <a16:creationId xmlns:a16="http://schemas.microsoft.com/office/drawing/2014/main" id="{85568BE4-EEEE-4820-BA57-638238280078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59978" y="2174875"/>
            <a:ext cx="5255282" cy="3951288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9D12F3-0EBE-4A5F-9DB7-5CFF7DAC563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Berger, Grandhe, Chu, Zhang, Marvell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DC283-ADA6-4C95-A70F-6C05009384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FC108A2C-B922-471F-94B9-BFA7C61DD04E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0537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A7FF7-2D6E-47B4-A6A6-D62721365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NLOS, VHT80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A47972-F8BF-4901-BA00-F7CC8405BE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FFT First-Path (4x4) AP+STA</a:t>
            </a:r>
          </a:p>
          <a:p>
            <a:r>
              <a:rPr lang="en-US" dirty="0"/>
              <a:t>Error between [1 3]m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18F1D9C5-84E6-41B3-84D8-57E4A5BDCF1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5153" y="2174875"/>
            <a:ext cx="5255282" cy="3951288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E56EB6-4203-4979-9DDC-667F58CC1E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Phase-Roll (1x1) at STA</a:t>
            </a:r>
          </a:p>
          <a:p>
            <a:r>
              <a:rPr lang="en-US" dirty="0"/>
              <a:t>Some performance loss</a:t>
            </a:r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551B4E3E-2AF1-4841-9DFB-632078354C8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59978" y="2174875"/>
            <a:ext cx="5255282" cy="3951288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1597F01-E4ED-4416-B712-7D97D38E4AA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Berger, Grandhe, Chu, Zhang, Marvell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6DBE7EB-A24F-4915-BAA5-83513CF7EA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93F00B75-A18F-4B50-B6E3-D6C49CFD4804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741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FA7DE-1B40-4C2A-B910-4892DD446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LOS, VHT80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89D802-3FA1-4B11-95C5-E49463C173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MUSIC (4x4) AP+STA</a:t>
            </a:r>
          </a:p>
          <a:p>
            <a:r>
              <a:rPr lang="en-US" dirty="0"/>
              <a:t>Error between [0 1.5]m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3F81B62-E990-449D-BC8B-FECCC7C0FE2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5153" y="2174875"/>
            <a:ext cx="5255282" cy="3951288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7AF7B7-D2DD-4BF4-B9B9-AB16C9436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Phase-Roll (1x1) at STA</a:t>
            </a:r>
          </a:p>
          <a:p>
            <a:r>
              <a:rPr lang="en-US" dirty="0"/>
              <a:t>Almost same performance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5D9DAF71-1027-4DF8-9604-149442790774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59978" y="2174875"/>
            <a:ext cx="5255282" cy="3951288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8F1B094-231C-4A26-BB1B-E4D39D25AF3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Berger, Grandhe, Chu, Zhang, Marvell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4503CC2-3C9B-4C48-B566-E1911AEDA1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93F00B75-A18F-4B50-B6E3-D6C49CFD4804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4406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FA7DE-1B40-4C2A-B910-4892DD446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NLOS, VHT80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89D802-3FA1-4B11-95C5-E49463C173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MUSIC (4x4) AP+STA</a:t>
            </a:r>
          </a:p>
          <a:p>
            <a:r>
              <a:rPr lang="en-US" dirty="0"/>
              <a:t>Error between [0 2]m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C1AA8066-8398-4BF1-8453-3337D89D614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5153" y="2174875"/>
            <a:ext cx="5255282" cy="3951288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7AF7B7-D2DD-4BF4-B9B9-AB16C9436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Phase-Roll (1x1) at STA</a:t>
            </a:r>
          </a:p>
          <a:p>
            <a:r>
              <a:rPr lang="en-US" dirty="0"/>
              <a:t>Almost same performance</a:t>
            </a: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42993A4B-F697-48D3-B5B7-A27EA3135F1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59978" y="2174875"/>
            <a:ext cx="5255282" cy="3951288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8F1B094-231C-4A26-BB1B-E4D39D25AF3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Berger, Grandhe, Chu, Zhang, Marvell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4503CC2-3C9B-4C48-B566-E1911AEDA1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93F00B75-A18F-4B50-B6E3-D6C49CFD4804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9626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I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Do you support to include a mode in TB and/or non-TB Ranging for ISTA and/or RSTA to report </a:t>
            </a:r>
            <a:r>
              <a:rPr lang="en-US" dirty="0" err="1"/>
              <a:t>ToA</a:t>
            </a:r>
            <a:r>
              <a:rPr lang="en-US" dirty="0"/>
              <a:t> based on phase-roll?</a:t>
            </a:r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TB Ranging: </a:t>
            </a:r>
          </a:p>
          <a:p>
            <a:pPr marL="457200" lvl="1" indent="0"/>
            <a:r>
              <a:rPr lang="en-US" dirty="0"/>
              <a:t>Non-TB Ranging: </a:t>
            </a:r>
          </a:p>
          <a:p>
            <a:pPr marL="457200" lvl="1" indent="0"/>
            <a:r>
              <a:rPr lang="en-US" dirty="0"/>
              <a:t>RSTA side:	</a:t>
            </a:r>
          </a:p>
          <a:p>
            <a:pPr marL="457200" lvl="1" indent="0"/>
            <a:r>
              <a:rPr lang="en-US" dirty="0"/>
              <a:t>ISTA side:</a:t>
            </a:r>
          </a:p>
          <a:p>
            <a:pPr marL="457200" lvl="1" indent="0"/>
            <a:r>
              <a:rPr lang="en-US" dirty="0"/>
              <a:t>Abstain:</a:t>
            </a:r>
          </a:p>
          <a:p>
            <a:pPr marL="457200" lvl="1" indent="0"/>
            <a:r>
              <a:rPr lang="en-US" dirty="0"/>
              <a:t>Multiple choices allowed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FC108A2C-B922-471F-94B9-BFA7C61DD04E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Berger, Grandhe, Chu, Zhang,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83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3973BBC-9E57-4D5B-A1BC-1CCCD78DF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Phase-Roll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AA0A14B3-F94B-4FCF-A823-3CCC63D8F64A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sz="2400" dirty="0"/>
                  <a:t>Phase-roll</a:t>
                </a:r>
              </a:p>
              <a:p>
                <a:pPr lvl="1"/>
                <a:r>
                  <a:rPr lang="en-US" sz="2000" dirty="0"/>
                  <a:t>Commonly used for symbol time tracking</a:t>
                </a:r>
              </a:p>
              <a:p>
                <a:pPr lvl="1"/>
                <a:r>
                  <a:rPr lang="en-US" sz="2000" dirty="0"/>
                  <a:t>Calculated in frequency domain</a:t>
                </a: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𝝋</m:t>
                          </m:r>
                        </m:e>
                        <m:sub>
                          <m:r>
                            <a:rPr lang="en-US" sz="2000">
                              <a:latin typeface="Cambria Math" panose="02040503050406030204" pitchFamily="18" charset="0"/>
                            </a:rPr>
                            <m:t>𝐥𝐢𝐧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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i="1"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  <m:sup/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𝑯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𝒌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AA0A14B3-F94B-4FCF-A823-3CCC63D8F6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2240" t="-1185" r="-20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E8542A0A-1D47-4FD3-A45A-1B9E2E783E6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96013" y="2134889"/>
            <a:ext cx="5080000" cy="380583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21C1B6-8DF5-41AC-A0CF-61019CF0E5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FC108A2C-B922-471F-94B9-BFA7C61DD04E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27154AE-3509-4936-8653-DA1030D8C9E4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Christian R. Berger, Marvell et al</a:t>
            </a:r>
          </a:p>
        </p:txBody>
      </p:sp>
    </p:spTree>
    <p:extLst>
      <p:ext uri="{BB962C8B-B14F-4D97-AF65-F5344CB8AC3E}">
        <p14:creationId xmlns:p14="http://schemas.microsoft.com/office/powerpoint/2010/main" val="100700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C5F8FD8-D11C-46DE-8E81-9AA98A679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Phase-Roll Derivation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F614B91C-4EFD-4963-BCE5-A6D0D127785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Assume multi-path channel</a:t>
                </a:r>
              </a:p>
              <a:p>
                <a:pPr marL="457200" lvl="1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Subcarrier spacing 1/T</a:t>
                </a:r>
              </a:p>
              <a:p>
                <a:pPr marL="457200" lvl="1" indent="0"/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1" i="1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  <m:sup/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𝑯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𝒌</m:t>
                            </m:r>
                          </m:e>
                        </m:d>
                        <m:sSup>
                          <m:sSup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p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  <m:d>
                          <m:dPr>
                            <m:begChr m:val="["/>
                            <m:endChr m:val="]"/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𝒌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𝟏</m:t>
                            </m:r>
                          </m:e>
                        </m:d>
                      </m:e>
                    </m:nary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1" dirty="0"/>
                  <a:t> </a:t>
                </a:r>
              </a:p>
              <a:p>
                <a:pPr marL="457200" lvl="1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f>
                                        <m:f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den>
                                      </m:f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𝜏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sub>
                                      </m:sSub>
                                    </m:sup>
                                  </m:sSup>
                                </m:e>
                              </m:nary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sub>
                                <m:sup/>
                                <m:e>
                                  <m:sSubSup>
                                    <m:sSubSup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bSup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f>
                                        <m:f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den>
                                      </m:f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𝜏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𝑞</m:t>
                                          </m:r>
                                        </m:sub>
                                      </m:sSub>
                                    </m:sup>
                                  </m:sSup>
                                </m:e>
                              </m:nary>
                            </m:e>
                          </m:d>
                        </m:e>
                      </m:nary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/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𝜏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𝑞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𝑇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nary>
                        </m:e>
                      </m:nary>
                      <m:nary>
                        <m:naryPr>
                          <m:chr m:val="∑"/>
                          <m:supHide m:val="on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e>
                              </m:d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F614B91C-4EFD-4963-BCE5-A6D0D127785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023695-A10A-4FEE-AE00-B4F578CA0F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FC108A2C-B922-471F-94B9-BFA7C61DD04E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4586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466C3C4-FECF-4374-B4E2-D485FF1B9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Derivation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21C328B7-4AB6-407C-A614-F888E12920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Split into same index</a:t>
                </a: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b="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𝐴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b="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f>
                                        <m:f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𝜏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den>
                                      </m:f>
                                    </m:sup>
                                  </m:sSup>
                                </m:e>
                              </m:nary>
                            </m:e>
                          </m:groupChr>
                        </m:e>
                        <m:lim>
                          <m:r>
                            <m:rPr>
                              <m:nor/>
                            </m:rPr>
                            <a:rPr lang="en-US" b="1" i="0" smtClean="0">
                              <a:latin typeface="Cambria Math" panose="02040503050406030204" pitchFamily="18" charset="0"/>
                            </a:rPr>
                            <m:t>weighted</m:t>
                          </m:r>
                          <m:r>
                            <m:rPr>
                              <m:nor/>
                            </m:rPr>
                            <a:rPr lang="en-US" b="1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b="1" i="0" smtClean="0">
                              <a:latin typeface="Cambria Math" panose="02040503050406030204" pitchFamily="18" charset="0"/>
                            </a:rPr>
                            <m:t>sum</m:t>
                          </m:r>
                        </m:lim>
                      </m:limLow>
                      <m:r>
                        <a:rPr lang="en-US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</m:t>
                          </m:r>
                          <m:r>
                            <a:rPr lang="en-US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𝑞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limLow>
                        <m:limLow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𝒌</m:t>
                                  </m:r>
                                </m:sub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f>
                                        <m:f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num>
                                        <m:den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den>
                                      </m:f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𝜏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𝑞</m:t>
                                              </m:r>
                                            </m:sub>
                                          </m:s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𝜏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sup>
                                  </m:sSup>
                                </m:e>
                              </m:nary>
                            </m:e>
                          </m:groupChr>
                        </m:e>
                        <m:lim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𝜶</m:t>
                          </m:r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r>
                                        <a:rPr lang="en-US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𝑲</m:t>
                                      </m:r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𝜏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𝑞</m:t>
                                              </m:r>
                                            </m:sub>
                                          </m:s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𝜏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r>
                                        <a:rPr lang="en-US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/</m:t>
                                      </m:r>
                                      <m:r>
                                        <a:rPr lang="en-US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</m:d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d>
                                        <m:d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𝜏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𝑞</m:t>
                                              </m:r>
                                            </m:sub>
                                          </m:s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𝜏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𝑝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/</m:t>
                                      </m:r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𝑻</m:t>
                                      </m:r>
                                    </m:e>
                                  </m:d>
                                </m:e>
                              </m:func>
                            </m:den>
                          </m:f>
                        </m:lim>
                      </m:limLow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Second part, add p-q = (q-p)</a:t>
                </a:r>
              </a:p>
              <a:p>
                <a:pPr marL="0" indent="0" algn="ctr"/>
                <a:r>
                  <a:rPr lang="en-US" dirty="0"/>
                  <a:t>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𝑲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𝜏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𝑞</m:t>
                                            </m:r>
                                          </m:sub>
                                        </m:s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𝜏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𝑝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</m:d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𝜏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𝑞</m:t>
                                            </m:r>
                                          </m:sub>
                                        </m:s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𝜏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𝑝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</m:d>
                              </m:e>
                            </m:func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𝑹𝒆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e>
                                  <m: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bSup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𝜏</m:t>
                                        </m:r>
                                      </m:e>
                                      <m:sub>
                                        <m:r>
                                          <a:rPr lang="en-US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𝒑</m:t>
                                        </m:r>
                                      </m:sub>
                                    </m:sSub>
                                    <m:r>
                                      <a:rPr lang="en-US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𝜏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𝑞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𝑇</m:t>
                                    </m:r>
                                  </m:den>
                                </m:f>
                              </m:sup>
                            </m:sSup>
                          </m:e>
                        </m:d>
                      </m:e>
                    </m:nary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𝒑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sup>
                    </m:s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21C328B7-4AB6-407C-A614-F888E12920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BFC146-AAB2-4260-BB40-2C86941891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FC108A2C-B922-471F-94B9-BFA7C61DD04E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D0E73D-79E1-4918-91D2-091DBBB527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Berger, Grandhe, Chu, Zhang,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2523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1EC5F67-97C1-4D3E-875E-8FF573457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Periodic </a:t>
            </a:r>
            <a:r>
              <a:rPr lang="en-US" dirty="0" err="1"/>
              <a:t>Sinc</a:t>
            </a:r>
            <a:r>
              <a:rPr lang="en-US" dirty="0"/>
              <a:t>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5C947FE7-30C4-47F3-8AEA-F666824ED44F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i="1"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𝑲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𝝉</m:t>
                              </m:r>
                            </m:sup>
                          </m:sSup>
                        </m:e>
                      </m:nary>
                      <m: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𝑲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𝝉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𝝉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𝝅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𝑲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𝝉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𝑲</m:t>
                          </m:r>
                          <m:func>
                            <m:func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𝝅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𝝉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𝑻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r>
                  <a:rPr lang="en-US" sz="2000" dirty="0"/>
                  <a:t>Negligible after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𝝉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𝑻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𝑲</m:t>
                        </m:r>
                      </m:den>
                    </m:f>
                  </m:oMath>
                </a14:m>
                <a:endParaRPr lang="en-US" sz="2000" dirty="0">
                  <a:ea typeface="Cambria Math" panose="02040503050406030204" pitchFamily="18" charset="0"/>
                </a:endParaRPr>
              </a:p>
              <a:p>
                <a:r>
                  <a:rPr lang="en-US" sz="2000" dirty="0"/>
                  <a:t>Zero at every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𝑻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𝑲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5C947FE7-30C4-47F3-8AEA-F666824ED4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4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4538701-2B58-4BEF-AEC6-A5A1DAB7396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96013" y="2134889"/>
            <a:ext cx="5080000" cy="3805835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B516A8-1CAA-4E57-8F4C-76715AF1955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Berger, Grandhe, Chu, Zhang, Marvell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AE4DD4-2177-46F3-A8E1-CD232AE751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FC108A2C-B922-471F-94B9-BFA7C61DD04E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31F182-CFFA-4CF7-A5B3-613F7FDDF499}"/>
              </a:ext>
            </a:extLst>
          </p:cNvPr>
          <p:cNvSpPr txBox="1"/>
          <p:nvPr/>
        </p:nvSpPr>
        <p:spPr>
          <a:xfrm>
            <a:off x="7426189" y="2485227"/>
            <a:ext cx="26805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 with K=64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457FD9B-C52B-4260-AC80-92D8B48BF8F6}"/>
              </a:ext>
            </a:extLst>
          </p:cNvPr>
          <p:cNvCxnSpPr/>
          <p:nvPr/>
        </p:nvCxnSpPr>
        <p:spPr bwMode="auto">
          <a:xfrm>
            <a:off x="7191712" y="3645024"/>
            <a:ext cx="97406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932588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4CEA8-BE00-4511-80A6-F449F1CD9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Channels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8C3AEADA-0EAA-446C-B17E-8F774F0DCCA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Single Path / AWGN Channel</a:t>
                </a:r>
              </a:p>
              <a:p>
                <a:pPr marL="400050" lvl="1" indent="0"/>
                <a14:m>
                  <m:oMath xmlns:m="http://schemas.openxmlformats.org/officeDocument/2006/math">
                    <m:r>
                      <a:rPr lang="en-US" b="0" i="1"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</m:d>
                    <m:r>
                      <a:rPr lang="en-US" b="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en-US" b="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𝐻</m:t>
                    </m:r>
                    <m:d>
                      <m:dPr>
                        <m:begChr m:val="["/>
                        <m:endChr m:val="]"/>
                        <m:ctrlPr>
                          <a:rPr lang="en-US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f>
                          <m:fPr>
                            <m:ctrlPr>
                              <a:rPr lang="en-US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en-US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</m:sup>
                    </m:sSup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marL="400050" lvl="1" indent="0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𝝋</m:t>
                        </m:r>
                      </m:e>
                      <m:sub>
                        <m:r>
                          <a:rPr lang="en-US" b="1">
                            <a:latin typeface="Cambria Math" panose="02040503050406030204" pitchFamily="18" charset="0"/>
                          </a:rPr>
                          <m:t>𝐥𝐢𝐧</m:t>
                        </m:r>
                      </m:sub>
                    </m:sSub>
                    <m:r>
                      <a:rPr lang="en-US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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den>
                    </m:f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Equivalent baseband model</a:t>
                </a:r>
              </a:p>
              <a:p>
                <a:pPr lvl="1"/>
                <a:r>
                  <a:rPr lang="en-US" dirty="0"/>
                  <a:t>Sample spaced delays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</m:d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Cross terms cancel</a:t>
                </a:r>
              </a:p>
              <a:p>
                <a:pPr marL="800100" lvl="2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𝝋</m:t>
                          </m:r>
                        </m:e>
                        <m:sub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𝐥𝐢𝐧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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𝐾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𝐾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8C3AEADA-0EAA-446C-B17E-8F774F0DCCA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8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383E4-5787-46E1-9546-DB3C339823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4884ECA4-02EE-4720-9403-9364A07C5AAF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C2F7D-141C-4BA6-B091-14398592BA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Berger, Grandhe, Chu, Zhang,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841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3C9224F-1B6F-4EA8-9C9E-6CB69CEE0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Subcarrier Spacing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2F969A3-FB17-4C51-8073-03C86A6EAD9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Can use adjacent subcarriers or further apart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𝑵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𝑻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First part (same bandwidth, so only K/N separate terms)</a:t>
                </a:r>
              </a:p>
              <a:p>
                <a:pPr marL="400050" lvl="1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b="0" i="1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𝑵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𝜏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Magnifies phase, but can wrap around 2</a:t>
                </a:r>
                <a:r>
                  <a:rPr lang="en-US" dirty="0">
                    <a:sym typeface="Symbol" panose="05050102010706020507" pitchFamily="18" charset="2"/>
                  </a:rPr>
                  <a:t> if delay spread large</a:t>
                </a:r>
              </a:p>
              <a:p>
                <a:pPr lvl="1"/>
                <a:r>
                  <a:rPr lang="en-US" dirty="0">
                    <a:sym typeface="Symbol" panose="05050102010706020507" pitchFamily="18" charset="2"/>
                  </a:rPr>
                  <a:t>Second part not much changed</a:t>
                </a:r>
              </a:p>
              <a:p>
                <a:pPr marL="457200" lvl="1" indent="0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&lt;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𝑲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𝜏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𝑞</m:t>
                                            </m:r>
                                          </m:sub>
                                        </m:s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𝜏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𝑝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</m:d>
                              </m:e>
                            </m:func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</m:t>
                            </m:r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𝝅</m:t>
                                    </m:r>
                                    <m:d>
                                      <m:d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𝜏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𝑞</m:t>
                                            </m:r>
                                          </m:sub>
                                        </m:s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𝜏</m:t>
                                            </m:r>
                                          </m:e>
                                          <m:sub>
                                            <m:r>
                                              <a:rPr lang="en-US" i="1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𝑝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𝑻</m:t>
                                    </m:r>
                                  </m:e>
                                </m:d>
                              </m:e>
                            </m:func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𝑹𝒆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b="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bSup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  <m:f>
                                  <m:f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𝜏</m:t>
                                        </m:r>
                                      </m:e>
                                      <m:sub>
                                        <m:r>
                                          <a:rPr lang="en-US" b="1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𝒑</m:t>
                                        </m:r>
                                      </m:sub>
                                    </m:sSub>
                                    <m:r>
                                      <a:rPr lang="en-US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𝜏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𝑞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𝑇</m:t>
                                    </m:r>
                                  </m:den>
                                </m:f>
                              </m:sup>
                            </m:sSup>
                          </m:e>
                        </m:d>
                      </m:e>
                    </m:nary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𝒑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𝑞</m:t>
                                </m:r>
                              </m:sub>
                            </m:sSub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sup>
                    </m:sSup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72F969A3-FB17-4C51-8073-03C86A6EAD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3D9E73-5899-4A77-84E2-6959B30D6B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FC108A2C-B922-471F-94B9-BFA7C61DD04E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BA0B5C-8422-44B8-8571-1724D5B8C66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Berger, Grandhe, Chu, Zhang,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052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07399B2-0D3D-437D-8616-46140DF45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Scheme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C22B0940-F8DF-4D4B-B8E6-248C43E818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One side measures Phase-Roll</a:t>
                </a:r>
              </a:p>
              <a:p>
                <a:pPr lvl="1"/>
                <a:r>
                  <a:rPr lang="en-US" dirty="0"/>
                  <a:t>Report </a:t>
                </a:r>
                <a:r>
                  <a:rPr lang="en-US" dirty="0" err="1"/>
                  <a:t>ToA</a:t>
                </a:r>
                <a:r>
                  <a:rPr lang="en-US" dirty="0"/>
                  <a:t> based on Phase-Roll</a:t>
                </a:r>
              </a:p>
              <a:p>
                <a:pPr marL="800100" lvl="2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𝝋</m:t>
                          </m:r>
                        </m:e>
                        <m:sub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𝐥𝐢𝐧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Indicate that Phase-Roll is used (Negotiation)</a:t>
                </a:r>
              </a:p>
              <a:p>
                <a:r>
                  <a:rPr lang="en-US" dirty="0"/>
                  <a:t>Other side applies correction</a:t>
                </a:r>
              </a:p>
              <a:p>
                <a:pPr lvl="1"/>
                <a:r>
                  <a:rPr lang="en-US" dirty="0"/>
                  <a:t>Calculate both true first-path and Phase-Roll</a:t>
                </a:r>
              </a:p>
              <a:p>
                <a:pPr lvl="1"/>
                <a:r>
                  <a:rPr lang="en-US" dirty="0"/>
                  <a:t>Use first-path for own </a:t>
                </a:r>
                <a:r>
                  <a:rPr lang="en-US" dirty="0" err="1"/>
                  <a:t>ToA</a:t>
                </a:r>
                <a:endParaRPr lang="en-US" dirty="0"/>
              </a:p>
              <a:p>
                <a:pPr lvl="1"/>
                <a:r>
                  <a:rPr lang="en-US" dirty="0"/>
                  <a:t>Use difference to correct received </a:t>
                </a:r>
                <a:r>
                  <a:rPr lang="en-US" dirty="0" err="1"/>
                  <a:t>ToA</a:t>
                </a:r>
                <a:endParaRPr lang="en-US" dirty="0"/>
              </a:p>
              <a:p>
                <a:r>
                  <a:rPr lang="en-US" dirty="0"/>
                  <a:t>Subcarrier spacing to match GI/delay spread</a:t>
                </a:r>
              </a:p>
              <a:p>
                <a:pPr lvl="1"/>
                <a:r>
                  <a:rPr lang="en-US" dirty="0"/>
                  <a:t>For VHT, N=4, delay spread up to 0.8 </a:t>
                </a:r>
                <a:r>
                  <a:rPr lang="en-US" dirty="0">
                    <a:sym typeface="Symbol" panose="05050102010706020507" pitchFamily="18" charset="2"/>
                  </a:rPr>
                  <a:t>µs</a:t>
                </a:r>
              </a:p>
              <a:p>
                <a:pPr lvl="1"/>
                <a:r>
                  <a:rPr lang="en-US" dirty="0">
                    <a:sym typeface="Symbol" panose="05050102010706020507" pitchFamily="18" charset="2"/>
                  </a:rPr>
                  <a:t>For 2x HE-LTF, N=8, delay spread up to </a:t>
                </a:r>
                <a:r>
                  <a:rPr lang="en-US" dirty="0"/>
                  <a:t>0.8 </a:t>
                </a:r>
                <a:r>
                  <a:rPr lang="en-US" dirty="0">
                    <a:sym typeface="Symbol" panose="05050102010706020507" pitchFamily="18" charset="2"/>
                  </a:rPr>
                  <a:t>µs 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C22B0940-F8DF-4D4B-B8E6-248C43E818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8" t="-2074" b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99ACA2-D4AA-4ED5-8CD2-47A7BF1E6E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FC108A2C-B922-471F-94B9-BFA7C61DD04E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140049-D5FC-4680-ACF1-5C34312E43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Berger, Grandhe, Chu, Zhang,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361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D7DA1F6-6A8B-4186-BE46-E3EC15A90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Testing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62C5DFB-B609-47E8-BC17-E463B2F9D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 channel really reciprocal?</a:t>
            </a:r>
          </a:p>
          <a:p>
            <a:pPr lvl="1"/>
            <a:r>
              <a:rPr lang="en-US" dirty="0"/>
              <a:t>Only over-the-air testing can tell</a:t>
            </a:r>
          </a:p>
          <a:p>
            <a:pPr lvl="1"/>
            <a:r>
              <a:rPr lang="en-US" dirty="0"/>
              <a:t>Depends on radio front end (filter,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Which channel to use phase-roll on?</a:t>
            </a:r>
          </a:p>
          <a:p>
            <a:pPr lvl="1"/>
            <a:r>
              <a:rPr lang="en-US" dirty="0"/>
              <a:t>Currently FTM, </a:t>
            </a:r>
            <a:r>
              <a:rPr lang="en-US" dirty="0" err="1"/>
              <a:t>tx</a:t>
            </a:r>
            <a:r>
              <a:rPr lang="en-US" dirty="0"/>
              <a:t> from single antenna</a:t>
            </a:r>
          </a:p>
          <a:p>
            <a:pPr lvl="1"/>
            <a:r>
              <a:rPr lang="en-US" dirty="0"/>
              <a:t>In 11az, NDP can transmit multiple streams</a:t>
            </a:r>
          </a:p>
          <a:p>
            <a:r>
              <a:rPr lang="en-US" dirty="0"/>
              <a:t>Test using 4x4 AP and 1x1 STA</a:t>
            </a:r>
          </a:p>
          <a:p>
            <a:pPr lvl="1"/>
            <a:r>
              <a:rPr lang="en-US" dirty="0"/>
              <a:t>STA calculates phase-roll</a:t>
            </a:r>
          </a:p>
          <a:p>
            <a:pPr lvl="1"/>
            <a:r>
              <a:rPr lang="en-US" dirty="0"/>
              <a:t>AP knows which antenna used to transmit, calculate phase roll on matching received channel, but can calculate </a:t>
            </a:r>
            <a:r>
              <a:rPr lang="en-US" dirty="0" err="1"/>
              <a:t>ToA</a:t>
            </a:r>
            <a:r>
              <a:rPr lang="en-US" dirty="0"/>
              <a:t> with all four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D767AF-38F7-4677-B71C-0F7A409DB0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FC108A2C-B922-471F-94B9-BFA7C61DD04E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CD21BF-FC23-4F0D-943A-1749D28033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Berger, Grandhe, Chu, Zhang,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7255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336</TotalTime>
  <Words>747</Words>
  <Application>Microsoft Office PowerPoint</Application>
  <PresentationFormat>Widescreen</PresentationFormat>
  <Paragraphs>140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 Unicode MS</vt:lpstr>
      <vt:lpstr>MS Gothic</vt:lpstr>
      <vt:lpstr>Arial</vt:lpstr>
      <vt:lpstr>Cambria Math</vt:lpstr>
      <vt:lpstr>Symbol</vt:lpstr>
      <vt:lpstr>Times New Roman</vt:lpstr>
      <vt:lpstr>Office Theme</vt:lpstr>
      <vt:lpstr>Document</vt:lpstr>
      <vt:lpstr>Phase-Roll Based ToA for Low Complexity Devices and Immediate Feedback</vt:lpstr>
      <vt:lpstr>What is Phase-Roll</vt:lpstr>
      <vt:lpstr>Phase-Roll Derivation</vt:lpstr>
      <vt:lpstr>More Derivation</vt:lpstr>
      <vt:lpstr>Periodic Sinc Function</vt:lpstr>
      <vt:lpstr>Common Channels</vt:lpstr>
      <vt:lpstr>Effect of Subcarrier Spacing</vt:lpstr>
      <vt:lpstr>Proposed Scheme</vt:lpstr>
      <vt:lpstr>Performance Testing</vt:lpstr>
      <vt:lpstr>Test Setup</vt:lpstr>
      <vt:lpstr>Test Setup (2)</vt:lpstr>
      <vt:lpstr>LOS, VHT80</vt:lpstr>
      <vt:lpstr>NLOS, VHT80</vt:lpstr>
      <vt:lpstr>LOS, VHT80</vt:lpstr>
      <vt:lpstr>NLOS, VHT80</vt:lpstr>
      <vt:lpstr>Straw Poll I</vt:lpstr>
    </vt:vector>
  </TitlesOfParts>
  <Company>Marvell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 Sounding Feedback</dc:title>
  <dc:creator>Christian Berger</dc:creator>
  <cp:lastModifiedBy>Christian Berger</cp:lastModifiedBy>
  <cp:revision>60</cp:revision>
  <cp:lastPrinted>1601-01-01T00:00:00Z</cp:lastPrinted>
  <dcterms:created xsi:type="dcterms:W3CDTF">2017-07-11T08:48:30Z</dcterms:created>
  <dcterms:modified xsi:type="dcterms:W3CDTF">2018-11-12T05:13:45Z</dcterms:modified>
</cp:coreProperties>
</file>