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3" r:id="rId3"/>
    <p:sldId id="322" r:id="rId4"/>
    <p:sldId id="323" r:id="rId5"/>
    <p:sldId id="338" r:id="rId6"/>
    <p:sldId id="340" r:id="rId7"/>
    <p:sldId id="339" r:id="rId8"/>
    <p:sldId id="343" r:id="rId9"/>
    <p:sldId id="341" r:id="rId10"/>
    <p:sldId id="326" r:id="rId11"/>
    <p:sldId id="342" r:id="rId12"/>
    <p:sldId id="337" r:id="rId13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4"/>
    <p:restoredTop sz="91176"/>
  </p:normalViewPr>
  <p:slideViewPr>
    <p:cSldViewPr>
      <p:cViewPr varScale="1">
        <p:scale>
          <a:sx n="104" d="100"/>
          <a:sy n="104" d="100"/>
        </p:scale>
        <p:origin x="8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4BC0A4A-AF08-4D4B-865B-6D32E3C92D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3E6C35E-D9BD-874D-9EB1-6F6FB815AB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51E3F274-534A-9744-A89B-B20FE9BEA5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John Doe, Some Company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4779A3B5-BFB8-7C41-AF05-354A2A6CCD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Page </a:t>
            </a:r>
            <a:fld id="{A87ECD3B-4B50-F940-894E-BEF7BB133F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3D4C7300-B7CD-174C-909C-BE0E9C61E5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C6F4E14A-7726-C04A-ABE6-5C17CA9BA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>
                <a:ea typeface="+mn-ea"/>
              </a:rPr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EB806E71-9FA3-6049-B036-679242E0B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39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6D90E4F7-BCFB-0D42-84FB-9155856325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A884E71E-0590-2041-B4E4-0FF03824E6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20BBF96E-FB1F-344A-BDC6-EFD858DBC8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BEFD595A-BA19-DE47-B5A3-9A5CA1FEBF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3963228-E466-6A4C-86E6-B30639D4DF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John Doe, Some Company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080B6092-BF32-D046-8715-A6F291A5C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Page </a:t>
            </a:r>
            <a:fld id="{71F34E91-9C1B-CC4F-85AD-8F3BD766FB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xmlns="" id="{A1FABBB8-75A5-A142-8FCC-9B283C027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>
                <a:ea typeface="+mn-ea"/>
              </a:rPr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459422FC-FFD3-CC47-AC0B-C2FF3DD06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913CC566-F73F-1A40-A147-F3295B283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779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A38FEE-2BC1-E843-B2AD-5A26B69BE4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/>
              <a:t>doc.: IEEE 802.11-yy/xxxxr0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27C9D62-0499-D14F-8AB2-8E55D31A9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/>
              <a:t>Month Year</a:t>
            </a:r>
          </a:p>
        </p:txBody>
      </p:sp>
      <p:sp>
        <p:nvSpPr>
          <p:cNvPr id="4100" name="Rectangle 6">
            <a:extLst>
              <a:ext uri="{FF2B5EF4-FFF2-40B4-BE49-F238E27FC236}">
                <a16:creationId xmlns:a16="http://schemas.microsoft.com/office/drawing/2014/main" xmlns="" id="{9922B09A-EF57-4A4F-9BD9-074386483C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>
              <a:defRPr/>
            </a:pPr>
            <a:r>
              <a:rPr lang="en-GB" altLang="en-US"/>
              <a:t>John Doe, Some Company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xmlns="" id="{85DC398A-BF35-2C41-AEDD-941A6A8606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C8DC1A5-D69A-2A40-990A-272209C8C8E6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xmlns="" id="{F280AA26-9C1A-514B-940A-FCD9D2C1FE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>
            <a:extLst>
              <a:ext uri="{FF2B5EF4-FFF2-40B4-BE49-F238E27FC236}">
                <a16:creationId xmlns:a16="http://schemas.microsoft.com/office/drawing/2014/main" xmlns="" id="{9DF1568D-A499-0B4F-A495-9638D1920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70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18ADD69-D879-6749-9344-46C314222B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B2B1914-BD52-BD4F-BFA5-14A80325EED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74C5FFC-BAFF-724F-BFB7-D912583CCE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429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F6FF31B-1A49-C14D-AB33-469F4DA408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609DC3AE-4CE9-7E49-8545-9400DA7346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A0D71BC-8CCF-C047-84B1-F070DC27B8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780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DDCEA5B4-9D5A-774F-9618-D69FB92BB4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BEFCD09-94A3-CF4E-BF63-F7C291B4C5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D010F7C-5FEA-3441-8BFA-01D93CDC15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718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8882DC5-A929-514C-8989-ADDA0DF8B3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CB0DFE2-69DF-A64E-A3F4-DD935CB13E6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8CE6AED-B9D7-6640-80A9-6BE85BF163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939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C070B17A-53E4-E34B-9B5D-0CC06E8B13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87D1C8E-DC84-354A-99AB-5B7F6278BD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30C53B2-1AEB-6A4A-92BF-A0CC5DD82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13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14AF424-CC42-4D4D-9924-5756C30F0B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223C9BE-AC30-6942-968F-B00EFCFEDF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09F28BF2-939B-CB4B-B75D-0A4731CF9A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185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24E99F9E-7451-D34D-8118-8F2E25C8C3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2C266F97-62E0-F54A-A297-88608D2973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8DB6495-6A84-6E41-B1C5-4921A0D123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0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038FEAC-C453-8A4E-8D6E-BDC6D52205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5857FBC6-4D76-3445-A508-E5FCF44D917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D8DB687-3069-AC4D-9AF1-A172E10874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969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D2FF5A27-FB49-404A-9E78-FCC7F18204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CEFD3FEE-6179-5D43-B7A5-E30E004ED3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43C779F-9F6C-B14D-BC7B-E7E5EBA2AB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6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E319CB6-B058-1244-9A8B-A86E23A28F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375F2BB-7D1D-DF44-8A62-D0FBA0847D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FBE1464-A2FA-9546-9C9B-3601139A9F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30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8F55A7E-3A71-894C-9FCD-56286FF997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24CC45B-2DA5-5E4B-A959-2B15A138FF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559F1C-36D4-534D-8579-8924807232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819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3F10B61-2B55-F546-B69A-6F7245F0A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F1DC2B49-FDA2-D54C-9583-06A4A1EB2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4152B1FA-1079-0448-8322-9304CE0993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2917" y="6484218"/>
            <a:ext cx="126528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Qi Wang, Apple</a:t>
            </a:r>
            <a:r>
              <a:rPr lang="en-GB" dirty="0"/>
              <a:t>, </a:t>
            </a:r>
            <a:r>
              <a:rPr lang="en-GB" dirty="0" err="1"/>
              <a:t>Inc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1617C7C3-C6E3-4B47-8677-10713784F6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A77DFF8-7A66-6B48-8D00-7F98137313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xmlns="" id="{C7B9B1F6-DB9D-814A-9E6A-AECE148D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563" y="328841"/>
            <a:ext cx="6103937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 algn="r">
              <a:defRPr/>
            </a:pPr>
            <a:r>
              <a:rPr lang="en-GB" altLang="en-US" sz="1500" b="1" dirty="0" smtClean="0">
                <a:ea typeface="+mn-ea"/>
              </a:rPr>
              <a:t>doc:  IEEE 802.11-18/1984r0</a:t>
            </a:r>
            <a:endParaRPr lang="en-GB" altLang="en-US" sz="1500" b="1" dirty="0">
              <a:ea typeface="+mn-ea"/>
            </a:endParaRPr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xmlns="" id="{EE8689E5-5CB1-8845-9243-9249644FA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xmlns="" id="{9F7AE5C9-D5C9-914C-8E1D-87DA27E99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984" y="6496807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>
                <a:ea typeface="+mn-ea"/>
              </a:rPr>
              <a:t>Submission</a:t>
            </a:r>
            <a:endParaRPr lang="en-GB" altLang="en-US" dirty="0">
              <a:ea typeface="+mn-ea"/>
            </a:endParaRPr>
          </a:p>
        </p:txBody>
      </p:sp>
      <p:sp>
        <p:nvSpPr>
          <p:cNvPr id="1033" name="Line 10">
            <a:extLst>
              <a:ext uri="{FF2B5EF4-FFF2-40B4-BE49-F238E27FC236}">
                <a16:creationId xmlns:a16="http://schemas.microsoft.com/office/drawing/2014/main" xmlns="" id="{83DC51B2-158A-6C42-84C0-FEFD2FA16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544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C7B9B1F6-DB9D-814A-9E6A-AECE148D11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1520" y="324339"/>
            <a:ext cx="187220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457200" lvl="4" indent="0" algn="l">
              <a:buFont typeface="Arial" charset="0"/>
              <a:buNone/>
              <a:defRPr/>
            </a:pPr>
            <a:r>
              <a:rPr lang="en-GB" altLang="en-US" sz="1500" b="1" dirty="0" smtClean="0">
                <a:ea typeface="+mn-ea"/>
              </a:rPr>
              <a:t>November 2018</a:t>
            </a:r>
            <a:endParaRPr lang="en-GB" altLang="en-US" sz="1500" b="1" dirty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>
            <a:extLst>
              <a:ext uri="{FF2B5EF4-FFF2-40B4-BE49-F238E27FC236}">
                <a16:creationId xmlns:a16="http://schemas.microsoft.com/office/drawing/2014/main" xmlns="" id="{11880B42-07A0-9A4F-A2B5-54604ED4B0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93416" y="6475413"/>
            <a:ext cx="2233047" cy="184666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Qi Wang, Apple, Inc</a:t>
            </a:r>
            <a:endParaRPr lang="en-GB" altLang="en-US"/>
          </a:p>
        </p:txBody>
      </p:sp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xmlns="" id="{A050D204-1F8D-9740-B42F-4B8BC5F2D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7E32CED-F7F1-1349-BD0B-36EBAE9E6589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xmlns="" id="{A2F6F464-3866-F247-99D3-8656294FF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134672" cy="108701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GB" altLang="en-US">
                <a:ea typeface="+mj-ea"/>
                <a:cs typeface="+mj-cs"/>
              </a:rPr>
              <a:t>EVM Requirement Negotiation for NDP Ranging Packets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xmlns="" id="{A1BD629F-E984-444C-9489-86DB17D94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15" y="2014313"/>
            <a:ext cx="7772400" cy="38100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GB" altLang="en-US" sz="2000" dirty="0">
                <a:ea typeface="+mn-ea"/>
                <a:cs typeface="+mn-cs"/>
              </a:rPr>
              <a:t>Date:</a:t>
            </a:r>
            <a:r>
              <a:rPr lang="en-GB" altLang="en-US" sz="2000" b="0" dirty="0">
                <a:ea typeface="+mn-ea"/>
                <a:cs typeface="+mn-cs"/>
              </a:rPr>
              <a:t> </a:t>
            </a:r>
            <a:r>
              <a:rPr lang="en-GB" altLang="en-US" sz="2000" b="0" dirty="0" smtClean="0">
                <a:ea typeface="+mn-ea"/>
                <a:cs typeface="+mn-cs"/>
              </a:rPr>
              <a:t>2018-11-11</a:t>
            </a:r>
            <a:endParaRPr lang="en-GB" altLang="en-US" sz="2000" b="0" dirty="0">
              <a:ea typeface="+mn-ea"/>
              <a:cs typeface="+mn-cs"/>
            </a:endParaRPr>
          </a:p>
        </p:txBody>
      </p:sp>
      <p:sp>
        <p:nvSpPr>
          <p:cNvPr id="15365" name="Rectangle 12">
            <a:extLst>
              <a:ext uri="{FF2B5EF4-FFF2-40B4-BE49-F238E27FC236}">
                <a16:creationId xmlns:a16="http://schemas.microsoft.com/office/drawing/2014/main" xmlns="" id="{489FB97F-ED7F-0148-861F-F5285C87C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0477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8" name="Object 11">
            <a:extLst>
              <a:ext uri="{FF2B5EF4-FFF2-40B4-BE49-F238E27FC236}">
                <a16:creationId xmlns:a16="http://schemas.microsoft.com/office/drawing/2014/main" xmlns="" id="{CD3B773D-1721-7A41-B34A-568584CB51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063760"/>
              </p:ext>
            </p:extLst>
          </p:nvPr>
        </p:nvGraphicFramePr>
        <p:xfrm>
          <a:off x="533400" y="3559857"/>
          <a:ext cx="8424863" cy="13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3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59857"/>
                        <a:ext cx="8424863" cy="137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80430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Straw Poll 1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xmlns="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947863"/>
            <a:ext cx="8280400" cy="4527550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Do you support to add a method to negotiate the EVM requirement on the NDP transmission within a ranging session? </a:t>
            </a:r>
          </a:p>
          <a:p>
            <a:pPr marL="0" indent="0"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Results: Yes:       No:        Abstain:  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xmlns="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Qi Wang, Apple, Inc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367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80430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Straw Poll 2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xmlns="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947863"/>
            <a:ext cx="8280400" cy="4527550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Do you support to include the EVM requirement by </a:t>
            </a:r>
            <a:r>
              <a:rPr lang="en-US" altLang="en-US" err="1">
                <a:ea typeface="ＭＳ Ｐゴシック" panose="020B0600070205080204" pitchFamily="34" charset="-128"/>
              </a:rPr>
              <a:t>iSTA</a:t>
            </a:r>
            <a:r>
              <a:rPr lang="en-US" altLang="en-US">
                <a:ea typeface="ＭＳ Ｐゴシック" panose="020B0600070205080204" pitchFamily="34" charset="-128"/>
              </a:rPr>
              <a:t> and the actual EVM level of the </a:t>
            </a:r>
            <a:r>
              <a:rPr lang="en-US" altLang="en-US" err="1">
                <a:ea typeface="ＭＳ Ｐゴシック" panose="020B0600070205080204" pitchFamily="34" charset="-128"/>
              </a:rPr>
              <a:t>rSTA</a:t>
            </a:r>
            <a:r>
              <a:rPr lang="en-US" altLang="en-US">
                <a:ea typeface="ＭＳ Ｐゴシック" panose="020B0600070205080204" pitchFamily="34" charset="-128"/>
              </a:rPr>
              <a:t> using the method described on slide 6? </a:t>
            </a:r>
          </a:p>
          <a:p>
            <a:pPr marL="0" indent="0"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Results: Yes:       No:        Abstain:  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xmlns="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Qi Wang, Apple, Inc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124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98CE6AED-B9D7-6640-80A9-6BE85BF1631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B05B7578-AF48-8A46-BD49-6C612F05E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References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CF48C5EE-D9DB-734F-AF76-C04B8C1608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3900" y="184467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[1]</a:t>
            </a:r>
            <a:r>
              <a:rPr lang="en-US" altLang="en-US" sz="1600"/>
              <a:t> </a:t>
            </a:r>
            <a:r>
              <a:rPr lang="en-US" sz="1600"/>
              <a:t>IEEE Draft P802.11az_D0.5 - Draft Standard for Information Technology - Telecommunications and Information Exchange Between Systems Local and Metropolitan Area Networks - Specific Requirements Part 11: Wireless LAN Medium Access Control (MAC) and Physical Layer (PHY) Specifications - Amendment 8: Enhancements for Positioning</a:t>
            </a:r>
            <a:endParaRPr lang="en-US" altLang="en-US" sz="1600"/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r>
              <a:rPr lang="en-US" sz="1600"/>
              <a:t>[2] IEEE </a:t>
            </a:r>
            <a:r>
              <a:rPr lang="en-US" sz="1600" err="1"/>
              <a:t>Std</a:t>
            </a:r>
            <a:r>
              <a:rPr lang="en-US" sz="1600"/>
              <a:t> 802.11-2016 (Revision of IEEE </a:t>
            </a:r>
            <a:r>
              <a:rPr lang="en-US" sz="1600" err="1"/>
              <a:t>Std</a:t>
            </a:r>
            <a:r>
              <a:rPr lang="en-US" sz="1600"/>
              <a:t> 802.11-2012) - IEEE Standard for Information technology—Telecommunications and information exchange between systems Local and metropolitan area networks—Specific requirements - Part 11: Wireless LAN Medium Access Control (MAC) and Physical Layer (PHY) Specifications</a:t>
            </a:r>
            <a:endParaRPr lang="en-US" altLang="en-US" sz="1600" b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00" b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873623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Problem Statement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xmlns="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9900" y="1772816"/>
            <a:ext cx="8280400" cy="452755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NDPs </a:t>
            </a:r>
            <a:r>
              <a:rPr lang="en-US"/>
              <a:t>(null-data-packet) </a:t>
            </a:r>
            <a:r>
              <a:rPr lang="en-US" altLang="en-US">
                <a:ea typeface="ＭＳ Ｐゴシック" panose="020B0600070205080204" pitchFamily="34" charset="-128"/>
              </a:rPr>
              <a:t>are used as the measurement frames for </a:t>
            </a:r>
            <a:r>
              <a:rPr lang="en-US" altLang="en-US" smtClean="0">
                <a:ea typeface="ＭＳ Ｐゴシック" panose="020B0600070205080204" pitchFamily="34" charset="-128"/>
              </a:rPr>
              <a:t>the TB </a:t>
            </a:r>
            <a:r>
              <a:rPr lang="en-US" altLang="en-US">
                <a:ea typeface="ＭＳ Ｐゴシック" panose="020B0600070205080204" pitchFamily="34" charset="-128"/>
              </a:rPr>
              <a:t>and </a:t>
            </a:r>
            <a:r>
              <a:rPr lang="en-US" altLang="en-US" smtClean="0">
                <a:ea typeface="ＭＳ Ｐゴシック" panose="020B0600070205080204" pitchFamily="34" charset="-128"/>
              </a:rPr>
              <a:t>NTB </a:t>
            </a:r>
            <a:r>
              <a:rPr lang="en-US" altLang="en-US">
                <a:ea typeface="ＭＳ Ｐゴシック" panose="020B0600070205080204" pitchFamily="34" charset="-128"/>
              </a:rPr>
              <a:t>ranging modes in 802.11az_D0.5 [1].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There are no EVM requirements for NDP in 802.11az_D0.5 [1] and 802.11-2016 [2]. </a:t>
            </a:r>
          </a:p>
          <a:p>
            <a:pPr lvl="1"/>
            <a:r>
              <a:rPr lang="en-US"/>
              <a:t>NDP is a frame that has only the PHY header but does not contain the MAC data payload. </a:t>
            </a:r>
          </a:p>
          <a:p>
            <a:pPr lvl="1"/>
            <a:r>
              <a:rPr lang="en-US"/>
              <a:t>The EVM requirement specified in [2] is a fixed value for a particular packet data rate, and is not negotiable. </a:t>
            </a:r>
            <a:endParaRPr lang="en-US" altLang="en-US">
              <a:ea typeface="ＭＳ Ｐゴシック" panose="020B0600070205080204" pitchFamily="34" charset="-128"/>
            </a:endParaRPr>
          </a:p>
          <a:p>
            <a:pPr>
              <a:spcBef>
                <a:spcPts val="12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However, ranging accuracy is tightly coupled with EVM.  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xmlns="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Qi Wang, Apple, Inc</a:t>
            </a: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Ranging Accuracy vs. EVM 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xmlns="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355266"/>
            <a:ext cx="7986911" cy="648072"/>
          </a:xfrm>
        </p:spPr>
        <p:txBody>
          <a:bodyPr/>
          <a:lstStyle/>
          <a:p>
            <a:r>
              <a:rPr lang="en-US"/>
              <a:t>The result of our investigation:  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xmlns="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557218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Qi Wang, Apple, Inc</a:t>
            </a:r>
            <a:endParaRPr lang="en-GB" alt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A706441-BBF4-554C-BC0B-8F493E76E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055188"/>
            <a:ext cx="4248472" cy="418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charset="0"/>
              <a:buChar char="•"/>
            </a:pPr>
            <a:r>
              <a:rPr lang="en-US" kern="0" dirty="0"/>
              <a:t>The </a:t>
            </a:r>
            <a:r>
              <a:rPr lang="en-US" kern="0" dirty="0" err="1"/>
              <a:t>ToA</a:t>
            </a:r>
            <a:r>
              <a:rPr lang="en-US" kern="0" dirty="0"/>
              <a:t> accuracy in a multipath environment is affected by the EVM level of the transmitted measurement frames.</a:t>
            </a:r>
          </a:p>
          <a:p>
            <a:pPr lvl="1">
              <a:buFont typeface="Arial" charset="0"/>
              <a:buChar char="•"/>
            </a:pPr>
            <a:r>
              <a:rPr lang="en-US" kern="0" dirty="0"/>
              <a:t>Ranging error decreases as the increasing EVM </a:t>
            </a:r>
            <a:r>
              <a:rPr lang="en-US" kern="0" dirty="0" smtClean="0"/>
              <a:t>level (in absolute value).</a:t>
            </a:r>
            <a:endParaRPr lang="en-US" kern="0" dirty="0"/>
          </a:p>
          <a:p>
            <a:pPr lvl="1">
              <a:buFont typeface="Arial" charset="0"/>
              <a:buChar char="•"/>
            </a:pPr>
            <a:r>
              <a:rPr lang="en-US" kern="0" dirty="0" smtClean="0"/>
              <a:t>Advanced algorithms benefit </a:t>
            </a:r>
            <a:r>
              <a:rPr lang="en-US" kern="0" dirty="0"/>
              <a:t>from from EVM as </a:t>
            </a:r>
            <a:r>
              <a:rPr lang="en-US" kern="0" dirty="0" smtClean="0"/>
              <a:t>much as </a:t>
            </a:r>
            <a:r>
              <a:rPr lang="en-US" kern="0" dirty="0"/>
              <a:t>-40dB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4541B86-78DB-6B43-95FC-B22742E34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2752" y="2201485"/>
            <a:ext cx="4636120" cy="347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23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Low/High EVM Trade off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xmlns="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700808"/>
            <a:ext cx="8280400" cy="4671566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 smtClean="0">
                <a:ea typeface="ＭＳ Ｐゴシック" panose="020B0600070205080204" pitchFamily="34" charset="-128"/>
              </a:rPr>
              <a:t>higher </a:t>
            </a:r>
            <a:r>
              <a:rPr lang="en-US" altLang="en-US">
                <a:ea typeface="ＭＳ Ｐゴシック" panose="020B0600070205080204" pitchFamily="34" charset="-128"/>
              </a:rPr>
              <a:t>EVM level improves ranging accuracy but usually requires the transmitter to reduce its output power and therefore limits the distance at which a ranging session can be performed.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 smtClean="0">
                <a:ea typeface="ＭＳ Ｐゴシック" panose="020B0600070205080204" pitchFamily="34" charset="-128"/>
              </a:rPr>
              <a:t>lower </a:t>
            </a:r>
            <a:r>
              <a:rPr lang="en-US" altLang="en-US">
                <a:ea typeface="ＭＳ Ｐゴシック" panose="020B0600070205080204" pitchFamily="34" charset="-128"/>
              </a:rPr>
              <a:t>EVM level degrades accuracy but enables the ranging operation at a further distance. 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xmlns="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Qi Wang, Apple, Inc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504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Proposal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xmlns="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280400" cy="4671566"/>
          </a:xfrm>
        </p:spPr>
        <p:txBody>
          <a:bodyPr/>
          <a:lstStyle/>
          <a:p>
            <a:r>
              <a:rPr lang="en-US"/>
              <a:t>In order to achieve a certain desired accuracy for a particular ranging session, an </a:t>
            </a:r>
            <a:r>
              <a:rPr lang="en-US" err="1"/>
              <a:t>iSTA</a:t>
            </a:r>
            <a:r>
              <a:rPr lang="en-US"/>
              <a:t> transmits its required/desired EVM level that </a:t>
            </a:r>
            <a:r>
              <a:rPr lang="en-US" err="1"/>
              <a:t>rSTA</a:t>
            </a:r>
            <a:r>
              <a:rPr lang="en-US"/>
              <a:t> should meet when transmitting the NDP measurement frames to the </a:t>
            </a:r>
            <a:r>
              <a:rPr lang="en-US" err="1"/>
              <a:t>iSTA</a:t>
            </a:r>
            <a:r>
              <a:rPr lang="en-US"/>
              <a:t>.</a:t>
            </a:r>
          </a:p>
          <a:p>
            <a:r>
              <a:rPr lang="en-US"/>
              <a:t>When the </a:t>
            </a:r>
            <a:r>
              <a:rPr lang="en-US" err="1"/>
              <a:t>iSTA</a:t>
            </a:r>
            <a:r>
              <a:rPr lang="en-US"/>
              <a:t> transmits its required/desired EVM level, the </a:t>
            </a:r>
            <a:r>
              <a:rPr lang="en-US" err="1"/>
              <a:t>iSTA</a:t>
            </a:r>
            <a:r>
              <a:rPr lang="en-US"/>
              <a:t> also:</a:t>
            </a:r>
          </a:p>
          <a:p>
            <a:pPr lvl="1"/>
            <a:r>
              <a:rPr lang="en-US"/>
              <a:t>Option 1: commits to meet such an EVM level in its own transmission to the </a:t>
            </a:r>
            <a:r>
              <a:rPr lang="en-US" err="1"/>
              <a:t>rSTA</a:t>
            </a:r>
            <a:r>
              <a:rPr lang="en-US"/>
              <a:t>. </a:t>
            </a:r>
          </a:p>
          <a:p>
            <a:pPr lvl="1"/>
            <a:r>
              <a:rPr lang="en-US"/>
              <a:t>Option 2: indicates the actual EVM level of the transmission from </a:t>
            </a:r>
            <a:r>
              <a:rPr lang="en-US" err="1"/>
              <a:t>iSTA</a:t>
            </a:r>
            <a:r>
              <a:rPr lang="en-US"/>
              <a:t> to the </a:t>
            </a:r>
            <a:r>
              <a:rPr lang="en-US" err="1"/>
              <a:t>rSTA</a:t>
            </a:r>
            <a:r>
              <a:rPr lang="en-US"/>
              <a:t>.  </a:t>
            </a:r>
          </a:p>
          <a:p>
            <a:endParaRPr lang="en-US"/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xmlns="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Qi Wang, Apple, Inc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941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Proposal </a:t>
            </a:r>
            <a:r>
              <a:rPr lang="mr-IN" smtClean="0">
                <a:ea typeface="+mj-ea"/>
                <a:cs typeface="+mj-cs"/>
              </a:rPr>
              <a:t>–</a:t>
            </a:r>
            <a:r>
              <a:rPr lang="en-US" smtClean="0">
                <a:ea typeface="+mj-ea"/>
                <a:cs typeface="+mj-cs"/>
              </a:rPr>
              <a:t> cont’d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xmlns="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297956"/>
            <a:ext cx="8712967" cy="3502739"/>
          </a:xfrm>
        </p:spPr>
        <p:txBody>
          <a:bodyPr/>
          <a:lstStyle/>
          <a:p>
            <a:r>
              <a:rPr lang="en-US"/>
              <a:t>The </a:t>
            </a:r>
            <a:r>
              <a:rPr lang="en-US" err="1"/>
              <a:t>iSTA</a:t>
            </a:r>
            <a:r>
              <a:rPr lang="en-US"/>
              <a:t> includes its desired/required EVM level in the Ranging Parameter field of the Ranging Parameter element in the Initial FTM Request frame</a:t>
            </a:r>
          </a:p>
          <a:p>
            <a:r>
              <a:rPr lang="en-US"/>
              <a:t>The </a:t>
            </a:r>
            <a:r>
              <a:rPr lang="en-US" err="1"/>
              <a:t>rSTA</a:t>
            </a:r>
            <a:r>
              <a:rPr lang="en-US"/>
              <a:t> responds by including its actual EVM level,  which is a level closest to what’s requested by the </a:t>
            </a:r>
            <a:r>
              <a:rPr lang="en-US" err="1"/>
              <a:t>iSTA</a:t>
            </a:r>
            <a:r>
              <a:rPr lang="en-US"/>
              <a:t> and is supported by the </a:t>
            </a:r>
            <a:r>
              <a:rPr lang="en-US" err="1"/>
              <a:t>rSTA</a:t>
            </a:r>
            <a:r>
              <a:rPr lang="en-US"/>
              <a:t>, in the Ranging Parameter field of the Ranging Parameter element in the Initial FTM frame. </a:t>
            </a:r>
          </a:p>
          <a:p>
            <a:r>
              <a:rPr lang="en-US"/>
              <a:t>The </a:t>
            </a:r>
            <a:r>
              <a:rPr lang="en-US" err="1"/>
              <a:t>iSTA</a:t>
            </a:r>
            <a:r>
              <a:rPr lang="en-US"/>
              <a:t> decides whether to continue or terminate the ranging session accordingly.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xmlns="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Qi Wang, Apple, Inc</a:t>
            </a:r>
            <a:endParaRPr lang="en-GB" alt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81819" y="5238233"/>
            <a:ext cx="820891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155445" y="5247281"/>
            <a:ext cx="0" cy="648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1571269" y="5238233"/>
            <a:ext cx="0" cy="648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2271025" y="5238233"/>
            <a:ext cx="0" cy="648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4091549" y="5247281"/>
            <a:ext cx="0" cy="648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5120862" y="5245241"/>
            <a:ext cx="0" cy="648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6108910" y="5245241"/>
            <a:ext cx="0" cy="648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7259901" y="5245241"/>
            <a:ext cx="0" cy="648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635165" y="529166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Status Indication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15286" y="5337829"/>
            <a:ext cx="5364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Value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62610" y="5297871"/>
            <a:ext cx="1008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Secure LTF Required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136134" y="5283239"/>
            <a:ext cx="1008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Secure LTF Support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03076" y="5245241"/>
            <a:ext cx="10081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ISTA2RSTA LMR Feedback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80350" y="5229185"/>
            <a:ext cx="1008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Format and Bandwidth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68207" y="5229185"/>
            <a:ext cx="1008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Number of Antennas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88785" y="5223368"/>
            <a:ext cx="1483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err="1"/>
              <a:t>iSTA’s</a:t>
            </a:r>
            <a:r>
              <a:rPr lang="en-US"/>
              <a:t> EVM requirement / </a:t>
            </a:r>
            <a:r>
              <a:rPr lang="en-US" err="1"/>
              <a:t>rSTA’s</a:t>
            </a:r>
            <a:r>
              <a:rPr lang="en-US"/>
              <a:t> </a:t>
            </a:r>
            <a:r>
              <a:rPr lang="en-US" err="1"/>
              <a:t>acutal</a:t>
            </a:r>
            <a:r>
              <a:rPr lang="en-US"/>
              <a:t> EVM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1211" y="5816931"/>
            <a:ext cx="504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Bits: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95368" y="5886305"/>
            <a:ext cx="504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731471" y="5901169"/>
            <a:ext cx="504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435365" y="5893313"/>
            <a:ext cx="504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27893" y="5901170"/>
            <a:ext cx="504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343576" y="5886305"/>
            <a:ext cx="504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34748" y="5886304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81463" y="5886303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632007" y="5886302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155445" y="6195261"/>
            <a:ext cx="29963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Figure xxx:  Ranging Parameters field format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7090450" y="5146777"/>
            <a:ext cx="1800200" cy="93610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H="1">
            <a:off x="7893617" y="4800695"/>
            <a:ext cx="350791" cy="2844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>
          <a:xfrm>
            <a:off x="8224064" y="4672319"/>
            <a:ext cx="4748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80506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Proposal </a:t>
            </a:r>
            <a:r>
              <a:rPr lang="mr-IN" smtClean="0">
                <a:ea typeface="+mj-ea"/>
                <a:cs typeface="+mj-cs"/>
              </a:rPr>
              <a:t>–</a:t>
            </a:r>
            <a:r>
              <a:rPr lang="en-US" smtClean="0">
                <a:ea typeface="+mj-ea"/>
                <a:cs typeface="+mj-cs"/>
              </a:rPr>
              <a:t> cont’d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xmlns="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422580" cy="5001849"/>
          </a:xfrm>
        </p:spPr>
        <p:txBody>
          <a:bodyPr/>
          <a:lstStyle/>
          <a:p>
            <a:r>
              <a:rPr lang="en-US"/>
              <a:t>The method that the </a:t>
            </a:r>
            <a:r>
              <a:rPr lang="en-US" err="1"/>
              <a:t>iSTA</a:t>
            </a:r>
            <a:r>
              <a:rPr lang="en-US"/>
              <a:t> uses to decide its EVM requirement is implementation specific.</a:t>
            </a:r>
          </a:p>
          <a:p>
            <a:r>
              <a:rPr lang="en-US"/>
              <a:t>The </a:t>
            </a:r>
            <a:r>
              <a:rPr lang="en-US" err="1"/>
              <a:t>iSTA</a:t>
            </a:r>
            <a:r>
              <a:rPr lang="en-US"/>
              <a:t> may take the following information into account in generating the requirement: </a:t>
            </a:r>
          </a:p>
          <a:p>
            <a:pPr lvl="1"/>
            <a:r>
              <a:rPr lang="en-US"/>
              <a:t>The use case for the ranging session</a:t>
            </a:r>
          </a:p>
          <a:p>
            <a:pPr lvl="1"/>
            <a:r>
              <a:rPr lang="en-US"/>
              <a:t>The SNR at the </a:t>
            </a:r>
            <a:r>
              <a:rPr lang="en-US" err="1"/>
              <a:t>iSTA</a:t>
            </a:r>
            <a:endParaRPr lang="en-US"/>
          </a:p>
          <a:p>
            <a:pPr lvl="1"/>
            <a:r>
              <a:rPr lang="en-US"/>
              <a:t>The internal algorithm used by the </a:t>
            </a:r>
            <a:r>
              <a:rPr lang="en-US" err="1"/>
              <a:t>iSTA</a:t>
            </a:r>
            <a:r>
              <a:rPr lang="en-US"/>
              <a:t> to estimate the </a:t>
            </a:r>
            <a:r>
              <a:rPr lang="en-US" err="1"/>
              <a:t>ToA</a:t>
            </a:r>
            <a:r>
              <a:rPr lang="en-US"/>
              <a:t> of the NDPs</a:t>
            </a:r>
          </a:p>
          <a:p>
            <a:pPr lvl="1"/>
            <a:r>
              <a:rPr lang="en-US"/>
              <a:t>Other internal factors. </a:t>
            </a:r>
          </a:p>
          <a:p>
            <a:r>
              <a:rPr lang="en-US"/>
              <a:t>The method that the </a:t>
            </a:r>
            <a:r>
              <a:rPr lang="en-US" err="1"/>
              <a:t>rSTA</a:t>
            </a:r>
            <a:r>
              <a:rPr lang="en-US"/>
              <a:t> uses to decide its actual EVM level is implementation specific. 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xmlns="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Qi Wang, Apple, Inc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75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 </a:t>
            </a:r>
            <a:r>
              <a:rPr lang="mr-IN"/>
              <a:t>–</a:t>
            </a:r>
            <a:r>
              <a:rPr lang="en-US"/>
              <a:t> Measurement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method for measuring EVM on </a:t>
            </a:r>
            <a:r>
              <a:rPr lang="en-US" dirty="0" smtClean="0"/>
              <a:t>NDPs needs </a:t>
            </a:r>
            <a:r>
              <a:rPr lang="en-US" dirty="0"/>
              <a:t>to be </a:t>
            </a:r>
            <a:r>
              <a:rPr lang="en-US" dirty="0" smtClean="0"/>
              <a:t>defined.</a:t>
            </a:r>
            <a:endParaRPr lang="en-US" dirty="0"/>
          </a:p>
          <a:p>
            <a:r>
              <a:rPr lang="en-US" altLang="en-US" dirty="0">
                <a:ea typeface="ＭＳ Ｐゴシック" panose="020B0600070205080204" pitchFamily="34" charset="-128"/>
              </a:rPr>
              <a:t>Suggested method:</a:t>
            </a:r>
          </a:p>
          <a:p>
            <a:pPr lvl="1"/>
            <a:r>
              <a:rPr lang="en-US" dirty="0"/>
              <a:t>NDP EVM can be tested using a standard VSA (vector signal </a:t>
            </a:r>
            <a:r>
              <a:rPr lang="en-US" dirty="0" smtClean="0"/>
              <a:t>analyzer) device by </a:t>
            </a:r>
            <a:r>
              <a:rPr lang="en-US" dirty="0"/>
              <a:t>measuring the L-Sig symbol’s EVM on each of the </a:t>
            </a:r>
            <a:r>
              <a:rPr lang="en-US" dirty="0" err="1"/>
              <a:t>Tx</a:t>
            </a:r>
            <a:r>
              <a:rPr lang="en-US" dirty="0"/>
              <a:t> antennas. </a:t>
            </a:r>
          </a:p>
          <a:p>
            <a:pPr lvl="1"/>
            <a:r>
              <a:rPr lang="en-US" dirty="0"/>
              <a:t>We verified this option exists in Agilent VSA </a:t>
            </a:r>
            <a:r>
              <a:rPr lang="en-US" dirty="0" smtClean="0"/>
              <a:t>device.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98CE6AED-B9D7-6640-80A9-6BE85BF1631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837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mechanism for the </a:t>
            </a:r>
            <a:r>
              <a:rPr lang="en-US" err="1"/>
              <a:t>iSTA</a:t>
            </a:r>
            <a:r>
              <a:rPr lang="en-US"/>
              <a:t> and </a:t>
            </a:r>
            <a:r>
              <a:rPr lang="en-US" err="1"/>
              <a:t>rSTA</a:t>
            </a:r>
            <a:r>
              <a:rPr lang="en-US"/>
              <a:t> to negotiate the EVM requirement on the NDP transmission is proposed. </a:t>
            </a:r>
          </a:p>
          <a:p>
            <a:r>
              <a:rPr lang="en-US"/>
              <a:t>The proposed method enables the selection of a suitable EVM level for a specific ranging session that has a desired ranging accuracy and operating distance.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Qi Wang, Apple, Inc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98CE6AED-B9D7-6640-80A9-6BE85BF1631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792771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32181</TotalTime>
  <Words>872</Words>
  <Application>Microsoft Macintosh PowerPoint</Application>
  <PresentationFormat>On-screen Show (4:3)</PresentationFormat>
  <Paragraphs>101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Times New Roman</vt:lpstr>
      <vt:lpstr>ACcord-Submission</vt:lpstr>
      <vt:lpstr>Document</vt:lpstr>
      <vt:lpstr>EVM Requirement Negotiation for NDP Ranging Packets</vt:lpstr>
      <vt:lpstr>Problem Statement</vt:lpstr>
      <vt:lpstr>Ranging Accuracy vs. EVM </vt:lpstr>
      <vt:lpstr>Low/High EVM Trade off</vt:lpstr>
      <vt:lpstr>Proposal</vt:lpstr>
      <vt:lpstr>Proposal – cont’d</vt:lpstr>
      <vt:lpstr>Proposal – cont’d</vt:lpstr>
      <vt:lpstr>Proposal – Measurement Method</vt:lpstr>
      <vt:lpstr>Summary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apstephe, 100</dc:creator>
  <cp:lastModifiedBy>Microsoft Office User</cp:lastModifiedBy>
  <cp:revision>673</cp:revision>
  <cp:lastPrinted>1998-02-10T13:28:06Z</cp:lastPrinted>
  <dcterms:created xsi:type="dcterms:W3CDTF">2009-11-13T19:11:16Z</dcterms:created>
  <dcterms:modified xsi:type="dcterms:W3CDTF">2018-11-12T01:53:32Z</dcterms:modified>
</cp:coreProperties>
</file>