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77" r:id="rId3"/>
    <p:sldId id="281" r:id="rId4"/>
    <p:sldId id="282" r:id="rId5"/>
    <p:sldId id="283" r:id="rId6"/>
    <p:sldId id="284" r:id="rId7"/>
    <p:sldId id="278" r:id="rId8"/>
    <p:sldId id="285" r:id="rId9"/>
    <p:sldId id="286" r:id="rId10"/>
    <p:sldId id="289" r:id="rId11"/>
    <p:sldId id="287" r:id="rId12"/>
    <p:sldId id="290" r:id="rId13"/>
    <p:sldId id="291" r:id="rId14"/>
    <p:sldId id="27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6220" autoAdjust="0"/>
  </p:normalViewPr>
  <p:slideViewPr>
    <p:cSldViewPr>
      <p:cViewPr varScale="1">
        <p:scale>
          <a:sx n="108" d="100"/>
          <a:sy n="108" d="100"/>
        </p:scale>
        <p:origin x="4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Hello everyone. I</a:t>
            </a:r>
            <a:r>
              <a:rPr kumimoji="1" lang="en-US" altLang="ja-JP" baseline="0" dirty="0" smtClean="0"/>
              <a:t> am Akira </a:t>
            </a:r>
            <a:r>
              <a:rPr kumimoji="1" lang="en-US" altLang="ja-JP" baseline="0" dirty="0" err="1" smtClean="0"/>
              <a:t>Kishida</a:t>
            </a:r>
            <a:r>
              <a:rPr kumimoji="1" lang="en-US" altLang="ja-JP" baseline="0" dirty="0" smtClean="0"/>
              <a:t> from NTT.</a:t>
            </a:r>
          </a:p>
          <a:p>
            <a:r>
              <a:rPr kumimoji="1" lang="en-US" altLang="ja-JP" baseline="0" dirty="0" smtClean="0"/>
              <a:t>I’d like to introduce my presentation entitled as “Discussion on Target Applications of RTA”.</a:t>
            </a:r>
          </a:p>
          <a:p>
            <a:r>
              <a:rPr kumimoji="1" lang="en-US" altLang="ja-JP" baseline="0" dirty="0" smtClean="0"/>
              <a:t>The document number is 1618r2.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Then,</a:t>
            </a:r>
            <a:r>
              <a:rPr kumimoji="1" lang="en-US" altLang="ja-JP" baseline="0" dirty="0" smtClean="0"/>
              <a:t> we summarize this presentation.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Manufacturing should be one of the target of RTA for broad market potential.</a:t>
            </a:r>
          </a:p>
          <a:p>
            <a:r>
              <a:rPr kumimoji="1" lang="en-US" altLang="ja-JP" dirty="0" smtClean="0"/>
              <a:t>Moreover, we have to define target industries in manufacturing with consideration of possible requirements.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To design target requirement of latency or Jitter, network delay should be considered in addition to inherent issues of IEEE 802.11 WLAN systems.</a:t>
            </a:r>
          </a:p>
          <a:p>
            <a:r>
              <a:rPr kumimoji="1" lang="en-US" altLang="ja-JP" dirty="0" smtClean="0"/>
              <a:t>For example, approximately 4.8 </a:t>
            </a:r>
            <a:r>
              <a:rPr kumimoji="1" lang="en-US" altLang="ja-JP" dirty="0" err="1" smtClean="0"/>
              <a:t>ms</a:t>
            </a:r>
            <a:r>
              <a:rPr kumimoji="1" lang="en-US" altLang="ja-JP" dirty="0" smtClean="0"/>
              <a:t> or lower latency might be required at the air of WLAN if motion control requires latency of 10 </a:t>
            </a:r>
            <a:r>
              <a:rPr kumimoji="1" lang="en-US" altLang="ja-JP" dirty="0" err="1" smtClean="0"/>
              <a:t>ms.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Then,</a:t>
            </a:r>
            <a:r>
              <a:rPr kumimoji="1" lang="en-US" altLang="ja-JP" baseline="0" dirty="0" smtClean="0"/>
              <a:t> we summarize this presentation.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Manufacturing should be one of the target of RTA for broad market potential.</a:t>
            </a:r>
          </a:p>
          <a:p>
            <a:r>
              <a:rPr kumimoji="1" lang="en-US" altLang="ja-JP" dirty="0" smtClean="0"/>
              <a:t>Moreover, we have to define target industries in manufacturing with consideration of possible requirements.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To design target requirement of latency or Jitter, network delay should be considered in addition to inherent issues of IEEE 802.11 WLAN systems.</a:t>
            </a:r>
          </a:p>
          <a:p>
            <a:r>
              <a:rPr kumimoji="1" lang="en-US" altLang="ja-JP" dirty="0" smtClean="0"/>
              <a:t>For example, approximately 4.8 </a:t>
            </a:r>
            <a:r>
              <a:rPr kumimoji="1" lang="en-US" altLang="ja-JP" dirty="0" err="1" smtClean="0"/>
              <a:t>ms</a:t>
            </a:r>
            <a:r>
              <a:rPr kumimoji="1" lang="en-US" altLang="ja-JP" dirty="0" smtClean="0"/>
              <a:t> or lower latency might be required at the air of WLAN if motion control requires latency of 10 </a:t>
            </a:r>
            <a:r>
              <a:rPr kumimoji="1" lang="en-US" altLang="ja-JP" dirty="0" err="1" smtClean="0"/>
              <a:t>ms.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9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1978r0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 on Target </a:t>
            </a:r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Cases </a:t>
            </a:r>
            <a:r>
              <a:rPr lang="en-US" altLang="ja-JP" dirty="0"/>
              <a:t>of RTA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2018-11-</a:t>
            </a:r>
            <a:r>
              <a:rPr lang="en-US" altLang="ja-JP" sz="2000" b="0" kern="0" dirty="0" smtClean="0"/>
              <a:t>13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221412"/>
              </p:ext>
            </p:extLst>
          </p:nvPr>
        </p:nvGraphicFramePr>
        <p:xfrm>
          <a:off x="327025" y="2511425"/>
          <a:ext cx="9018588" cy="331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Document" r:id="rId4" imgW="8250056" imgH="3034721" progId="Word.Document.8">
                  <p:embed/>
                </p:oleObj>
              </mc:Choice>
              <mc:Fallback>
                <p:oleObj name="Document" r:id="rId4" imgW="8250056" imgH="303472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511425"/>
                        <a:ext cx="9018588" cy="331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10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Wireless VR in EHT [5]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2018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16833"/>
            <a:ext cx="7770813" cy="4566182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According to the John Son’s contribution [6], </a:t>
            </a:r>
            <a:r>
              <a:rPr lang="en-US" altLang="ja-JP" dirty="0"/>
              <a:t>latency characteristics of VR contents streaming under various </a:t>
            </a:r>
            <a:r>
              <a:rPr lang="en-US" altLang="ja-JP" dirty="0" smtClean="0"/>
              <a:t>configurations are investigated in EHT SG.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wireless VR was discussed as one of the main use cases for EHT </a:t>
            </a:r>
            <a:r>
              <a:rPr lang="en-US" altLang="ja-JP" dirty="0" smtClean="0"/>
              <a:t>[5][7][8]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July meeting, the motion for EHT SG formation was passed as follows: </a:t>
            </a:r>
            <a:r>
              <a:rPr lang="en-US" altLang="ja-JP" dirty="0" smtClean="0"/>
              <a:t>[9]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Approve formation of the 802.11 Extremely High Throughput (EHT) Study Group to consider development of a Project Authorization Request (PAR) and a Criteria for Standards Development (CSD) responses for a new 802.11 amendment for operating in the bands between 1 and 7.125 GHz, with the primary objectives: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To increase peak throughput and improve efficiency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To support high throughput and </a:t>
            </a:r>
            <a:r>
              <a:rPr lang="en-US" altLang="ja-JP" b="1" dirty="0">
                <a:solidFill>
                  <a:srgbClr val="FF0000"/>
                </a:solidFill>
              </a:rPr>
              <a:t>low latency applications such as video-over-WLAN, gaming, AR and </a:t>
            </a:r>
            <a:r>
              <a:rPr lang="en-US" altLang="ja-JP" b="1" dirty="0" smtClean="0">
                <a:solidFill>
                  <a:srgbClr val="FF0000"/>
                </a:solidFill>
              </a:rPr>
              <a:t>VR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7072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2018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16833"/>
            <a:ext cx="7770813" cy="456618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RTA 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Investigate </a:t>
            </a:r>
            <a:r>
              <a:rPr lang="en-US" altLang="ja-JP" dirty="0"/>
              <a:t>latency and stability issues observed with real time applications such as mobile and multiplayer games, robotics and industrial </a:t>
            </a:r>
            <a:r>
              <a:rPr lang="en-US" altLang="ja-JP" dirty="0" smtClean="0"/>
              <a:t>automation.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Potential mechanisms to address the identified </a:t>
            </a:r>
            <a:r>
              <a:rPr lang="en-US" altLang="ja-JP" dirty="0" smtClean="0"/>
              <a:t>issues.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U</a:t>
            </a:r>
            <a:r>
              <a:rPr lang="en-US" altLang="ja-JP" dirty="0" smtClean="0"/>
              <a:t>se cases that require both low latency and high data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Some of industrial automation and robotic that push “rich” contents.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AR/VR.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Future real-time gaming that requires heavy data traffic.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Should we include those use cases or not?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it is yes, joining EHT SG is one of the options.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it is no, we </a:t>
            </a:r>
            <a:r>
              <a:rPr lang="en-US" altLang="ja-JP" dirty="0"/>
              <a:t>should focus on the development of MAC layer and upper </a:t>
            </a:r>
            <a:r>
              <a:rPr lang="en-US" altLang="ja-JP" dirty="0" smtClean="0"/>
              <a:t>solutions, not in PHY layer.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3734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Two additional use cases are introduced.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Haptic technology, drone control 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these use cases, high stability is required while required data rate is low.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case of pushing “rich” contents such as video streaming, high data rate is required.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should decide whether high data rate RTA (Real Time Applications) should be included in the scope of RTA TIG or not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AR/VR (discussions are in progress in EHT SG).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Future real-time gaming that requires high data rate.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599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550940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[#1]	Do you think </a:t>
            </a:r>
            <a:r>
              <a:rPr lang="en-US" altLang="ja-JP" dirty="0"/>
              <a:t>that </a:t>
            </a:r>
            <a:r>
              <a:rPr lang="en-US" altLang="ja-JP" dirty="0" smtClean="0"/>
              <a:t>applications </a:t>
            </a:r>
            <a:r>
              <a:rPr lang="en-US" altLang="ja-JP" dirty="0"/>
              <a:t>that require both </a:t>
            </a:r>
            <a:r>
              <a:rPr lang="en-US" altLang="ja-JP" dirty="0" smtClean="0"/>
              <a:t>low latency 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		and </a:t>
            </a:r>
            <a:r>
              <a:rPr lang="en-US" altLang="ja-JP" dirty="0"/>
              <a:t>high data rate such as AR/VR, 4K/8K video </a:t>
            </a:r>
            <a:r>
              <a:rPr lang="en-US" altLang="ja-JP" dirty="0" smtClean="0"/>
              <a:t>streaming 		should </a:t>
            </a:r>
            <a:r>
              <a:rPr lang="en-US" altLang="ja-JP" dirty="0"/>
              <a:t>be included </a:t>
            </a:r>
            <a:r>
              <a:rPr lang="en-US" altLang="ja-JP" dirty="0" smtClean="0"/>
              <a:t>in </a:t>
            </a:r>
            <a:r>
              <a:rPr lang="en-US" altLang="ja-JP" dirty="0"/>
              <a:t>the scope of </a:t>
            </a:r>
            <a:r>
              <a:rPr lang="en-US" altLang="ja-JP" dirty="0" smtClean="0"/>
              <a:t>RTA TIG?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Y:          N:          A:          Need more further investigations: 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[#2]	How </a:t>
            </a:r>
            <a:r>
              <a:rPr lang="en-US" altLang="ja-JP" dirty="0"/>
              <a:t>should we continue our future activity? </a:t>
            </a:r>
            <a:r>
              <a:rPr lang="en-US" altLang="ja-JP" dirty="0" smtClean="0"/>
              <a:t>RTA </a:t>
            </a:r>
            <a:r>
              <a:rPr lang="en-US" altLang="ja-JP" dirty="0"/>
              <a:t>should </a:t>
            </a:r>
            <a:r>
              <a:rPr lang="en-US" altLang="ja-JP" dirty="0" smtClean="0"/>
              <a:t>be:</a:t>
            </a:r>
            <a:endParaRPr lang="en-US" altLang="ja-JP" dirty="0"/>
          </a:p>
          <a:p>
            <a:pPr marL="457200" lvl="1" indent="0"/>
            <a:r>
              <a:rPr lang="en-US" altLang="ja-JP" dirty="0" smtClean="0"/>
              <a:t>(a) A </a:t>
            </a:r>
            <a:r>
              <a:rPr lang="en-US" altLang="ja-JP" dirty="0"/>
              <a:t>separate SG and amendment and target at both PHY and MAC layer technologies.</a:t>
            </a:r>
          </a:p>
          <a:p>
            <a:pPr marL="457200" lvl="1" indent="0"/>
            <a:r>
              <a:rPr lang="en-US" altLang="ja-JP" dirty="0" smtClean="0"/>
              <a:t>(b) A </a:t>
            </a:r>
            <a:r>
              <a:rPr lang="en-US" altLang="ja-JP" dirty="0"/>
              <a:t>separate SG and amendment and target at only MAC layer technologies </a:t>
            </a:r>
            <a:r>
              <a:rPr lang="en-US" altLang="ja-JP" dirty="0" smtClean="0"/>
              <a:t>and </a:t>
            </a:r>
            <a:r>
              <a:rPr lang="en-US" altLang="ja-JP" dirty="0"/>
              <a:t>upper layer </a:t>
            </a:r>
            <a:r>
              <a:rPr lang="en-US" altLang="ja-JP" dirty="0" smtClean="0"/>
              <a:t>solutions.</a:t>
            </a:r>
          </a:p>
          <a:p>
            <a:pPr marL="457200" lvl="1" indent="0"/>
            <a:r>
              <a:rPr lang="en-US" altLang="ja-JP" dirty="0" smtClean="0"/>
              <a:t>(c) A </a:t>
            </a:r>
            <a:r>
              <a:rPr lang="en-US" altLang="ja-JP" dirty="0"/>
              <a:t>part of the EHT and follow-on activities and </a:t>
            </a:r>
            <a:r>
              <a:rPr lang="en-US" altLang="ja-JP" dirty="0" err="1"/>
              <a:t>amendmentor</a:t>
            </a:r>
            <a:r>
              <a:rPr lang="en-US" altLang="ja-JP" dirty="0"/>
              <a:t> self cancellation</a:t>
            </a:r>
            <a:r>
              <a:rPr lang="en-US" altLang="ja-JP" dirty="0" smtClean="0"/>
              <a:t>.</a:t>
            </a:r>
          </a:p>
          <a:p>
            <a:pPr marL="457200" lvl="1" indent="0"/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(a):         (b):         (c):          Other: 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98433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15107"/>
            <a:ext cx="7770813" cy="4494213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/>
              <a:t>[</a:t>
            </a:r>
            <a:r>
              <a:rPr lang="en-US" altLang="ja-JP" dirty="0" smtClean="0"/>
              <a:t>1] </a:t>
            </a:r>
            <a:r>
              <a:rPr lang="en-US" altLang="ja-JP" dirty="0" smtClean="0">
                <a:solidFill>
                  <a:schemeClr val="tx1"/>
                </a:solidFill>
              </a:rPr>
              <a:t>Kate </a:t>
            </a:r>
            <a:r>
              <a:rPr lang="en-US" altLang="ja-JP" dirty="0" err="1" smtClean="0">
                <a:solidFill>
                  <a:schemeClr val="tx1"/>
                </a:solidFill>
              </a:rPr>
              <a:t>Meng</a:t>
            </a:r>
            <a:r>
              <a:rPr lang="en-US" altLang="ja-JP" dirty="0">
                <a:solidFill>
                  <a:schemeClr val="tx1"/>
                </a:solidFill>
              </a:rPr>
              <a:t>, </a:t>
            </a:r>
            <a:r>
              <a:rPr lang="en-US" altLang="ja-JP" dirty="0" smtClean="0">
                <a:solidFill>
                  <a:schemeClr val="tx1"/>
                </a:solidFill>
              </a:rPr>
              <a:t>“RTA report discussion,” IEEE 802.11-18-1690r0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[2] Qualcomm Technologies, Inc., “VR and AR pushing connectivity </a:t>
            </a:r>
            <a:r>
              <a:rPr lang="en-US" altLang="ja-JP" dirty="0" smtClean="0">
                <a:solidFill>
                  <a:schemeClr val="tx1"/>
                </a:solidFill>
              </a:rPr>
              <a:t>limits,” 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	</a:t>
            </a:r>
            <a:r>
              <a:rPr lang="en-US" altLang="ja-JP" sz="1700" dirty="0">
                <a:solidFill>
                  <a:schemeClr val="accent2"/>
                </a:solidFill>
              </a:rPr>
              <a:t>https://www.qualcomm.com/media/documents/files/vr-and-ar-pushing-connectivity-limits.pdf</a:t>
            </a:r>
            <a:endParaRPr lang="en-US" altLang="ja-JP" sz="1700" dirty="0" smtClean="0">
              <a:solidFill>
                <a:schemeClr val="accent2"/>
              </a:solidFill>
            </a:endParaRPr>
          </a:p>
          <a:p>
            <a:r>
              <a:rPr lang="en-US" altLang="ja-JP" dirty="0" smtClean="0"/>
              <a:t>[3] </a:t>
            </a:r>
            <a:r>
              <a:rPr lang="en-US" altLang="ja-JP" dirty="0" err="1" smtClean="0"/>
              <a:t>Zein</a:t>
            </a:r>
            <a:r>
              <a:rPr lang="en-US" altLang="ja-JP" dirty="0" smtClean="0"/>
              <a:t> Nader</a:t>
            </a:r>
            <a:r>
              <a:rPr lang="en-US" altLang="ja-JP" i="1" dirty="0" smtClean="0">
                <a:solidFill>
                  <a:schemeClr val="tx1"/>
                </a:solidFill>
              </a:rPr>
              <a:t>, et al.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>
                <a:solidFill>
                  <a:schemeClr val="tx1"/>
                </a:solidFill>
              </a:rPr>
              <a:t>“Wired/Wireless Use Cases </a:t>
            </a:r>
            <a:r>
              <a:rPr lang="en-US" altLang="ja-JP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	Communication Requirements for Flexible </a:t>
            </a:r>
            <a:r>
              <a:rPr lang="en-US" altLang="ja-JP" dirty="0">
                <a:solidFill>
                  <a:schemeClr val="tx1"/>
                </a:solidFill>
              </a:rPr>
              <a:t>Factories </a:t>
            </a:r>
            <a:r>
              <a:rPr lang="en-US" altLang="ja-JP" dirty="0" err="1">
                <a:solidFill>
                  <a:schemeClr val="tx1"/>
                </a:solidFill>
              </a:rPr>
              <a:t>IoT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Bridged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	Network</a:t>
            </a:r>
            <a:r>
              <a:rPr lang="en-US" altLang="ja-JP" dirty="0">
                <a:solidFill>
                  <a:schemeClr val="tx1"/>
                </a:solidFill>
              </a:rPr>
              <a:t>,” </a:t>
            </a:r>
            <a:r>
              <a:rPr lang="en-US" altLang="ja-JP" dirty="0" err="1">
                <a:solidFill>
                  <a:schemeClr val="tx1"/>
                </a:solidFill>
              </a:rPr>
              <a:t>Nendica</a:t>
            </a:r>
            <a:r>
              <a:rPr lang="en-US" altLang="ja-JP" dirty="0">
                <a:solidFill>
                  <a:schemeClr val="tx1"/>
                </a:solidFill>
              </a:rPr>
              <a:t> Draft Report </a:t>
            </a:r>
            <a:r>
              <a:rPr lang="en-US" altLang="ja-JP" dirty="0" smtClean="0">
                <a:solidFill>
                  <a:schemeClr val="tx1"/>
                </a:solidFill>
              </a:rPr>
              <a:t>802.1-18-0025-06-Icne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[4] </a:t>
            </a:r>
            <a:r>
              <a:rPr lang="en-US" altLang="ja-JP" dirty="0">
                <a:solidFill>
                  <a:schemeClr val="tx1"/>
                </a:solidFill>
              </a:rPr>
              <a:t>Richard </a:t>
            </a:r>
            <a:r>
              <a:rPr lang="en-US" altLang="ja-JP" dirty="0" err="1" smtClean="0">
                <a:solidFill>
                  <a:schemeClr val="tx1"/>
                </a:solidFill>
              </a:rPr>
              <a:t>Candell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>
                <a:solidFill>
                  <a:schemeClr val="tx1"/>
                </a:solidFill>
              </a:rPr>
              <a:t>“Reliable, High Performance Wireless System for Factory Automation</a:t>
            </a:r>
            <a:r>
              <a:rPr lang="en-US" altLang="ja-JP" dirty="0" smtClean="0">
                <a:solidFill>
                  <a:schemeClr val="tx1"/>
                </a:solidFill>
              </a:rPr>
              <a:t>,” </a:t>
            </a:r>
            <a:r>
              <a:rPr lang="en-US" altLang="ja-JP" dirty="0">
                <a:solidFill>
                  <a:schemeClr val="tx1"/>
                </a:solidFill>
              </a:rPr>
              <a:t>IEEE </a:t>
            </a:r>
            <a:r>
              <a:rPr lang="en-US" altLang="ja-JP" dirty="0" smtClean="0">
                <a:solidFill>
                  <a:schemeClr val="tx1"/>
                </a:solidFill>
              </a:rPr>
              <a:t>802.11-18/1784r0</a:t>
            </a:r>
          </a:p>
          <a:p>
            <a:r>
              <a:rPr lang="en-US" altLang="ja-JP" dirty="0" smtClean="0"/>
              <a:t>[5] David </a:t>
            </a:r>
            <a:r>
              <a:rPr lang="en-US" altLang="ja-JP" dirty="0"/>
              <a:t>Xin Yang</a:t>
            </a:r>
            <a:r>
              <a:rPr lang="en-US" altLang="ja-JP" dirty="0" smtClean="0"/>
              <a:t>,</a:t>
            </a:r>
            <a:r>
              <a:rPr lang="ja-JP" altLang="en-US" dirty="0"/>
              <a:t> </a:t>
            </a:r>
            <a:r>
              <a:rPr lang="en-US" altLang="ja-JP" i="1" dirty="0" smtClean="0"/>
              <a:t>et al</a:t>
            </a:r>
            <a:r>
              <a:rPr lang="en-US" altLang="ja-JP" dirty="0" smtClean="0"/>
              <a:t>., </a:t>
            </a:r>
            <a:r>
              <a:rPr lang="en-US" altLang="ja-JP" dirty="0"/>
              <a:t>“Next Generation PHY/MAC in </a:t>
            </a:r>
            <a:r>
              <a:rPr lang="en-US" altLang="ja-JP" dirty="0" smtClean="0"/>
              <a:t>Sub-7GHz</a:t>
            </a:r>
            <a:r>
              <a:rPr lang="en-US" altLang="ja-JP" dirty="0"/>
              <a:t>,” IEEE </a:t>
            </a:r>
            <a:r>
              <a:rPr lang="en-US" altLang="ja-JP" dirty="0" smtClean="0"/>
              <a:t>802.11-18-0846r2</a:t>
            </a:r>
          </a:p>
          <a:p>
            <a:r>
              <a:rPr lang="en-US" altLang="ja-JP" dirty="0" smtClean="0"/>
              <a:t>[6] </a:t>
            </a:r>
            <a:r>
              <a:rPr lang="en-US" altLang="ja-JP" dirty="0" smtClean="0">
                <a:solidFill>
                  <a:schemeClr val="tx1"/>
                </a:solidFill>
              </a:rPr>
              <a:t>Jon Son, </a:t>
            </a:r>
            <a:r>
              <a:rPr lang="en-US" altLang="ja-JP" i="1" dirty="0" smtClean="0">
                <a:solidFill>
                  <a:schemeClr val="tx1"/>
                </a:solidFill>
              </a:rPr>
              <a:t>et al</a:t>
            </a:r>
            <a:r>
              <a:rPr lang="en-US" altLang="ja-JP" dirty="0" smtClean="0">
                <a:solidFill>
                  <a:schemeClr val="tx1"/>
                </a:solidFill>
              </a:rPr>
              <a:t>., </a:t>
            </a:r>
            <a:r>
              <a:rPr lang="en-US" altLang="ja-JP" dirty="0">
                <a:solidFill>
                  <a:schemeClr val="tx1"/>
                </a:solidFill>
              </a:rPr>
              <a:t>“Experiments on Wireless VR for EHT,” IEEE </a:t>
            </a:r>
            <a:r>
              <a:rPr lang="en-US" altLang="ja-JP" dirty="0" smtClean="0">
                <a:solidFill>
                  <a:schemeClr val="tx1"/>
                </a:solidFill>
              </a:rPr>
              <a:t>802.11-18-1606r0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/>
              <a:t>[7] Laurent </a:t>
            </a:r>
            <a:r>
              <a:rPr lang="en-US" altLang="ja-JP" dirty="0" err="1" smtClean="0"/>
              <a:t>Carou</a:t>
            </a:r>
            <a:r>
              <a:rPr lang="en-US" altLang="ja-JP" i="1" dirty="0" smtClean="0">
                <a:solidFill>
                  <a:schemeClr val="tx1"/>
                </a:solidFill>
              </a:rPr>
              <a:t>, </a:t>
            </a:r>
            <a:r>
              <a:rPr lang="en-US" altLang="ja-JP" i="1" dirty="0">
                <a:solidFill>
                  <a:schemeClr val="tx1"/>
                </a:solidFill>
              </a:rPr>
              <a:t>et </a:t>
            </a:r>
            <a:r>
              <a:rPr lang="en-US" altLang="ja-JP" i="1" dirty="0" smtClean="0">
                <a:solidFill>
                  <a:schemeClr val="tx1"/>
                </a:solidFill>
              </a:rPr>
              <a:t>al.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>
                <a:solidFill>
                  <a:schemeClr val="tx1"/>
                </a:solidFill>
              </a:rPr>
              <a:t>“</a:t>
            </a:r>
            <a:r>
              <a:rPr lang="en-US" altLang="ja-JP" dirty="0" err="1">
                <a:solidFill>
                  <a:schemeClr val="tx1"/>
                </a:solidFill>
              </a:rPr>
              <a:t>EXtreme</a:t>
            </a:r>
            <a:r>
              <a:rPr lang="en-US" altLang="ja-JP" dirty="0">
                <a:solidFill>
                  <a:schemeClr val="tx1"/>
                </a:solidFill>
              </a:rPr>
              <a:t> Throughput (XT) 802.11,” IEEE </a:t>
            </a:r>
            <a:r>
              <a:rPr lang="en-US" altLang="ja-JP" dirty="0" smtClean="0">
                <a:solidFill>
                  <a:schemeClr val="tx1"/>
                </a:solidFill>
              </a:rPr>
              <a:t>802.11-18-0789r10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[8] Dave </a:t>
            </a:r>
            <a:r>
              <a:rPr lang="en-US" altLang="ja-JP" dirty="0" err="1" smtClean="0">
                <a:solidFill>
                  <a:schemeClr val="tx1"/>
                </a:solidFill>
              </a:rPr>
              <a:t>Cavalcanti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i="1" dirty="0" smtClean="0">
                <a:solidFill>
                  <a:schemeClr val="tx1"/>
                </a:solidFill>
              </a:rPr>
              <a:t>et al.</a:t>
            </a:r>
            <a:r>
              <a:rPr lang="en-US" altLang="ja-JP" dirty="0" smtClean="0">
                <a:solidFill>
                  <a:schemeClr val="tx1"/>
                </a:solidFill>
              </a:rPr>
              <a:t>, “</a:t>
            </a:r>
            <a:r>
              <a:rPr lang="en-US" altLang="ja-JP" dirty="0" err="1">
                <a:solidFill>
                  <a:schemeClr val="tx1"/>
                </a:solidFill>
              </a:rPr>
              <a:t>Controling</a:t>
            </a:r>
            <a:r>
              <a:rPr lang="en-US" altLang="ja-JP" dirty="0">
                <a:solidFill>
                  <a:schemeClr val="tx1"/>
                </a:solidFill>
              </a:rPr>
              <a:t> latency in 802.11</a:t>
            </a:r>
            <a:r>
              <a:rPr lang="en-US" altLang="ja-JP" dirty="0" smtClean="0">
                <a:solidFill>
                  <a:schemeClr val="tx1"/>
                </a:solidFill>
              </a:rPr>
              <a:t>,” </a:t>
            </a:r>
            <a:r>
              <a:rPr lang="en-US" altLang="ja-JP" dirty="0">
                <a:solidFill>
                  <a:schemeClr val="tx1"/>
                </a:solidFill>
              </a:rPr>
              <a:t>IEEE </a:t>
            </a:r>
            <a:r>
              <a:rPr lang="en-US" altLang="ja-JP" dirty="0" smtClean="0">
                <a:solidFill>
                  <a:schemeClr val="tx1"/>
                </a:solidFill>
              </a:rPr>
              <a:t>802.11-18/1160r0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/>
              <a:t>[9] Ron </a:t>
            </a:r>
            <a:r>
              <a:rPr lang="en-US" altLang="ja-JP" dirty="0" err="1" smtClean="0"/>
              <a:t>Porat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et al.</a:t>
            </a:r>
            <a:r>
              <a:rPr lang="en-US" altLang="ja-JP" dirty="0" smtClean="0"/>
              <a:t>, “</a:t>
            </a:r>
            <a:r>
              <a:rPr lang="en-US" altLang="ja-JP" dirty="0">
                <a:solidFill>
                  <a:schemeClr val="tx1"/>
                </a:solidFill>
              </a:rPr>
              <a:t>EHT SG formation Motion</a:t>
            </a:r>
            <a:r>
              <a:rPr lang="en-US" altLang="ja-JP" dirty="0" smtClean="0"/>
              <a:t>,” </a:t>
            </a:r>
            <a:r>
              <a:rPr lang="en-US" altLang="ja-JP" dirty="0"/>
              <a:t>IEEE </a:t>
            </a:r>
            <a:r>
              <a:rPr lang="en-US" altLang="ja-JP" dirty="0" smtClean="0"/>
              <a:t>802.11-18-1263r3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9855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presentation introduces key use cases of RTA for industrial business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Haptic technology, drone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these use cases, high stability is required while required data rate </a:t>
            </a:r>
            <a:r>
              <a:rPr lang="en-US" altLang="ja-JP" dirty="0" smtClean="0"/>
              <a:t>is low.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case of pushing </a:t>
            </a:r>
            <a:r>
              <a:rPr lang="en-US" altLang="ja-JP" dirty="0" smtClean="0"/>
              <a:t>“rich” contents such as video streaming, </a:t>
            </a:r>
            <a:r>
              <a:rPr lang="en-US" altLang="ja-JP" dirty="0"/>
              <a:t>high data rate </a:t>
            </a:r>
            <a:r>
              <a:rPr lang="en-US" altLang="ja-JP" dirty="0" smtClean="0"/>
              <a:t>is required.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also </a:t>
            </a:r>
            <a:r>
              <a:rPr lang="en-US" altLang="ja-JP" dirty="0" smtClean="0"/>
              <a:t>discuss use cases that </a:t>
            </a:r>
            <a:r>
              <a:rPr lang="en-US" altLang="ja-JP" dirty="0"/>
              <a:t>require </a:t>
            </a:r>
            <a:r>
              <a:rPr lang="en-US" altLang="ja-JP" dirty="0" smtClean="0"/>
              <a:t>both low latency and high data </a:t>
            </a:r>
            <a:r>
              <a:rPr lang="en-US" altLang="ja-JP" dirty="0"/>
              <a:t>rate such as </a:t>
            </a:r>
            <a:r>
              <a:rPr lang="en-US" altLang="ja-JP" dirty="0" smtClean="0"/>
              <a:t>AR/VR, </a:t>
            </a:r>
            <a:r>
              <a:rPr lang="en-US" altLang="ja-JP" dirty="0"/>
              <a:t>4K/8K video </a:t>
            </a:r>
            <a:r>
              <a:rPr lang="en-US" altLang="ja-JP" dirty="0" smtClean="0"/>
              <a:t>streaming.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Some of real </a:t>
            </a:r>
            <a:r>
              <a:rPr lang="en-US" altLang="ja-JP" dirty="0"/>
              <a:t>time gaming </a:t>
            </a:r>
            <a:r>
              <a:rPr lang="en-US" altLang="ja-JP" dirty="0" smtClean="0"/>
              <a:t>would </a:t>
            </a:r>
            <a:r>
              <a:rPr lang="en-US" altLang="ja-JP" dirty="0"/>
              <a:t>be “rich” contents in the near future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We should decide whether high data rate </a:t>
            </a:r>
            <a:r>
              <a:rPr lang="en-US" altLang="ja-JP" dirty="0" smtClean="0"/>
              <a:t>RTA (Real Time Applications) should </a:t>
            </a:r>
            <a:r>
              <a:rPr lang="en-US" altLang="ja-JP" dirty="0"/>
              <a:t>be included </a:t>
            </a:r>
            <a:r>
              <a:rPr lang="en-US" altLang="ja-JP" dirty="0" smtClean="0"/>
              <a:t>in the </a:t>
            </a:r>
            <a:r>
              <a:rPr lang="en-US" altLang="ja-JP" dirty="0"/>
              <a:t>scope of </a:t>
            </a:r>
            <a:r>
              <a:rPr lang="en-US" altLang="ja-JP" dirty="0" smtClean="0"/>
              <a:t>RTA TIG or not.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Additional use </a:t>
            </a:r>
            <a:r>
              <a:rPr lang="en-US" altLang="ja-JP" dirty="0"/>
              <a:t>c</a:t>
            </a:r>
            <a:r>
              <a:rPr kumimoji="1" lang="en-US" altLang="ja-JP" dirty="0" smtClean="0"/>
              <a:t>ases for RTA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Real-time gaming, robotics and industrial automation are the targets as use cases of RTA so </a:t>
            </a:r>
            <a:r>
              <a:rPr lang="en-US" altLang="ja-JP" dirty="0" smtClean="0"/>
              <a:t>far [1].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These </a:t>
            </a:r>
            <a:r>
              <a:rPr lang="en-US" altLang="ja-JP" dirty="0"/>
              <a:t>use </a:t>
            </a:r>
            <a:r>
              <a:rPr lang="en-US" altLang="ja-JP" dirty="0" smtClean="0"/>
              <a:t>cases require low data rate.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Requirements concerning </a:t>
            </a:r>
            <a:r>
              <a:rPr lang="en-US" altLang="ja-JP" dirty="0"/>
              <a:t>stability </a:t>
            </a:r>
            <a:r>
              <a:rPr lang="en-US" altLang="ja-JP" dirty="0" smtClean="0"/>
              <a:t>such as jitter and packet loss are important for these use cases.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We introduce some additional use cases to robotics and industrial automation.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Haptic technology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Drone control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“Guaranteed” communication might be promising in Wi-Fi systems and 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be demanded.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15409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37" y="1789793"/>
            <a:ext cx="2207912" cy="2215271"/>
          </a:xfrm>
          <a:prstGeom prst="rect">
            <a:avLst/>
          </a:prstGeom>
        </p:spPr>
      </p:pic>
      <p:sp>
        <p:nvSpPr>
          <p:cNvPr id="28" name="二等辺三角形 27"/>
          <p:cNvSpPr/>
          <p:nvPr/>
        </p:nvSpPr>
        <p:spPr bwMode="auto">
          <a:xfrm rot="16921042">
            <a:off x="1423761" y="2159213"/>
            <a:ext cx="2599934" cy="1440161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Haptic technology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2018</a:t>
            </a:r>
            <a:endParaRPr lang="en-GB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4" r="15359"/>
          <a:stretch/>
        </p:blipFill>
        <p:spPr>
          <a:xfrm rot="5400000">
            <a:off x="2522583" y="1856426"/>
            <a:ext cx="2831463" cy="247527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84785"/>
            <a:ext cx="2808312" cy="2808312"/>
          </a:xfrm>
          <a:prstGeom prst="rect">
            <a:avLst/>
          </a:prstGeom>
        </p:spPr>
      </p:pic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4357095"/>
            <a:ext cx="7770813" cy="212591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Haptic technology recreates the </a:t>
            </a:r>
            <a:r>
              <a:rPr lang="en-US" altLang="ja-JP" dirty="0"/>
              <a:t>sense of touch by applying forces, vibrations, or motions to the user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we can replace wired connection from devices to the server, flexibility of application would be expanded.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Low latency, jitter, packet loss will be required.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At least &lt; 5ms latency should be demanded [2]. </a:t>
            </a:r>
            <a:endParaRPr kumimoji="1" lang="ja-JP" altLang="en-US" dirty="0"/>
          </a:p>
        </p:txBody>
      </p:sp>
      <p:sp>
        <p:nvSpPr>
          <p:cNvPr id="12" name="楕円 11"/>
          <p:cNvSpPr/>
          <p:nvPr/>
        </p:nvSpPr>
        <p:spPr bwMode="auto">
          <a:xfrm rot="18000000">
            <a:off x="3781121" y="1764696"/>
            <a:ext cx="777881" cy="100187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5239831" y="2549998"/>
            <a:ext cx="1440169" cy="1008112"/>
            <a:chOff x="4075112" y="2549997"/>
            <a:chExt cx="1440169" cy="1008112"/>
          </a:xfrm>
        </p:grpSpPr>
        <p:sp>
          <p:nvSpPr>
            <p:cNvPr id="11" name="右矢印 10"/>
            <p:cNvSpPr/>
            <p:nvPr/>
          </p:nvSpPr>
          <p:spPr bwMode="auto">
            <a:xfrm rot="10800000">
              <a:off x="4075112" y="2549997"/>
              <a:ext cx="792088" cy="1008112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右矢印 12"/>
            <p:cNvSpPr/>
            <p:nvPr/>
          </p:nvSpPr>
          <p:spPr bwMode="auto">
            <a:xfrm>
              <a:off x="4723193" y="2549997"/>
              <a:ext cx="792088" cy="1008112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024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Drone control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2018</a:t>
            </a:r>
            <a:endParaRPr lang="en-GB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318" y="1422891"/>
            <a:ext cx="2735775" cy="205183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435056"/>
            <a:ext cx="2667031" cy="200027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12776"/>
            <a:ext cx="2769594" cy="207719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0" y="1561941"/>
            <a:ext cx="2871975" cy="1912781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01789" y="3530057"/>
            <a:ext cx="28844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u="sng" dirty="0" smtClean="0">
                <a:solidFill>
                  <a:schemeClr val="tx1"/>
                </a:solidFill>
              </a:rPr>
              <a:t>Manufacturing and industry</a:t>
            </a:r>
          </a:p>
          <a:p>
            <a:r>
              <a:rPr kumimoji="1" lang="en-US" altLang="ja-JP" sz="1400" dirty="0" err="1" smtClean="0">
                <a:solidFill>
                  <a:schemeClr val="tx1"/>
                </a:solidFill>
              </a:rPr>
              <a:t>Steamlines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inspection, management.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Alternates high-place work.</a:t>
            </a: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03175" y="3530057"/>
            <a:ext cx="28844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u="sng" dirty="0" smtClean="0">
                <a:solidFill>
                  <a:schemeClr val="tx1"/>
                </a:solidFill>
              </a:rPr>
              <a:t>Logistics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Wi-Fi would be utilized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within </a:t>
            </a:r>
            <a:r>
              <a:rPr kumimoji="1" lang="en-US" altLang="ja-JP" sz="1400" dirty="0">
                <a:solidFill>
                  <a:schemeClr val="tx1"/>
                </a:solidFill>
              </a:rPr>
              <a:t>limited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site like warehouse.</a:t>
            </a: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52159" y="3530057"/>
            <a:ext cx="28844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u="sng" dirty="0" smtClean="0">
                <a:solidFill>
                  <a:schemeClr val="tx1"/>
                </a:solidFill>
              </a:rPr>
              <a:t>Security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Drones equip a camera and take photos and/or videos.</a:t>
            </a: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1" y="4581128"/>
            <a:ext cx="5974432" cy="1967868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Drone is a key device for several </a:t>
            </a:r>
            <a:r>
              <a:rPr lang="en-US" altLang="ja-JP" dirty="0" smtClean="0"/>
              <a:t>business.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Manufacturing</a:t>
            </a:r>
            <a:r>
              <a:rPr lang="en-US" altLang="ja-JP" dirty="0"/>
              <a:t>, industry, logistics, security, agriculture and </a:t>
            </a:r>
            <a:r>
              <a:rPr lang="en-US" altLang="ja-JP" dirty="0" smtClean="0"/>
              <a:t>entertainment for example.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Wi-Fi would be suitable wireless system for </a:t>
            </a:r>
            <a:r>
              <a:rPr lang="en-US" altLang="ja-JP" dirty="0" smtClean="0"/>
              <a:t>drone </a:t>
            </a:r>
            <a:r>
              <a:rPr lang="en-US" altLang="ja-JP" dirty="0"/>
              <a:t>if either of the following requirements is achieved.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Low </a:t>
            </a:r>
            <a:r>
              <a:rPr lang="en-US" altLang="ja-JP" dirty="0"/>
              <a:t>data rate enough for control signals with low latency and </a:t>
            </a:r>
            <a:r>
              <a:rPr lang="en-US" altLang="ja-JP" dirty="0" smtClean="0"/>
              <a:t>jitter.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High data rate with sufficient capacity for video </a:t>
            </a:r>
            <a:r>
              <a:rPr lang="en-US" altLang="ja-JP" dirty="0" smtClean="0"/>
              <a:t>streaming.</a:t>
            </a:r>
            <a:endParaRPr lang="en-US" altLang="ja-JP" dirty="0"/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114260" y="4365104"/>
            <a:ext cx="881151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5130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Requirements of </a:t>
            </a:r>
            <a:r>
              <a:rPr lang="en-US" altLang="ja-JP" dirty="0" smtClean="0"/>
              <a:t>the additional use cases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2018</a:t>
            </a:r>
            <a:endParaRPr lang="en-GB" altLang="ja-JP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846277"/>
              </p:ext>
            </p:extLst>
          </p:nvPr>
        </p:nvGraphicFramePr>
        <p:xfrm>
          <a:off x="611560" y="1654904"/>
          <a:ext cx="7930774" cy="2164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3362">
                  <a:extLst>
                    <a:ext uri="{9D8B030D-6E8A-4147-A177-3AD203B41FA5}">
                      <a16:colId xmlns:a16="http://schemas.microsoft.com/office/drawing/2014/main" val="726117874"/>
                    </a:ext>
                  </a:extLst>
                </a:gridCol>
                <a:gridCol w="1552982">
                  <a:extLst>
                    <a:ext uri="{9D8B030D-6E8A-4147-A177-3AD203B41FA5}">
                      <a16:colId xmlns:a16="http://schemas.microsoft.com/office/drawing/2014/main" val="2449161188"/>
                    </a:ext>
                  </a:extLst>
                </a:gridCol>
                <a:gridCol w="1431893">
                  <a:extLst>
                    <a:ext uri="{9D8B030D-6E8A-4147-A177-3AD203B41FA5}">
                      <a16:colId xmlns:a16="http://schemas.microsoft.com/office/drawing/2014/main" val="1978194490"/>
                    </a:ext>
                  </a:extLst>
                </a:gridCol>
                <a:gridCol w="1088387">
                  <a:extLst>
                    <a:ext uri="{9D8B030D-6E8A-4147-A177-3AD203B41FA5}">
                      <a16:colId xmlns:a16="http://schemas.microsoft.com/office/drawing/2014/main" val="91209669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56665658"/>
                    </a:ext>
                  </a:extLst>
                </a:gridCol>
                <a:gridCol w="1306038">
                  <a:extLst>
                    <a:ext uri="{9D8B030D-6E8A-4147-A177-3AD203B41FA5}">
                      <a16:colId xmlns:a16="http://schemas.microsoft.com/office/drawing/2014/main" val="492565479"/>
                    </a:ext>
                  </a:extLst>
                </a:gridCol>
              </a:tblGrid>
              <a:tr h="299529"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Use cases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Latency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Jitter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Packet loss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Data rate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122924"/>
                  </a:ext>
                </a:extLst>
              </a:tr>
              <a:tr h="271003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Robotics 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industrial automation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Haptic technology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1 </a:t>
                      </a:r>
                      <a:r>
                        <a:rPr kumimoji="1" lang="en-US" altLang="ja-JP" sz="1400" dirty="0" err="1" smtClean="0"/>
                        <a:t>ms</a:t>
                      </a:r>
                      <a:r>
                        <a:rPr kumimoji="1" lang="en-US" altLang="ja-JP" sz="1400" dirty="0" smtClean="0"/>
                        <a:t> ~ 5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0.2 ~ 2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Loss less</a:t>
                      </a:r>
                      <a:br>
                        <a:rPr kumimoji="1" lang="en-US" altLang="ja-JP" sz="1400" dirty="0" smtClean="0"/>
                      </a:br>
                      <a:r>
                        <a:rPr kumimoji="1" lang="en-US" altLang="ja-JP" sz="1400" dirty="0" smtClean="0"/>
                        <a:t>required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1 Mbps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80453"/>
                  </a:ext>
                </a:extLst>
              </a:tr>
              <a:tr h="271003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Drone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100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10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Loss less</a:t>
                      </a:r>
                      <a:br>
                        <a:rPr kumimoji="1" lang="en-US" altLang="ja-JP" sz="1400" dirty="0" smtClean="0"/>
                      </a:br>
                      <a:r>
                        <a:rPr kumimoji="1" lang="en-US" altLang="ja-JP" sz="1400" dirty="0" smtClean="0"/>
                        <a:t>required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&lt; 1 Mbps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&gt; 100 Mbps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(with video streaming)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963961"/>
                  </a:ext>
                </a:extLst>
              </a:tr>
            </a:tbl>
          </a:graphicData>
        </a:graphic>
      </p:graphicFrame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4279127"/>
            <a:ext cx="7770813" cy="2016224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Requirements of data rate are </a:t>
            </a:r>
            <a:r>
              <a:rPr lang="en-US" altLang="ja-JP" dirty="0" smtClean="0"/>
              <a:t>low for control signals.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However,  required data rate would be high if these cases require “rich” contents such as video streaming.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4K/8K video streaming is utilized, data rates of </a:t>
            </a:r>
            <a:r>
              <a:rPr lang="en-US" altLang="ja-JP" dirty="0" err="1" smtClean="0"/>
              <a:t>Gbps’</a:t>
            </a:r>
            <a:r>
              <a:rPr lang="en-US" altLang="ja-JP" dirty="0" smtClean="0"/>
              <a:t> might be required.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Not </a:t>
            </a:r>
            <a:r>
              <a:rPr lang="en-US" altLang="ja-JP" dirty="0" smtClean="0"/>
              <a:t>“best effort”,  </a:t>
            </a:r>
            <a:r>
              <a:rPr lang="en-US" altLang="ja-JP" dirty="0"/>
              <a:t>but “guaranteed” communication is required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75162" y="3902563"/>
            <a:ext cx="436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chemeClr val="tx1"/>
                </a:solidFill>
              </a:rPr>
              <a:t>*Detailed numbers of the requirements are further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4222105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606425"/>
            <a:ext cx="7770813" cy="1065213"/>
          </a:xfrm>
        </p:spPr>
        <p:txBody>
          <a:bodyPr/>
          <a:lstStyle/>
          <a:p>
            <a:r>
              <a:rPr kumimoji="1" lang="en-US" altLang="ja-JP" sz="2500" dirty="0" smtClean="0"/>
              <a:t>Requirements of use cases on the RTA TIG’s report [1] </a:t>
            </a:r>
            <a:endParaRPr kumimoji="1" lang="ja-JP" altLang="en-US" sz="25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2018</a:t>
            </a:r>
            <a:endParaRPr lang="en-GB" altLang="ja-JP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5473"/>
              </p:ext>
            </p:extLst>
          </p:nvPr>
        </p:nvGraphicFramePr>
        <p:xfrm>
          <a:off x="611560" y="1654904"/>
          <a:ext cx="7930774" cy="356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3362">
                  <a:extLst>
                    <a:ext uri="{9D8B030D-6E8A-4147-A177-3AD203B41FA5}">
                      <a16:colId xmlns:a16="http://schemas.microsoft.com/office/drawing/2014/main" val="726117874"/>
                    </a:ext>
                  </a:extLst>
                </a:gridCol>
                <a:gridCol w="1552982">
                  <a:extLst>
                    <a:ext uri="{9D8B030D-6E8A-4147-A177-3AD203B41FA5}">
                      <a16:colId xmlns:a16="http://schemas.microsoft.com/office/drawing/2014/main" val="2449161188"/>
                    </a:ext>
                  </a:extLst>
                </a:gridCol>
                <a:gridCol w="1431893">
                  <a:extLst>
                    <a:ext uri="{9D8B030D-6E8A-4147-A177-3AD203B41FA5}">
                      <a16:colId xmlns:a16="http://schemas.microsoft.com/office/drawing/2014/main" val="1978194490"/>
                    </a:ext>
                  </a:extLst>
                </a:gridCol>
                <a:gridCol w="1088387">
                  <a:extLst>
                    <a:ext uri="{9D8B030D-6E8A-4147-A177-3AD203B41FA5}">
                      <a16:colId xmlns:a16="http://schemas.microsoft.com/office/drawing/2014/main" val="91209669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56665658"/>
                    </a:ext>
                  </a:extLst>
                </a:gridCol>
                <a:gridCol w="1306038">
                  <a:extLst>
                    <a:ext uri="{9D8B030D-6E8A-4147-A177-3AD203B41FA5}">
                      <a16:colId xmlns:a16="http://schemas.microsoft.com/office/drawing/2014/main" val="492565479"/>
                    </a:ext>
                  </a:extLst>
                </a:gridCol>
              </a:tblGrid>
              <a:tr h="299529"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Use cases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Latency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Jitter*</a:t>
                      </a:r>
                      <a:br>
                        <a:rPr kumimoji="1" lang="en-US" altLang="ja-JP" dirty="0" smtClean="0"/>
                      </a:br>
                      <a:r>
                        <a:rPr kumimoji="1" lang="en-US" altLang="ja-JP" dirty="0" smtClean="0"/>
                        <a:t>[4]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Packet loss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Data rate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122924"/>
                  </a:ext>
                </a:extLst>
              </a:tr>
              <a:tr h="173537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Real-time gaming [1]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10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5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0.1 %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</a:t>
                      </a:r>
                      <a:r>
                        <a:rPr kumimoji="1" lang="en-US" altLang="ja-JP" sz="1400" baseline="0" dirty="0" smtClean="0"/>
                        <a:t> 1 Mbps</a:t>
                      </a: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665598"/>
                  </a:ext>
                </a:extLst>
              </a:tr>
              <a:tr h="271003">
                <a:tc rowSpan="5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Robotics 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industrial automation [3]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Equipment control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1 </a:t>
                      </a:r>
                      <a:r>
                        <a:rPr kumimoji="1" lang="en-US" altLang="ja-JP" sz="1400" dirty="0" err="1" smtClean="0"/>
                        <a:t>ms</a:t>
                      </a:r>
                      <a:r>
                        <a:rPr kumimoji="1" lang="en-US" altLang="ja-JP" sz="1400" dirty="0" smtClean="0"/>
                        <a:t> ~ 10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0.2 ~ 2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Near</a:t>
                      </a:r>
                      <a:r>
                        <a:rPr kumimoji="1" lang="en-US" altLang="ja-JP" sz="1400" baseline="0" dirty="0" smtClean="0"/>
                        <a:t>-l</a:t>
                      </a:r>
                      <a:r>
                        <a:rPr kumimoji="1" lang="en-US" altLang="ja-JP" sz="1400" dirty="0" smtClean="0"/>
                        <a:t>oss less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1 Mbps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80453"/>
                  </a:ext>
                </a:extLst>
              </a:tr>
              <a:tr h="271003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Quality</a:t>
                      </a:r>
                      <a:r>
                        <a:rPr kumimoji="1" lang="en-US" altLang="ja-JP" sz="1600" baseline="0" dirty="0" smtClean="0"/>
                        <a:t> supervision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10’s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1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Near</a:t>
                      </a:r>
                      <a:r>
                        <a:rPr kumimoji="1" lang="en-US" altLang="ja-JP" sz="1400" baseline="0" dirty="0" smtClean="0"/>
                        <a:t>-l</a:t>
                      </a:r>
                      <a:r>
                        <a:rPr kumimoji="1" lang="en-US" altLang="ja-JP" sz="1400" dirty="0" smtClean="0"/>
                        <a:t>oss less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&lt; 1 Mbps</a:t>
                      </a:r>
                      <a:endParaRPr kumimoji="1" lang="ja-JP" altLang="en-US" sz="1400" dirty="0" smtClean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963961"/>
                  </a:ext>
                </a:extLst>
              </a:tr>
              <a:tr h="271003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Factory resource</a:t>
                      </a:r>
                      <a:r>
                        <a:rPr kumimoji="1" lang="en-US" altLang="ja-JP" sz="1600" baseline="0" dirty="0" smtClean="0"/>
                        <a:t> management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100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20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Varies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&lt; 1 Mbps</a:t>
                      </a:r>
                      <a:endParaRPr kumimoji="1" lang="ja-JP" altLang="en-US" sz="1400" dirty="0" smtClean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88444"/>
                  </a:ext>
                </a:extLst>
              </a:tr>
              <a:tr h="173537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Display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100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20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Varies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10’s  Mbps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193795"/>
                  </a:ext>
                </a:extLst>
              </a:tr>
              <a:tr h="242476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Human safety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&lt; 1 </a:t>
                      </a:r>
                      <a:r>
                        <a:rPr kumimoji="1" lang="en-US" altLang="ja-JP" sz="1400" dirty="0" err="1" smtClean="0"/>
                        <a:t>ms</a:t>
                      </a:r>
                      <a:r>
                        <a:rPr kumimoji="1" lang="en-US" altLang="ja-JP" sz="1400" dirty="0" smtClean="0"/>
                        <a:t> ~ 10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0.2 ~ 2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Near</a:t>
                      </a:r>
                      <a:r>
                        <a:rPr kumimoji="1" lang="en-US" altLang="ja-JP" sz="1400" baseline="0" dirty="0" smtClean="0"/>
                        <a:t>-l</a:t>
                      </a:r>
                      <a:r>
                        <a:rPr kumimoji="1" lang="en-US" altLang="ja-JP" sz="1400" dirty="0" smtClean="0"/>
                        <a:t>oss less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&lt; 1 Mbps</a:t>
                      </a:r>
                      <a:endParaRPr kumimoji="1" lang="ja-JP" altLang="en-US" sz="1400" dirty="0" smtClean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72883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228184" y="5221064"/>
            <a:ext cx="250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*Jitter values are calculated from [3]</a:t>
            </a: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236296" y="2276872"/>
            <a:ext cx="1306038" cy="294419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228184" y="2636912"/>
            <a:ext cx="956508" cy="258415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445224"/>
            <a:ext cx="7770813" cy="97734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Requirements of data rate are </a:t>
            </a:r>
            <a:r>
              <a:rPr lang="en-US" altLang="ja-JP" dirty="0" smtClean="0"/>
              <a:t>low as well.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According to </a:t>
            </a:r>
            <a:r>
              <a:rPr lang="en-US" altLang="ja-JP" dirty="0" smtClean="0"/>
              <a:t>[4], </a:t>
            </a:r>
            <a:r>
              <a:rPr lang="en-US" altLang="ja-JP" dirty="0"/>
              <a:t>most industrial automations require </a:t>
            </a:r>
            <a:r>
              <a:rPr lang="en-US" altLang="ja-JP" dirty="0" smtClean="0"/>
              <a:t>“loss less” (BLER of 10</a:t>
            </a:r>
            <a:r>
              <a:rPr lang="en-US" altLang="ja-JP" baseline="30000" dirty="0" smtClean="0"/>
              <a:t>-7</a:t>
            </a:r>
            <a:r>
              <a:rPr lang="en-US" altLang="ja-JP" dirty="0" smtClean="0"/>
              <a:t> % to 10</a:t>
            </a:r>
            <a:r>
              <a:rPr lang="en-US" altLang="ja-JP" baseline="30000" dirty="0" smtClean="0"/>
              <a:t>-5 </a:t>
            </a:r>
            <a:r>
              <a:rPr lang="en-US" altLang="ja-JP" dirty="0" smtClean="0"/>
              <a:t>%).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3555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Real-time gaming in the future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2018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16833"/>
            <a:ext cx="7770813" cy="456618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According to the Report of RTA TIG, requirements of data rate is very low because only control signals are considered.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communication </a:t>
            </a:r>
            <a:r>
              <a:rPr lang="en-US" altLang="ja-JP" dirty="0" smtClean="0"/>
              <a:t>bandwidth </a:t>
            </a:r>
            <a:r>
              <a:rPr lang="en-US" altLang="ja-JP" dirty="0"/>
              <a:t>a console and a controller (a user equipment device) will be “rich” such as AR/VR application in the </a:t>
            </a:r>
            <a:r>
              <a:rPr lang="en-US" altLang="ja-JP" dirty="0" smtClean="0"/>
              <a:t>real-time </a:t>
            </a:r>
            <a:r>
              <a:rPr lang="en-US" altLang="ja-JP" dirty="0"/>
              <a:t>gaming in the future.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Approximately 5 </a:t>
            </a:r>
            <a:r>
              <a:rPr lang="en-US" altLang="ja-JP" dirty="0" err="1"/>
              <a:t>Gbps</a:t>
            </a:r>
            <a:r>
              <a:rPr lang="en-US" altLang="ja-JP" dirty="0"/>
              <a:t> </a:t>
            </a:r>
            <a:r>
              <a:rPr lang="en-US" altLang="ja-JP" dirty="0" smtClean="0"/>
              <a:t>will be </a:t>
            </a:r>
            <a:r>
              <a:rPr lang="en-US" altLang="ja-JP" dirty="0"/>
              <a:t>required for AR/VR </a:t>
            </a:r>
            <a:r>
              <a:rPr lang="en-US" altLang="ja-JP" dirty="0" smtClean="0"/>
              <a:t>(8K, 90+FPS, HDR,  6 Depth of Field video or free-viewpoint) [2].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013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Requirements of AR/VR, 4K/8K video [5]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2018</a:t>
            </a:r>
            <a:endParaRPr lang="en-GB" altLang="ja-JP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271842"/>
              </p:ext>
            </p:extLst>
          </p:nvPr>
        </p:nvGraphicFramePr>
        <p:xfrm>
          <a:off x="611560" y="1916832"/>
          <a:ext cx="7930774" cy="2712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3362">
                  <a:extLst>
                    <a:ext uri="{9D8B030D-6E8A-4147-A177-3AD203B41FA5}">
                      <a16:colId xmlns:a16="http://schemas.microsoft.com/office/drawing/2014/main" val="726117874"/>
                    </a:ext>
                  </a:extLst>
                </a:gridCol>
                <a:gridCol w="1552982">
                  <a:extLst>
                    <a:ext uri="{9D8B030D-6E8A-4147-A177-3AD203B41FA5}">
                      <a16:colId xmlns:a16="http://schemas.microsoft.com/office/drawing/2014/main" val="2449161188"/>
                    </a:ext>
                  </a:extLst>
                </a:gridCol>
                <a:gridCol w="1431893">
                  <a:extLst>
                    <a:ext uri="{9D8B030D-6E8A-4147-A177-3AD203B41FA5}">
                      <a16:colId xmlns:a16="http://schemas.microsoft.com/office/drawing/2014/main" val="1978194490"/>
                    </a:ext>
                  </a:extLst>
                </a:gridCol>
                <a:gridCol w="1088387">
                  <a:extLst>
                    <a:ext uri="{9D8B030D-6E8A-4147-A177-3AD203B41FA5}">
                      <a16:colId xmlns:a16="http://schemas.microsoft.com/office/drawing/2014/main" val="91209669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56665658"/>
                    </a:ext>
                  </a:extLst>
                </a:gridCol>
                <a:gridCol w="1306038">
                  <a:extLst>
                    <a:ext uri="{9D8B030D-6E8A-4147-A177-3AD203B41FA5}">
                      <a16:colId xmlns:a16="http://schemas.microsoft.com/office/drawing/2014/main" val="492565479"/>
                    </a:ext>
                  </a:extLst>
                </a:gridCol>
              </a:tblGrid>
              <a:tr h="299529"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Use cases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Latency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Jitter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Packet loss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Data rate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122924"/>
                  </a:ext>
                </a:extLst>
              </a:tr>
              <a:tr h="271003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VR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Partial immersion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&lt;10 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(not</a:t>
                      </a:r>
                      <a:r>
                        <a:rPr kumimoji="1" lang="en-US" altLang="ja-JP" sz="1400" baseline="0" dirty="0" smtClean="0"/>
                        <a:t> mentioned)</a:t>
                      </a:r>
                      <a:endParaRPr kumimoji="1" lang="ja-JP" altLang="en-US" sz="1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500 Mbps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80453"/>
                  </a:ext>
                </a:extLst>
              </a:tr>
              <a:tr h="271003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Deep immersion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5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&gt; 1000 Mbps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963961"/>
                  </a:ext>
                </a:extLst>
              </a:tr>
              <a:tr h="271003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Video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4K</a:t>
                      </a:r>
                      <a:r>
                        <a:rPr kumimoji="1" lang="en-US" altLang="ja-JP" sz="1600" baseline="0" dirty="0" smtClean="0"/>
                        <a:t> (Compressed)</a:t>
                      </a:r>
                      <a:endParaRPr kumimoji="1" lang="en-US" altLang="ja-JP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20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20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3e-7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&gt; 100</a:t>
                      </a:r>
                      <a:r>
                        <a:rPr kumimoji="1" lang="en-US" altLang="ja-JP" sz="1400" baseline="0" dirty="0" smtClean="0"/>
                        <a:t> Mbps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282549"/>
                  </a:ext>
                </a:extLst>
              </a:tr>
              <a:tr h="271003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8K (Compressed)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20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20 </a:t>
                      </a:r>
                      <a:r>
                        <a:rPr kumimoji="1" lang="en-US" altLang="ja-JP" sz="1400" dirty="0" err="1" smtClean="0"/>
                        <a:t>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3e-7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&gt; 200 Mbps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089923"/>
                  </a:ext>
                </a:extLst>
              </a:tr>
            </a:tbl>
          </a:graphicData>
        </a:graphic>
      </p:graphicFrame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4826134"/>
            <a:ext cx="7770813" cy="162720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Required data rates </a:t>
            </a:r>
            <a:r>
              <a:rPr lang="en-US" altLang="ja-JP" dirty="0"/>
              <a:t>are </a:t>
            </a:r>
            <a:r>
              <a:rPr lang="en-US" altLang="ja-JP" dirty="0" smtClean="0"/>
              <a:t>very high.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AR/VR is the one of the target use case of EHT SG.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Development of PHY layer technologies will be demanded.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659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2019</TotalTime>
  <Words>1598</Words>
  <Application>Microsoft Office PowerPoint</Application>
  <PresentationFormat>画面に合わせる (4:3)</PresentationFormat>
  <Paragraphs>268</Paragraphs>
  <Slides>14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Arial Unicode MS</vt:lpstr>
      <vt:lpstr>ＭＳ Ｐゴシック</vt:lpstr>
      <vt:lpstr>MS Gothic</vt:lpstr>
      <vt:lpstr>Arial</vt:lpstr>
      <vt:lpstr>Times New Roman</vt:lpstr>
      <vt:lpstr>Office テーマ</vt:lpstr>
      <vt:lpstr>Document</vt:lpstr>
      <vt:lpstr>Discussion on Target Use Cases of RTA</vt:lpstr>
      <vt:lpstr>Abstract</vt:lpstr>
      <vt:lpstr>Additional use cases for RTA </vt:lpstr>
      <vt:lpstr>Haptic technology</vt:lpstr>
      <vt:lpstr>Drone control</vt:lpstr>
      <vt:lpstr>Requirements of the additional use cases</vt:lpstr>
      <vt:lpstr>Requirements of use cases on the RTA TIG’s report [1] </vt:lpstr>
      <vt:lpstr>Real-time gaming in the future</vt:lpstr>
      <vt:lpstr>Requirements of AR/VR, 4K/8K video [5]</vt:lpstr>
      <vt:lpstr>Wireless VR in EHT [5]</vt:lpstr>
      <vt:lpstr>Discussions</vt:lpstr>
      <vt:lpstr>Conclusions</vt:lpstr>
      <vt:lpstr>Straw Polls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岸田朗</cp:lastModifiedBy>
  <cp:revision>181</cp:revision>
  <cp:lastPrinted>1601-01-01T00:00:00Z</cp:lastPrinted>
  <dcterms:created xsi:type="dcterms:W3CDTF">2018-09-03T10:06:00Z</dcterms:created>
  <dcterms:modified xsi:type="dcterms:W3CDTF">2018-11-12T00:34:22Z</dcterms:modified>
</cp:coreProperties>
</file>