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5" r:id="rId2"/>
    <p:sldId id="321" r:id="rId3"/>
    <p:sldId id="368" r:id="rId4"/>
    <p:sldId id="367" r:id="rId5"/>
    <p:sldId id="322" r:id="rId6"/>
    <p:sldId id="366" r:id="rId7"/>
    <p:sldId id="320" r:id="rId8"/>
    <p:sldId id="369" r:id="rId9"/>
    <p:sldId id="372" r:id="rId10"/>
    <p:sldId id="370" r:id="rId11"/>
    <p:sldId id="371" r:id="rId12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952" autoAdjust="0"/>
  </p:normalViewPr>
  <p:slideViewPr>
    <p:cSldViewPr>
      <p:cViewPr varScale="1">
        <p:scale>
          <a:sx n="79" d="100"/>
          <a:sy n="79" d="100"/>
        </p:scale>
        <p:origin x="9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508" y="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 dirty="0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dirty="0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802.11-18/1977r1</a:t>
            </a:r>
            <a:endParaRPr lang="en-GB" sz="14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1400" smtClean="0"/>
              <a:t>November 2018</a:t>
            </a:r>
            <a:endParaRPr lang="en-GB" sz="140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2340" y="9012916"/>
            <a:ext cx="2099934" cy="184666"/>
          </a:xfrm>
          <a:noFill/>
        </p:spPr>
        <p:txBody>
          <a:bodyPr/>
          <a:lstStyle>
            <a:lvl1pPr marL="345369" indent="-345369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60492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20984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8147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41967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302459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8101" y="9012916"/>
            <a:ext cx="415177" cy="184666"/>
          </a:xfrm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8675" cy="347980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3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7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42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6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40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23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2018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85541" y="332601"/>
            <a:ext cx="33599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802.11-18-1977/r5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78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62272" y="6475413"/>
            <a:ext cx="88165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90656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Use Cases for NGV using </a:t>
            </a:r>
            <a:r>
              <a:rPr lang="en-US" dirty="0"/>
              <a:t>H</a:t>
            </a:r>
            <a:r>
              <a:rPr lang="en-US" dirty="0" smtClean="0"/>
              <a:t>igh Data Rate</a:t>
            </a:r>
            <a:endParaRPr lang="en-US" dirty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988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2018-11-12</a:t>
            </a:r>
            <a:endParaRPr lang="en-GB" sz="2000" b="0" dirty="0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92145"/>
              </p:ext>
            </p:extLst>
          </p:nvPr>
        </p:nvGraphicFramePr>
        <p:xfrm>
          <a:off x="547688" y="2708275"/>
          <a:ext cx="7840662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Document" r:id="rId4" imgW="8756606" imgH="3669495" progId="Word.Document.8">
                  <p:embed/>
                </p:oleObj>
              </mc:Choice>
              <mc:Fallback>
                <p:oleObj name="Document" r:id="rId4" imgW="8756606" imgH="36694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708275"/>
                        <a:ext cx="7840662" cy="328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5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altLang="ja-JP" sz="4000" dirty="0" smtClean="0"/>
              <a:t>Backu</a:t>
            </a:r>
            <a:r>
              <a:rPr lang="en-US" altLang="ja-JP" sz="4000" dirty="0"/>
              <a:t>p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" y="2221684"/>
            <a:ext cx="8565622" cy="362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55" name="楕円 54"/>
          <p:cNvSpPr/>
          <p:nvPr/>
        </p:nvSpPr>
        <p:spPr bwMode="auto">
          <a:xfrm>
            <a:off x="251520" y="2780928"/>
            <a:ext cx="3168352" cy="79208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楕円 57"/>
          <p:cNvSpPr/>
          <p:nvPr/>
        </p:nvSpPr>
        <p:spPr bwMode="auto">
          <a:xfrm rot="20937298">
            <a:off x="766578" y="3475563"/>
            <a:ext cx="3168352" cy="9069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537520" y="1814998"/>
            <a:ext cx="335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Traffic offloading to 60 GHz band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61" name="直線コネクタ 60"/>
          <p:cNvCxnSpPr/>
          <p:nvPr/>
        </p:nvCxnSpPr>
        <p:spPr bwMode="auto">
          <a:xfrm flipV="1">
            <a:off x="2699792" y="2204864"/>
            <a:ext cx="504056" cy="5760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テキスト ボックス 61"/>
          <p:cNvSpPr txBox="1"/>
          <p:nvPr/>
        </p:nvSpPr>
        <p:spPr>
          <a:xfrm>
            <a:off x="217240" y="558924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Rich Sensor Sharing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63" name="直線コネクタ 62"/>
          <p:cNvCxnSpPr/>
          <p:nvPr/>
        </p:nvCxnSpPr>
        <p:spPr bwMode="auto">
          <a:xfrm flipV="1">
            <a:off x="709045" y="4434411"/>
            <a:ext cx="542349" cy="11174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テキスト ボックス 64"/>
          <p:cNvSpPr txBox="1"/>
          <p:nvPr/>
        </p:nvSpPr>
        <p:spPr>
          <a:xfrm>
            <a:off x="971600" y="818709"/>
            <a:ext cx="6949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Use cases proposed in [1]</a:t>
            </a:r>
          </a:p>
          <a:p>
            <a:r>
              <a:rPr kumimoji="1" lang="en-US" altLang="ja-JP" sz="2800" dirty="0" smtClean="0"/>
              <a:t>and mapping to the proposal in this submission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716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8206680" cy="3536032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The submission [1] proposes use of 60 GHz band communication for V2X to enable use cases which require high data rate.</a:t>
            </a:r>
          </a:p>
          <a:p>
            <a:r>
              <a:rPr lang="en-GB" altLang="en-US" dirty="0" smtClean="0"/>
              <a:t>NGV proposed PAR[2] includes in the scope text; </a:t>
            </a:r>
            <a:br>
              <a:rPr lang="en-GB" altLang="en-US" dirty="0" smtClean="0"/>
            </a:br>
            <a:r>
              <a:rPr lang="en-GB" altLang="en-US" dirty="0" smtClean="0"/>
              <a:t>“</a:t>
            </a:r>
            <a:r>
              <a:rPr lang="en-US" altLang="en-US" dirty="0"/>
              <a:t>optionally, in the 60 GHz frequency band (57 GHz </a:t>
            </a:r>
            <a:r>
              <a:rPr lang="en-US" altLang="en-US" dirty="0" smtClean="0"/>
              <a:t>to </a:t>
            </a:r>
            <a:br>
              <a:rPr lang="en-US" altLang="en-US" dirty="0" smtClean="0"/>
            </a:br>
            <a:r>
              <a:rPr lang="en-US" altLang="en-US" dirty="0" smtClean="0"/>
              <a:t>71 </a:t>
            </a:r>
            <a:r>
              <a:rPr lang="en-US" altLang="en-US" dirty="0"/>
              <a:t>GHz</a:t>
            </a:r>
            <a:r>
              <a:rPr lang="en-US" altLang="en-US" dirty="0" smtClean="0"/>
              <a:t>)”</a:t>
            </a:r>
            <a:endParaRPr lang="en-GB" altLang="en-US" dirty="0"/>
          </a:p>
          <a:p>
            <a:r>
              <a:rPr lang="en-GB" altLang="en-US" dirty="0" smtClean="0"/>
              <a:t>This submission proposes use cases using high data rate, assuming use of 60 GHz band. Proposed use cases include:</a:t>
            </a:r>
          </a:p>
          <a:p>
            <a:pPr lvl="1"/>
            <a:r>
              <a:rPr lang="en-GB" altLang="en-US" dirty="0" smtClean="0"/>
              <a:t>Traffic Offloading to 60 GHz band</a:t>
            </a:r>
          </a:p>
          <a:p>
            <a:pPr lvl="1"/>
            <a:r>
              <a:rPr lang="en-GB" altLang="en-US" dirty="0" smtClean="0"/>
              <a:t>Rich Sensor </a:t>
            </a:r>
            <a:r>
              <a:rPr lang="en-GB" altLang="en-US" dirty="0" smtClean="0"/>
              <a:t>Sharing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4" name="正方形/長方形 3"/>
          <p:cNvSpPr/>
          <p:nvPr/>
        </p:nvSpPr>
        <p:spPr>
          <a:xfrm>
            <a:off x="1447968" y="5733256"/>
            <a:ext cx="4996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[1] 11-18/1187r03 mmW for V2X Use </a:t>
            </a:r>
            <a:r>
              <a:rPr lang="en-US" altLang="ja-JP" sz="2000" dirty="0" smtClean="0"/>
              <a:t>Cases</a:t>
            </a:r>
          </a:p>
          <a:p>
            <a:r>
              <a:rPr lang="en-US" altLang="ja-JP" sz="2000" dirty="0"/>
              <a:t>[2] 11-18/0861r09 802.11 NGV Proposed PAR</a:t>
            </a:r>
          </a:p>
        </p:txBody>
      </p:sp>
    </p:spTree>
    <p:extLst>
      <p:ext uri="{BB962C8B-B14F-4D97-AF65-F5344CB8AC3E}">
        <p14:creationId xmlns:p14="http://schemas.microsoft.com/office/powerpoint/2010/main" val="2441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Traffic Offloading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to 60 GHz band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05064"/>
            <a:ext cx="8498911" cy="2448271"/>
          </a:xfrm>
        </p:spPr>
        <p:txBody>
          <a:bodyPr>
            <a:no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DSRC/WAVE supports </a:t>
            </a:r>
            <a:r>
              <a:rPr lang="en-US" altLang="ja-JP" sz="2000" dirty="0" smtClean="0">
                <a:solidFill>
                  <a:srgbClr val="FF0000"/>
                </a:solidFill>
              </a:rPr>
              <a:t>unicast traffic as well as broadcast oriented applications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IEEE1609 employs WSMP </a:t>
            </a:r>
            <a:r>
              <a:rPr lang="en-US" altLang="ja-JP" sz="1400" dirty="0" smtClean="0">
                <a:solidFill>
                  <a:srgbClr val="FF0000"/>
                </a:solidFill>
              </a:rPr>
              <a:t>(Wave Short Message protocol)</a:t>
            </a:r>
            <a:r>
              <a:rPr lang="en-US" altLang="ja-JP" sz="1800" dirty="0" smtClean="0">
                <a:solidFill>
                  <a:srgbClr val="FF0000"/>
                </a:solidFill>
              </a:rPr>
              <a:t> and IPv6 as higher layer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Demands on bandwidth for both broadcast and unicast V2X will be increasing</a:t>
            </a:r>
            <a:endParaRPr lang="en-US" altLang="ja-JP" sz="18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IPv6 </a:t>
            </a:r>
            <a:r>
              <a:rPr lang="en-US" altLang="ja-JP" sz="2000" dirty="0">
                <a:solidFill>
                  <a:srgbClr val="FF0000"/>
                </a:solidFill>
              </a:rPr>
              <a:t>unicast </a:t>
            </a:r>
            <a:r>
              <a:rPr lang="en-US" altLang="ja-JP" sz="2000" dirty="0" smtClean="0">
                <a:solidFill>
                  <a:srgbClr val="FF0000"/>
                </a:solidFill>
              </a:rPr>
              <a:t>traffic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is suitable for offloading to 60 GHz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distribute </a:t>
            </a:r>
            <a:r>
              <a:rPr lang="en-US" sz="1800" dirty="0"/>
              <a:t>location dependent </a:t>
            </a:r>
            <a:r>
              <a:rPr lang="en-US" sz="1800" dirty="0" smtClean="0"/>
              <a:t>data: map, advertisement</a:t>
            </a:r>
            <a:endParaRPr lang="en-US" sz="1800" dirty="0"/>
          </a:p>
          <a:p>
            <a:pPr lvl="1"/>
            <a:r>
              <a:rPr lang="en-US" sz="1800" dirty="0"/>
              <a:t>download/upload delay tolerant </a:t>
            </a:r>
            <a:r>
              <a:rPr lang="en-US" sz="1800" dirty="0" smtClean="0"/>
              <a:t>data: log/sensor data for non/semi-real time usage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8987" y="3717032"/>
            <a:ext cx="2448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Downloading 3D maps</a:t>
            </a:r>
            <a:endParaRPr kumimoji="1" lang="ja-JP" altLang="en-US" sz="160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36096" y="3717032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Uploading sensor data</a:t>
            </a:r>
            <a:endParaRPr kumimoji="1" lang="ja-JP" altLang="en-US" sz="160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7" y="1552792"/>
            <a:ext cx="3932261" cy="21947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5840"/>
            <a:ext cx="4322439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Traffic Offloading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 60 </a:t>
            </a:r>
            <a:r>
              <a:rPr lang="en-US" altLang="ja-JP" dirty="0" smtClean="0">
                <a:solidFill>
                  <a:srgbClr val="FF0000"/>
                </a:solidFill>
              </a:rPr>
              <a:t>GHz band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  <a:r>
              <a:rPr lang="en-US" dirty="0" smtClean="0"/>
              <a:t>:</a:t>
            </a:r>
            <a:r>
              <a:rPr lang="en-US" b="0" dirty="0" smtClean="0"/>
              <a:t> Offload </a:t>
            </a:r>
            <a:r>
              <a:rPr lang="en-US" b="0" dirty="0" smtClean="0">
                <a:solidFill>
                  <a:srgbClr val="FF0000"/>
                </a:solidFill>
              </a:rPr>
              <a:t>unicast traffic from 5.9GHz to 60GHz band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distribute location dependent data</a:t>
            </a:r>
          </a:p>
          <a:p>
            <a:pPr lvl="1"/>
            <a:r>
              <a:rPr lang="en-US" dirty="0" smtClean="0"/>
              <a:t>download/upload delay tolerant data</a:t>
            </a:r>
            <a:endParaRPr lang="en-US" dirty="0"/>
          </a:p>
          <a:p>
            <a:r>
              <a:rPr lang="en-US" dirty="0" smtClean="0"/>
              <a:t>Target performance: </a:t>
            </a:r>
          </a:p>
          <a:p>
            <a:pPr lvl="1"/>
            <a:r>
              <a:rPr lang="en-US" altLang="ja-JP" dirty="0"/>
              <a:t>&gt;1 </a:t>
            </a:r>
            <a:r>
              <a:rPr lang="en-US" altLang="ja-JP" dirty="0" err="1"/>
              <a:t>Gbps</a:t>
            </a:r>
            <a:r>
              <a:rPr lang="en-US" altLang="ja-JP" dirty="0"/>
              <a:t> max data </a:t>
            </a:r>
            <a:r>
              <a:rPr lang="en-US" altLang="ja-JP" dirty="0" smtClean="0"/>
              <a:t>rate</a:t>
            </a:r>
          </a:p>
          <a:p>
            <a:pPr lvl="1"/>
            <a:r>
              <a:rPr lang="en-US" altLang="ja-JP" dirty="0" smtClean="0"/>
              <a:t>Vehicle </a:t>
            </a:r>
            <a:r>
              <a:rPr lang="en-US" altLang="ja-JP" dirty="0"/>
              <a:t>mobility in a city (~60km/h)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1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Sensor Sharing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50" y="4221088"/>
            <a:ext cx="7918648" cy="2232247"/>
          </a:xfrm>
        </p:spPr>
        <p:txBody>
          <a:bodyPr>
            <a:normAutofit/>
          </a:bodyPr>
          <a:lstStyle/>
          <a:p>
            <a:r>
              <a:rPr lang="en-US" dirty="0"/>
              <a:t>Vehicles and infrastructures share their own views to each other to construct bird’s eye </a:t>
            </a:r>
            <a:r>
              <a:rPr lang="en-US" dirty="0" smtClean="0"/>
              <a:t>views</a:t>
            </a:r>
          </a:p>
          <a:p>
            <a:pPr lvl="1"/>
            <a:r>
              <a:rPr lang="en-US" dirty="0" smtClean="0"/>
              <a:t>For safety: blind spot monitoring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see-through view for platooning is one of the application</a:t>
            </a:r>
          </a:p>
          <a:p>
            <a:pPr lvl="1"/>
            <a:r>
              <a:rPr lang="en-US" dirty="0" smtClean="0"/>
              <a:t>For drivers/passengers: navigation, </a:t>
            </a:r>
            <a:r>
              <a:rPr lang="en-US" dirty="0"/>
              <a:t>a</a:t>
            </a:r>
            <a:r>
              <a:rPr lang="en-US" dirty="0" smtClean="0"/>
              <a:t>ugmented reality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43625"/>
            <a:ext cx="3989305" cy="22345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04" y="1539298"/>
            <a:ext cx="3932460" cy="223891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42985" y="3775452"/>
            <a:ext cx="3550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Bird’s-Eye View for Platoon (V2V)</a:t>
            </a:r>
            <a:endParaRPr kumimoji="1" lang="ja-JP" altLang="en-US" sz="160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57910" y="3775452"/>
            <a:ext cx="44486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Bird’s-Eye View for Intersection (V2I/V2X)</a:t>
            </a:r>
            <a:endParaRPr kumimoji="1" lang="ja-JP" altLang="en-US" sz="160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5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Sensor Sharing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  <a:r>
              <a:rPr lang="en-US" dirty="0" smtClean="0"/>
              <a:t>:</a:t>
            </a:r>
            <a:r>
              <a:rPr lang="en-US" b="0" dirty="0" smtClean="0"/>
              <a:t> Vehicles and infrastructures share their own views to each other to construct </a:t>
            </a:r>
            <a:r>
              <a:rPr lang="en-US" b="0" dirty="0" smtClean="0">
                <a:solidFill>
                  <a:srgbClr val="FF0000"/>
                </a:solidFill>
              </a:rPr>
              <a:t>see-through view, </a:t>
            </a:r>
            <a:r>
              <a:rPr lang="en-US" b="0" dirty="0" smtClean="0"/>
              <a:t>bird’s eye views</a:t>
            </a:r>
            <a:endParaRPr lang="en-US" b="0" dirty="0"/>
          </a:p>
          <a:p>
            <a:pPr lvl="1"/>
            <a:r>
              <a:rPr lang="en-US" dirty="0" smtClean="0"/>
              <a:t>the views are used for safety and driver/passengers usage</a:t>
            </a:r>
          </a:p>
          <a:p>
            <a:pPr lvl="1"/>
            <a:r>
              <a:rPr lang="en-US" dirty="0" smtClean="0"/>
              <a:t>example scenario: (1)around intersection; (2)around platoon</a:t>
            </a:r>
            <a:endParaRPr lang="en-US" dirty="0"/>
          </a:p>
          <a:p>
            <a:r>
              <a:rPr lang="en-US" altLang="ja-JP" dirty="0"/>
              <a:t>Target </a:t>
            </a:r>
            <a:r>
              <a:rPr lang="en-US" altLang="ja-JP" dirty="0" smtClean="0"/>
              <a:t>performance</a:t>
            </a:r>
            <a:r>
              <a:rPr lang="en-US" dirty="0" smtClean="0"/>
              <a:t>: </a:t>
            </a:r>
          </a:p>
          <a:p>
            <a:pPr lvl="1"/>
            <a:r>
              <a:rPr lang="en-US" altLang="ja-JP" dirty="0" smtClean="0"/>
              <a:t>&gt;</a:t>
            </a:r>
            <a:r>
              <a:rPr lang="en-US" altLang="ja-JP" dirty="0"/>
              <a:t>1 </a:t>
            </a:r>
            <a:r>
              <a:rPr lang="en-US" altLang="ja-JP" dirty="0" err="1"/>
              <a:t>Gbps</a:t>
            </a:r>
            <a:r>
              <a:rPr lang="en-US" altLang="ja-JP" dirty="0"/>
              <a:t> </a:t>
            </a:r>
            <a:r>
              <a:rPr lang="en-US" altLang="ja-JP" dirty="0" smtClean="0"/>
              <a:t>max data rate</a:t>
            </a:r>
            <a:endParaRPr lang="en-US" altLang="ja-JP" dirty="0"/>
          </a:p>
          <a:p>
            <a:pPr lvl="1"/>
            <a:r>
              <a:rPr lang="en-US" altLang="ja-JP" dirty="0"/>
              <a:t>&lt;</a:t>
            </a:r>
            <a:r>
              <a:rPr lang="en-US" altLang="ja-JP" dirty="0" smtClean="0"/>
              <a:t>10 </a:t>
            </a:r>
            <a:r>
              <a:rPr lang="en-US" altLang="ja-JP" dirty="0" err="1" smtClean="0"/>
              <a:t>ms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latency for data packets</a:t>
            </a:r>
          </a:p>
          <a:p>
            <a:pPr lvl="1"/>
            <a:r>
              <a:rPr lang="en-US" altLang="ja-JP" dirty="0" smtClean="0"/>
              <a:t>Vehicle </a:t>
            </a:r>
            <a:r>
              <a:rPr lang="en-US" altLang="ja-JP" dirty="0"/>
              <a:t>mobility in a city (~60km/h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7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1] </a:t>
            </a:r>
            <a:r>
              <a:rPr lang="en-US" dirty="0" smtClean="0"/>
              <a:t>11-18/1187r03 mmW for V2X Use Cases</a:t>
            </a:r>
          </a:p>
          <a:p>
            <a:pPr marL="0" indent="0">
              <a:buNone/>
            </a:pPr>
            <a:r>
              <a:rPr lang="en-US" dirty="0" smtClean="0"/>
              <a:t>[2] 11-18/0861r08 802.11 NGV Proposed PAR</a:t>
            </a:r>
          </a:p>
          <a:p>
            <a:pPr marL="0" indent="0">
              <a:buNone/>
            </a:pPr>
            <a:r>
              <a:rPr lang="en-US" dirty="0" smtClean="0"/>
              <a:t>[3] 11-18/1323r01 NGV SG Use Cases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72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</a:t>
            </a:r>
            <a:r>
              <a:rPr lang="en-US" dirty="0" smtClean="0"/>
              <a:t>Poll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</a:t>
            </a:r>
            <a:r>
              <a:rPr lang="en-US" dirty="0"/>
              <a:t>you agree to adopt </a:t>
            </a:r>
            <a:r>
              <a:rPr lang="en-US" dirty="0" smtClean="0"/>
              <a:t>the “Traffic Offloading to 60 GHz band” </a:t>
            </a:r>
            <a:r>
              <a:rPr lang="en-US" altLang="ja-JP" dirty="0"/>
              <a:t>use case </a:t>
            </a:r>
            <a:r>
              <a:rPr lang="en-US" dirty="0" smtClean="0"/>
              <a:t>on </a:t>
            </a:r>
            <a:r>
              <a:rPr lang="en-US" dirty="0"/>
              <a:t>slide </a:t>
            </a:r>
            <a:r>
              <a:rPr lang="en-US" dirty="0" smtClean="0"/>
              <a:t>4 </a:t>
            </a:r>
            <a:r>
              <a:rPr lang="en-US" dirty="0"/>
              <a:t>as one of NGV use cases?</a:t>
            </a:r>
          </a:p>
          <a:p>
            <a:endParaRPr lang="en-US" dirty="0" smtClean="0"/>
          </a:p>
          <a:p>
            <a:r>
              <a:rPr lang="en-US" dirty="0" smtClean="0"/>
              <a:t>Y14 /N12/A22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9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</a:t>
            </a:r>
            <a:r>
              <a:rPr lang="en-US" dirty="0" smtClean="0"/>
              <a:t>Poll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Do </a:t>
            </a:r>
            <a:r>
              <a:rPr lang="en-US" altLang="ja-JP" dirty="0"/>
              <a:t>you agree to adopt the </a:t>
            </a:r>
            <a:r>
              <a:rPr lang="en-US" altLang="ja-JP" dirty="0" smtClean="0"/>
              <a:t>“Rich Sensor Sharing” </a:t>
            </a:r>
            <a:r>
              <a:rPr lang="en-US" altLang="ja-JP" dirty="0"/>
              <a:t>use case on slide </a:t>
            </a:r>
            <a:r>
              <a:rPr lang="en-US" altLang="ja-JP" dirty="0" smtClean="0"/>
              <a:t>6 as </a:t>
            </a:r>
            <a:r>
              <a:rPr lang="en-US" altLang="ja-JP" dirty="0"/>
              <a:t>one of NGV use cases?</a:t>
            </a:r>
          </a:p>
          <a:p>
            <a:endParaRPr lang="en-US" dirty="0" smtClean="0"/>
          </a:p>
          <a:p>
            <a:r>
              <a:rPr lang="en-US" altLang="ja-JP" dirty="0" smtClean="0"/>
              <a:t>Y 22/N 7/A 13</a:t>
            </a:r>
            <a:endParaRPr lang="en-US" altLang="ja-JP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3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571</Words>
  <Application>Microsoft Office PowerPoint</Application>
  <PresentationFormat>画面に合わせる (4:3)</PresentationFormat>
  <Paragraphs>108</Paragraphs>
  <Slides>11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Meiryo UI</vt:lpstr>
      <vt:lpstr>MS PGothic</vt:lpstr>
      <vt:lpstr>Times New Roman</vt:lpstr>
      <vt:lpstr>ACcord-Submission</vt:lpstr>
      <vt:lpstr>Document</vt:lpstr>
      <vt:lpstr>Use Cases for NGV using High Data Rate</vt:lpstr>
      <vt:lpstr>Abstract</vt:lpstr>
      <vt:lpstr>Traffic Offloading to 60 GHz band</vt:lpstr>
      <vt:lpstr>Traffic Offloading to 60 GHz band</vt:lpstr>
      <vt:lpstr>Rich Sensor Sharing</vt:lpstr>
      <vt:lpstr>Rich Sensor Sharing</vt:lpstr>
      <vt:lpstr>References</vt:lpstr>
      <vt:lpstr>Straw Poll 1</vt:lpstr>
      <vt:lpstr>Straw Poll 2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2018-11-14T16:25:22Z</dcterms:created>
  <dcterms:modified xsi:type="dcterms:W3CDTF">2018-11-15T02:34:48Z</dcterms:modified>
</cp:coreProperties>
</file>