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65" r:id="rId2"/>
    <p:sldId id="321" r:id="rId3"/>
    <p:sldId id="368" r:id="rId4"/>
    <p:sldId id="367" r:id="rId5"/>
    <p:sldId id="322" r:id="rId6"/>
    <p:sldId id="366" r:id="rId7"/>
    <p:sldId id="320" r:id="rId8"/>
    <p:sldId id="369" r:id="rId9"/>
  </p:sldIdLst>
  <p:sldSz cx="9144000" cy="6858000" type="screen4x3"/>
  <p:notesSz cx="7023100" cy="93091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ian Hart (brianh)2" initials="BDH2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9966"/>
    <a:srgbClr val="CCFF99"/>
    <a:srgbClr val="FF00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952" autoAdjust="0"/>
  </p:normalViewPr>
  <p:slideViewPr>
    <p:cSldViewPr>
      <p:cViewPr varScale="1">
        <p:scale>
          <a:sx n="79" d="100"/>
          <a:sy n="79" d="100"/>
        </p:scale>
        <p:origin x="90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2508" y="78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3002" y="176284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 smtClean="0"/>
              <a:t>doc.: IEEE 802.11-18/1977r1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239" y="176284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US" altLang="ja-JP" smtClean="0"/>
              <a:t>November 2018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67951" y="9009731"/>
            <a:ext cx="1331302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3901" y="9009732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0171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02633" y="388543"/>
            <a:ext cx="56178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02632" y="9009732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40171"/>
            <a:r>
              <a:rPr lang="en-GB" dirty="0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02632" y="8998585"/>
            <a:ext cx="577379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6415" y="9666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 smtClean="0"/>
              <a:t>doc.: IEEE 802.11-18/1977r1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2435" y="9666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US" altLang="ja-JP" smtClean="0"/>
              <a:t>November 2018</a:t>
            </a:r>
            <a:endParaRPr lang="en-GB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38675" cy="3479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770" y="4422062"/>
            <a:ext cx="5151560" cy="4189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36" tIns="46369" rIns="94336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63086" y="9012916"/>
            <a:ext cx="1799188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492" lvl="4" algn="r" defTabSz="940171">
              <a:defRPr/>
            </a:lvl5pPr>
          </a:lstStyle>
          <a:p>
            <a:pPr lvl="4"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41" y="9012916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33181" y="9012916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dirty="0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802.11-18/1977r1</a:t>
            </a:r>
            <a:endParaRPr lang="en-GB" sz="1400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ja-JP" sz="1400" smtClean="0"/>
              <a:t>November 2018</a:t>
            </a:r>
            <a:endParaRPr lang="en-GB" sz="1400"/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62340" y="9012916"/>
            <a:ext cx="2099934" cy="184666"/>
          </a:xfrm>
          <a:noFill/>
        </p:spPr>
        <p:txBody>
          <a:bodyPr/>
          <a:lstStyle>
            <a:lvl1pPr marL="345369" indent="-345369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60492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20984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8147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41967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302459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Hiroyuki Motozuka (Panasonic)</a:t>
            </a:r>
            <a:endParaRPr lang="en-GB" dirty="0"/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8101" y="9012916"/>
            <a:ext cx="415177" cy="184666"/>
          </a:xfrm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703263"/>
            <a:ext cx="4638675" cy="3479800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732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802.11-18/1977r1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November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97782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802.11-18/1977r1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November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Page </a:t>
            </a:r>
            <a:fld id="{D2D11A6C-B4D3-4B35-9488-F1E9620A2584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04235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802.11-18/1977r1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November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Page </a:t>
            </a:r>
            <a:fld id="{D2D11A6C-B4D3-4B35-9488-F1E9620A2584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38661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802.11-18/1977r1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November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Page </a:t>
            </a:r>
            <a:fld id="{D2D11A6C-B4D3-4B35-9488-F1E9620A2584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34068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802.11-18/1977r1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November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Page </a:t>
            </a:r>
            <a:fld id="{D2D11A6C-B4D3-4B35-9488-F1E9620A2584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2238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4BB4356B-64A4-49A3-9180-D4060259403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135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November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2018</a:t>
            </a: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085541" y="332601"/>
            <a:ext cx="335995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802.11-18-1977/r1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557852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62272" y="6475413"/>
            <a:ext cx="88165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8720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baseline="0" dirty="0"/>
              <a:t> Submission   </a:t>
            </a:r>
            <a:endParaRPr lang="en-GB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90656" cy="1231032"/>
          </a:xfrm>
          <a:noFill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Use Cases for NGV using </a:t>
            </a:r>
            <a:r>
              <a:rPr lang="en-US" dirty="0"/>
              <a:t>H</a:t>
            </a:r>
            <a:r>
              <a:rPr lang="en-US" dirty="0" smtClean="0"/>
              <a:t>igh Data Rate</a:t>
            </a:r>
            <a:endParaRPr lang="en-US" dirty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03988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2018-11-12</a:t>
            </a:r>
            <a:endParaRPr lang="en-GB" sz="2000" b="0" dirty="0"/>
          </a:p>
        </p:txBody>
      </p:sp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9347238"/>
              </p:ext>
            </p:extLst>
          </p:nvPr>
        </p:nvGraphicFramePr>
        <p:xfrm>
          <a:off x="690563" y="2708275"/>
          <a:ext cx="8074025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0" name="Document" r:id="rId4" imgW="8756606" imgH="3469557" progId="Word.Document.8">
                  <p:embed/>
                </p:oleObj>
              </mc:Choice>
              <mc:Fallback>
                <p:oleObj name="Document" r:id="rId4" imgW="8756606" imgH="346955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563" y="2708275"/>
                        <a:ext cx="8074025" cy="320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154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031976"/>
          </a:xfrm>
        </p:spPr>
        <p:txBody>
          <a:bodyPr>
            <a:normAutofit/>
          </a:bodyPr>
          <a:lstStyle/>
          <a:p>
            <a:r>
              <a:rPr lang="en-GB" altLang="en-US" dirty="0" smtClean="0"/>
              <a:t>This submission proposes use cases for NGV SG, which are utilizing NGV’s high data rate, </a:t>
            </a:r>
            <a:r>
              <a:rPr lang="en-GB" altLang="en-US" dirty="0" smtClean="0"/>
              <a:t>using </a:t>
            </a:r>
            <a:r>
              <a:rPr lang="en-GB" altLang="en-US" dirty="0" err="1" smtClean="0"/>
              <a:t>mmWave</a:t>
            </a:r>
            <a:r>
              <a:rPr lang="en-GB" altLang="en-US" dirty="0" smtClean="0"/>
              <a:t> capabilities proposed in [1]. </a:t>
            </a:r>
          </a:p>
          <a:p>
            <a:r>
              <a:rPr lang="en-GB" altLang="en-US" dirty="0" smtClean="0"/>
              <a:t>Proposed use cases include:</a:t>
            </a:r>
          </a:p>
          <a:p>
            <a:pPr lvl="1"/>
            <a:r>
              <a:rPr lang="en-GB" altLang="en-US" dirty="0" smtClean="0"/>
              <a:t>IP Traffic Offloading</a:t>
            </a:r>
          </a:p>
          <a:p>
            <a:pPr lvl="1"/>
            <a:r>
              <a:rPr lang="en-GB" altLang="en-US" dirty="0" smtClean="0"/>
              <a:t>Shared Bird’s-Eye View</a:t>
            </a:r>
            <a:endParaRPr lang="en-GB" alt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sp>
        <p:nvSpPr>
          <p:cNvPr id="4" name="正方形/長方形 3"/>
          <p:cNvSpPr/>
          <p:nvPr/>
        </p:nvSpPr>
        <p:spPr>
          <a:xfrm>
            <a:off x="685800" y="5733256"/>
            <a:ext cx="47971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/>
              <a:t>[1] 11-18/1187r03 mmW for V2X Use Cases</a:t>
            </a:r>
          </a:p>
        </p:txBody>
      </p:sp>
    </p:spTree>
    <p:extLst>
      <p:ext uri="{BB962C8B-B14F-4D97-AF65-F5344CB8AC3E}">
        <p14:creationId xmlns:p14="http://schemas.microsoft.com/office/powerpoint/2010/main" val="244112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 Traffic Offloading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172426"/>
            <a:ext cx="7918648" cy="2280909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altLang="ja-JP" dirty="0"/>
              <a:t>DSRC/WAVE supports IPv6 over 11p</a:t>
            </a:r>
          </a:p>
          <a:p>
            <a:pPr lvl="2"/>
            <a:r>
              <a:rPr lang="en-US" altLang="ja-JP" dirty="0"/>
              <a:t>Cloud-based applications are expected</a:t>
            </a:r>
          </a:p>
          <a:p>
            <a:r>
              <a:rPr lang="en-US" dirty="0" smtClean="0"/>
              <a:t>Offload </a:t>
            </a:r>
            <a:r>
              <a:rPr lang="en-US" dirty="0"/>
              <a:t>IP traffic </a:t>
            </a:r>
            <a:r>
              <a:rPr lang="en-US" dirty="0" smtClean="0"/>
              <a:t>from </a:t>
            </a:r>
            <a:r>
              <a:rPr lang="en-US" dirty="0"/>
              <a:t>11p to NGV</a:t>
            </a:r>
          </a:p>
          <a:p>
            <a:pPr lvl="1"/>
            <a:r>
              <a:rPr lang="en-US" dirty="0" smtClean="0"/>
              <a:t>distribute </a:t>
            </a:r>
            <a:r>
              <a:rPr lang="en-US" dirty="0"/>
              <a:t>location dependent </a:t>
            </a:r>
            <a:r>
              <a:rPr lang="en-US" dirty="0" smtClean="0"/>
              <a:t>data</a:t>
            </a:r>
          </a:p>
          <a:p>
            <a:pPr lvl="2"/>
            <a:r>
              <a:rPr lang="en-US" dirty="0" smtClean="0"/>
              <a:t>map, advertisement</a:t>
            </a:r>
            <a:endParaRPr lang="en-US" dirty="0"/>
          </a:p>
          <a:p>
            <a:pPr lvl="1"/>
            <a:r>
              <a:rPr lang="en-US" dirty="0"/>
              <a:t>download/upload delay tolerant </a:t>
            </a:r>
            <a:r>
              <a:rPr lang="en-US" dirty="0" smtClean="0"/>
              <a:t>data</a:t>
            </a:r>
          </a:p>
          <a:p>
            <a:pPr lvl="2"/>
            <a:r>
              <a:rPr lang="en-US" dirty="0" smtClean="0"/>
              <a:t>logs, sensor data for non/semi-real time usage, entertainment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556792"/>
            <a:ext cx="3929063" cy="2190750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4"/>
          <a:srcRect b="10137"/>
          <a:stretch/>
        </p:blipFill>
        <p:spPr>
          <a:xfrm>
            <a:off x="4499992" y="1560277"/>
            <a:ext cx="4322447" cy="2187265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1018987" y="3717032"/>
            <a:ext cx="24481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600" dirty="0" smtClean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Downloading 3D maps</a:t>
            </a:r>
            <a:endParaRPr kumimoji="1" lang="ja-JP" altLang="en-US" sz="1600" dirty="0">
              <a:solidFill>
                <a:schemeClr val="accent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457730" y="3717032"/>
            <a:ext cx="24208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600" dirty="0" smtClean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Uploading sensor data</a:t>
            </a:r>
            <a:endParaRPr kumimoji="1" lang="ja-JP" altLang="en-US" sz="1600" dirty="0">
              <a:solidFill>
                <a:schemeClr val="accent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047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 Traffic Offloading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918648" cy="4824536"/>
          </a:xfrm>
        </p:spPr>
        <p:txBody>
          <a:bodyPr>
            <a:normAutofit/>
          </a:bodyPr>
          <a:lstStyle/>
          <a:p>
            <a:r>
              <a:rPr lang="en-US" dirty="0"/>
              <a:t>Overview</a:t>
            </a:r>
            <a:r>
              <a:rPr lang="en-US" dirty="0" smtClean="0"/>
              <a:t>:</a:t>
            </a:r>
            <a:r>
              <a:rPr lang="en-US" b="0" dirty="0" smtClean="0"/>
              <a:t> Offload IP traffic from 11p to NGV</a:t>
            </a:r>
            <a:endParaRPr lang="en-US" b="0" dirty="0"/>
          </a:p>
          <a:p>
            <a:pPr lvl="1"/>
            <a:r>
              <a:rPr lang="en-US" dirty="0" smtClean="0"/>
              <a:t>distribute location dependent data</a:t>
            </a:r>
          </a:p>
          <a:p>
            <a:pPr lvl="1"/>
            <a:r>
              <a:rPr lang="en-US" dirty="0" smtClean="0"/>
              <a:t>download/upload delay tolerant data</a:t>
            </a:r>
            <a:endParaRPr lang="en-US" dirty="0"/>
          </a:p>
          <a:p>
            <a:r>
              <a:rPr lang="en-US" dirty="0" smtClean="0"/>
              <a:t>Requirements</a:t>
            </a:r>
            <a:r>
              <a:rPr lang="en-US" dirty="0"/>
              <a:t>: </a:t>
            </a:r>
            <a:endParaRPr lang="en-US" dirty="0" smtClean="0"/>
          </a:p>
          <a:p>
            <a:pPr lvl="1"/>
            <a:r>
              <a:rPr lang="en-US" altLang="ja-JP" dirty="0"/>
              <a:t>&gt;1 </a:t>
            </a:r>
            <a:r>
              <a:rPr lang="en-US" altLang="ja-JP" dirty="0" err="1"/>
              <a:t>Gbps</a:t>
            </a:r>
            <a:r>
              <a:rPr lang="en-US" altLang="ja-JP" dirty="0"/>
              <a:t> max data rate reusing 11ad PHY</a:t>
            </a:r>
          </a:p>
          <a:p>
            <a:pPr lvl="1"/>
            <a:r>
              <a:rPr lang="en-US" altLang="ja-JP" dirty="0"/>
              <a:t>&lt;10 </a:t>
            </a:r>
            <a:r>
              <a:rPr lang="en-US" altLang="ja-JP" dirty="0" err="1"/>
              <a:t>ms</a:t>
            </a:r>
            <a:r>
              <a:rPr lang="en-US" altLang="ja-JP" dirty="0"/>
              <a:t> delay</a:t>
            </a:r>
          </a:p>
          <a:p>
            <a:pPr lvl="1"/>
            <a:r>
              <a:rPr lang="en-US" altLang="ja-JP" dirty="0"/>
              <a:t>Vehicle mobility in a city (~60km/h)</a:t>
            </a:r>
          </a:p>
          <a:p>
            <a:r>
              <a:rPr lang="en-US" altLang="ja-JP" dirty="0" smtClean="0"/>
              <a:t>Limitations: </a:t>
            </a:r>
            <a:endParaRPr lang="en-US" altLang="ja-JP" sz="1700" dirty="0" smtClean="0">
              <a:solidFill>
                <a:srgbClr val="0000FF"/>
              </a:solidFill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3159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Shared Bird’s-Eye 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2750" y="4221088"/>
            <a:ext cx="7918648" cy="2232247"/>
          </a:xfrm>
        </p:spPr>
        <p:txBody>
          <a:bodyPr>
            <a:normAutofit/>
          </a:bodyPr>
          <a:lstStyle/>
          <a:p>
            <a:r>
              <a:rPr lang="en-US" dirty="0"/>
              <a:t>Vehicles and infrastructures share their own views to each other to construct bird’s eye </a:t>
            </a:r>
            <a:r>
              <a:rPr lang="en-US" dirty="0" smtClean="0"/>
              <a:t>views</a:t>
            </a:r>
          </a:p>
          <a:p>
            <a:pPr lvl="1"/>
            <a:r>
              <a:rPr lang="en-US" dirty="0" smtClean="0"/>
              <a:t>For safety: blind spot monitoring</a:t>
            </a:r>
          </a:p>
          <a:p>
            <a:pPr lvl="1"/>
            <a:r>
              <a:rPr lang="en-US" dirty="0" smtClean="0"/>
              <a:t>For drivers/passengers: navigation, </a:t>
            </a:r>
            <a:r>
              <a:rPr lang="en-US" dirty="0"/>
              <a:t>a</a:t>
            </a:r>
            <a:r>
              <a:rPr lang="en-US" dirty="0" smtClean="0"/>
              <a:t>ugmented reality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1543625"/>
            <a:ext cx="3989305" cy="2234593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16004" y="1539298"/>
            <a:ext cx="3932460" cy="2238919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642985" y="3775452"/>
            <a:ext cx="3550973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altLang="ja-JP" sz="1600" dirty="0" smtClean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Bird’s-Eye View for Platoon (V2V)</a:t>
            </a:r>
            <a:endParaRPr kumimoji="1" lang="ja-JP" altLang="en-US" sz="1600" dirty="0">
              <a:solidFill>
                <a:schemeClr val="accent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57910" y="3775452"/>
            <a:ext cx="4448654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altLang="ja-JP" sz="1600" dirty="0" smtClean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Bird’s-Eye View for Intersection (V2I/V2X)</a:t>
            </a:r>
            <a:endParaRPr kumimoji="1" lang="ja-JP" altLang="en-US" sz="1600" dirty="0">
              <a:solidFill>
                <a:schemeClr val="accent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73542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Shared Bird’s-Eye 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918648" cy="4824536"/>
          </a:xfrm>
        </p:spPr>
        <p:txBody>
          <a:bodyPr>
            <a:normAutofit/>
          </a:bodyPr>
          <a:lstStyle/>
          <a:p>
            <a:r>
              <a:rPr lang="en-US" dirty="0"/>
              <a:t>Overview</a:t>
            </a:r>
            <a:r>
              <a:rPr lang="en-US" dirty="0" smtClean="0"/>
              <a:t>:</a:t>
            </a:r>
            <a:r>
              <a:rPr lang="en-US" b="0" dirty="0" smtClean="0"/>
              <a:t> Vehicles and infrastructures share their own views to each other to construct bird’s eye views</a:t>
            </a:r>
            <a:endParaRPr lang="en-US" b="0" dirty="0"/>
          </a:p>
          <a:p>
            <a:pPr lvl="1"/>
            <a:r>
              <a:rPr lang="en-US" dirty="0" smtClean="0"/>
              <a:t>the views are used for safety and driver/passengers usage</a:t>
            </a:r>
          </a:p>
          <a:p>
            <a:pPr lvl="1"/>
            <a:r>
              <a:rPr lang="en-US" dirty="0" smtClean="0"/>
              <a:t>example scenario: (1)around intersection; (2)around platoon</a:t>
            </a:r>
            <a:endParaRPr lang="en-US" dirty="0"/>
          </a:p>
          <a:p>
            <a:r>
              <a:rPr lang="en-US" dirty="0" smtClean="0"/>
              <a:t>Requirements</a:t>
            </a:r>
            <a:r>
              <a:rPr lang="en-US" dirty="0"/>
              <a:t>: </a:t>
            </a:r>
            <a:endParaRPr lang="en-US" dirty="0" smtClean="0"/>
          </a:p>
          <a:p>
            <a:pPr lvl="1"/>
            <a:r>
              <a:rPr lang="en-US" altLang="ja-JP" dirty="0" smtClean="0"/>
              <a:t>&gt;</a:t>
            </a:r>
            <a:r>
              <a:rPr lang="en-US" altLang="ja-JP" dirty="0"/>
              <a:t>1 </a:t>
            </a:r>
            <a:r>
              <a:rPr lang="en-US" altLang="ja-JP" dirty="0" err="1"/>
              <a:t>Gbps</a:t>
            </a:r>
            <a:r>
              <a:rPr lang="en-US" altLang="ja-JP" dirty="0"/>
              <a:t> </a:t>
            </a:r>
            <a:r>
              <a:rPr lang="en-US" altLang="ja-JP" dirty="0" smtClean="0"/>
              <a:t>max data rate </a:t>
            </a:r>
            <a:r>
              <a:rPr lang="en-US" altLang="ja-JP" dirty="0"/>
              <a:t>reusing 11ad PHY</a:t>
            </a:r>
          </a:p>
          <a:p>
            <a:pPr lvl="1"/>
            <a:r>
              <a:rPr lang="en-US" altLang="ja-JP" dirty="0"/>
              <a:t>&lt;</a:t>
            </a:r>
            <a:r>
              <a:rPr lang="en-US" altLang="ja-JP" dirty="0" smtClean="0"/>
              <a:t>10 </a:t>
            </a:r>
            <a:r>
              <a:rPr lang="en-US" altLang="ja-JP" dirty="0" err="1" smtClean="0"/>
              <a:t>ms</a:t>
            </a:r>
            <a:r>
              <a:rPr lang="en-US" altLang="ja-JP" dirty="0" smtClean="0"/>
              <a:t> delay</a:t>
            </a:r>
          </a:p>
          <a:p>
            <a:pPr lvl="1"/>
            <a:r>
              <a:rPr lang="en-US" altLang="ja-JP" dirty="0"/>
              <a:t>Vehicle mobility in a city (~60km/h)</a:t>
            </a:r>
          </a:p>
          <a:p>
            <a:r>
              <a:rPr lang="en-US" altLang="ja-JP" dirty="0" smtClean="0"/>
              <a:t>Limitations: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6785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[</a:t>
            </a:r>
            <a:r>
              <a:rPr lang="en-US" dirty="0"/>
              <a:t>1] </a:t>
            </a:r>
            <a:r>
              <a:rPr lang="en-US" dirty="0" smtClean="0"/>
              <a:t>11-18/1187r03 mmW for V2X Use Cases</a:t>
            </a:r>
          </a:p>
          <a:p>
            <a:pPr marL="0" indent="0">
              <a:buNone/>
            </a:pPr>
            <a:r>
              <a:rPr lang="en-US" dirty="0" smtClean="0"/>
              <a:t>[2] 11-18/0861r08 802.11 NGV Proposed PAR</a:t>
            </a:r>
          </a:p>
          <a:p>
            <a:pPr marL="0" indent="0">
              <a:buNone/>
            </a:pPr>
            <a:r>
              <a:rPr lang="en-US" dirty="0" smtClean="0"/>
              <a:t>[3] 11-18/1323r01 NGV SG Use Cases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0724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Do you agree to adopt </a:t>
            </a:r>
            <a:r>
              <a:rPr lang="en-US" dirty="0" smtClean="0"/>
              <a:t>each of the use cases </a:t>
            </a:r>
            <a:r>
              <a:rPr lang="en-US" dirty="0"/>
              <a:t>on slide </a:t>
            </a:r>
            <a:r>
              <a:rPr lang="en-US" dirty="0" smtClean="0"/>
              <a:t>4 and 6 </a:t>
            </a:r>
            <a:r>
              <a:rPr lang="en-US" dirty="0"/>
              <a:t>as one of NGV use cases?</a:t>
            </a:r>
          </a:p>
          <a:p>
            <a:endParaRPr lang="en-US" dirty="0" smtClean="0"/>
          </a:p>
          <a:p>
            <a:r>
              <a:rPr lang="en-US" dirty="0" smtClean="0"/>
              <a:t>Y/N/A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0943676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41115</TotalTime>
  <Words>444</Words>
  <Application>Microsoft Office PowerPoint</Application>
  <PresentationFormat>画面に合わせる (4:3)</PresentationFormat>
  <Paragraphs>91</Paragraphs>
  <Slides>8</Slides>
  <Notes>6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Meiryo UI</vt:lpstr>
      <vt:lpstr>ＭＳ Ｐゴシック</vt:lpstr>
      <vt:lpstr>Times New Roman</vt:lpstr>
      <vt:lpstr>ACcord-Submission</vt:lpstr>
      <vt:lpstr>Document</vt:lpstr>
      <vt:lpstr>Use Cases for NGV using High Data Rate</vt:lpstr>
      <vt:lpstr>Abstract</vt:lpstr>
      <vt:lpstr>IP Traffic Offloading</vt:lpstr>
      <vt:lpstr>IP Traffic Offloading</vt:lpstr>
      <vt:lpstr>Shared Bird’s-Eye View</vt:lpstr>
      <vt:lpstr>Shared Bird’s-Eye View</vt:lpstr>
      <vt:lpstr>References</vt:lpstr>
      <vt:lpstr>Straw Poll</vt:lpstr>
    </vt:vector>
  </TitlesOfParts>
  <Company>Cisco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NGV UC</dc:title>
  <dc:creator>Onn Haran</dc:creator>
  <cp:keywords>CTPClassification=CTP_PUBLIC:VisualMarkings=, CTPClassification=CTP_NT</cp:keywords>
  <cp:lastModifiedBy>Motozuka Hiroyuki (本塚 裕幸)</cp:lastModifiedBy>
  <cp:revision>669</cp:revision>
  <cp:lastPrinted>2013-07-10T22:27:23Z</cp:lastPrinted>
  <dcterms:created xsi:type="dcterms:W3CDTF">2009-11-13T19:11:16Z</dcterms:created>
  <dcterms:modified xsi:type="dcterms:W3CDTF">2018-11-14T00:51:36Z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4186763c-b5bd-4c17-80af-c9e68a4b4641</vt:lpwstr>
  </property>
  <property fmtid="{D5CDD505-2E9C-101B-9397-08002B2CF9AE}" pid="4" name="CTP_TimeStamp">
    <vt:lpwstr>2018-06-12 11:18:29Z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