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69" r:id="rId2"/>
    <p:sldId id="357" r:id="rId3"/>
    <p:sldId id="358" r:id="rId4"/>
    <p:sldId id="359" r:id="rId5"/>
    <p:sldId id="360" r:id="rId6"/>
    <p:sldId id="367" r:id="rId7"/>
    <p:sldId id="361" r:id="rId8"/>
    <p:sldId id="364" r:id="rId9"/>
    <p:sldId id="365" r:id="rId10"/>
    <p:sldId id="366" r:id="rId11"/>
    <p:sldId id="363" r:id="rId12"/>
    <p:sldId id="342" r:id="rId13"/>
    <p:sldId id="368" r:id="rId14"/>
    <p:sldId id="369" r:id="rId15"/>
    <p:sldId id="321" r:id="rId16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a Silva, Claudio" initials="DSC" lastIdx="2" clrIdx="0">
    <p:extLst/>
  </p:cmAuthor>
  <p:cmAuthor id="2" name="Aldana, Carlos H" initials="ACH" lastIdx="15" clrIdx="1">
    <p:extLst/>
  </p:cmAuthor>
  <p:cmAuthor id="3" name="Chen, Cheng" initials="CC" lastIdx="3" clrIdx="2">
    <p:extLst/>
  </p:cmAuthor>
  <p:cmAuthor id="4" name="Nabeel Ahmed" initials="NA" lastIdx="2" clrIdx="3">
    <p:extLst/>
  </p:cmAuthor>
  <p:cmAuthor id="5" name="Nabeel Ahmed" initials="NA [2]" lastIdx="1" clrIdx="4">
    <p:extLst/>
  </p:cmAuthor>
  <p:cmAuthor id="6" name="Nabeel Ahmed" initials="NA [3]" lastIdx="1" clrIdx="5">
    <p:extLst/>
  </p:cmAuthor>
  <p:cmAuthor id="7" name="Nabeel Ahmed" initials="NA [4]" lastIdx="1" clrIdx="6">
    <p:extLst/>
  </p:cmAuthor>
  <p:cmAuthor id="8" name="Nabeel Ahmed" initials="NA [5]" lastIdx="1" clrIdx="7">
    <p:extLst/>
  </p:cmAuthor>
  <p:cmAuthor id="9" name="Nabeel Ahmed" initials="NA [6]" lastIdx="1" clrIdx="8">
    <p:extLst/>
  </p:cmAuthor>
  <p:cmAuthor id="10" name="Nabeel Ahmed" initials="NA [7]" lastIdx="1" clrIdx="9">
    <p:extLst/>
  </p:cmAuthor>
  <p:cmAuthor id="11" name="Nabeel Ahmed" initials="NA [8]" lastIdx="1" clrIdx="10">
    <p:extLst/>
  </p:cmAuthor>
  <p:cmAuthor id="12" name="Nabeel Ahmed" initials="NA [9]" lastIdx="1" clrIdx="11">
    <p:extLst/>
  </p:cmAuthor>
  <p:cmAuthor id="13" name="Nabeel Ahmed" initials="NA [10]" lastIdx="1" clrIdx="12">
    <p:extLst/>
  </p:cmAuthor>
  <p:cmAuthor id="14" name="Nabeel Ahmed" initials="NA [11]" lastIdx="1" clrIdx="13">
    <p:extLst/>
  </p:cmAuthor>
  <p:cmAuthor id="15" name="Nabeel Ahmed" initials="NA [12]" lastIdx="1" clrIdx="14">
    <p:extLst/>
  </p:cmAuthor>
  <p:cmAuthor id="16" name="Nabeel Ahmed" initials="NA [13]" lastIdx="1" clrIdx="15">
    <p:extLst/>
  </p:cmAuthor>
  <p:cmAuthor id="17" name="Nabeel Ahmed" initials="NA [14]" lastIdx="1" clrIdx="16">
    <p:extLst/>
  </p:cmAuthor>
  <p:cmAuthor id="18" name="Nabeel Ahmed" initials="NA [15]" lastIdx="1" clrIdx="17">
    <p:extLst/>
  </p:cmAuthor>
  <p:cmAuthor id="19" name="Nabeel Ahmed" initials="NA [16]" lastIdx="1" clrIdx="18">
    <p:extLst/>
  </p:cmAuthor>
  <p:cmAuthor id="20" name="Nabeel Ahmed" initials="NA [17]" lastIdx="1" clrIdx="19">
    <p:extLst/>
  </p:cmAuthor>
  <p:cmAuthor id="21" name="Nabeel Ahmed" initials="NA [18]" lastIdx="1" clrIdx="20">
    <p:extLst/>
  </p:cmAuthor>
  <p:cmAuthor id="22" name="Nabeel Ahmed" initials="NA [19]" lastIdx="1" clrIdx="21">
    <p:extLst/>
  </p:cmAuthor>
  <p:cmAuthor id="23" name="Nabeel Ahmed" initials="NA [20]" lastIdx="1" clrIdx="22">
    <p:extLst/>
  </p:cmAuthor>
  <p:cmAuthor id="24" name="Nabeel Ahmed" initials="NA [21]" lastIdx="1" clrIdx="23">
    <p:extLst/>
  </p:cmAuthor>
  <p:cmAuthor id="25" name="Cordeiro, Carlos" initials="CC" lastIdx="17" clrIdx="24">
    <p:extLst>
      <p:ext uri="{19B8F6BF-5375-455C-9EA6-DF929625EA0E}">
        <p15:presenceInfo xmlns:p15="http://schemas.microsoft.com/office/powerpoint/2012/main" userId="S-1-5-21-725345543-602162358-527237240-833488" providerId="AD"/>
      </p:ext>
    </p:extLst>
  </p:cmAuthor>
  <p:cmAuthor id="26" name="Solomon Trainin" initials="ST" lastIdx="6" clrIdx="25">
    <p:extLst>
      <p:ext uri="{19B8F6BF-5375-455C-9EA6-DF929625EA0E}">
        <p15:presenceInfo xmlns:p15="http://schemas.microsoft.com/office/powerpoint/2012/main" userId="S-1-5-21-1952997573-423393015-1030492284-3318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000000"/>
    <a:srgbClr val="F8F8F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473" autoAdjust="0"/>
    <p:restoredTop sz="95979" autoAdjust="0"/>
  </p:normalViewPr>
  <p:slideViewPr>
    <p:cSldViewPr>
      <p:cViewPr varScale="1">
        <p:scale>
          <a:sx n="64" d="100"/>
          <a:sy n="64" d="100"/>
        </p:scale>
        <p:origin x="798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1156"/>
    </p:cViewPr>
  </p:sorterViewPr>
  <p:notesViewPr>
    <p:cSldViewPr>
      <p:cViewPr varScale="1">
        <p:scale>
          <a:sx n="84" d="100"/>
          <a:sy n="84" d="100"/>
        </p:scale>
        <p:origin x="3792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33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51276" y="175750"/>
            <a:ext cx="2356158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677">
              <a:defRPr sz="1400" b="1" smtClean="0"/>
            </a:lvl1pPr>
          </a:lstStyle>
          <a:p>
            <a:pPr>
              <a:defRPr/>
            </a:pPr>
            <a:r>
              <a:rPr lang="en-US" altLang="en-US" dirty="0"/>
              <a:t>doc.: IEEE 802.11-16/XXXXr0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02966" y="175750"/>
            <a:ext cx="1227837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677">
              <a:defRPr sz="1400" b="1" smtClean="0"/>
            </a:lvl1pPr>
          </a:lstStyle>
          <a:p>
            <a:pPr>
              <a:defRPr/>
            </a:pPr>
            <a:r>
              <a:rPr lang="en-US" altLang="en-US" dirty="0"/>
              <a:t>September 2016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320081" y="8997440"/>
            <a:ext cx="1067601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677">
              <a:defRPr smtClean="0"/>
            </a:lvl1pPr>
          </a:lstStyle>
          <a:p>
            <a:pPr>
              <a:defRPr/>
            </a:pPr>
            <a:r>
              <a:rPr lang="en-US" altLang="en-US" dirty="0"/>
              <a:t>Intel Corporation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68476" y="8997440"/>
            <a:ext cx="517769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677">
              <a:defRPr smtClean="0"/>
            </a:lvl1pPr>
          </a:lstStyle>
          <a:p>
            <a:pPr>
              <a:defRPr/>
            </a:pPr>
            <a:r>
              <a:rPr lang="en-US" altLang="en-US" dirty="0"/>
              <a:t>Page </a:t>
            </a:r>
            <a:fld id="{308D0DB5-E65D-4027-A3D6-A770114E773D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16390" name="Line 6"/>
          <p:cNvSpPr>
            <a:spLocks noChangeShapeType="1"/>
          </p:cNvSpPr>
          <p:nvPr/>
        </p:nvSpPr>
        <p:spPr bwMode="auto">
          <a:xfrm>
            <a:off x="701362" y="388013"/>
            <a:ext cx="560767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952" tIns="45976" rIns="91952" bIns="45976" anchor="ctr"/>
          <a:lstStyle/>
          <a:p>
            <a:endParaRPr lang="en-US" dirty="0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701362" y="8997440"/>
            <a:ext cx="718145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461963"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923925"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387475"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849438"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3066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7638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2210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6782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altLang="en-US" sz="1200" dirty="0"/>
              <a:t>Submission</a:t>
            </a:r>
          </a:p>
        </p:txBody>
      </p:sp>
      <p:sp>
        <p:nvSpPr>
          <p:cNvPr id="16392" name="Line 8"/>
          <p:cNvSpPr>
            <a:spLocks noChangeShapeType="1"/>
          </p:cNvSpPr>
          <p:nvPr/>
        </p:nvSpPr>
        <p:spPr bwMode="auto">
          <a:xfrm>
            <a:off x="701362" y="8986308"/>
            <a:ext cx="576335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952" tIns="45976" rIns="91952" bIns="45976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4004362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94610" y="96239"/>
            <a:ext cx="2356158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677">
              <a:defRPr sz="1400" b="1" smtClean="0"/>
            </a:lvl1pPr>
          </a:lstStyle>
          <a:p>
            <a:pPr>
              <a:defRPr/>
            </a:pPr>
            <a:r>
              <a:rPr lang="en-US" altLang="en-US" dirty="0"/>
              <a:t>doc.: IEEE 802.11-16/XXXXr0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61237" y="96239"/>
            <a:ext cx="1227837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677">
              <a:defRPr sz="1400" b="1" smtClean="0"/>
            </a:lvl1pPr>
          </a:lstStyle>
          <a:p>
            <a:pPr>
              <a:defRPr/>
            </a:pPr>
            <a:r>
              <a:rPr lang="en-US" altLang="en-US" dirty="0"/>
              <a:t>September 2016</a:t>
            </a:r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9038" y="703263"/>
            <a:ext cx="4632325" cy="34734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4078" y="4416029"/>
            <a:ext cx="5142244" cy="41838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187" tIns="46296" rIns="94187" bIns="4629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/>
              <a:t>Click to edit Master text styles</a:t>
            </a:r>
          </a:p>
          <a:p>
            <a:pPr lvl="1"/>
            <a:r>
              <a:rPr lang="en-US" altLang="en-US" noProof="0"/>
              <a:t>Second level</a:t>
            </a:r>
          </a:p>
          <a:p>
            <a:pPr lvl="2"/>
            <a:r>
              <a:rPr lang="en-US" altLang="en-US" noProof="0"/>
              <a:t>Third level</a:t>
            </a:r>
          </a:p>
          <a:p>
            <a:pPr lvl="3"/>
            <a:r>
              <a:rPr lang="en-US" altLang="en-US" noProof="0"/>
              <a:t>Fourth level</a:t>
            </a:r>
          </a:p>
          <a:p>
            <a:pPr lvl="4"/>
            <a:r>
              <a:rPr lang="en-US" alt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818939" y="9000621"/>
            <a:ext cx="1531830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9760" lvl="4" algn="r" defTabSz="938677">
              <a:defRPr smtClean="0"/>
            </a:lvl5pPr>
          </a:lstStyle>
          <a:p>
            <a:pPr lvl="4">
              <a:defRPr/>
            </a:pPr>
            <a:r>
              <a:rPr lang="en-US" altLang="en-US" dirty="0"/>
              <a:t>Intel Corporation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58668" y="9000621"/>
            <a:ext cx="517769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677">
              <a:defRPr smtClean="0"/>
            </a:lvl1pPr>
          </a:lstStyle>
          <a:p>
            <a:pPr>
              <a:defRPr/>
            </a:pPr>
            <a:r>
              <a:rPr lang="en-US" altLang="en-US" dirty="0"/>
              <a:t>Page </a:t>
            </a:r>
            <a:fld id="{5141B13C-4ED3-422C-AA6B-C10F79265DEC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11272" name="Rectangle 8"/>
          <p:cNvSpPr>
            <a:spLocks noChangeArrowheads="1"/>
          </p:cNvSpPr>
          <p:nvPr/>
        </p:nvSpPr>
        <p:spPr bwMode="auto">
          <a:xfrm>
            <a:off x="731855" y="9000621"/>
            <a:ext cx="718145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dirty="0"/>
              <a:t>Submission</a:t>
            </a:r>
          </a:p>
        </p:txBody>
      </p:sp>
      <p:sp>
        <p:nvSpPr>
          <p:cNvPr id="11273" name="Line 9"/>
          <p:cNvSpPr>
            <a:spLocks noChangeShapeType="1"/>
          </p:cNvSpPr>
          <p:nvPr/>
        </p:nvSpPr>
        <p:spPr bwMode="auto">
          <a:xfrm>
            <a:off x="731855" y="8999030"/>
            <a:ext cx="554669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952" tIns="45976" rIns="91952" bIns="45976" anchor="ctr"/>
          <a:lstStyle/>
          <a:p>
            <a:endParaRPr lang="en-US" dirty="0"/>
          </a:p>
        </p:txBody>
      </p:sp>
      <p:sp>
        <p:nvSpPr>
          <p:cNvPr id="11274" name="Line 10"/>
          <p:cNvSpPr>
            <a:spLocks noChangeShapeType="1"/>
          </p:cNvSpPr>
          <p:nvPr/>
        </p:nvSpPr>
        <p:spPr bwMode="auto">
          <a:xfrm>
            <a:off x="654818" y="297371"/>
            <a:ext cx="570076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952" tIns="45976" rIns="91952" bIns="45976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1764588"/>
      </p:ext>
    </p:extLst>
  </p:cSld>
  <p:clrMap bg1="lt1" tx1="dk1" bg2="lt2" tx2="dk2" accent1="accent1" accent2="accent2" accent3="accent3" accent4="accent4" accent5="accent5" accent6="accent6" hlink="hlink" folHlink="folHlink"/>
  <p:hf ftr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7111" indent="-287350"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9401" indent="-229880"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9161" indent="-229880"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68921" indent="-229880"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28682" indent="-229880" defTabSz="938677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88442" indent="-229880" defTabSz="938677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48202" indent="-229880" defTabSz="938677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907963" indent="-229880" defTabSz="938677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400" dirty="0"/>
              <a:t>September 2016</a:t>
            </a:r>
          </a:p>
        </p:txBody>
      </p:sp>
      <p:sp>
        <p:nvSpPr>
          <p:cNvPr id="1229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61260" y="9000621"/>
            <a:ext cx="415177" cy="184666"/>
          </a:xfrm>
          <a:noFill/>
        </p:spPr>
        <p:txBody>
          <a:bodyPr/>
          <a:lstStyle>
            <a:lvl1pPr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7111" indent="-287350"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9401" indent="-229880"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9161" indent="-229880"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68921" indent="-229880"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28682" indent="-229880" defTabSz="938677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88442" indent="-229880" defTabSz="938677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48202" indent="-229880" defTabSz="938677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907963" indent="-229880" defTabSz="938677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dirty="0"/>
              <a:t>Page </a:t>
            </a:r>
            <a:fld id="{07FC9C9D-9E8C-45A0-A936-072F1228F988}" type="slidenum">
              <a:rPr lang="en-US" altLang="en-US"/>
              <a:pPr/>
              <a:t>1</a:t>
            </a:fld>
            <a:endParaRPr lang="en-US" altLang="en-US" dirty="0"/>
          </a:p>
        </p:txBody>
      </p:sp>
      <p:sp>
        <p:nvSpPr>
          <p:cNvPr id="122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9038" y="703263"/>
            <a:ext cx="4632325" cy="3473450"/>
          </a:xfrm>
          <a:ln/>
        </p:spPr>
      </p:sp>
      <p:sp>
        <p:nvSpPr>
          <p:cNvPr id="1229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dirty="0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doc.: IEEE 802.11-16/XXXXr0</a:t>
            </a:r>
          </a:p>
        </p:txBody>
      </p:sp>
    </p:spTree>
    <p:extLst>
      <p:ext uri="{BB962C8B-B14F-4D97-AF65-F5344CB8AC3E}">
        <p14:creationId xmlns:p14="http://schemas.microsoft.com/office/powerpoint/2010/main" val="37079768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5D672648-7DCA-4661-B892-3BDB8380A188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9010338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DEA09825-A2EA-4142-A0E2-E50DC4D3D576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9552863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B24DC951-9CD8-4722-8C76-3302E1A2B8B9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8774938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0391809B-2015-42AC-9A4A-427CE29EAC4D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9257105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10F6E6CE-8ABD-4955-BA38-BB3D0CE062DF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626612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D35713F2-5C51-482B-BB1A-40C072D1C4D2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2859524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8EC0A8DC-FA10-4FB7-971C-0E8C528A3795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4576150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D42DAC82-9FFB-41F8-B85F-AE56342600F6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1701046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CC207694-CE22-4B71-AB21-68A1BA6616AD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4985899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97287725-04B1-4114-BE7C-1DB7341F149F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9036224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79514AE6-3789-4BAA-855F-F1D0C197B3ED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9854454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16CD3B3E-E816-4245-A507-039527FD6128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047069" y="332601"/>
            <a:ext cx="3398431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1143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3429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US" altLang="en-US" sz="1800" b="1" dirty="0"/>
              <a:t>doc.: </a:t>
            </a:r>
            <a:r>
              <a:rPr lang="en-US" altLang="en-US" sz="1800" b="1" dirty="0" smtClean="0"/>
              <a:t>IEEE </a:t>
            </a:r>
            <a:r>
              <a:rPr lang="en-US" altLang="en-US" sz="1800" b="1" dirty="0" smtClean="0"/>
              <a:t>802.11-18/1973r3</a:t>
            </a:r>
            <a:endParaRPr lang="en-US" alt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dirty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2" name="TextBox 1"/>
          <p:cNvSpPr txBox="1"/>
          <p:nvPr userDrawn="1"/>
        </p:nvSpPr>
        <p:spPr>
          <a:xfrm>
            <a:off x="611560" y="240268"/>
            <a:ext cx="2304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kern="120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November 2018</a:t>
            </a:r>
          </a:p>
        </p:txBody>
      </p:sp>
      <p:sp>
        <p:nvSpPr>
          <p:cNvPr id="3" name="TextBox 2"/>
          <p:cNvSpPr txBox="1"/>
          <p:nvPr userDrawn="1"/>
        </p:nvSpPr>
        <p:spPr>
          <a:xfrm>
            <a:off x="6588224" y="6428194"/>
            <a:ext cx="208823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Kazuyuki Sakoda (Sony)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dirty="0"/>
              <a:t>Slide </a:t>
            </a:r>
            <a:fld id="{F53C4008-337E-4BDF-8FF3-BA2CFCA543C3}" type="slidenum">
              <a:rPr lang="en-US" altLang="en-US"/>
              <a:pPr/>
              <a:t>1</a:t>
            </a:fld>
            <a:endParaRPr lang="en-US" altLang="en-US" dirty="0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210072"/>
            <a:ext cx="7772400" cy="1066800"/>
          </a:xfrm>
          <a:noFill/>
        </p:spPr>
        <p:txBody>
          <a:bodyPr/>
          <a:lstStyle/>
          <a:p>
            <a:r>
              <a:rPr lang="en-US" dirty="0" smtClean="0"/>
              <a:t>Old and new </a:t>
            </a:r>
            <a:r>
              <a:rPr lang="en-US" smtClean="0"/>
              <a:t>latency requirements</a:t>
            </a:r>
            <a:endParaRPr lang="en-US" altLang="en-US" dirty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564904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altLang="en-US" sz="2000" dirty="0"/>
              <a:t>Date:</a:t>
            </a:r>
            <a:r>
              <a:rPr lang="en-US" altLang="en-US" sz="2000" b="0" dirty="0"/>
              <a:t> </a:t>
            </a:r>
            <a:r>
              <a:rPr lang="en-US" altLang="en-US" sz="2000" b="0" dirty="0" smtClean="0"/>
              <a:t>2018-11-15</a:t>
            </a:r>
            <a:endParaRPr lang="en-US" altLang="en-US" sz="2000" b="0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3805652"/>
              </p:ext>
            </p:extLst>
          </p:nvPr>
        </p:nvGraphicFramePr>
        <p:xfrm>
          <a:off x="535905" y="3263623"/>
          <a:ext cx="8148390" cy="1747520"/>
        </p:xfrm>
        <a:graphic>
          <a:graphicData uri="http://schemas.openxmlformats.org/drawingml/2006/table">
            <a:tbl>
              <a:tblPr firstRow="1">
                <a:tableStyleId>{5940675A-B579-460E-94D1-54222C63F5DA}</a:tableStyleId>
              </a:tblPr>
              <a:tblGrid>
                <a:gridCol w="162967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110273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656184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44016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2312095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r>
                        <a:rPr lang="en-US" sz="1400" b="1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Affiliation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Phone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Email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69240">
                <a:tc>
                  <a:txBody>
                    <a:bodyPr/>
                    <a:lstStyle/>
                    <a:p>
                      <a:r>
                        <a:rPr lang="en-US" sz="1400" b="0" dirty="0" smtClean="0"/>
                        <a:t>Kazuyuki Sakoda</a:t>
                      </a:r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/>
                        <a:t>Sony</a:t>
                      </a:r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/>
                        <a:t>1730 N. First Street, San Jose CA 95112</a:t>
                      </a:r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 err="1" smtClean="0"/>
                        <a:t>kazuyuki.sakoda</a:t>
                      </a:r>
                      <a:r>
                        <a:rPr lang="en-US" sz="1400" b="0" dirty="0" smtClean="0"/>
                        <a:t>(at)sony.com</a:t>
                      </a:r>
                    </a:p>
                  </a:txBody>
                  <a:tcPr/>
                </a:tc>
              </a:tr>
              <a:tr h="269240">
                <a:tc>
                  <a:txBody>
                    <a:bodyPr/>
                    <a:lstStyle/>
                    <a:p>
                      <a:r>
                        <a:rPr lang="en-US" sz="1400" b="0" dirty="0" smtClean="0"/>
                        <a:t>William Carney</a:t>
                      </a:r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/>
                        <a:t>Sony</a:t>
                      </a:r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 err="1" smtClean="0"/>
                        <a:t>William.Carney</a:t>
                      </a:r>
                      <a:r>
                        <a:rPr lang="en-US" sz="1400" b="0" baseline="0" dirty="0" smtClean="0"/>
                        <a:t>(at)</a:t>
                      </a:r>
                      <a:r>
                        <a:rPr lang="en-US" sz="1400" b="0" dirty="0" smtClean="0"/>
                        <a:t>sony.com</a:t>
                      </a:r>
                      <a:br>
                        <a:rPr lang="en-US" sz="1400" b="0" dirty="0" smtClean="0"/>
                      </a:br>
                      <a:endParaRPr lang="en-US" sz="1400" b="0" dirty="0" smtClean="0"/>
                    </a:p>
                  </a:txBody>
                  <a:tcPr/>
                </a:tc>
              </a:tr>
              <a:tr h="406400">
                <a:tc>
                  <a:txBody>
                    <a:bodyPr/>
                    <a:lstStyle/>
                    <a:p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b="0" dirty="0" smtClean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2048" y="758589"/>
            <a:ext cx="7772400" cy="1066800"/>
          </a:xfrm>
        </p:spPr>
        <p:txBody>
          <a:bodyPr/>
          <a:lstStyle/>
          <a:p>
            <a:r>
              <a:rPr lang="en-US" dirty="0" smtClean="0"/>
              <a:t>The requirement has been there…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10</a:t>
            </a:fld>
            <a:endParaRPr lang="en-US" altLang="en-US" dirty="0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 flipV="1">
            <a:off x="2227488" y="582481"/>
            <a:ext cx="6995063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98" name="Rectangle 97"/>
          <p:cNvSpPr/>
          <p:nvPr/>
        </p:nvSpPr>
        <p:spPr>
          <a:xfrm>
            <a:off x="537025" y="1824297"/>
            <a:ext cx="198791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b="1" dirty="0" smtClean="0"/>
              <a:t>802.11ay use case [5]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753" y="2348880"/>
            <a:ext cx="4924109" cy="2597646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07904" y="3914382"/>
            <a:ext cx="5436096" cy="24363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4769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2048" y="758589"/>
            <a:ext cx="7772400" cy="1066800"/>
          </a:xfrm>
        </p:spPr>
        <p:txBody>
          <a:bodyPr/>
          <a:lstStyle/>
          <a:p>
            <a:r>
              <a:rPr lang="en-US" dirty="0" smtClean="0"/>
              <a:t>The requirement has been there…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2408670"/>
            <a:ext cx="8446583" cy="2565579"/>
          </a:xfrm>
        </p:spPr>
        <p:txBody>
          <a:bodyPr/>
          <a:lstStyle/>
          <a:p>
            <a:r>
              <a:rPr lang="en-US" sz="3200" dirty="0" smtClean="0"/>
              <a:t>These requirements are well known in the 802.11 community, but there has not been much effort to take these requirements seriously until RTA discussions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11</a:t>
            </a:fld>
            <a:endParaRPr lang="en-US" altLang="en-US" dirty="0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 flipV="1">
            <a:off x="2227488" y="582481"/>
            <a:ext cx="6995063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6560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It is recommended that RTA considers real time video application as a part of the target applications</a:t>
            </a:r>
          </a:p>
          <a:p>
            <a:r>
              <a:rPr lang="en-US" dirty="0" smtClean="0"/>
              <a:t>The target latency requirement for the real time video application is derived from video frame rate of 60Hz</a:t>
            </a:r>
          </a:p>
          <a:p>
            <a:r>
              <a:rPr lang="en-US" dirty="0" smtClean="0"/>
              <a:t>It is further recommended to define latency target to be 10 [</a:t>
            </a:r>
            <a:r>
              <a:rPr lang="en-US" dirty="0" err="1" smtClean="0"/>
              <a:t>msec</a:t>
            </a:r>
            <a:r>
              <a:rPr lang="en-US" dirty="0" smtClean="0"/>
              <a:t>] roundtrip or 5 [</a:t>
            </a:r>
            <a:r>
              <a:rPr lang="en-US" dirty="0" err="1" smtClean="0"/>
              <a:t>msec</a:t>
            </a:r>
            <a:r>
              <a:rPr lang="en-US" dirty="0" smtClean="0"/>
              <a:t>] one way for these applications</a:t>
            </a:r>
          </a:p>
          <a:p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12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87338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Strawpoll</a:t>
            </a:r>
            <a:r>
              <a:rPr lang="en-US" dirty="0" smtClean="0"/>
              <a:t> (1)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 think it is reasonable to include high data rate (&gt;1Gbps) real time video application as a part of the target applications of the RTA?</a:t>
            </a:r>
          </a:p>
          <a:p>
            <a:endParaRPr lang="en-US" dirty="0" smtClean="0"/>
          </a:p>
          <a:p>
            <a:pPr lvl="1"/>
            <a:r>
              <a:rPr lang="en-US" dirty="0" smtClean="0"/>
              <a:t>Yes: 17</a:t>
            </a:r>
          </a:p>
          <a:p>
            <a:pPr lvl="1"/>
            <a:r>
              <a:rPr lang="en-US" dirty="0" smtClean="0"/>
              <a:t>No:7</a:t>
            </a:r>
          </a:p>
          <a:p>
            <a:pPr lvl="1"/>
            <a:r>
              <a:rPr lang="en-US" dirty="0" smtClean="0"/>
              <a:t>Abstain: 4</a:t>
            </a:r>
          </a:p>
          <a:p>
            <a:pPr lvl="1"/>
            <a:endParaRPr lang="en-US" dirty="0" smtClean="0"/>
          </a:p>
          <a:p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13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77945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Strawpoll</a:t>
            </a:r>
            <a:r>
              <a:rPr lang="en-US" dirty="0" smtClean="0"/>
              <a:t>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 think it is reasonable to include real time video application requirement to the </a:t>
            </a:r>
            <a:r>
              <a:rPr lang="en-GB" dirty="0"/>
              <a:t>IEEE 802.11 Real Time Applications TIG </a:t>
            </a:r>
            <a:r>
              <a:rPr lang="en-GB" dirty="0" smtClean="0"/>
              <a:t>Report</a:t>
            </a:r>
            <a:r>
              <a:rPr lang="en-US" dirty="0" smtClean="0"/>
              <a:t> [6] (11-18/2009r0)?</a:t>
            </a:r>
          </a:p>
          <a:p>
            <a:pPr lvl="1"/>
            <a:r>
              <a:rPr lang="en-US" dirty="0" smtClean="0"/>
              <a:t>i.e., 5[</a:t>
            </a:r>
            <a:r>
              <a:rPr lang="en-US" dirty="0" err="1" smtClean="0"/>
              <a:t>msec</a:t>
            </a:r>
            <a:r>
              <a:rPr lang="en-US" dirty="0" smtClean="0"/>
              <a:t>] or 10[</a:t>
            </a:r>
            <a:r>
              <a:rPr lang="en-US" dirty="0" err="1" smtClean="0"/>
              <a:t>msec</a:t>
            </a:r>
            <a:r>
              <a:rPr lang="en-US" dirty="0" smtClean="0"/>
              <a:t>] latency together with high bandwidth  (&gt;1Gbps) streaming capability</a:t>
            </a:r>
          </a:p>
          <a:p>
            <a:endParaRPr lang="en-US" dirty="0" smtClean="0"/>
          </a:p>
          <a:p>
            <a:pPr lvl="1"/>
            <a:r>
              <a:rPr lang="en-US" dirty="0" smtClean="0"/>
              <a:t>Yes: 14 </a:t>
            </a:r>
          </a:p>
          <a:p>
            <a:pPr lvl="1"/>
            <a:r>
              <a:rPr lang="en-US" dirty="0" smtClean="0"/>
              <a:t>No: 6</a:t>
            </a:r>
          </a:p>
          <a:p>
            <a:pPr lvl="1"/>
            <a:r>
              <a:rPr lang="en-US" smtClean="0"/>
              <a:t>Abstain: 5 </a:t>
            </a:r>
            <a:endParaRPr lang="en-US" dirty="0" smtClean="0"/>
          </a:p>
          <a:p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14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013485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b="0" dirty="0" smtClean="0"/>
              <a:t>[</a:t>
            </a:r>
            <a:r>
              <a:rPr lang="en-US" sz="2000" b="0" dirty="0"/>
              <a:t>1] </a:t>
            </a:r>
            <a:r>
              <a:rPr lang="en-US" sz="2000" b="0" dirty="0" smtClean="0"/>
              <a:t>11-09/0094r0, “</a:t>
            </a:r>
            <a:r>
              <a:rPr lang="en-US" sz="2000" b="0" dirty="0" err="1" smtClean="0"/>
              <a:t>TGad</a:t>
            </a:r>
            <a:r>
              <a:rPr lang="en-US" sz="2000" b="0" dirty="0" smtClean="0"/>
              <a:t> Functional Requirements,” </a:t>
            </a:r>
            <a:r>
              <a:rPr lang="en-US" sz="2000" b="0" dirty="0" err="1" smtClean="0"/>
              <a:t>Eldad</a:t>
            </a:r>
            <a:r>
              <a:rPr lang="en-US" sz="2000" b="0" dirty="0" smtClean="0"/>
              <a:t> </a:t>
            </a:r>
            <a:r>
              <a:rPr lang="en-US" sz="2000" b="0" dirty="0" err="1" smtClean="0"/>
              <a:t>Perahia</a:t>
            </a:r>
            <a:endParaRPr lang="en-US" sz="2000" b="0" dirty="0" smtClean="0"/>
          </a:p>
          <a:p>
            <a:r>
              <a:rPr lang="en-US" sz="2000" b="0" dirty="0" smtClean="0"/>
              <a:t>[</a:t>
            </a:r>
            <a:r>
              <a:rPr lang="en-US" sz="2000" b="0" dirty="0"/>
              <a:t>2] </a:t>
            </a:r>
            <a:r>
              <a:rPr lang="en-US" sz="2000" b="0" dirty="0" smtClean="0"/>
              <a:t>11-09/0451r16, “</a:t>
            </a:r>
            <a:r>
              <a:rPr lang="en-US" sz="2000" b="0" dirty="0" err="1" smtClean="0"/>
              <a:t>TGac</a:t>
            </a:r>
            <a:r>
              <a:rPr lang="en-US" sz="2000" b="0" dirty="0" smtClean="0"/>
              <a:t> Functional Requirements and Evaluation Methodology,” Peter </a:t>
            </a:r>
            <a:r>
              <a:rPr lang="en-US" sz="2000" b="0" dirty="0" err="1" smtClean="0"/>
              <a:t>Loc</a:t>
            </a:r>
            <a:r>
              <a:rPr lang="en-US" sz="2000" b="0" dirty="0" smtClean="0"/>
              <a:t>, et.al.</a:t>
            </a:r>
          </a:p>
          <a:p>
            <a:r>
              <a:rPr lang="en-US" sz="2000" b="0" dirty="0"/>
              <a:t>[3] 11-13/0657r6, “Usage models for IEEE 802.11 High Efficiency WLAN study group (HEW SG) </a:t>
            </a:r>
            <a:r>
              <a:rPr lang="en-US" sz="2000" b="0" dirty="0" smtClean="0"/>
              <a:t>– Liaison </a:t>
            </a:r>
            <a:r>
              <a:rPr lang="en-US" sz="2000" b="0" dirty="0"/>
              <a:t>with </a:t>
            </a:r>
            <a:r>
              <a:rPr lang="en-US" sz="2000" b="0" dirty="0" smtClean="0"/>
              <a:t>WFA,” Laurent </a:t>
            </a:r>
            <a:r>
              <a:rPr lang="en-US" sz="2000" b="0" dirty="0" err="1" smtClean="0"/>
              <a:t>Cariou</a:t>
            </a:r>
            <a:endParaRPr lang="en-US" sz="2000" b="0" dirty="0" smtClean="0"/>
          </a:p>
          <a:p>
            <a:r>
              <a:rPr lang="en-US" sz="2000" b="0" dirty="0" smtClean="0"/>
              <a:t>[4] 11-15-0866r2, “</a:t>
            </a:r>
            <a:r>
              <a:rPr lang="en-US" sz="2000" b="0" dirty="0" err="1" smtClean="0"/>
              <a:t>TGay</a:t>
            </a:r>
            <a:r>
              <a:rPr lang="en-US" sz="2000" b="0" dirty="0" smtClean="0"/>
              <a:t> Evaluation Methodology,” Laurent </a:t>
            </a:r>
            <a:r>
              <a:rPr lang="en-US" sz="2000" b="0" dirty="0" err="1" smtClean="0"/>
              <a:t>Cariou</a:t>
            </a:r>
            <a:r>
              <a:rPr lang="en-US" sz="2000" b="0" dirty="0" smtClean="0"/>
              <a:t>, et.al.</a:t>
            </a:r>
          </a:p>
          <a:p>
            <a:r>
              <a:rPr lang="en-US" sz="2000" b="0" dirty="0" smtClean="0"/>
              <a:t>[5] 11-15/0625r7, “IEEE 802.11 </a:t>
            </a:r>
            <a:r>
              <a:rPr lang="en-US" sz="2000" b="0" dirty="0" err="1" smtClean="0"/>
              <a:t>TGay</a:t>
            </a:r>
            <a:r>
              <a:rPr lang="en-US" sz="2000" b="0" dirty="0" smtClean="0"/>
              <a:t> Use Cases,” Rob Sun, et.al.</a:t>
            </a:r>
            <a:endParaRPr lang="en-US" sz="2000" b="0" dirty="0"/>
          </a:p>
          <a:p>
            <a:r>
              <a:rPr lang="en-US" sz="2000" b="0" dirty="0" smtClean="0"/>
              <a:t>[6] 11-18/2009r0</a:t>
            </a:r>
            <a:r>
              <a:rPr lang="en-US" sz="2000" b="0" dirty="0"/>
              <a:t>, “IEEE 802.11 Real Time Applications TIG Report,” </a:t>
            </a:r>
            <a:r>
              <a:rPr lang="en-US" sz="2000" b="0" dirty="0" smtClean="0"/>
              <a:t>Kate </a:t>
            </a:r>
            <a:r>
              <a:rPr lang="en-US" sz="2000" b="0" dirty="0" err="1" smtClean="0"/>
              <a:t>Meng</a:t>
            </a:r>
            <a:endParaRPr lang="en-US" sz="2000" b="0" dirty="0" smtClean="0"/>
          </a:p>
          <a:p>
            <a:endParaRPr lang="en-US" sz="2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15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084897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2</a:t>
            </a:fld>
            <a:endParaRPr lang="en-US" altLang="en-US" dirty="0"/>
          </a:p>
        </p:txBody>
      </p:sp>
      <p:sp>
        <p:nvSpPr>
          <p:cNvPr id="422" name="Content Placeholder 2"/>
          <p:cNvSpPr txBox="1">
            <a:spLocks/>
          </p:cNvSpPr>
          <p:nvPr/>
        </p:nvSpPr>
        <p:spPr bwMode="auto">
          <a:xfrm>
            <a:off x="586310" y="1752306"/>
            <a:ext cx="8090145" cy="4412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2000" dirty="0" smtClean="0"/>
              <a:t>Today, many devices handle video streaming via 802.11 WLAN. Most of them are not latency sensitive</a:t>
            </a:r>
          </a:p>
          <a:p>
            <a:r>
              <a:rPr lang="en-US" sz="2000" dirty="0" smtClean="0"/>
              <a:t>However, interactive video applications require low latency capability</a:t>
            </a:r>
          </a:p>
          <a:p>
            <a:r>
              <a:rPr lang="en-US" sz="2000" dirty="0" smtClean="0"/>
              <a:t>This submission explains the rationale of the interactive </a:t>
            </a:r>
            <a:r>
              <a:rPr lang="en-US" sz="2000" smtClean="0"/>
              <a:t>video latency requirements</a:t>
            </a:r>
            <a:endParaRPr lang="en-US" sz="2000" dirty="0" smtClean="0"/>
          </a:p>
          <a:p>
            <a:r>
              <a:rPr lang="en-US" sz="2000" dirty="0" smtClean="0"/>
              <a:t>In many of these case, the latency requirements are derived from the video frame rate</a:t>
            </a:r>
          </a:p>
          <a:p>
            <a:r>
              <a:rPr lang="en-US" sz="2000" dirty="0" smtClean="0"/>
              <a:t>60Hz framerate is </a:t>
            </a:r>
            <a:r>
              <a:rPr lang="en-US" sz="2000" dirty="0"/>
              <a:t>commonly used, </a:t>
            </a:r>
            <a:r>
              <a:rPr lang="en-US" sz="2000" dirty="0" smtClean="0"/>
              <a:t>i.e., 16.7[</a:t>
            </a:r>
            <a:r>
              <a:rPr lang="en-US" sz="2000" dirty="0" err="1" smtClean="0"/>
              <a:t>msec</a:t>
            </a:r>
            <a:r>
              <a:rPr lang="en-US" sz="2000" dirty="0" smtClean="0"/>
              <a:t>] per frame</a:t>
            </a:r>
          </a:p>
          <a:p>
            <a:r>
              <a:rPr lang="en-US" sz="2000" dirty="0" smtClean="0"/>
              <a:t>To accommodate end-end signal processing in a video frame, we need to make sure that the signal processing delay plus transmission latency is less than 16.7 [</a:t>
            </a:r>
            <a:r>
              <a:rPr lang="en-US" sz="2000" dirty="0" err="1" smtClean="0"/>
              <a:t>msec</a:t>
            </a:r>
            <a:r>
              <a:rPr lang="en-US" sz="2000" dirty="0" smtClean="0"/>
              <a:t>]</a:t>
            </a:r>
          </a:p>
          <a:p>
            <a:r>
              <a:rPr lang="en-US" sz="2000" dirty="0" smtClean="0"/>
              <a:t>For these applications, ideally, 10[</a:t>
            </a:r>
            <a:r>
              <a:rPr lang="en-US" sz="2000" dirty="0" err="1" smtClean="0"/>
              <a:t>msec</a:t>
            </a:r>
            <a:r>
              <a:rPr lang="en-US" sz="2000" dirty="0" smtClean="0"/>
              <a:t>] one-way or roundtrip delay should be considered as a targeted specification</a:t>
            </a:r>
            <a:endParaRPr lang="en-US" sz="2000" dirty="0"/>
          </a:p>
          <a:p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3036001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Interactive Experience </a:t>
            </a:r>
            <a:r>
              <a:rPr lang="en-US" dirty="0"/>
              <a:t>R</a:t>
            </a:r>
            <a:r>
              <a:rPr lang="en-US" dirty="0" smtClean="0"/>
              <a:t>equires </a:t>
            </a:r>
            <a:r>
              <a:rPr lang="en-US" dirty="0"/>
              <a:t>L</a:t>
            </a:r>
            <a:r>
              <a:rPr lang="en-US" dirty="0" smtClean="0"/>
              <a:t>ow </a:t>
            </a:r>
            <a:r>
              <a:rPr lang="en-US" dirty="0"/>
              <a:t>L</a:t>
            </a:r>
            <a:r>
              <a:rPr lang="en-US" dirty="0" smtClean="0"/>
              <a:t>atency </a:t>
            </a:r>
            <a:r>
              <a:rPr lang="en-US" dirty="0"/>
              <a:t>C</a:t>
            </a:r>
            <a:r>
              <a:rPr lang="en-US" dirty="0" smtClean="0"/>
              <a:t>apability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3</a:t>
            </a:fld>
            <a:endParaRPr lang="en-US" altLang="en-US" dirty="0"/>
          </a:p>
        </p:txBody>
      </p:sp>
      <p:sp>
        <p:nvSpPr>
          <p:cNvPr id="422" name="Content Placeholder 2"/>
          <p:cNvSpPr txBox="1">
            <a:spLocks/>
          </p:cNvSpPr>
          <p:nvPr/>
        </p:nvSpPr>
        <p:spPr bwMode="auto">
          <a:xfrm>
            <a:off x="586310" y="1772816"/>
            <a:ext cx="8090145" cy="10801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2000" dirty="0" smtClean="0"/>
              <a:t>In general, low latency requirements will arise when there is a control loop in the system</a:t>
            </a:r>
          </a:p>
          <a:p>
            <a:endParaRPr lang="en-US" sz="2000" dirty="0" smtClean="0"/>
          </a:p>
        </p:txBody>
      </p:sp>
      <p:cxnSp>
        <p:nvCxnSpPr>
          <p:cNvPr id="5" name="Straight Connector 4"/>
          <p:cNvCxnSpPr/>
          <p:nvPr/>
        </p:nvCxnSpPr>
        <p:spPr bwMode="auto">
          <a:xfrm>
            <a:off x="4688908" y="2564904"/>
            <a:ext cx="0" cy="337768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" name="Rectangle 6"/>
          <p:cNvSpPr/>
          <p:nvPr/>
        </p:nvSpPr>
        <p:spPr>
          <a:xfrm>
            <a:off x="4992614" y="2668726"/>
            <a:ext cx="237116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b="1" dirty="0" smtClean="0"/>
              <a:t>Case B: interactive video</a:t>
            </a:r>
            <a:endParaRPr lang="en-US" sz="1600" b="1" dirty="0"/>
          </a:p>
        </p:txBody>
      </p:sp>
      <p:sp>
        <p:nvSpPr>
          <p:cNvPr id="8" name="Rectangle 7"/>
          <p:cNvSpPr/>
          <p:nvPr/>
        </p:nvSpPr>
        <p:spPr>
          <a:xfrm>
            <a:off x="621712" y="2668726"/>
            <a:ext cx="256980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b="1" dirty="0" smtClean="0"/>
              <a:t>Case A: video subscription </a:t>
            </a:r>
            <a:endParaRPr lang="en-US" sz="1600" b="1" dirty="0"/>
          </a:p>
        </p:txBody>
      </p:sp>
      <p:sp>
        <p:nvSpPr>
          <p:cNvPr id="9" name="Rectangle 8"/>
          <p:cNvSpPr/>
          <p:nvPr/>
        </p:nvSpPr>
        <p:spPr>
          <a:xfrm>
            <a:off x="5476293" y="5650201"/>
            <a:ext cx="298190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b="1" dirty="0" smtClean="0"/>
              <a:t>This case, latency should be </a:t>
            </a:r>
            <a:br>
              <a:rPr lang="en-US" sz="1600" b="1" dirty="0" smtClean="0"/>
            </a:br>
            <a:r>
              <a:rPr lang="en-US" sz="1600" b="1" dirty="0" smtClean="0"/>
              <a:t>constrained by video frame rate</a:t>
            </a:r>
            <a:endParaRPr lang="en-US" sz="1600" b="1" dirty="0"/>
          </a:p>
        </p:txBody>
      </p:sp>
      <p:sp>
        <p:nvSpPr>
          <p:cNvPr id="3" name="Right Arrow 2"/>
          <p:cNvSpPr/>
          <p:nvPr/>
        </p:nvSpPr>
        <p:spPr bwMode="auto">
          <a:xfrm rot="2822431">
            <a:off x="-385150" y="4832704"/>
            <a:ext cx="3384376" cy="288032"/>
          </a:xfrm>
          <a:prstGeom prst="rightArrow">
            <a:avLst/>
          </a:prstGeom>
          <a:solidFill>
            <a:schemeClr val="accent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" name="U-Turn Arrow 3"/>
          <p:cNvSpPr/>
          <p:nvPr/>
        </p:nvSpPr>
        <p:spPr bwMode="auto">
          <a:xfrm rot="5400000">
            <a:off x="6585595" y="3322925"/>
            <a:ext cx="1284654" cy="2032972"/>
          </a:xfrm>
          <a:prstGeom prst="uturnArrow">
            <a:avLst>
              <a:gd name="adj1" fmla="val 17013"/>
              <a:gd name="adj2" fmla="val 13060"/>
              <a:gd name="adj3" fmla="val 0"/>
              <a:gd name="adj4" fmla="val 43750"/>
              <a:gd name="adj5" fmla="val 100000"/>
            </a:avLst>
          </a:prstGeom>
          <a:solidFill>
            <a:schemeClr val="accent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357474" y="3233222"/>
            <a:ext cx="1944216" cy="463862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Video server</a:t>
            </a:r>
          </a:p>
        </p:txBody>
      </p:sp>
      <p:sp>
        <p:nvSpPr>
          <p:cNvPr id="13" name="Rectangle 12"/>
          <p:cNvSpPr/>
          <p:nvPr/>
        </p:nvSpPr>
        <p:spPr bwMode="auto">
          <a:xfrm>
            <a:off x="1034918" y="3932493"/>
            <a:ext cx="1924611" cy="450669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AP</a:t>
            </a:r>
          </a:p>
        </p:txBody>
      </p:sp>
      <p:sp>
        <p:nvSpPr>
          <p:cNvPr id="14" name="Rectangle 13"/>
          <p:cNvSpPr/>
          <p:nvPr/>
        </p:nvSpPr>
        <p:spPr bwMode="auto">
          <a:xfrm>
            <a:off x="1697925" y="4597002"/>
            <a:ext cx="2126294" cy="501191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Smartphone, </a:t>
            </a:r>
            <a:b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</a:b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TV (dongle)</a:t>
            </a:r>
          </a:p>
        </p:txBody>
      </p:sp>
      <p:sp>
        <p:nvSpPr>
          <p:cNvPr id="15" name="Rectangle 14"/>
          <p:cNvSpPr/>
          <p:nvPr/>
        </p:nvSpPr>
        <p:spPr bwMode="auto">
          <a:xfrm>
            <a:off x="2358988" y="5441397"/>
            <a:ext cx="2126294" cy="501191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Human</a:t>
            </a:r>
          </a:p>
        </p:txBody>
      </p:sp>
      <p:sp>
        <p:nvSpPr>
          <p:cNvPr id="16" name="Rectangle 15"/>
          <p:cNvSpPr/>
          <p:nvPr/>
        </p:nvSpPr>
        <p:spPr bwMode="auto">
          <a:xfrm>
            <a:off x="4864913" y="3068960"/>
            <a:ext cx="1795319" cy="463862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Video content</a:t>
            </a:r>
          </a:p>
        </p:txBody>
      </p:sp>
      <p:sp>
        <p:nvSpPr>
          <p:cNvPr id="17" name="Rectangle 16"/>
          <p:cNvSpPr/>
          <p:nvPr/>
        </p:nvSpPr>
        <p:spPr bwMode="auto">
          <a:xfrm>
            <a:off x="4892535" y="5006447"/>
            <a:ext cx="1944216" cy="463862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Feedback input</a:t>
            </a:r>
          </a:p>
        </p:txBody>
      </p:sp>
      <p:sp>
        <p:nvSpPr>
          <p:cNvPr id="18" name="Rectangle 17"/>
          <p:cNvSpPr/>
          <p:nvPr/>
        </p:nvSpPr>
        <p:spPr bwMode="auto">
          <a:xfrm>
            <a:off x="7596336" y="3099976"/>
            <a:ext cx="1475656" cy="463862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Renderer</a:t>
            </a:r>
          </a:p>
        </p:txBody>
      </p:sp>
      <p:sp>
        <p:nvSpPr>
          <p:cNvPr id="19" name="Rectangle 18"/>
          <p:cNvSpPr/>
          <p:nvPr/>
        </p:nvSpPr>
        <p:spPr bwMode="auto">
          <a:xfrm>
            <a:off x="7596336" y="4981080"/>
            <a:ext cx="1475656" cy="463862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Human</a:t>
            </a:r>
          </a:p>
        </p:txBody>
      </p:sp>
      <p:sp>
        <p:nvSpPr>
          <p:cNvPr id="12" name="Bent Arrow 11"/>
          <p:cNvSpPr/>
          <p:nvPr/>
        </p:nvSpPr>
        <p:spPr bwMode="auto">
          <a:xfrm rot="16200000">
            <a:off x="5284760" y="3917958"/>
            <a:ext cx="1126515" cy="868680"/>
          </a:xfrm>
          <a:prstGeom prst="bentArrow">
            <a:avLst>
              <a:gd name="adj1" fmla="val 27043"/>
              <a:gd name="adj2" fmla="val 25000"/>
              <a:gd name="adj3" fmla="val 25000"/>
              <a:gd name="adj4" fmla="val 43750"/>
            </a:avLst>
          </a:prstGeom>
          <a:solidFill>
            <a:schemeClr val="accent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8137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ight Arrow 19"/>
          <p:cNvSpPr/>
          <p:nvPr/>
        </p:nvSpPr>
        <p:spPr bwMode="auto">
          <a:xfrm rot="20030503">
            <a:off x="927189" y="2708825"/>
            <a:ext cx="1692976" cy="346080"/>
          </a:xfrm>
          <a:prstGeom prst="rightArrow">
            <a:avLst/>
          </a:prstGeom>
          <a:solidFill>
            <a:schemeClr val="bg2">
              <a:lumMod val="60000"/>
              <a:lumOff val="40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does the video frame rate matter? (1)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4</a:t>
            </a:fld>
            <a:endParaRPr lang="en-US" altLang="en-US" dirty="0"/>
          </a:p>
        </p:txBody>
      </p:sp>
      <p:sp>
        <p:nvSpPr>
          <p:cNvPr id="422" name="Content Placeholder 2"/>
          <p:cNvSpPr txBox="1">
            <a:spLocks/>
          </p:cNvSpPr>
          <p:nvPr/>
        </p:nvSpPr>
        <p:spPr bwMode="auto">
          <a:xfrm>
            <a:off x="586310" y="1772816"/>
            <a:ext cx="8090145" cy="10801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2000" dirty="0" smtClean="0"/>
              <a:t>High quality VR headset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flipH="1">
            <a:off x="6322954" y="3626785"/>
            <a:ext cx="1808163" cy="1350400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28426" y="4189031"/>
            <a:ext cx="1882394" cy="1544225"/>
          </a:xfrm>
          <a:prstGeom prst="rect">
            <a:avLst/>
          </a:prstGeom>
        </p:spPr>
      </p:pic>
      <p:grpSp>
        <p:nvGrpSpPr>
          <p:cNvPr id="5" name="Group 4"/>
          <p:cNvGrpSpPr/>
          <p:nvPr/>
        </p:nvGrpSpPr>
        <p:grpSpPr>
          <a:xfrm>
            <a:off x="2236538" y="2754342"/>
            <a:ext cx="1430951" cy="877920"/>
            <a:chOff x="2510374" y="2633308"/>
            <a:chExt cx="1430951" cy="877920"/>
          </a:xfrm>
        </p:grpSpPr>
        <p:sp>
          <p:nvSpPr>
            <p:cNvPr id="12" name="Rectangle 11"/>
            <p:cNvSpPr/>
            <p:nvPr/>
          </p:nvSpPr>
          <p:spPr bwMode="auto">
            <a:xfrm>
              <a:off x="2510374" y="2633308"/>
              <a:ext cx="1424911" cy="877920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pic>
          <p:nvPicPr>
            <p:cNvPr id="4" name="Picture 3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2527068" y="2643187"/>
              <a:ext cx="1414257" cy="868041"/>
            </a:xfrm>
            <a:prstGeom prst="rect">
              <a:avLst/>
            </a:prstGeom>
          </p:spPr>
        </p:pic>
      </p:grpSp>
      <p:grpSp>
        <p:nvGrpSpPr>
          <p:cNvPr id="13" name="Group 12"/>
          <p:cNvGrpSpPr/>
          <p:nvPr/>
        </p:nvGrpSpPr>
        <p:grpSpPr>
          <a:xfrm>
            <a:off x="1795281" y="2952233"/>
            <a:ext cx="1430951" cy="877920"/>
            <a:chOff x="2510374" y="2633308"/>
            <a:chExt cx="1430951" cy="877920"/>
          </a:xfrm>
        </p:grpSpPr>
        <p:sp>
          <p:nvSpPr>
            <p:cNvPr id="15" name="Rectangle 14"/>
            <p:cNvSpPr/>
            <p:nvPr/>
          </p:nvSpPr>
          <p:spPr bwMode="auto">
            <a:xfrm>
              <a:off x="2510374" y="2633308"/>
              <a:ext cx="1424911" cy="877920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pic>
          <p:nvPicPr>
            <p:cNvPr id="16" name="Picture 15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2527068" y="2643187"/>
              <a:ext cx="1414257" cy="868041"/>
            </a:xfrm>
            <a:prstGeom prst="rect">
              <a:avLst/>
            </a:prstGeom>
          </p:spPr>
        </p:pic>
      </p:grpSp>
      <p:grpSp>
        <p:nvGrpSpPr>
          <p:cNvPr id="17" name="Group 16"/>
          <p:cNvGrpSpPr/>
          <p:nvPr/>
        </p:nvGrpSpPr>
        <p:grpSpPr>
          <a:xfrm>
            <a:off x="1228426" y="3156277"/>
            <a:ext cx="1430951" cy="877920"/>
            <a:chOff x="2510374" y="2633308"/>
            <a:chExt cx="1430951" cy="877920"/>
          </a:xfrm>
        </p:grpSpPr>
        <p:sp>
          <p:nvSpPr>
            <p:cNvPr id="18" name="Rectangle 17"/>
            <p:cNvSpPr/>
            <p:nvPr/>
          </p:nvSpPr>
          <p:spPr bwMode="auto">
            <a:xfrm>
              <a:off x="2510374" y="2633308"/>
              <a:ext cx="1424911" cy="877920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pic>
          <p:nvPicPr>
            <p:cNvPr id="19" name="Picture 18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2527068" y="2643187"/>
              <a:ext cx="1414257" cy="868041"/>
            </a:xfrm>
            <a:prstGeom prst="rect">
              <a:avLst/>
            </a:prstGeom>
          </p:spPr>
        </p:pic>
      </p:grpSp>
      <p:sp>
        <p:nvSpPr>
          <p:cNvPr id="7" name="TextBox 6"/>
          <p:cNvSpPr txBox="1"/>
          <p:nvPr/>
        </p:nvSpPr>
        <p:spPr>
          <a:xfrm>
            <a:off x="251520" y="2637085"/>
            <a:ext cx="146867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60Hz/16.7msec</a:t>
            </a:r>
            <a:endParaRPr lang="en-US" sz="1600" dirty="0"/>
          </a:p>
        </p:txBody>
      </p:sp>
      <p:sp>
        <p:nvSpPr>
          <p:cNvPr id="21" name="U-Turn Arrow 20"/>
          <p:cNvSpPr/>
          <p:nvPr/>
        </p:nvSpPr>
        <p:spPr bwMode="auto">
          <a:xfrm rot="5400000">
            <a:off x="4032708" y="3294630"/>
            <a:ext cx="1987251" cy="2115668"/>
          </a:xfrm>
          <a:prstGeom prst="uturnArrow">
            <a:avLst>
              <a:gd name="adj1" fmla="val 15486"/>
              <a:gd name="adj2" fmla="val 13060"/>
              <a:gd name="adj3" fmla="val 16030"/>
              <a:gd name="adj4" fmla="val 43750"/>
              <a:gd name="adj5" fmla="val 100000"/>
            </a:avLst>
          </a:prstGeom>
          <a:solidFill>
            <a:schemeClr val="accent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2" name="Rectangle 21"/>
          <p:cNvSpPr/>
          <p:nvPr/>
        </p:nvSpPr>
        <p:spPr bwMode="auto">
          <a:xfrm>
            <a:off x="1811975" y="5403608"/>
            <a:ext cx="1795319" cy="463862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Video content</a:t>
            </a:r>
          </a:p>
        </p:txBody>
      </p:sp>
      <p:sp>
        <p:nvSpPr>
          <p:cNvPr id="23" name="Rectangle 22"/>
          <p:cNvSpPr/>
          <p:nvPr/>
        </p:nvSpPr>
        <p:spPr bwMode="auto">
          <a:xfrm>
            <a:off x="5568244" y="5114158"/>
            <a:ext cx="1944216" cy="737833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Feedback input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 smtClean="0"/>
              <a:t>= Head tracker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4" name="Rectangle 23"/>
          <p:cNvSpPr/>
          <p:nvPr/>
        </p:nvSpPr>
        <p:spPr bwMode="auto">
          <a:xfrm>
            <a:off x="5751380" y="3145441"/>
            <a:ext cx="1475656" cy="463862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Renderer</a:t>
            </a:r>
          </a:p>
        </p:txBody>
      </p:sp>
      <p:sp>
        <p:nvSpPr>
          <p:cNvPr id="25" name="Rectangle 24"/>
          <p:cNvSpPr/>
          <p:nvPr/>
        </p:nvSpPr>
        <p:spPr bwMode="auto">
          <a:xfrm>
            <a:off x="7581060" y="5107603"/>
            <a:ext cx="1475656" cy="744388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Human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 smtClean="0"/>
              <a:t>= Move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4789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does the video frame rate matter? </a:t>
            </a:r>
            <a:r>
              <a:rPr lang="en-US" dirty="0" smtClean="0"/>
              <a:t>(2)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5</a:t>
            </a:fld>
            <a:endParaRPr lang="en-US" altLang="en-US" dirty="0"/>
          </a:p>
        </p:txBody>
      </p:sp>
      <p:sp>
        <p:nvSpPr>
          <p:cNvPr id="422" name="Content Placeholder 2"/>
          <p:cNvSpPr txBox="1">
            <a:spLocks/>
          </p:cNvSpPr>
          <p:nvPr/>
        </p:nvSpPr>
        <p:spPr bwMode="auto">
          <a:xfrm>
            <a:off x="586310" y="1772816"/>
            <a:ext cx="8090145" cy="10801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2000" dirty="0" smtClean="0"/>
              <a:t>HDMI cable replacement</a:t>
            </a:r>
          </a:p>
          <a:p>
            <a:endParaRPr lang="en-US" sz="2000" dirty="0" smtClean="0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47886" y="3110927"/>
            <a:ext cx="2072801" cy="1321786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08072" y="3418675"/>
            <a:ext cx="754612" cy="845867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27999" y="3155510"/>
            <a:ext cx="1475967" cy="1210812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auto">
          <a:xfrm>
            <a:off x="2382163" y="2857295"/>
            <a:ext cx="1795319" cy="463862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Video content</a:t>
            </a:r>
          </a:p>
        </p:txBody>
      </p:sp>
      <p:sp>
        <p:nvSpPr>
          <p:cNvPr id="14" name="Rectangle 13"/>
          <p:cNvSpPr/>
          <p:nvPr/>
        </p:nvSpPr>
        <p:spPr bwMode="auto">
          <a:xfrm>
            <a:off x="1833699" y="5427470"/>
            <a:ext cx="2316466" cy="737833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Feedback input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 smtClean="0"/>
              <a:t>= game commander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6429282" y="2846653"/>
            <a:ext cx="1475656" cy="463862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Renderer</a:t>
            </a:r>
          </a:p>
        </p:txBody>
      </p:sp>
      <p:sp>
        <p:nvSpPr>
          <p:cNvPr id="16" name="Rectangle 15"/>
          <p:cNvSpPr/>
          <p:nvPr/>
        </p:nvSpPr>
        <p:spPr bwMode="auto">
          <a:xfrm>
            <a:off x="4947692" y="5555179"/>
            <a:ext cx="1475656" cy="482416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Human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2247782" y="4585729"/>
            <a:ext cx="4536504" cy="816433"/>
            <a:chOff x="3148440" y="4143573"/>
            <a:chExt cx="2830730" cy="1284654"/>
          </a:xfrm>
        </p:grpSpPr>
        <p:sp>
          <p:nvSpPr>
            <p:cNvPr id="17" name="U-Turn Arrow 16"/>
            <p:cNvSpPr/>
            <p:nvPr/>
          </p:nvSpPr>
          <p:spPr bwMode="auto">
            <a:xfrm rot="5400000">
              <a:off x="4320357" y="3769414"/>
              <a:ext cx="1284654" cy="2032972"/>
            </a:xfrm>
            <a:prstGeom prst="uturnArrow">
              <a:avLst>
                <a:gd name="adj1" fmla="val 17013"/>
                <a:gd name="adj2" fmla="val 13060"/>
                <a:gd name="adj3" fmla="val 0"/>
                <a:gd name="adj4" fmla="val 43750"/>
                <a:gd name="adj5" fmla="val 100000"/>
              </a:avLst>
            </a:prstGeom>
            <a:solidFill>
              <a:schemeClr val="accent1"/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8" name="Bent Arrow 17"/>
            <p:cNvSpPr/>
            <p:nvPr/>
          </p:nvSpPr>
          <p:spPr bwMode="auto">
            <a:xfrm rot="16200000">
              <a:off x="3019522" y="4364447"/>
              <a:ext cx="1126515" cy="868680"/>
            </a:xfrm>
            <a:prstGeom prst="bentArrow">
              <a:avLst>
                <a:gd name="adj1" fmla="val 17754"/>
                <a:gd name="adj2" fmla="val 25000"/>
                <a:gd name="adj3" fmla="val 25000"/>
                <a:gd name="adj4" fmla="val 43750"/>
              </a:avLst>
            </a:prstGeom>
            <a:solidFill>
              <a:schemeClr val="accent1"/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836250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does the video frame rate matter? </a:t>
            </a:r>
            <a:r>
              <a:rPr lang="en-US" dirty="0" smtClean="0"/>
              <a:t>(3)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6</a:t>
            </a:fld>
            <a:endParaRPr lang="en-US" altLang="en-US" dirty="0"/>
          </a:p>
        </p:txBody>
      </p:sp>
      <p:sp>
        <p:nvSpPr>
          <p:cNvPr id="422" name="Content Placeholder 2"/>
          <p:cNvSpPr txBox="1">
            <a:spLocks/>
          </p:cNvSpPr>
          <p:nvPr/>
        </p:nvSpPr>
        <p:spPr bwMode="auto">
          <a:xfrm>
            <a:off x="565027" y="1752600"/>
            <a:ext cx="8090145" cy="41246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dirty="0" smtClean="0"/>
              <a:t>The interactive video application requires low latency transmission capability</a:t>
            </a:r>
          </a:p>
          <a:p>
            <a:r>
              <a:rPr lang="en-US" dirty="0" smtClean="0"/>
              <a:t>The video contents needs to be updated per feedback from the user reaction. This is the source of the latency requirement</a:t>
            </a:r>
          </a:p>
          <a:p>
            <a:r>
              <a:rPr lang="en-US" dirty="0" smtClean="0"/>
              <a:t>As of today, we should target 60Hz video frame rate </a:t>
            </a:r>
            <a:br>
              <a:rPr lang="en-US" dirty="0" smtClean="0"/>
            </a:br>
            <a:r>
              <a:rPr lang="en-US" dirty="0" smtClean="0"/>
              <a:t>(1 video picture per 16.7msec)</a:t>
            </a:r>
          </a:p>
          <a:p>
            <a:r>
              <a:rPr lang="en-US" dirty="0" smtClean="0"/>
              <a:t>Transmission needs to be completed in 5msec or 10msec, depending on the applications</a:t>
            </a:r>
          </a:p>
        </p:txBody>
      </p:sp>
    </p:spTree>
    <p:extLst>
      <p:ext uri="{BB962C8B-B14F-4D97-AF65-F5344CB8AC3E}">
        <p14:creationId xmlns:p14="http://schemas.microsoft.com/office/powerpoint/2010/main" val="507706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2048" y="758589"/>
            <a:ext cx="7772400" cy="1066800"/>
          </a:xfrm>
        </p:spPr>
        <p:txBody>
          <a:bodyPr/>
          <a:lstStyle/>
          <a:p>
            <a:r>
              <a:rPr lang="en-US" dirty="0" smtClean="0"/>
              <a:t>The requirement has been there…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7</a:t>
            </a:fld>
            <a:endParaRPr lang="en-US" altLang="en-US" dirty="0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 flipV="1">
            <a:off x="2227488" y="582481"/>
            <a:ext cx="6995063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98" name="Rectangle 97"/>
          <p:cNvSpPr/>
          <p:nvPr/>
        </p:nvSpPr>
        <p:spPr>
          <a:xfrm>
            <a:off x="672335" y="2001759"/>
            <a:ext cx="347768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b="1" dirty="0" smtClean="0"/>
              <a:t>802.11ad functional requirements [1]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35040" y="2319380"/>
            <a:ext cx="5068987" cy="1265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672335" y="3805119"/>
            <a:ext cx="599439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b="1" dirty="0" smtClean="0"/>
              <a:t>802.11ac functional requirements and evaluation methodology [2]</a:t>
            </a: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50787" y="4312946"/>
            <a:ext cx="7172325" cy="1647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6018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2048" y="758589"/>
            <a:ext cx="7772400" cy="1066800"/>
          </a:xfrm>
        </p:spPr>
        <p:txBody>
          <a:bodyPr/>
          <a:lstStyle/>
          <a:p>
            <a:r>
              <a:rPr lang="en-US" dirty="0" smtClean="0"/>
              <a:t>The requirement has been there…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8</a:t>
            </a:fld>
            <a:endParaRPr lang="en-US" altLang="en-US" dirty="0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 flipV="1">
            <a:off x="2227488" y="582481"/>
            <a:ext cx="6995063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98" name="Rectangle 97"/>
          <p:cNvSpPr/>
          <p:nvPr/>
        </p:nvSpPr>
        <p:spPr>
          <a:xfrm>
            <a:off x="672335" y="2001759"/>
            <a:ext cx="244477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b="1" dirty="0" smtClean="0"/>
              <a:t>802.11ax usage models [3]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0787" y="2386983"/>
            <a:ext cx="6753225" cy="13335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98412" y="3817759"/>
            <a:ext cx="6705600" cy="2495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4814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2048" y="758589"/>
            <a:ext cx="7772400" cy="1066800"/>
          </a:xfrm>
        </p:spPr>
        <p:txBody>
          <a:bodyPr/>
          <a:lstStyle/>
          <a:p>
            <a:r>
              <a:rPr lang="en-US" dirty="0" smtClean="0"/>
              <a:t>The requirement has been there…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9</a:t>
            </a:fld>
            <a:endParaRPr lang="en-US" altLang="en-US" dirty="0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 flipV="1">
            <a:off x="2227488" y="582481"/>
            <a:ext cx="6995063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98" name="Rectangle 97"/>
          <p:cNvSpPr/>
          <p:nvPr/>
        </p:nvSpPr>
        <p:spPr>
          <a:xfrm>
            <a:off x="537025" y="1824297"/>
            <a:ext cx="338092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b="1" dirty="0" smtClean="0"/>
              <a:t>802.11ay evaluation methodology [4]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4575" y="2151499"/>
            <a:ext cx="6600825" cy="4381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8832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46904</TotalTime>
  <Words>692</Words>
  <Application>Microsoft Office PowerPoint</Application>
  <PresentationFormat>On-screen Show (4:3)</PresentationFormat>
  <Paragraphs>109</Paragraphs>
  <Slides>15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7" baseType="lpstr">
      <vt:lpstr>Times New Roman</vt:lpstr>
      <vt:lpstr>802-11-Submission</vt:lpstr>
      <vt:lpstr>Old and new latency requirements</vt:lpstr>
      <vt:lpstr>Introduction</vt:lpstr>
      <vt:lpstr>Interactive Experience Requires Low Latency Capability</vt:lpstr>
      <vt:lpstr>Why does the video frame rate matter? (1)</vt:lpstr>
      <vt:lpstr>Why does the video frame rate matter? (2)</vt:lpstr>
      <vt:lpstr>Why does the video frame rate matter? (3)</vt:lpstr>
      <vt:lpstr>The requirement has been there…</vt:lpstr>
      <vt:lpstr>The requirement has been there…</vt:lpstr>
      <vt:lpstr>The requirement has been there…</vt:lpstr>
      <vt:lpstr>The requirement has been there…</vt:lpstr>
      <vt:lpstr>The requirement has been there…</vt:lpstr>
      <vt:lpstr>Summary</vt:lpstr>
      <vt:lpstr>Strawpoll (1)</vt:lpstr>
      <vt:lpstr>Strawpoll (2)</vt:lpstr>
      <vt:lpstr>References</vt:lpstr>
    </vt:vector>
  </TitlesOfParts>
  <Company>Sony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Scheduling for FB network</dc:title>
  <dc:creator>Sakoda, Kazuyuki</dc:creator>
  <cp:keywords>CTPClassification=CTP_IC:VisualMarkings=</cp:keywords>
  <cp:lastModifiedBy>Sakoda, Kazuyuki</cp:lastModifiedBy>
  <cp:revision>444</cp:revision>
  <cp:lastPrinted>2016-10-04T20:51:11Z</cp:lastPrinted>
  <dcterms:created xsi:type="dcterms:W3CDTF">2015-03-24T14:22:58Z</dcterms:created>
  <dcterms:modified xsi:type="dcterms:W3CDTF">2018-11-15T10:34:25Z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55c0982a-72dc-4711-b9fe-71da7bc145ba</vt:lpwstr>
  </property>
  <property fmtid="{D5CDD505-2E9C-101B-9397-08002B2CF9AE}" pid="3" name="CTP_BU">
    <vt:lpwstr>COMMUNICATION &amp;DEVICES GROUP</vt:lpwstr>
  </property>
  <property fmtid="{D5CDD505-2E9C-101B-9397-08002B2CF9AE}" pid="4" name="CTP_TimeStamp">
    <vt:lpwstr>2016-03-09 11:17:48Z</vt:lpwstr>
  </property>
  <property fmtid="{D5CDD505-2E9C-101B-9397-08002B2CF9AE}" pid="5" name="CTPClassification">
    <vt:lpwstr>CTP_IC</vt:lpwstr>
  </property>
  <property fmtid="{D5CDD505-2E9C-101B-9397-08002B2CF9AE}" pid="6" name="_readonly">
    <vt:lpwstr/>
  </property>
  <property fmtid="{D5CDD505-2E9C-101B-9397-08002B2CF9AE}" pid="7" name="_change">
    <vt:lpwstr/>
  </property>
  <property fmtid="{D5CDD505-2E9C-101B-9397-08002B2CF9AE}" pid="8" name="_full-control">
    <vt:lpwstr/>
  </property>
  <property fmtid="{D5CDD505-2E9C-101B-9397-08002B2CF9AE}" pid="9" name="sflag">
    <vt:lpwstr>1509718974</vt:lpwstr>
  </property>
</Properties>
</file>