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7" r:id="rId3"/>
    <p:sldId id="358" r:id="rId4"/>
    <p:sldId id="359" r:id="rId5"/>
    <p:sldId id="360" r:id="rId6"/>
    <p:sldId id="367" r:id="rId7"/>
    <p:sldId id="361" r:id="rId8"/>
    <p:sldId id="364" r:id="rId9"/>
    <p:sldId id="365" r:id="rId10"/>
    <p:sldId id="366" r:id="rId11"/>
    <p:sldId id="363" r:id="rId12"/>
    <p:sldId id="342" r:id="rId13"/>
    <p:sldId id="32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58" d="100"/>
          <a:sy n="58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802.11-18/1973r0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Old and new </a:t>
            </a:r>
            <a:r>
              <a:rPr lang="en-US" smtClean="0"/>
              <a:t>latency requirements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2018-11-12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68983"/>
              </p:ext>
            </p:extLst>
          </p:nvPr>
        </p:nvGraphicFramePr>
        <p:xfrm>
          <a:off x="535905" y="3263623"/>
          <a:ext cx="8148390" cy="153416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198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use case [5]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3" y="2348880"/>
            <a:ext cx="4924109" cy="2597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14382"/>
            <a:ext cx="5436096" cy="243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08670"/>
            <a:ext cx="8446583" cy="2565579"/>
          </a:xfrm>
        </p:spPr>
        <p:txBody>
          <a:bodyPr/>
          <a:lstStyle/>
          <a:p>
            <a:r>
              <a:rPr lang="en-US" sz="3200" dirty="0" smtClean="0"/>
              <a:t>These requirements are well known in 802.11 community, but there is no much efforts to take these requirements seriously till now!!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recommended that RTA considers real time video application as a part of the target applications</a:t>
            </a:r>
          </a:p>
          <a:p>
            <a:r>
              <a:rPr lang="en-US" dirty="0" smtClean="0"/>
              <a:t>The target latency requirement for the real time video application is derived from video frame rate of 60Hz</a:t>
            </a:r>
          </a:p>
          <a:p>
            <a:r>
              <a:rPr lang="en-US" dirty="0" smtClean="0"/>
              <a:t>It is further recommended to define latency target to be 10 [</a:t>
            </a:r>
            <a:r>
              <a:rPr lang="en-US" dirty="0" err="1" smtClean="0"/>
              <a:t>msec</a:t>
            </a:r>
            <a:r>
              <a:rPr lang="en-US" dirty="0" smtClean="0"/>
              <a:t>] roundtrip or 5 [</a:t>
            </a:r>
            <a:r>
              <a:rPr lang="en-US" dirty="0" err="1" smtClean="0"/>
              <a:t>msec</a:t>
            </a:r>
            <a:r>
              <a:rPr lang="en-US" dirty="0" smtClean="0"/>
              <a:t>] one way for these applications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11-09/0094r0, “</a:t>
            </a:r>
            <a:r>
              <a:rPr lang="en-US" sz="2000" b="0" dirty="0" err="1" smtClean="0"/>
              <a:t>TGad</a:t>
            </a:r>
            <a:r>
              <a:rPr lang="en-US" sz="2000" b="0" dirty="0" smtClean="0"/>
              <a:t> Functional Requirements,” </a:t>
            </a:r>
            <a:r>
              <a:rPr lang="en-US" sz="2000" b="0" dirty="0" err="1" smtClean="0"/>
              <a:t>Eldad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Perahia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</a:t>
            </a:r>
            <a:r>
              <a:rPr lang="en-US" sz="2000" b="0" dirty="0" smtClean="0"/>
              <a:t>11-09/0451r16, “</a:t>
            </a:r>
            <a:r>
              <a:rPr lang="en-US" sz="2000" b="0" dirty="0" err="1" smtClean="0"/>
              <a:t>Tgac</a:t>
            </a:r>
            <a:r>
              <a:rPr lang="en-US" sz="2000" b="0" dirty="0" smtClean="0"/>
              <a:t> Functional Requirements and Evaluation Methodology,” Peter </a:t>
            </a:r>
            <a:r>
              <a:rPr lang="en-US" sz="2000" b="0" dirty="0" err="1" smtClean="0"/>
              <a:t>Loc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[3] 11-13/0657r6, “Usage models for IEEE 802.11 High Efficiency WLAN study group (HEW SG) </a:t>
            </a:r>
            <a:r>
              <a:rPr lang="en-US" sz="2000" b="0" dirty="0" smtClean="0"/>
              <a:t>– Liaison </a:t>
            </a:r>
            <a:r>
              <a:rPr lang="en-US" sz="2000" b="0" dirty="0"/>
              <a:t>with </a:t>
            </a:r>
            <a:r>
              <a:rPr lang="en-US" sz="2000" b="0" dirty="0" smtClean="0"/>
              <a:t>WFA,” Laurent </a:t>
            </a:r>
            <a:r>
              <a:rPr lang="en-US" sz="2000" b="0" dirty="0" err="1" smtClean="0"/>
              <a:t>Cariou</a:t>
            </a:r>
            <a:endParaRPr lang="en-US" sz="2000" b="0" dirty="0" smtClean="0"/>
          </a:p>
          <a:p>
            <a:r>
              <a:rPr lang="en-US" sz="2000" b="0" dirty="0" smtClean="0"/>
              <a:t>[4] 11-15-0866r2, “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Evaluation Methodology,” Laurent </a:t>
            </a:r>
            <a:r>
              <a:rPr lang="en-US" sz="2000" b="0" dirty="0" err="1" smtClean="0"/>
              <a:t>Cariou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[5] 11-15/0625r7, “IEEE 802.11 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Use Cases,” Rob Sun, et.al.</a:t>
            </a:r>
            <a:endParaRPr lang="en-US" sz="2000" b="0" dirty="0"/>
          </a:p>
          <a:p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Today, many devices handle video streaming via 802.11 WLAN. Most of them are not latency sensitive</a:t>
            </a:r>
          </a:p>
          <a:p>
            <a:r>
              <a:rPr lang="en-US" sz="2000" dirty="0" smtClean="0"/>
              <a:t>However, some video applications require low latency capability</a:t>
            </a:r>
          </a:p>
          <a:p>
            <a:r>
              <a:rPr lang="en-US" sz="2000" dirty="0" smtClean="0"/>
              <a:t>In many case, the latency requirements are derived from video frame rate</a:t>
            </a:r>
          </a:p>
          <a:p>
            <a:r>
              <a:rPr lang="en-US" sz="2000" dirty="0" smtClean="0"/>
              <a:t>Currently, 60Hz framerate is used commonly, i.e., 16.7[</a:t>
            </a:r>
            <a:r>
              <a:rPr lang="en-US" sz="2000" dirty="0" err="1" smtClean="0"/>
              <a:t>msec</a:t>
            </a:r>
            <a:r>
              <a:rPr lang="en-US" sz="2000" dirty="0" smtClean="0"/>
              <a:t>] per frame</a:t>
            </a:r>
          </a:p>
          <a:p>
            <a:r>
              <a:rPr lang="en-US" sz="2000" dirty="0" smtClean="0"/>
              <a:t>To accommodate end-end signal processing in a video frame, we need to make sure that signal processing delay plus transmission latency become smaller than 16.7 [</a:t>
            </a:r>
            <a:r>
              <a:rPr lang="en-US" sz="2000" dirty="0" err="1" smtClean="0"/>
              <a:t>msec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For these applications, ideally, 10[</a:t>
            </a:r>
            <a:r>
              <a:rPr lang="en-US" sz="2000" dirty="0" err="1" smtClean="0"/>
              <a:t>msec</a:t>
            </a:r>
            <a:r>
              <a:rPr lang="en-US" sz="2000" dirty="0" smtClean="0"/>
              <a:t>] one-way or roundtrip delay should be considered as a targeted specification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experience requires low latency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In general, low latency requirements will arise when there is a control loop in the system</a:t>
            </a:r>
          </a:p>
          <a:p>
            <a:endParaRPr lang="en-US" sz="2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88908" y="2564904"/>
            <a:ext cx="0" cy="337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>
          <a:xfrm>
            <a:off x="4992614" y="2668726"/>
            <a:ext cx="23711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B: interactive video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621712" y="2668726"/>
            <a:ext cx="2569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A: video subscription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5476293" y="5650201"/>
            <a:ext cx="2981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This case, latency should be </a:t>
            </a:r>
            <a:br>
              <a:rPr lang="en-US" sz="1600" b="1" dirty="0" smtClean="0"/>
            </a:br>
            <a:r>
              <a:rPr lang="en-US" sz="1600" b="1" dirty="0" smtClean="0"/>
              <a:t>constrained by video frame rate</a:t>
            </a:r>
            <a:endParaRPr lang="en-US" sz="1600" b="1" dirty="0"/>
          </a:p>
        </p:txBody>
      </p:sp>
      <p:sp>
        <p:nvSpPr>
          <p:cNvPr id="3" name="Right Arrow 2"/>
          <p:cNvSpPr/>
          <p:nvPr/>
        </p:nvSpPr>
        <p:spPr bwMode="auto">
          <a:xfrm rot="2822431">
            <a:off x="-385150" y="4832704"/>
            <a:ext cx="3384376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U-Turn Arrow 3"/>
          <p:cNvSpPr/>
          <p:nvPr/>
        </p:nvSpPr>
        <p:spPr bwMode="auto">
          <a:xfrm rot="5400000">
            <a:off x="6585595" y="3322925"/>
            <a:ext cx="1284654" cy="2032972"/>
          </a:xfrm>
          <a:prstGeom prst="uturnArrow">
            <a:avLst>
              <a:gd name="adj1" fmla="val 17013"/>
              <a:gd name="adj2" fmla="val 13060"/>
              <a:gd name="adj3" fmla="val 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7474" y="3233222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server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34918" y="3932493"/>
            <a:ext cx="1924611" cy="4506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97925" y="4597002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Smartphone,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TV (dongle)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58988" y="5441397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64913" y="3068960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92535" y="5006447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96336" y="3099976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596336" y="4981080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Bent Arrow 11"/>
          <p:cNvSpPr/>
          <p:nvPr/>
        </p:nvSpPr>
        <p:spPr bwMode="auto">
          <a:xfrm rot="16200000">
            <a:off x="5284760" y="3917958"/>
            <a:ext cx="1126515" cy="868680"/>
          </a:xfrm>
          <a:prstGeom prst="bentArrow">
            <a:avLst>
              <a:gd name="adj1" fmla="val 27043"/>
              <a:gd name="adj2" fmla="val 25000"/>
              <a:gd name="adj3" fmla="val 25000"/>
              <a:gd name="adj4" fmla="val 4375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 bwMode="auto">
          <a:xfrm rot="20030503">
            <a:off x="927189" y="2708825"/>
            <a:ext cx="1692976" cy="3460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video frame rate matter?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High quality VR headset</a:t>
            </a:r>
            <a:endParaRPr lang="en-US" sz="20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322954" y="3626785"/>
            <a:ext cx="1808163" cy="1350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426" y="4189031"/>
            <a:ext cx="1882394" cy="15442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36538" y="2754342"/>
            <a:ext cx="1430951" cy="877920"/>
            <a:chOff x="2510374" y="2633308"/>
            <a:chExt cx="1430951" cy="87792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1795281" y="2952233"/>
            <a:ext cx="1430951" cy="877920"/>
            <a:chOff x="2510374" y="2633308"/>
            <a:chExt cx="1430951" cy="8779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228426" y="3156277"/>
            <a:ext cx="1430951" cy="877920"/>
            <a:chOff x="2510374" y="2633308"/>
            <a:chExt cx="1430951" cy="87792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251520" y="2637085"/>
            <a:ext cx="1468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60Hz/16.7msec</a:t>
            </a:r>
            <a:endParaRPr lang="en-US" sz="1600" dirty="0"/>
          </a:p>
        </p:txBody>
      </p:sp>
      <p:sp>
        <p:nvSpPr>
          <p:cNvPr id="21" name="U-Turn Arrow 20"/>
          <p:cNvSpPr/>
          <p:nvPr/>
        </p:nvSpPr>
        <p:spPr bwMode="auto">
          <a:xfrm rot="5400000">
            <a:off x="4032708" y="3294630"/>
            <a:ext cx="1987251" cy="2115668"/>
          </a:xfrm>
          <a:prstGeom prst="uturnArrow">
            <a:avLst>
              <a:gd name="adj1" fmla="val 15486"/>
              <a:gd name="adj2" fmla="val 13060"/>
              <a:gd name="adj3" fmla="val 1603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811975" y="5403608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68244" y="5114158"/>
            <a:ext cx="194421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Head tracker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751380" y="3145441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7581060" y="5107603"/>
            <a:ext cx="1475656" cy="7443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Move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video frame rate matter?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HDMI cable replacement</a:t>
            </a:r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886" y="3110927"/>
            <a:ext cx="2072801" cy="13217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072" y="3418675"/>
            <a:ext cx="754612" cy="8458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999" y="3155510"/>
            <a:ext cx="1475967" cy="12108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2382163" y="2857295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33699" y="5427470"/>
            <a:ext cx="231646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game commander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429282" y="2846653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47692" y="5555179"/>
            <a:ext cx="1475656" cy="48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7782" y="4585729"/>
            <a:ext cx="4536504" cy="816433"/>
            <a:chOff x="3148440" y="4143573"/>
            <a:chExt cx="2830730" cy="1284654"/>
          </a:xfrm>
        </p:grpSpPr>
        <p:sp>
          <p:nvSpPr>
            <p:cNvPr id="17" name="U-Turn Arrow 16"/>
            <p:cNvSpPr/>
            <p:nvPr/>
          </p:nvSpPr>
          <p:spPr bwMode="auto">
            <a:xfrm rot="5400000">
              <a:off x="4320357" y="3769414"/>
              <a:ext cx="1284654" cy="2032972"/>
            </a:xfrm>
            <a:prstGeom prst="uturnArrow">
              <a:avLst>
                <a:gd name="adj1" fmla="val 17013"/>
                <a:gd name="adj2" fmla="val 13060"/>
                <a:gd name="adj3" fmla="val 0"/>
                <a:gd name="adj4" fmla="val 43750"/>
                <a:gd name="adj5" fmla="val 10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Bent Arrow 17"/>
            <p:cNvSpPr/>
            <p:nvPr/>
          </p:nvSpPr>
          <p:spPr bwMode="auto">
            <a:xfrm rot="16200000">
              <a:off x="3019522" y="4364447"/>
              <a:ext cx="1126515" cy="868680"/>
            </a:xfrm>
            <a:prstGeom prst="bentArrow">
              <a:avLst>
                <a:gd name="adj1" fmla="val 17754"/>
                <a:gd name="adj2" fmla="val 25000"/>
                <a:gd name="adj3" fmla="val 25000"/>
                <a:gd name="adj4" fmla="val 4375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video frame rate matter?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</a:t>
            </a:r>
            <a:r>
              <a:rPr lang="en-US" dirty="0" smtClean="0"/>
              <a:t>interactive video application </a:t>
            </a:r>
            <a:r>
              <a:rPr lang="en-US" dirty="0" smtClean="0"/>
              <a:t>requires </a:t>
            </a:r>
            <a:r>
              <a:rPr lang="en-US" dirty="0" smtClean="0"/>
              <a:t>low latency transmission </a:t>
            </a:r>
            <a:r>
              <a:rPr lang="en-US" dirty="0" smtClean="0"/>
              <a:t>capability</a:t>
            </a:r>
            <a:endParaRPr lang="en-US" dirty="0" smtClean="0"/>
          </a:p>
          <a:p>
            <a:r>
              <a:rPr lang="en-US" dirty="0" smtClean="0"/>
              <a:t>The video contents needs to be updated per feedback from the user reaction. This is the source of the latency requirement</a:t>
            </a:r>
          </a:p>
          <a:p>
            <a:r>
              <a:rPr lang="en-US" dirty="0" smtClean="0"/>
              <a:t>As of today, we should target 60Hz video frame </a:t>
            </a:r>
            <a:r>
              <a:rPr lang="en-US" smtClean="0"/>
              <a:t>rate </a:t>
            </a:r>
            <a:br>
              <a:rPr lang="en-US" smtClean="0"/>
            </a:br>
            <a:r>
              <a:rPr lang="en-US" smtClean="0"/>
              <a:t>(1 video picture per </a:t>
            </a:r>
            <a:r>
              <a:rPr lang="en-US" dirty="0" smtClean="0"/>
              <a:t>16.7msec)</a:t>
            </a:r>
          </a:p>
          <a:p>
            <a:r>
              <a:rPr lang="en-US" dirty="0" smtClean="0"/>
              <a:t>Transmission </a:t>
            </a:r>
            <a:r>
              <a:rPr lang="en-US" dirty="0" smtClean="0"/>
              <a:t>needs to be completed in 5msec or 10msec, depending on the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3477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802.11ad functional requirements [1]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40" y="2319380"/>
            <a:ext cx="5068987" cy="1265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72335" y="3805119"/>
            <a:ext cx="5994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802.11ac functional requirements and evaluation methodology [2]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787" y="4312946"/>
            <a:ext cx="71723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2444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802.11ax usage models [3]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787" y="2386983"/>
            <a:ext cx="6753225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412" y="3817759"/>
            <a:ext cx="67056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3380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evaluation methodology [4]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2151499"/>
            <a:ext cx="66008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46748</TotalTime>
  <Words>549</Words>
  <Application>Microsoft Office PowerPoint</Application>
  <PresentationFormat>On-screen Show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Old and new latency requirements</vt:lpstr>
      <vt:lpstr>Introduction</vt:lpstr>
      <vt:lpstr>Interactive experience requires low latency capability</vt:lpstr>
      <vt:lpstr>Why video frame rate matter? (1)</vt:lpstr>
      <vt:lpstr>Why video frame rate matter? (2)</vt:lpstr>
      <vt:lpstr>Why video frame rate matter? (3)</vt:lpstr>
      <vt:lpstr>The requirement has been there…</vt:lpstr>
      <vt:lpstr>The requirement has been there…</vt:lpstr>
      <vt:lpstr>The requirement has been there…</vt:lpstr>
      <vt:lpstr>The requirement has been there…</vt:lpstr>
      <vt:lpstr>The requirement has been there…</vt:lpstr>
      <vt:lpstr>Summary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421</cp:revision>
  <cp:lastPrinted>2016-10-04T20:51:11Z</cp:lastPrinted>
  <dcterms:created xsi:type="dcterms:W3CDTF">2015-03-24T14:22:58Z</dcterms:created>
  <dcterms:modified xsi:type="dcterms:W3CDTF">2018-11-11T21:30:15Z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