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9" r:id="rId2"/>
    <p:sldId id="332" r:id="rId3"/>
    <p:sldId id="357" r:id="rId4"/>
    <p:sldId id="362" r:id="rId5"/>
    <p:sldId id="363" r:id="rId6"/>
    <p:sldId id="364" r:id="rId7"/>
    <p:sldId id="366" r:id="rId8"/>
    <p:sldId id="365" r:id="rId9"/>
    <p:sldId id="371" r:id="rId10"/>
    <p:sldId id="368" r:id="rId11"/>
    <p:sldId id="367" r:id="rId12"/>
    <p:sldId id="370" r:id="rId13"/>
    <p:sldId id="372" r:id="rId14"/>
    <p:sldId id="373" r:id="rId15"/>
    <p:sldId id="374" r:id="rId16"/>
    <p:sldId id="375" r:id="rId17"/>
    <p:sldId id="369" r:id="rId18"/>
    <p:sldId id="321" r:id="rId19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 Silva, Claudio" initials="DSC" lastIdx="2" clrIdx="0">
    <p:extLst/>
  </p:cmAuthor>
  <p:cmAuthor id="2" name="Aldana, Carlos H" initials="ACH" lastIdx="15" clrIdx="1">
    <p:extLst/>
  </p:cmAuthor>
  <p:cmAuthor id="3" name="Chen, Cheng" initials="CC" lastIdx="3" clrIdx="2">
    <p:extLst/>
  </p:cmAuthor>
  <p:cmAuthor id="4" name="Nabeel Ahmed" initials="NA" lastIdx="2" clrIdx="3">
    <p:extLst/>
  </p:cmAuthor>
  <p:cmAuthor id="5" name="Nabeel Ahmed" initials="NA [2]" lastIdx="1" clrIdx="4">
    <p:extLst/>
  </p:cmAuthor>
  <p:cmAuthor id="6" name="Nabeel Ahmed" initials="NA [3]" lastIdx="1" clrIdx="5">
    <p:extLst/>
  </p:cmAuthor>
  <p:cmAuthor id="7" name="Nabeel Ahmed" initials="NA [4]" lastIdx="1" clrIdx="6">
    <p:extLst/>
  </p:cmAuthor>
  <p:cmAuthor id="8" name="Nabeel Ahmed" initials="NA [5]" lastIdx="1" clrIdx="7">
    <p:extLst/>
  </p:cmAuthor>
  <p:cmAuthor id="9" name="Nabeel Ahmed" initials="NA [6]" lastIdx="1" clrIdx="8">
    <p:extLst/>
  </p:cmAuthor>
  <p:cmAuthor id="10" name="Nabeel Ahmed" initials="NA [7]" lastIdx="1" clrIdx="9">
    <p:extLst/>
  </p:cmAuthor>
  <p:cmAuthor id="11" name="Nabeel Ahmed" initials="NA [8]" lastIdx="1" clrIdx="10">
    <p:extLst/>
  </p:cmAuthor>
  <p:cmAuthor id="12" name="Nabeel Ahmed" initials="NA [9]" lastIdx="1" clrIdx="11">
    <p:extLst/>
  </p:cmAuthor>
  <p:cmAuthor id="13" name="Nabeel Ahmed" initials="NA [10]" lastIdx="1" clrIdx="12">
    <p:extLst/>
  </p:cmAuthor>
  <p:cmAuthor id="14" name="Nabeel Ahmed" initials="NA [11]" lastIdx="1" clrIdx="13">
    <p:extLst/>
  </p:cmAuthor>
  <p:cmAuthor id="15" name="Nabeel Ahmed" initials="NA [12]" lastIdx="1" clrIdx="14">
    <p:extLst/>
  </p:cmAuthor>
  <p:cmAuthor id="16" name="Nabeel Ahmed" initials="NA [13]" lastIdx="1" clrIdx="15">
    <p:extLst/>
  </p:cmAuthor>
  <p:cmAuthor id="17" name="Nabeel Ahmed" initials="NA [14]" lastIdx="1" clrIdx="16">
    <p:extLst/>
  </p:cmAuthor>
  <p:cmAuthor id="18" name="Nabeel Ahmed" initials="NA [15]" lastIdx="1" clrIdx="17">
    <p:extLst/>
  </p:cmAuthor>
  <p:cmAuthor id="19" name="Nabeel Ahmed" initials="NA [16]" lastIdx="1" clrIdx="18">
    <p:extLst/>
  </p:cmAuthor>
  <p:cmAuthor id="20" name="Nabeel Ahmed" initials="NA [17]" lastIdx="1" clrIdx="19">
    <p:extLst/>
  </p:cmAuthor>
  <p:cmAuthor id="21" name="Nabeel Ahmed" initials="NA [18]" lastIdx="1" clrIdx="20">
    <p:extLst/>
  </p:cmAuthor>
  <p:cmAuthor id="22" name="Nabeel Ahmed" initials="NA [19]" lastIdx="1" clrIdx="21">
    <p:extLst/>
  </p:cmAuthor>
  <p:cmAuthor id="23" name="Nabeel Ahmed" initials="NA [20]" lastIdx="1" clrIdx="22">
    <p:extLst/>
  </p:cmAuthor>
  <p:cmAuthor id="24" name="Nabeel Ahmed" initials="NA [21]" lastIdx="1" clrIdx="23">
    <p:extLst/>
  </p:cmAuthor>
  <p:cmAuthor id="25" name="Cordeiro, Carlos" initials="CC" lastIdx="17" clrIdx="24">
    <p:extLst>
      <p:ext uri="{19B8F6BF-5375-455C-9EA6-DF929625EA0E}">
        <p15:presenceInfo xmlns:p15="http://schemas.microsoft.com/office/powerpoint/2012/main" userId="S-1-5-21-725345543-602162358-527237240-833488" providerId="AD"/>
      </p:ext>
    </p:extLst>
  </p:cmAuthor>
  <p:cmAuthor id="26" name="Solomon Trainin" initials="ST" lastIdx="6" clrIdx="25">
    <p:extLst>
      <p:ext uri="{19B8F6BF-5375-455C-9EA6-DF929625EA0E}">
        <p15:presenceInfo xmlns:p15="http://schemas.microsoft.com/office/powerpoint/2012/main" userId="S-1-5-21-1952997573-423393015-1030492284-3318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000000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73" autoAdjust="0"/>
    <p:restoredTop sz="95979" autoAdjust="0"/>
  </p:normalViewPr>
  <p:slideViewPr>
    <p:cSldViewPr>
      <p:cViewPr varScale="1">
        <p:scale>
          <a:sx n="64" d="100"/>
          <a:sy n="64" d="100"/>
        </p:scale>
        <p:origin x="79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156"/>
    </p:cViewPr>
  </p:sorterViewPr>
  <p:notesViewPr>
    <p:cSldViewPr>
      <p:cViewPr varScale="1">
        <p:scale>
          <a:sx n="84" d="100"/>
          <a:sy n="84" d="100"/>
        </p:scale>
        <p:origin x="379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51276" y="175750"/>
            <a:ext cx="23561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doc.: IEEE 802.11-16/XXXXr0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2966" y="175750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320081" y="8997440"/>
            <a:ext cx="1067601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mtClean="0"/>
            </a:lvl1pPr>
          </a:lstStyle>
          <a:p>
            <a:pPr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68476" y="8997440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677">
              <a:defRPr smtClean="0"/>
            </a:lvl1pPr>
          </a:lstStyle>
          <a:p>
            <a:pPr>
              <a:defRPr/>
            </a:pPr>
            <a:r>
              <a:rPr lang="en-US" altLang="en-US" dirty="0"/>
              <a:t>Page </a:t>
            </a:r>
            <a:fld id="{308D0DB5-E65D-4027-A3D6-A770114E773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1362" y="388013"/>
            <a:ext cx="560767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01362" y="8997440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sz="1200" dirty="0"/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1362" y="8986308"/>
            <a:ext cx="57633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00436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94610" y="96239"/>
            <a:ext cx="23561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doc.: IEEE 802.11-16/XXXXr0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237" y="96239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78" y="4416029"/>
            <a:ext cx="5142244" cy="4183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87" tIns="46296" rIns="94187" bIns="462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818939" y="9000621"/>
            <a:ext cx="153183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9760" lvl="4" algn="r" defTabSz="938677">
              <a:defRPr smtClean="0"/>
            </a:lvl5pPr>
          </a:lstStyle>
          <a:p>
            <a:pPr lvl="4"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58668" y="9000621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mtClean="0"/>
            </a:lvl1pPr>
          </a:lstStyle>
          <a:p>
            <a:pPr>
              <a:defRPr/>
            </a:pPr>
            <a:r>
              <a:rPr lang="en-US" altLang="en-US" dirty="0"/>
              <a:t>Page </a:t>
            </a:r>
            <a:fld id="{5141B13C-4ED3-422C-AA6B-C10F79265DE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1855" y="9000621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1855" y="8999030"/>
            <a:ext cx="55466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764588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892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868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844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820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7963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dirty="0"/>
              <a:t>September 2016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1260" y="9000621"/>
            <a:ext cx="415177" cy="184666"/>
          </a:xfrm>
          <a:noFill/>
        </p:spPr>
        <p:txBody>
          <a:bodyPr/>
          <a:lstStyle>
            <a:lvl1pPr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892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868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844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820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7963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Page </a:t>
            </a:r>
            <a:fld id="{07FC9C9D-9E8C-45A0-A936-072F1228F988}" type="slidenum">
              <a:rPr lang="en-US" altLang="en-US"/>
              <a:pPr/>
              <a:t>1</a:t>
            </a:fld>
            <a:endParaRPr lang="en-US" altLang="en-US" dirty="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doc.: IEEE 802.11-16/XXXXr0</a:t>
            </a:r>
          </a:p>
        </p:txBody>
      </p:sp>
    </p:spTree>
    <p:extLst>
      <p:ext uri="{BB962C8B-B14F-4D97-AF65-F5344CB8AC3E}">
        <p14:creationId xmlns:p14="http://schemas.microsoft.com/office/powerpoint/2010/main" val="3707976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5D672648-7DCA-4661-B892-3BDB8380A18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01033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DEA09825-A2EA-4142-A0E2-E50DC4D3D57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55286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B24DC951-9CD8-4722-8C76-3302E1A2B8B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774938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0391809B-2015-42AC-9A4A-427CE29EAC4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25710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10F6E6CE-8ABD-4955-BA38-BB3D0CE062D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26612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D35713F2-5C51-482B-BB1A-40C072D1C4D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859524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8EC0A8DC-FA10-4FB7-971C-0E8C528A379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57615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D42DAC82-9FFB-41F8-B85F-AE56342600F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701046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CC207694-CE22-4B71-AB21-68A1BA6616A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98589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97287725-04B1-4114-BE7C-1DB7341F149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03622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79514AE6-3789-4BAA-855F-F1D0C197B3E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854454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16CD3B3E-E816-4245-A507-039527FD612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43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429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</a:t>
            </a:r>
            <a:r>
              <a:rPr lang="en-US" altLang="en-US" sz="1800" b="1" dirty="0" smtClean="0"/>
              <a:t>IEEE </a:t>
            </a:r>
            <a:r>
              <a:rPr lang="en-US" altLang="en-US" sz="1800" b="1" dirty="0" smtClean="0"/>
              <a:t>802.11-18/1972r6</a:t>
            </a:r>
            <a:endParaRPr lang="en-US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611560" y="240268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November 2018</a:t>
            </a:r>
          </a:p>
        </p:txBody>
      </p:sp>
      <p:sp>
        <p:nvSpPr>
          <p:cNvPr id="3" name="TextBox 2"/>
          <p:cNvSpPr txBox="1"/>
          <p:nvPr userDrawn="1"/>
        </p:nvSpPr>
        <p:spPr>
          <a:xfrm>
            <a:off x="6588224" y="6428194"/>
            <a:ext cx="20882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Kazuyuki Sakoda (Sony)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Slide </a:t>
            </a:r>
            <a:fld id="{F53C4008-337E-4BDF-8FF3-BA2CFCA543C3}" type="slidenum">
              <a:rPr lang="en-US" altLang="en-US"/>
              <a:pPr/>
              <a:t>1</a:t>
            </a:fld>
            <a:endParaRPr lang="en-US" altLang="en-US" dirty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210072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Thoughts on RTA Development</a:t>
            </a:r>
            <a:endParaRPr lang="en-US" alt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564904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</a:t>
            </a:r>
            <a:r>
              <a:rPr lang="en-US" altLang="en-US" sz="2000" b="0" dirty="0" smtClean="0"/>
              <a:t>2018-11-15</a:t>
            </a:r>
            <a:endParaRPr lang="en-US" altLang="en-US" sz="2000" b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82458"/>
              </p:ext>
            </p:extLst>
          </p:nvPr>
        </p:nvGraphicFramePr>
        <p:xfrm>
          <a:off x="535905" y="3263623"/>
          <a:ext cx="8148390" cy="1747520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162967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1027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31209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4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9240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Kazuyuki Sakoda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Sony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1730 N. First Street, San Jose CA 95112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err="1" smtClean="0"/>
                        <a:t>kazuyuki.sakoda</a:t>
                      </a:r>
                      <a:r>
                        <a:rPr lang="en-US" sz="1400" b="0" dirty="0" smtClean="0"/>
                        <a:t>(at)sony.com</a:t>
                      </a:r>
                    </a:p>
                  </a:txBody>
                  <a:tcPr/>
                </a:tc>
              </a:tr>
              <a:tr h="269240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William Carney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Sony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err="1" smtClean="0"/>
                        <a:t>William.Carney</a:t>
                      </a:r>
                      <a:r>
                        <a:rPr lang="en-US" sz="1400" b="0" baseline="0" dirty="0" smtClean="0"/>
                        <a:t>(at)</a:t>
                      </a:r>
                      <a:r>
                        <a:rPr lang="en-US" sz="1400" b="0" dirty="0" smtClean="0"/>
                        <a:t>sony.com</a:t>
                      </a:r>
                      <a:br>
                        <a:rPr lang="en-US" sz="1400" b="0" dirty="0" smtClean="0"/>
                      </a:br>
                      <a:endParaRPr lang="en-US" sz="1400" b="0" dirty="0" smtClean="0"/>
                    </a:p>
                  </a:txBody>
                  <a:tcPr/>
                </a:tc>
              </a:tr>
              <a:tr h="406400"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the RTA technology fit with 802.11 specification?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654673" y="5701680"/>
            <a:ext cx="8090145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802.11 MSDU transport is on a best-effort basis. However, the spec defined some schemes to allow cross-layer operation, i.e., TSPEC [11]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5843" y="1988840"/>
            <a:ext cx="7438739" cy="3456384"/>
          </a:xfrm>
          <a:prstGeom prst="rect">
            <a:avLst/>
          </a:prstGeom>
        </p:spPr>
      </p:pic>
      <p:cxnSp>
        <p:nvCxnSpPr>
          <p:cNvPr id="7" name="直線コネクタ 8"/>
          <p:cNvCxnSpPr/>
          <p:nvPr/>
        </p:nvCxnSpPr>
        <p:spPr bwMode="auto">
          <a:xfrm flipH="1">
            <a:off x="1259633" y="4797152"/>
            <a:ext cx="2448271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直線コネクタ 8"/>
          <p:cNvCxnSpPr/>
          <p:nvPr/>
        </p:nvCxnSpPr>
        <p:spPr bwMode="auto">
          <a:xfrm flipH="1">
            <a:off x="7164288" y="4581128"/>
            <a:ext cx="1293913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直線コネクタ 8"/>
          <p:cNvCxnSpPr/>
          <p:nvPr/>
        </p:nvCxnSpPr>
        <p:spPr bwMode="auto">
          <a:xfrm flipH="1">
            <a:off x="5496816" y="5184044"/>
            <a:ext cx="2961384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直線コネクタ 8"/>
          <p:cNvCxnSpPr/>
          <p:nvPr/>
        </p:nvCxnSpPr>
        <p:spPr bwMode="auto">
          <a:xfrm flipH="1">
            <a:off x="1259633" y="5419446"/>
            <a:ext cx="2592287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073970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RTA: A Tool for Cross-Layer </a:t>
            </a:r>
            <a:r>
              <a:rPr lang="en-US" dirty="0"/>
              <a:t>D</a:t>
            </a:r>
            <a:r>
              <a:rPr lang="en-US" dirty="0" smtClean="0"/>
              <a:t>esign?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65027" y="1844824"/>
            <a:ext cx="8090145" cy="3908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Layering model makes system design easier. However, when the target requirements are extremely precise, a cross-layer design approach is often useful.</a:t>
            </a:r>
          </a:p>
          <a:p>
            <a:pPr lvl="1"/>
            <a:endParaRPr lang="en-US" sz="1600" dirty="0" smtClean="0"/>
          </a:p>
          <a:p>
            <a:r>
              <a:rPr lang="en-US" sz="2000" dirty="0" smtClean="0"/>
              <a:t>Should RTA define APIs for cross-layer operation beyond defining a latency framework?</a:t>
            </a:r>
          </a:p>
          <a:p>
            <a:pPr lvl="1"/>
            <a:r>
              <a:rPr lang="en-US" sz="1800" dirty="0" smtClean="0"/>
              <a:t>It may complicate the end specification, but could allow a more innovative implementation of RTA systems leveraging 802.11</a:t>
            </a:r>
          </a:p>
        </p:txBody>
      </p:sp>
    </p:spTree>
    <p:extLst>
      <p:ext uri="{BB962C8B-B14F-4D97-AF65-F5344CB8AC3E}">
        <p14:creationId xmlns:p14="http://schemas.microsoft.com/office/powerpoint/2010/main" val="2997749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Discussion/Questions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Develop a categorization schema of RTA types to guide specification development?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Low Latency focus only, or also include Robustness and Reliability?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Band </a:t>
            </a:r>
            <a:r>
              <a:rPr lang="en-US" dirty="0"/>
              <a:t>Specific or Band Agnostic?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Also consider informative content and APIs to facilitate cross-layer system design?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285895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134672" cy="4114800"/>
          </a:xfrm>
        </p:spPr>
        <p:txBody>
          <a:bodyPr/>
          <a:lstStyle/>
          <a:p>
            <a:r>
              <a:rPr lang="en-US" dirty="0" smtClean="0"/>
              <a:t>Do you think it is reasonable to develop a categorization schema of RTA types to guide specification development?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Yes</a:t>
            </a:r>
          </a:p>
          <a:p>
            <a:pPr lvl="1"/>
            <a:r>
              <a:rPr lang="en-US" dirty="0" smtClean="0"/>
              <a:t>No</a:t>
            </a:r>
          </a:p>
          <a:p>
            <a:pPr lvl="1"/>
            <a:r>
              <a:rPr lang="en-US" dirty="0" smtClean="0"/>
              <a:t>Need more information/discussion</a:t>
            </a:r>
          </a:p>
          <a:p>
            <a:pPr lvl="1"/>
            <a:r>
              <a:rPr lang="en-US" dirty="0" smtClean="0"/>
              <a:t>Don’t know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807858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134672" cy="4114800"/>
          </a:xfrm>
        </p:spPr>
        <p:txBody>
          <a:bodyPr/>
          <a:lstStyle/>
          <a:p>
            <a:r>
              <a:rPr lang="en-US" dirty="0" smtClean="0"/>
              <a:t>Should RTA TIG discuss if robustness/reliability metric were considered together with latency requirements?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Yes</a:t>
            </a:r>
          </a:p>
          <a:p>
            <a:pPr lvl="1"/>
            <a:r>
              <a:rPr lang="en-US" dirty="0" smtClean="0"/>
              <a:t>No</a:t>
            </a:r>
          </a:p>
          <a:p>
            <a:pPr lvl="1"/>
            <a:r>
              <a:rPr lang="en-US" dirty="0" smtClean="0"/>
              <a:t>Need more information/discussion</a:t>
            </a:r>
          </a:p>
          <a:p>
            <a:pPr lvl="1"/>
            <a:r>
              <a:rPr lang="en-US" dirty="0" smtClean="0"/>
              <a:t>Don’t know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555938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134672" cy="4114800"/>
          </a:xfrm>
        </p:spPr>
        <p:txBody>
          <a:bodyPr/>
          <a:lstStyle/>
          <a:p>
            <a:r>
              <a:rPr lang="en-US" dirty="0" smtClean="0"/>
              <a:t>Should RTA capability be available with multiple 802.11 PHY technologies?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Yes</a:t>
            </a:r>
          </a:p>
          <a:p>
            <a:pPr lvl="1"/>
            <a:r>
              <a:rPr lang="en-US" dirty="0" smtClean="0"/>
              <a:t>No</a:t>
            </a:r>
          </a:p>
          <a:p>
            <a:pPr lvl="1"/>
            <a:r>
              <a:rPr lang="en-US" dirty="0" smtClean="0"/>
              <a:t>Need more information/discussion</a:t>
            </a:r>
          </a:p>
          <a:p>
            <a:pPr lvl="1"/>
            <a:r>
              <a:rPr lang="en-US" dirty="0" smtClean="0"/>
              <a:t>Don’t know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814604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(4)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134672" cy="4114800"/>
          </a:xfrm>
        </p:spPr>
        <p:txBody>
          <a:bodyPr/>
          <a:lstStyle/>
          <a:p>
            <a:r>
              <a:rPr lang="en-US" dirty="0" smtClean="0"/>
              <a:t>Should RTA provide APIs </a:t>
            </a:r>
            <a:r>
              <a:rPr lang="en-US" dirty="0"/>
              <a:t>for cross-layer </a:t>
            </a:r>
            <a:r>
              <a:rPr lang="en-US" dirty="0" smtClean="0"/>
              <a:t>operation allowing innovative/optimized implementation?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Yes</a:t>
            </a:r>
          </a:p>
          <a:p>
            <a:pPr lvl="1"/>
            <a:r>
              <a:rPr lang="en-US" dirty="0" smtClean="0"/>
              <a:t>No</a:t>
            </a:r>
          </a:p>
          <a:p>
            <a:pPr lvl="1"/>
            <a:r>
              <a:rPr lang="en-US" dirty="0" smtClean="0"/>
              <a:t>Need more information/discussion</a:t>
            </a:r>
          </a:p>
          <a:p>
            <a:pPr lvl="1"/>
            <a:r>
              <a:rPr lang="en-US" dirty="0" smtClean="0"/>
              <a:t>Don’t know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884904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 smtClean="0"/>
              <a:t>[1] </a:t>
            </a:r>
            <a:r>
              <a:rPr lang="en-US" sz="2000" b="0" dirty="0"/>
              <a:t>IEEE 802.11-18/1234r0, “Real-time Mobile game vs Wi-Fi,” Kate </a:t>
            </a:r>
            <a:r>
              <a:rPr lang="en-US" sz="2000" b="0" dirty="0" err="1"/>
              <a:t>Meng</a:t>
            </a:r>
            <a:endParaRPr lang="en-US" sz="2000" b="0" dirty="0"/>
          </a:p>
          <a:p>
            <a:r>
              <a:rPr lang="en-US" sz="2000" b="0" dirty="0" smtClean="0"/>
              <a:t>[2] IEEE 802.11-18/1499r0, “Real-time Console Game Network Profile,” Karthik Iyer, et.al.</a:t>
            </a:r>
          </a:p>
          <a:p>
            <a:r>
              <a:rPr lang="en-US" sz="2000" b="0" dirty="0" smtClean="0"/>
              <a:t>[3] IEEE 802.11-18/1542r2</a:t>
            </a:r>
            <a:r>
              <a:rPr lang="en-US" sz="2000" b="0" dirty="0"/>
              <a:t>, “Time-Aware Traffic Shaping over </a:t>
            </a:r>
            <a:r>
              <a:rPr lang="en-US" sz="2000" b="0" dirty="0" smtClean="0"/>
              <a:t>802.11,” Dave </a:t>
            </a:r>
            <a:r>
              <a:rPr lang="en-US" sz="2000" b="0" dirty="0" err="1" smtClean="0"/>
              <a:t>Cavalcanti</a:t>
            </a:r>
            <a:r>
              <a:rPr lang="en-US" sz="2000" b="0" dirty="0" smtClean="0"/>
              <a:t>, et.al.</a:t>
            </a:r>
          </a:p>
          <a:p>
            <a:r>
              <a:rPr lang="en-US" sz="2000" b="0" dirty="0"/>
              <a:t>[4] IEEE 802.21-18/0059r1, “Introduction to Concept of the ‘Network Enablers for seamless HMD based VR Content Service’ </a:t>
            </a:r>
            <a:r>
              <a:rPr lang="en-US" sz="2000" b="0" dirty="0" smtClean="0"/>
              <a:t>IG,” Dong-Il Dillon </a:t>
            </a:r>
            <a:r>
              <a:rPr lang="en-US" sz="2000" b="0" dirty="0" err="1" smtClean="0"/>
              <a:t>Seo</a:t>
            </a:r>
            <a:r>
              <a:rPr lang="en-US" sz="2000" b="0" dirty="0" smtClean="0"/>
              <a:t>, et.al.</a:t>
            </a:r>
          </a:p>
          <a:p>
            <a:r>
              <a:rPr lang="en-US" sz="2000" b="0" dirty="0" smtClean="0"/>
              <a:t>[</a:t>
            </a:r>
            <a:r>
              <a:rPr lang="en-US" sz="2000" b="0" dirty="0"/>
              <a:t>5</a:t>
            </a:r>
            <a:r>
              <a:rPr lang="en-US" sz="2000" b="0" dirty="0" smtClean="0"/>
              <a:t>] IEEE 802.11-18/1970r, “Old and new latency requirements,” Kazuyuki Sakoda</a:t>
            </a:r>
          </a:p>
          <a:p>
            <a:r>
              <a:rPr lang="en-US" sz="2000" b="0" dirty="0"/>
              <a:t>[6] </a:t>
            </a:r>
            <a:r>
              <a:rPr lang="en-US" sz="2000" b="0" dirty="0" smtClean="0"/>
              <a:t>IEEE 802.11-18/1784r0, “Reliable</a:t>
            </a:r>
            <a:r>
              <a:rPr lang="en-US" sz="2000" b="0" dirty="0"/>
              <a:t>, High Performance Wireless Systems for Factory </a:t>
            </a:r>
            <a:r>
              <a:rPr lang="en-US" sz="2000" b="0" dirty="0" smtClean="0"/>
              <a:t>Automation,” Richard </a:t>
            </a:r>
            <a:r>
              <a:rPr lang="en-US" sz="2000" b="0" dirty="0" err="1" smtClean="0"/>
              <a:t>Candell</a:t>
            </a:r>
            <a:endParaRPr lang="en-US" sz="2000" b="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94605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 smtClean="0"/>
              <a:t>[7] IEEE 802.11-18/1618r0, “Discussion on Target Applications of RTA,” Akira </a:t>
            </a:r>
            <a:r>
              <a:rPr lang="en-US" sz="2000" b="0" dirty="0" err="1" smtClean="0"/>
              <a:t>Kishida</a:t>
            </a:r>
            <a:r>
              <a:rPr lang="en-US" sz="2000" b="0" dirty="0" smtClean="0"/>
              <a:t>, et.al.</a:t>
            </a:r>
          </a:p>
          <a:p>
            <a:r>
              <a:rPr lang="en-US" sz="2000" b="0" dirty="0"/>
              <a:t>[8] “Momentum Control with Hierarchical Inverse Dynamics on a Torque-Controlled </a:t>
            </a:r>
            <a:r>
              <a:rPr lang="en-US" sz="2000" b="0" dirty="0" smtClean="0"/>
              <a:t>Humanoid,” Alexander </a:t>
            </a:r>
            <a:r>
              <a:rPr lang="en-US" sz="2000" b="0" dirty="0" err="1" smtClean="0"/>
              <a:t>Hrzog</a:t>
            </a:r>
            <a:r>
              <a:rPr lang="en-US" sz="2000" b="0" dirty="0" smtClean="0"/>
              <a:t>, et.al, </a:t>
            </a:r>
            <a:r>
              <a:rPr lang="en-US" sz="2000" b="0" dirty="0"/>
              <a:t>Journal on Autonomous Robots, Vol. 40 Issue 3, March </a:t>
            </a:r>
            <a:r>
              <a:rPr lang="en-US" sz="2000" b="0" dirty="0" smtClean="0"/>
              <a:t>2016</a:t>
            </a:r>
          </a:p>
          <a:p>
            <a:r>
              <a:rPr lang="en-US" sz="2000" b="0" dirty="0"/>
              <a:t>[9] “An autonomous manipulation system based on force </a:t>
            </a:r>
            <a:r>
              <a:rPr lang="en-US" sz="2000" b="0" dirty="0" smtClean="0"/>
              <a:t>control and </a:t>
            </a:r>
            <a:r>
              <a:rPr lang="en-US" sz="2000" b="0" dirty="0"/>
              <a:t>optimization,” Ludovic Righetti, et.al., Autonomous </a:t>
            </a:r>
            <a:r>
              <a:rPr lang="en-US" sz="2000" b="0" dirty="0" smtClean="0"/>
              <a:t>Robots, January </a:t>
            </a:r>
            <a:r>
              <a:rPr lang="en-US" sz="2000" b="0" dirty="0"/>
              <a:t>2014, Volume 36, </a:t>
            </a:r>
            <a:r>
              <a:rPr lang="en-US" sz="2000" b="0"/>
              <a:t>Issue </a:t>
            </a:r>
            <a:r>
              <a:rPr lang="en-US" sz="2000" b="0" smtClean="0"/>
              <a:t>1–2</a:t>
            </a:r>
            <a:endParaRPr lang="en-US" sz="2000" b="0" dirty="0"/>
          </a:p>
          <a:p>
            <a:r>
              <a:rPr lang="en-US" sz="2000" b="0" dirty="0" smtClean="0"/>
              <a:t>[10] 3GPP TR 38.913 V15.0.0 (2018-06), “Study on Scenarios and Requirements for Next Generation Access Technologies”, Release 15</a:t>
            </a:r>
          </a:p>
          <a:p>
            <a:r>
              <a:rPr lang="en-US" sz="2000" b="0" dirty="0" smtClean="0"/>
              <a:t>[11] </a:t>
            </a:r>
            <a:r>
              <a:rPr lang="en-US" sz="2000" b="0" dirty="0"/>
              <a:t>Draft P802.11REVmd_D1.4.</a:t>
            </a:r>
          </a:p>
          <a:p>
            <a:endParaRPr lang="en-US" sz="2000" b="0" dirty="0"/>
          </a:p>
          <a:p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8489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of Contents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86310" y="1752600"/>
            <a:ext cx="8090145" cy="4289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Brief recap on the applications that drive interest in a RTA spec</a:t>
            </a:r>
          </a:p>
          <a:p>
            <a:r>
              <a:rPr lang="en-US" sz="2000" dirty="0" smtClean="0"/>
              <a:t>Possible categorization of the targeted improvements</a:t>
            </a:r>
          </a:p>
          <a:p>
            <a:r>
              <a:rPr lang="en-US" sz="2000" dirty="0" smtClean="0"/>
              <a:t>Application requirements: Is “Real </a:t>
            </a:r>
            <a:r>
              <a:rPr lang="en-US" sz="2000" dirty="0"/>
              <a:t>T</a:t>
            </a:r>
            <a:r>
              <a:rPr lang="en-US" sz="2000" dirty="0" smtClean="0"/>
              <a:t>ime” the only consideration?</a:t>
            </a:r>
          </a:p>
          <a:p>
            <a:r>
              <a:rPr lang="en-US" sz="2000" dirty="0" smtClean="0"/>
              <a:t>Operating band of the RTA network</a:t>
            </a:r>
          </a:p>
          <a:p>
            <a:r>
              <a:rPr lang="en-US" sz="2000" dirty="0" smtClean="0"/>
              <a:t>How can we create innovation spaces for better implementation?</a:t>
            </a:r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33849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4988" y="2675136"/>
            <a:ext cx="2317776" cy="29694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Brief recap on applications (1)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86310" y="1628800"/>
            <a:ext cx="8090145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On-line gaming [1], [2], [3]:</a:t>
            </a:r>
          </a:p>
          <a:p>
            <a:pPr lvl="1"/>
            <a:endParaRPr lang="en-US" sz="1600" dirty="0" smtClean="0"/>
          </a:p>
          <a:p>
            <a:endParaRPr lang="en-US" sz="20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5502" y="3034515"/>
            <a:ext cx="4623693" cy="212942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59898" y="2695664"/>
            <a:ext cx="2356624" cy="2948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6001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2732" y="2371670"/>
            <a:ext cx="1808163" cy="1350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Brief recap on applications (2)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86310" y="1628800"/>
            <a:ext cx="8090145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Real time video [4], [5]:</a:t>
            </a:r>
          </a:p>
          <a:p>
            <a:pPr lvl="1"/>
            <a:endParaRPr lang="en-US" sz="1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2845" y="2099206"/>
            <a:ext cx="4073975" cy="2248784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 flipH="1" flipV="1">
            <a:off x="6398194" y="2720401"/>
            <a:ext cx="1064786" cy="493172"/>
          </a:xfrm>
          <a:prstGeom prst="line">
            <a:avLst/>
          </a:prstGeom>
          <a:ln w="38100">
            <a:prstDash val="solid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22616" y="5610047"/>
            <a:ext cx="1233718" cy="854113"/>
          </a:xfrm>
          <a:prstGeom prst="rect">
            <a:avLst/>
          </a:prstGeom>
        </p:spPr>
      </p:pic>
      <p:cxnSp>
        <p:nvCxnSpPr>
          <p:cNvPr id="14" name="Straight Connector 13"/>
          <p:cNvCxnSpPr/>
          <p:nvPr/>
        </p:nvCxnSpPr>
        <p:spPr>
          <a:xfrm flipH="1" flipV="1">
            <a:off x="4085073" y="5721180"/>
            <a:ext cx="1580279" cy="167742"/>
          </a:xfrm>
          <a:prstGeom prst="line">
            <a:avLst/>
          </a:prstGeom>
          <a:ln w="38100"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17969" y="5013176"/>
            <a:ext cx="2072801" cy="1321786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61975" y="4923671"/>
            <a:ext cx="754612" cy="84586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524328" y="2938032"/>
            <a:ext cx="1475967" cy="121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521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Brief recap on applications (3)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86310" y="1628800"/>
            <a:ext cx="8090145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Automated control systems [6]:</a:t>
            </a:r>
          </a:p>
          <a:p>
            <a:pPr lvl="1"/>
            <a:endParaRPr lang="en-US" sz="1600" dirty="0" smtClean="0"/>
          </a:p>
          <a:p>
            <a:pPr lvl="1"/>
            <a:endParaRPr lang="en-US" sz="1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2393" y="2489484"/>
            <a:ext cx="6085639" cy="3490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980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of the Requirements per Apps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368055" y="5962088"/>
            <a:ext cx="8090145" cy="5965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It may be useful to define categories that each application falls into</a:t>
            </a:r>
          </a:p>
          <a:p>
            <a:endParaRPr lang="en-US" sz="2000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2758225"/>
              </p:ext>
            </p:extLst>
          </p:nvPr>
        </p:nvGraphicFramePr>
        <p:xfrm>
          <a:off x="217612" y="1739123"/>
          <a:ext cx="8784976" cy="3322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0172"/>
                <a:gridCol w="1766293"/>
                <a:gridCol w="1440160"/>
                <a:gridCol w="1440160"/>
                <a:gridCol w="172819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Application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Intra-BSS</a:t>
                      </a:r>
                      <a:r>
                        <a:rPr lang="en-US" sz="1400" baseline="0" dirty="0" smtClean="0"/>
                        <a:t> t</a:t>
                      </a:r>
                      <a:r>
                        <a:rPr lang="en-US" sz="1400" dirty="0" smtClean="0"/>
                        <a:t>arget latency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Bandwidth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Packet size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Robustness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On-line gaming</a:t>
                      </a:r>
                      <a:br>
                        <a:rPr lang="en-US" sz="1400" dirty="0" smtClean="0"/>
                      </a:br>
                      <a:r>
                        <a:rPr lang="en-US" sz="1400" dirty="0" smtClean="0"/>
                        <a:t>[1], [2], [3]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10[</a:t>
                      </a:r>
                      <a:r>
                        <a:rPr lang="en-US" sz="1400" dirty="0" err="1" smtClean="0"/>
                        <a:t>msec</a:t>
                      </a:r>
                      <a:r>
                        <a:rPr lang="en-US" sz="1400" dirty="0" smtClean="0"/>
                        <a:t>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0.2~1.0Mbps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100~200</a:t>
                      </a:r>
                      <a:r>
                        <a:rPr lang="en-US" sz="1400" baseline="0" dirty="0" smtClean="0"/>
                        <a:t> octet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&lt; 3 consecutive packet loss, </a:t>
                      </a:r>
                      <a:br>
                        <a:rPr lang="en-US" sz="1400" dirty="0" smtClean="0"/>
                      </a:br>
                      <a:r>
                        <a:rPr lang="en-US" sz="1400" dirty="0" smtClean="0"/>
                        <a:t>PER</a:t>
                      </a:r>
                      <a:r>
                        <a:rPr lang="en-US" sz="1400" baseline="0" dirty="0" smtClean="0"/>
                        <a:t> &lt; 0.1%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Real time</a:t>
                      </a:r>
                      <a:r>
                        <a:rPr lang="en-US" sz="1400" baseline="0" dirty="0" smtClean="0"/>
                        <a:t> video</a:t>
                      </a:r>
                      <a:br>
                        <a:rPr lang="en-US" sz="1400" baseline="0" dirty="0" smtClean="0"/>
                      </a:br>
                      <a:r>
                        <a:rPr lang="en-US" sz="1400" baseline="0" dirty="0" smtClean="0"/>
                        <a:t>[4], [5]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3~10 [</a:t>
                      </a:r>
                      <a:r>
                        <a:rPr lang="en-US" sz="1400" dirty="0" err="1" smtClean="0"/>
                        <a:t>msec</a:t>
                      </a:r>
                      <a:r>
                        <a:rPr lang="en-US" sz="1400" dirty="0" smtClean="0"/>
                        <a:t>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0.1~20Gbps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&gt;4000 octet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Must</a:t>
                      </a:r>
                      <a:endParaRPr lang="en-US" sz="1400" dirty="0"/>
                    </a:p>
                  </a:txBody>
                  <a:tcPr/>
                </a:tc>
              </a:tr>
              <a:tr h="21336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Control System Class 0</a:t>
                      </a:r>
                      <a:br>
                        <a:rPr lang="en-US" sz="1400" dirty="0" smtClean="0"/>
                      </a:br>
                      <a:r>
                        <a:rPr lang="en-US" sz="1400" dirty="0" smtClean="0"/>
                        <a:t>[6], [8], [9]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1-3 [</a:t>
                      </a:r>
                      <a:r>
                        <a:rPr lang="en-US" sz="1400" dirty="0" err="1" smtClean="0"/>
                        <a:t>msec</a:t>
                      </a:r>
                      <a:r>
                        <a:rPr lang="en-US" sz="1400" dirty="0" smtClean="0"/>
                        <a:t>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10~100kbps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&lt; 100 octet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BLER</a:t>
                      </a:r>
                      <a:r>
                        <a:rPr lang="en-US" sz="1400" baseline="0" dirty="0" smtClean="0"/>
                        <a:t> &lt; 10e-9</a:t>
                      </a:r>
                      <a:endParaRPr lang="en-US" sz="1400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Control System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Class 1</a:t>
                      </a:r>
                      <a:br>
                        <a:rPr lang="en-US" sz="1400" dirty="0" smtClean="0"/>
                      </a:br>
                      <a:r>
                        <a:rPr lang="en-US" sz="1400" dirty="0" smtClean="0"/>
                        <a:t>[6]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 [</a:t>
                      </a:r>
                      <a:r>
                        <a:rPr lang="en-US" sz="1400" dirty="0" err="1" smtClean="0"/>
                        <a:t>msec</a:t>
                      </a:r>
                      <a:r>
                        <a:rPr lang="en-US" sz="1400" dirty="0" smtClean="0"/>
                        <a:t>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10~100kbps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&lt; 100 octet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BLER</a:t>
                      </a:r>
                      <a:r>
                        <a:rPr lang="en-US" sz="1400" baseline="0" dirty="0" smtClean="0"/>
                        <a:t> &lt; 10e-9</a:t>
                      </a:r>
                      <a:endParaRPr lang="en-US" sz="1400" dirty="0"/>
                    </a:p>
                  </a:txBody>
                  <a:tcPr/>
                </a:tc>
              </a:tr>
              <a:tr h="2133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Control System Class 2-3 [6],</a:t>
                      </a:r>
                      <a:r>
                        <a:rPr lang="en-US" sz="1400" baseline="0" dirty="0" smtClean="0"/>
                        <a:t> [7]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10~100 [</a:t>
                      </a:r>
                      <a:r>
                        <a:rPr lang="en-US" sz="1400" dirty="0" err="1" smtClean="0"/>
                        <a:t>msec</a:t>
                      </a:r>
                      <a:r>
                        <a:rPr lang="en-US" sz="1400" dirty="0" smtClean="0"/>
                        <a:t>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1~10kbps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&lt; 100 octet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BLER</a:t>
                      </a:r>
                      <a:r>
                        <a:rPr lang="en-US" sz="1400" baseline="0" dirty="0" smtClean="0"/>
                        <a:t> &lt; 10e-9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060483" y="5217462"/>
            <a:ext cx="39421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Control system class 0 : emergency / force control</a:t>
            </a:r>
          </a:p>
          <a:p>
            <a:r>
              <a:rPr lang="en-US" dirty="0" smtClean="0"/>
              <a:t>Control system class 1 : regulatory control / camera input</a:t>
            </a:r>
          </a:p>
          <a:p>
            <a:r>
              <a:rPr lang="en-US" dirty="0" smtClean="0"/>
              <a:t>Control system class 2 : supervisory / no physical interaction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868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Low </a:t>
            </a:r>
            <a:r>
              <a:rPr lang="en-US" dirty="0"/>
              <a:t>L</a:t>
            </a:r>
            <a:r>
              <a:rPr lang="en-US" dirty="0" smtClean="0"/>
              <a:t>atency the Only Consideration for a Potential RTA Specification?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65027" y="1844824"/>
            <a:ext cx="8090145" cy="3908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sz="2000" dirty="0" smtClean="0"/>
          </a:p>
          <a:p>
            <a:r>
              <a:rPr lang="en-US" sz="2000" dirty="0" smtClean="0"/>
              <a:t>Many of the applications benefit real time capability also require high-level robustness</a:t>
            </a:r>
          </a:p>
          <a:p>
            <a:endParaRPr lang="en-US" sz="2000" dirty="0" smtClean="0"/>
          </a:p>
          <a:p>
            <a:r>
              <a:rPr lang="en-US" sz="2000" dirty="0" smtClean="0"/>
              <a:t>None of these applications appreciates real time capability with large frame loss ratio</a:t>
            </a:r>
          </a:p>
          <a:p>
            <a:pPr lvl="1"/>
            <a:endParaRPr lang="en-US" sz="1600" dirty="0" smtClean="0"/>
          </a:p>
          <a:p>
            <a:r>
              <a:rPr lang="en-US" sz="2000" dirty="0" smtClean="0"/>
              <a:t>Do we want to bundle latency requirement together with reliability and/or robustness criteria?</a:t>
            </a:r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584819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Other Technologies Consider RTA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65027" y="1844824"/>
            <a:ext cx="8090145" cy="3908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For instance, 3GPP defines 3 device categories: </a:t>
            </a:r>
            <a:r>
              <a:rPr lang="en-US" sz="2000" dirty="0" err="1" smtClean="0"/>
              <a:t>eMBB</a:t>
            </a:r>
            <a:r>
              <a:rPr lang="en-US" sz="2000" dirty="0" smtClean="0"/>
              <a:t>, </a:t>
            </a:r>
            <a:r>
              <a:rPr lang="en-US" sz="2000" dirty="0" err="1" smtClean="0"/>
              <a:t>mMTC</a:t>
            </a:r>
            <a:r>
              <a:rPr lang="en-US" sz="2000" dirty="0" smtClean="0"/>
              <a:t>, and URLLC [10]</a:t>
            </a:r>
          </a:p>
          <a:p>
            <a:pPr lvl="1"/>
            <a:r>
              <a:rPr lang="en-US" sz="1600" dirty="0" err="1" smtClean="0"/>
              <a:t>eMBB</a:t>
            </a:r>
            <a:r>
              <a:rPr lang="en-US" sz="1600" dirty="0" smtClean="0"/>
              <a:t>: enhanced Mobile </a:t>
            </a:r>
            <a:r>
              <a:rPr lang="en-US" sz="1600" dirty="0" err="1" smtClean="0"/>
              <a:t>BroadBand</a:t>
            </a:r>
            <a:endParaRPr lang="en-US" sz="1600" dirty="0" smtClean="0"/>
          </a:p>
          <a:p>
            <a:pPr lvl="1"/>
            <a:r>
              <a:rPr lang="en-US" sz="1600" dirty="0" err="1" smtClean="0"/>
              <a:t>mMTC</a:t>
            </a:r>
            <a:r>
              <a:rPr lang="en-US" sz="1600" dirty="0" smtClean="0"/>
              <a:t>: massive Machine Type Communication</a:t>
            </a:r>
          </a:p>
          <a:p>
            <a:pPr lvl="1"/>
            <a:r>
              <a:rPr lang="en-US" sz="1600" dirty="0" smtClean="0"/>
              <a:t>URLLC: Ultra-Reliable and Low Latency Communications</a:t>
            </a:r>
          </a:p>
          <a:p>
            <a:r>
              <a:rPr lang="en-US" sz="2000" dirty="0" smtClean="0"/>
              <a:t>Different user plane latency requirements are defined for each of the devices</a:t>
            </a:r>
          </a:p>
          <a:p>
            <a:pPr lvl="1"/>
            <a:r>
              <a:rPr lang="en-US" sz="1600" dirty="0" err="1" smtClean="0"/>
              <a:t>eMBB</a:t>
            </a:r>
            <a:r>
              <a:rPr lang="en-US" sz="1600" dirty="0" smtClean="0"/>
              <a:t>: 4msec for UL, and 4msec for DL</a:t>
            </a:r>
          </a:p>
          <a:p>
            <a:pPr lvl="1"/>
            <a:r>
              <a:rPr lang="en-US" sz="1600" dirty="0" err="1" smtClean="0"/>
              <a:t>mMTC</a:t>
            </a:r>
            <a:r>
              <a:rPr lang="en-US" sz="1600" dirty="0" smtClean="0"/>
              <a:t>: N/A</a:t>
            </a:r>
          </a:p>
          <a:p>
            <a:pPr lvl="1"/>
            <a:r>
              <a:rPr lang="en-US" sz="1600" dirty="0"/>
              <a:t>URLLC: 0.5msec for UL, and 0.5msec for DL</a:t>
            </a:r>
          </a:p>
          <a:p>
            <a:pPr lvl="1"/>
            <a:endParaRPr lang="en-US" sz="1600" dirty="0" smtClean="0"/>
          </a:p>
          <a:p>
            <a:r>
              <a:rPr lang="en-US" sz="2000" dirty="0" smtClean="0"/>
              <a:t>Should we define similar categories for 802.11 RTA devices?</a:t>
            </a:r>
          </a:p>
        </p:txBody>
      </p:sp>
    </p:spTree>
    <p:extLst>
      <p:ext uri="{BB962C8B-B14F-4D97-AF65-F5344CB8AC3E}">
        <p14:creationId xmlns:p14="http://schemas.microsoft.com/office/powerpoint/2010/main" val="246533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RTA: Band Specific or Band Agnostic?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65027" y="1844824"/>
            <a:ext cx="8090145" cy="3908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sz="2000" dirty="0" smtClean="0"/>
          </a:p>
          <a:p>
            <a:r>
              <a:rPr lang="en-US" sz="2000" dirty="0" smtClean="0"/>
              <a:t>802.11 network can be deployed in many frequency bands, i.e., ~800MHz, 900MHz, 2.4GHz, 3.5GHz, 5GHz, and &gt;40GHz</a:t>
            </a:r>
            <a:endParaRPr lang="en-US" sz="2000" dirty="0"/>
          </a:p>
          <a:p>
            <a:pPr lvl="1"/>
            <a:endParaRPr lang="en-US" sz="1600" dirty="0" smtClean="0"/>
          </a:p>
          <a:p>
            <a:r>
              <a:rPr lang="en-US" sz="2000" dirty="0" smtClean="0"/>
              <a:t>The operating frequency band is chosen to meet application </a:t>
            </a:r>
            <a:r>
              <a:rPr lang="en-US" sz="2000" dirty="0" smtClean="0"/>
              <a:t>needs</a:t>
            </a:r>
          </a:p>
          <a:p>
            <a:pPr lvl="1"/>
            <a:endParaRPr lang="en-US" sz="1600" dirty="0" smtClean="0"/>
          </a:p>
          <a:p>
            <a:r>
              <a:rPr lang="en-US" sz="2000" dirty="0" smtClean="0"/>
              <a:t>Looking through applications in the previous slides, it is possible that applications that appreciate RTA technology can be accommodated in any 802.11 frequency bands</a:t>
            </a:r>
          </a:p>
          <a:p>
            <a:pPr lvl="1"/>
            <a:endParaRPr lang="en-US" sz="1600" dirty="0" smtClean="0"/>
          </a:p>
          <a:p>
            <a:r>
              <a:rPr lang="en-US" sz="2000" dirty="0" smtClean="0"/>
              <a:t>Should we consider RTA to be band specific technology or band agnostic technology?</a:t>
            </a:r>
          </a:p>
          <a:p>
            <a:pPr lvl="1"/>
            <a:r>
              <a:rPr lang="en-US" sz="1600" dirty="0" smtClean="0"/>
              <a:t>802.11ax and EHT are for 2.4GHz, 5GHz, and 6GHz only</a:t>
            </a:r>
          </a:p>
          <a:p>
            <a:pPr lvl="1"/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2107189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46867</TotalTime>
  <Words>1012</Words>
  <Application>Microsoft Office PowerPoint</Application>
  <PresentationFormat>On-screen Show (4:3)</PresentationFormat>
  <Paragraphs>163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Times New Roman</vt:lpstr>
      <vt:lpstr>802-11-Submission</vt:lpstr>
      <vt:lpstr>Thoughts on RTA Development</vt:lpstr>
      <vt:lpstr>Table of Contents</vt:lpstr>
      <vt:lpstr>Brief recap on applications (1)</vt:lpstr>
      <vt:lpstr>Brief recap on applications (2)</vt:lpstr>
      <vt:lpstr>Brief recap on applications (3)</vt:lpstr>
      <vt:lpstr>Comparison of the Requirements per Apps</vt:lpstr>
      <vt:lpstr>Is Low Latency the Only Consideration for a Potential RTA Specification?</vt:lpstr>
      <vt:lpstr>How Other Technologies Consider RTA</vt:lpstr>
      <vt:lpstr>RTA: Band Specific or Band Agnostic?</vt:lpstr>
      <vt:lpstr>How does the RTA technology fit with 802.11 specification?</vt:lpstr>
      <vt:lpstr>RTA: A Tool for Cross-Layer Design?</vt:lpstr>
      <vt:lpstr>Discussion/Questions</vt:lpstr>
      <vt:lpstr>Straw poll (1)</vt:lpstr>
      <vt:lpstr>Straw poll (2)</vt:lpstr>
      <vt:lpstr>Straw poll (3)</vt:lpstr>
      <vt:lpstr>Straw poll (4)</vt:lpstr>
      <vt:lpstr>References</vt:lpstr>
      <vt:lpstr>References</vt:lpstr>
    </vt:vector>
  </TitlesOfParts>
  <Company>Sony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Scheduling for FB network</dc:title>
  <dc:creator>Sakoda, Kazuyuki</dc:creator>
  <cp:keywords>CTPClassification=CTP_IC:VisualMarkings=</cp:keywords>
  <cp:lastModifiedBy>Sakoda, Kazuyuki</cp:lastModifiedBy>
  <cp:revision>511</cp:revision>
  <cp:lastPrinted>2016-10-04T20:51:11Z</cp:lastPrinted>
  <dcterms:created xsi:type="dcterms:W3CDTF">2015-03-24T14:22:58Z</dcterms:created>
  <dcterms:modified xsi:type="dcterms:W3CDTF">2018-11-15T07:51:32Z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55c0982a-72dc-4711-b9fe-71da7bc145ba</vt:lpwstr>
  </property>
  <property fmtid="{D5CDD505-2E9C-101B-9397-08002B2CF9AE}" pid="3" name="CTP_BU">
    <vt:lpwstr>COMMUNICATION &amp;DEVICES GROUP</vt:lpwstr>
  </property>
  <property fmtid="{D5CDD505-2E9C-101B-9397-08002B2CF9AE}" pid="4" name="CTP_TimeStamp">
    <vt:lpwstr>2016-03-09 11:17:48Z</vt:lpwstr>
  </property>
  <property fmtid="{D5CDD505-2E9C-101B-9397-08002B2CF9AE}" pid="5" name="CTPClassification">
    <vt:lpwstr>CTP_IC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1509718974</vt:lpwstr>
  </property>
</Properties>
</file>