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70" r:id="rId2"/>
    <p:sldId id="436" r:id="rId3"/>
    <p:sldId id="448" r:id="rId4"/>
    <p:sldId id="449" r:id="rId5"/>
    <p:sldId id="455" r:id="rId6"/>
    <p:sldId id="456" r:id="rId7"/>
    <p:sldId id="457" r:id="rId8"/>
    <p:sldId id="458" r:id="rId9"/>
    <p:sldId id="450" r:id="rId10"/>
    <p:sldId id="446" r:id="rId11"/>
    <p:sldId id="452" r:id="rId12"/>
    <p:sldId id="447" r:id="rId1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2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F05E1"/>
    <a:srgbClr val="3399FF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30" autoAdjust="0"/>
    <p:restoredTop sz="95179" autoAdjust="0"/>
  </p:normalViewPr>
  <p:slideViewPr>
    <p:cSldViewPr>
      <p:cViewPr varScale="1">
        <p:scale>
          <a:sx n="86" d="100"/>
          <a:sy n="86" d="100"/>
        </p:scale>
        <p:origin x="246" y="84"/>
      </p:cViewPr>
      <p:guideLst>
        <p:guide orient="horz" pos="2160"/>
        <p:guide pos="3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2"/>
        <p:guide pos="216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624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406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/>
              <a:t>Page </a:t>
            </a:r>
            <a:fld id="{19A33B0A-A4A5-40D7-A321-3E6D6E9FD043}" type="slidenum">
              <a:rPr lang="en-US" altLang="zh-CN" smtClean="0"/>
              <a:t>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656471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07500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700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7" y="239715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0688320" y="6475730"/>
            <a:ext cx="85760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Nan</a:t>
            </a:r>
            <a:r>
              <a:rPr lang="en-US" altLang="ko-KR" sz="1200" baseline="0" dirty="0" smtClean="0">
                <a:latin typeface="+mj-lt"/>
              </a:rPr>
              <a:t> Li (</a:t>
            </a:r>
            <a:r>
              <a:rPr lang="en-US" altLang="ko-KR" sz="1200" dirty="0" smtClean="0">
                <a:latin typeface="+mj-lt"/>
              </a:rPr>
              <a:t>ZTE)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+mj-lt"/>
              </a:rPr>
              <a:t>Slide </a:t>
            </a:r>
            <a:fld id="{1E6F8221-7D42-47C8-8226-2BDDEB866FE1}" type="slidenum">
              <a:rPr lang="en-US" altLang="zh-CN" sz="1200" dirty="0" smtClean="0">
                <a:latin typeface="+mj-lt"/>
              </a:rPr>
              <a:t>‹#›</a:t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2993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</a:t>
            </a:r>
            <a:r>
              <a:rPr lang="en-US" sz="1800" b="1" dirty="0" smtClean="0">
                <a:latin typeface="+mj-lt"/>
                <a:cs typeface="+mn-cs"/>
              </a:rPr>
              <a:t>IEEE </a:t>
            </a:r>
            <a:r>
              <a:rPr lang="en-US" sz="1800" b="1" dirty="0" smtClean="0">
                <a:latin typeface="+mj-lt"/>
                <a:cs typeface="+mn-cs"/>
              </a:rPr>
              <a:t>802.11-18/1964r0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Nov 2018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Gulim" panose="020B0600000101010101" pitchFamily="50" charset="-127"/>
              </a:rPr>
              <a:t>Simulation of LTE-V and WAVE</a:t>
            </a:r>
            <a:endParaRPr lang="en-US" altLang="ko-KR" kern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2209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Gulim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Gulim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Gulim" panose="020B0600000101010101" pitchFamily="50" charset="-127"/>
              </a:rPr>
              <a:t>2018-11-07</a:t>
            </a: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1752600" y="22821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 dirty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1905000" y="2868930"/>
          <a:ext cx="7924800" cy="291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 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Sun Bo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+mn-ea"/>
                        </a:rPr>
                        <a:t>HanZhiqiang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han.zhiqiang1@zte.com.cn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Wei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wei.ning@zte.com.cn </a:t>
                      </a: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Lv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Kaiying</a:t>
                      </a:r>
                      <a:endParaRPr lang="en-US" altLang="en-US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24936" y="1752600"/>
            <a:ext cx="10981264" cy="4724400"/>
          </a:xfrm>
        </p:spPr>
        <p:txBody>
          <a:bodyPr/>
          <a:lstStyle/>
          <a:p>
            <a:r>
              <a:rPr lang="en-US" sz="1800" b="0" dirty="0" smtClean="0">
                <a:sym typeface="+mn-ea"/>
              </a:rPr>
              <a:t>Both in LTE V2X mode3 and mode4 ,a packet goes through initial transmission and one time retransmission.Thus in the simulation , one time retransmission is also added to WAVE for fairness.</a:t>
            </a:r>
          </a:p>
          <a:p>
            <a:endParaRPr lang="en-US" sz="1800" b="0" dirty="0" smtClean="0">
              <a:sym typeface="+mn-ea"/>
            </a:endParaRPr>
          </a:p>
          <a:p>
            <a:r>
              <a:rPr lang="en-US" sz="1800" b="0" dirty="0" smtClean="0"/>
              <a:t>The simulation results shows that in each scenario, mode3 performs better than mode4.This because</a:t>
            </a:r>
            <a:r>
              <a:rPr lang="en-US" sz="1800" b="0" dirty="0" smtClean="0">
                <a:sym typeface="+mn-ea"/>
              </a:rPr>
              <a:t> UEs in mode4 select resources by performing channel sensing like WLA</a:t>
            </a:r>
            <a:r>
              <a:rPr lang="en-US" sz="1800" b="0" dirty="0" smtClean="0">
                <a:solidFill>
                  <a:schemeClr val="tx1"/>
                </a:solidFill>
                <a:sym typeface="+mn-ea"/>
              </a:rPr>
              <a:t>N,whereas UEs in mode3 depend on eNB resource scheduling ,which avoids collision between UEs in the same cell.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0" dirty="0" smtClean="0"/>
              <a:t>The results also shows that LTE V2X's PRR performance is better than WAVE' s under same mobility model ,traffic model and channel model. The reasons may lie in :</a:t>
            </a:r>
          </a:p>
          <a:p>
            <a:pPr lvl="1" algn="l"/>
            <a:r>
              <a:rPr lang="en-US" sz="1500" b="0" dirty="0" smtClean="0"/>
              <a:t>The difference of channel sensing mechnism: in WAVE system, STAs  do channel sensing on a bandwidth of 10MHz,where in LTE V2X ,the 10MHz channel is divided into subchannels,and UEs do channel sensing on each subchannel for channel access opportunity. </a:t>
            </a:r>
          </a:p>
          <a:p>
            <a:pPr lvl="1" algn="l"/>
            <a:r>
              <a:rPr lang="en-US" sz="1500" b="0" dirty="0" smtClean="0"/>
              <a:t>In mode4 resource selection procedure , if the number of candidate single-subframe resources is smaller than 20% of the total number of the candidate single-subframe resources, then </a:t>
            </a:r>
            <a:r>
              <a:rPr lang="en-US" altLang="zh-CN" sz="1500">
                <a:sym typeface="+mn-ea"/>
              </a:rPr>
              <a:t>thresPSSCH-RSRP is </a:t>
            </a:r>
            <a:r>
              <a:rPr lang="en-US" sz="1500" b="0" dirty="0" smtClean="0"/>
              <a:t>increased by 3 dB and this can be repeated till </a:t>
            </a:r>
            <a:r>
              <a:rPr lang="en-US" sz="1500" dirty="0" smtClean="0">
                <a:sym typeface="+mn-ea"/>
              </a:rPr>
              <a:t>the number of candidate single-subframe resources is &gt;=20% of total. This makes sure mode 4 UE can always select available RBs once it contends for channel access.</a:t>
            </a:r>
            <a:endParaRPr lang="en-US" sz="1500" b="0" dirty="0" smtClean="0"/>
          </a:p>
          <a:p>
            <a:pPr lvl="1" algn="l"/>
            <a:endParaRPr lang="en-US" sz="1500" b="0" dirty="0" smtClean="0"/>
          </a:p>
          <a:p>
            <a:pPr marL="457200" lvl="1" indent="0">
              <a:buNone/>
            </a:pPr>
            <a:endParaRPr lang="en-US" altLang="zh-CN" sz="1500"/>
          </a:p>
          <a:p>
            <a:pPr lvl="1"/>
            <a:endParaRPr lang="en-US" sz="1500" b="0" dirty="0" smtClean="0"/>
          </a:p>
          <a:p>
            <a:pPr lvl="1"/>
            <a:endParaRPr lang="en-US" sz="1500" b="0" dirty="0" smtClean="0"/>
          </a:p>
          <a:p>
            <a:pPr lvl="1"/>
            <a:endParaRPr lang="en-US" sz="1500" b="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5217" y="667229"/>
            <a:ext cx="9992783" cy="1085371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Conclusion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>
                <a:sym typeface="+mn-ea"/>
              </a:rPr>
              <a:t>PRR simulation results for WAVE and LTE V2X under same simulation assumption are shown in this proposal,including two scenarios(Urban and Freeway) of different speeds.</a:t>
            </a:r>
            <a:endParaRPr lang="en-US" sz="1800" b="0" dirty="0" smtClean="0">
              <a:sym typeface="+mn-ea"/>
            </a:endParaRPr>
          </a:p>
          <a:p>
            <a:endParaRPr lang="en-US" sz="1800" b="0" dirty="0" smtClean="0"/>
          </a:p>
          <a:p>
            <a:r>
              <a:rPr lang="en-US" sz="2000" b="0" dirty="0" smtClean="0">
                <a:sym typeface="+mn-ea"/>
              </a:rPr>
              <a:t>By the observation of the curves, </a:t>
            </a:r>
            <a:r>
              <a:rPr lang="en-US" sz="2000" b="0" dirty="0" smtClean="0">
                <a:solidFill>
                  <a:schemeClr val="tx1"/>
                </a:solidFill>
                <a:sym typeface="+mn-ea"/>
              </a:rPr>
              <a:t>PRR for LTE V2X is bettter than that of WAVE under specific scenarios.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sym typeface="+mn-ea"/>
            </a:endParaRPr>
          </a:p>
          <a:p>
            <a:pPr algn="l"/>
            <a:r>
              <a:rPr lang="en-US" sz="2000" b="0" dirty="0" smtClean="0">
                <a:solidFill>
                  <a:schemeClr val="tx1"/>
                </a:solidFill>
              </a:rPr>
              <a:t>WAVE should improve its performance for be</a:t>
            </a:r>
            <a:r>
              <a:rPr lang="en-US" sz="2000" b="0" dirty="0" smtClean="0"/>
              <a:t>tter collision avoidence and transmission reliability for V2X traffic.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Reference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[1]36885-e00,3rd Generation Partnership Project;Technical Specification Group Radio Access Network;Study on LTE-based V2X Services;(Release 14)</a:t>
            </a:r>
          </a:p>
          <a:p>
            <a:pPr marL="0" indent="0">
              <a:buNone/>
            </a:pPr>
            <a:r>
              <a:rPr lang="en-US" altLang="zh-CN"/>
              <a:t>[2]36.213 V14.0.0</a:t>
            </a:r>
          </a:p>
          <a:p>
            <a:pPr marL="0" indent="0">
              <a:buNone/>
            </a:pPr>
            <a:r>
              <a:rPr lang="en-US" altLang="zh-CN"/>
              <a:t>[3]36.211 V14.0.0</a:t>
            </a:r>
          </a:p>
          <a:p>
            <a:pPr marL="0" indent="0">
              <a:buNone/>
            </a:pPr>
            <a:r>
              <a:rPr lang="en-US" altLang="zh-CN"/>
              <a:t>[4]36.212 V14.0.0</a:t>
            </a:r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/>
              <a:t>	</a:t>
            </a:r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376680" y="1817370"/>
            <a:ext cx="9107170" cy="4267200"/>
          </a:xfrm>
        </p:spPr>
        <p:txBody>
          <a:bodyPr/>
          <a:lstStyle/>
          <a:p>
            <a:pPr lvl="1"/>
            <a:endParaRPr lang="en-GB" dirty="0" smtClean="0"/>
          </a:p>
          <a:p>
            <a:r>
              <a:rPr lang="en-GB" dirty="0" smtClean="0"/>
              <a:t>This </a:t>
            </a:r>
            <a:r>
              <a:rPr lang="en-US" altLang="en-GB" dirty="0" smtClean="0"/>
              <a:t>proposal</a:t>
            </a:r>
            <a:r>
              <a:rPr lang="en-GB" dirty="0" smtClean="0"/>
              <a:t> </a:t>
            </a:r>
            <a:r>
              <a:rPr lang="en-US" altLang="en-GB" dirty="0" smtClean="0"/>
              <a:t>introduces performance metrics </a:t>
            </a:r>
            <a:r>
              <a:rPr lang="en-US" altLang="en-GB" dirty="0" smtClean="0">
                <a:solidFill>
                  <a:schemeClr val="tx1"/>
                </a:solidFill>
              </a:rPr>
              <a:t>for LTE </a:t>
            </a:r>
            <a:r>
              <a:rPr lang="en-GB" dirty="0" smtClean="0">
                <a:solidFill>
                  <a:schemeClr val="tx1"/>
                </a:solidFill>
              </a:rPr>
              <a:t>V2X</a:t>
            </a:r>
            <a:r>
              <a:rPr lang="en-US" altLang="en-GB" dirty="0" smtClean="0">
                <a:solidFill>
                  <a:schemeClr val="tx1"/>
                </a:solidFill>
              </a:rPr>
              <a:t>, and provide PRR simulation results </a:t>
            </a:r>
            <a:r>
              <a:rPr lang="en-US" altLang="en-GB" dirty="0" smtClean="0"/>
              <a:t>of</a:t>
            </a:r>
            <a:r>
              <a:rPr lang="en-US" altLang="en-GB" dirty="0" smtClean="0">
                <a:solidFill>
                  <a:schemeClr val="tx1"/>
                </a:solidFill>
              </a:rPr>
              <a:t> </a:t>
            </a:r>
            <a:r>
              <a:rPr lang="en-US" altLang="en-GB" dirty="0" smtClean="0">
                <a:solidFill>
                  <a:schemeClr val="tx1"/>
                </a:solidFill>
                <a:sym typeface="+mn-ea"/>
              </a:rPr>
              <a:t>LTE </a:t>
            </a:r>
            <a:r>
              <a:rPr lang="en-US" altLang="en-GB" dirty="0" smtClean="0">
                <a:solidFill>
                  <a:schemeClr val="tx1"/>
                </a:solidFill>
              </a:rPr>
              <a:t>V2X and WAVE in similar conditions.</a:t>
            </a:r>
          </a:p>
          <a:p>
            <a:endParaRPr lang="en-US" altLang="en-GB" dirty="0" smtClean="0">
              <a:solidFill>
                <a:schemeClr val="tx1"/>
              </a:solidFill>
            </a:endParaRPr>
          </a:p>
          <a:p>
            <a:r>
              <a:rPr lang="en-US" altLang="en-GB" dirty="0" smtClean="0">
                <a:solidFill>
                  <a:schemeClr val="tx1"/>
                </a:solidFill>
              </a:rPr>
              <a:t>The simulation result indicates the necessity of improving WAVE in typical scenarios.</a:t>
            </a:r>
          </a:p>
          <a:p>
            <a:endParaRPr lang="en-US" alt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LTE V2X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In LTE V2X</a:t>
            </a:r>
            <a:r>
              <a:rPr lang="en-US" dirty="0" smtClean="0">
                <a:sym typeface="+mn-ea"/>
              </a:rPr>
              <a:t>, PRR </a:t>
            </a:r>
            <a:r>
              <a:rPr lang="en-US" dirty="0">
                <a:sym typeface="+mn-ea"/>
              </a:rPr>
              <a:t>and latency are used to evaluate system performance[1].</a:t>
            </a:r>
          </a:p>
          <a:p>
            <a:pPr lvl="1"/>
            <a:r>
              <a:rPr lang="en-US" dirty="0">
                <a:sym typeface="+mn-ea"/>
              </a:rPr>
              <a:t>Packet Reception Ratio (PRR):</a:t>
            </a:r>
          </a:p>
          <a:p>
            <a:pPr lvl="2"/>
            <a:r>
              <a:rPr lang="en-US" dirty="0">
                <a:sym typeface="+mn-ea"/>
              </a:rPr>
              <a:t>For one Tx packet, the PRR is calculated by X/Y, where Y is the number of UE/vehicles that located in the </a:t>
            </a:r>
            <a:r>
              <a:rPr lang="en-US" b="1" dirty="0">
                <a:sym typeface="+mn-ea"/>
              </a:rPr>
              <a:t>range (a, b)</a:t>
            </a:r>
            <a:r>
              <a:rPr lang="en-US" dirty="0">
                <a:sym typeface="+mn-ea"/>
              </a:rPr>
              <a:t> from the TX, and X is the number of UE/vehicles with successful reception among Y. </a:t>
            </a:r>
          </a:p>
          <a:p>
            <a:pPr lvl="2"/>
            <a:r>
              <a:rPr lang="en-US" dirty="0">
                <a:sym typeface="+mn-ea"/>
              </a:rPr>
              <a:t>Average PRR, calculated as (X1+X2+X3….+Xn)/(Y1+Y2+Y3…+Yn) where n denotes the number of generated messages in simulation. with </a:t>
            </a:r>
            <a:r>
              <a:rPr lang="en-US" b="1" dirty="0">
                <a:sym typeface="+mn-ea"/>
              </a:rPr>
              <a:t>a = i*20 meters, b = (i+1)*20 meters for i=0, 1, …, 25</a:t>
            </a:r>
            <a:endParaRPr lang="en-US" dirty="0">
              <a:sym typeface="+mn-ea"/>
            </a:endParaRPr>
          </a:p>
          <a:p>
            <a:pPr lvl="1"/>
            <a:r>
              <a:rPr lang="en-US" dirty="0">
                <a:sym typeface="+mn-ea"/>
              </a:rPr>
              <a:t>Latency:</a:t>
            </a:r>
          </a:p>
          <a:p>
            <a:pPr lvl="2"/>
            <a:r>
              <a:rPr lang="en-US" dirty="0">
                <a:sym typeface="+mn-ea"/>
              </a:rPr>
              <a:t>latency components include</a:t>
            </a:r>
            <a:r>
              <a:rPr lang="en-US" dirty="0" smtClean="0">
                <a:sym typeface="+mn-ea"/>
              </a:rPr>
              <a:t>: L-RRC,L-paging, L-</a:t>
            </a:r>
            <a:r>
              <a:rPr lang="en-US" dirty="0" err="1" smtClean="0">
                <a:sym typeface="+mn-ea"/>
              </a:rPr>
              <a:t>SL_config</a:t>
            </a:r>
            <a:r>
              <a:rPr lang="en-US" dirty="0" smtClean="0">
                <a:sym typeface="+mn-ea"/>
              </a:rPr>
              <a:t>, L-UL,L-RSU, ... etc.. And </a:t>
            </a:r>
            <a:r>
              <a:rPr lang="en-US" dirty="0">
                <a:sym typeface="+mn-ea"/>
              </a:rPr>
              <a:t>the overall latency of each scenario can be decomposed into selective combination of the latency components.</a:t>
            </a:r>
          </a:p>
          <a:p>
            <a:r>
              <a:rPr lang="en-US" dirty="0">
                <a:sym typeface="+mn-ea"/>
              </a:rPr>
              <a:t>This proposal focuses on PRR simulation result comparation between LTE V2X and WAVE.</a:t>
            </a:r>
            <a:endParaRPr lang="en-US" dirty="0"/>
          </a:p>
          <a:p>
            <a:endParaRPr 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5030" y="685800"/>
            <a:ext cx="10707370" cy="914400"/>
          </a:xfrm>
        </p:spPr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Assumptions (</a:t>
            </a:r>
            <a:r>
              <a:rPr lang="en-US" altLang="zh-CN" dirty="0"/>
              <a:t>LTE V2X)</a:t>
            </a:r>
          </a:p>
        </p:txBody>
      </p:sp>
      <p:graphicFrame>
        <p:nvGraphicFramePr>
          <p:cNvPr id="4" name="表格 3"/>
          <p:cNvGraphicFramePr/>
          <p:nvPr/>
        </p:nvGraphicFramePr>
        <p:xfrm>
          <a:off x="3237230" y="1487805"/>
          <a:ext cx="5668010" cy="475107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834005"/>
                <a:gridCol w="2834005"/>
              </a:tblGrid>
              <a:tr h="2419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LTE V2X </a:t>
                      </a:r>
                      <a:r>
                        <a:rPr lang="zh-CN" altLang="en-US" sz="1000"/>
                        <a:t>Parameter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/>
                        <a:t>Assumption</a:t>
                      </a:r>
                    </a:p>
                  </a:txBody>
                  <a:tcPr marL="0" marR="0" marT="25400" marB="25400" anchor="ctr"/>
                </a:tc>
              </a:tr>
              <a:tr h="242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/>
                        <a:t>Carrier frequency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5.9GHz</a:t>
                      </a:r>
                    </a:p>
                  </a:txBody>
                  <a:tcPr marL="0" marR="0" marT="25400" marB="25400" anchor="ctr"/>
                </a:tc>
              </a:tr>
              <a:tr h="2552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/>
                        <a:t>Bandwidth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10MHz</a:t>
                      </a:r>
                    </a:p>
                  </a:txBody>
                  <a:tcPr marL="0" marR="0" marT="25400" marB="25400" anchor="ctr"/>
                </a:tc>
              </a:tr>
              <a:tr h="242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eNB</a:t>
                      </a:r>
                      <a:r>
                        <a:rPr lang="zh-CN" altLang="en-US" sz="1000"/>
                        <a:t> transmit power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46dBm</a:t>
                      </a:r>
                    </a:p>
                  </a:txBody>
                  <a:tcPr marL="0" marR="0" marT="25400" marB="25400" anchor="ctr"/>
                </a:tc>
              </a:tr>
              <a:tr h="2419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SPS</a:t>
                      </a:r>
                      <a:r>
                        <a:rPr lang="zh-CN" altLang="en-US" sz="1000"/>
                        <a:t> </a:t>
                      </a:r>
                      <a:r>
                        <a:rPr lang="en-US" altLang="zh-CN" sz="1000"/>
                        <a:t>period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100ms</a:t>
                      </a:r>
                    </a:p>
                  </a:txBody>
                  <a:tcPr marL="0" marR="0" marT="25400" marB="25400" anchor="ctr"/>
                </a:tc>
              </a:tr>
              <a:tr h="242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/>
                        <a:t>Time gap between </a:t>
                      </a:r>
                      <a:r>
                        <a:rPr lang="en-US" altLang="zh-CN" sz="1000"/>
                        <a:t>Tx</a:t>
                      </a:r>
                      <a:r>
                        <a:rPr lang="zh-CN" altLang="en-US" sz="1000"/>
                        <a:t> and </a:t>
                      </a:r>
                      <a:r>
                        <a:rPr lang="en-US" altLang="zh-CN" sz="1000"/>
                        <a:t>ReT</a:t>
                      </a:r>
                      <a:r>
                        <a:rPr lang="zh-CN" altLang="en-US" sz="1000"/>
                        <a:t>x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1~15ms</a:t>
                      </a:r>
                    </a:p>
                  </a:txBody>
                  <a:tcPr marL="0" marR="0" marT="25400" marB="25400" anchor="ctr"/>
                </a:tc>
              </a:tr>
              <a:tr h="2419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Tx a</a:t>
                      </a:r>
                      <a:r>
                        <a:rPr lang="zh-CN" altLang="en-US" sz="1000"/>
                        <a:t>ntenna gain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3dBi</a:t>
                      </a:r>
                    </a:p>
                  </a:txBody>
                  <a:tcPr marL="0" marR="0" marT="25400" marB="25400" anchor="ctr"/>
                </a:tc>
              </a:tr>
              <a:tr h="242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Rx a</a:t>
                      </a:r>
                      <a:r>
                        <a:rPr lang="zh-CN" altLang="en-US" sz="1000"/>
                        <a:t>ntenna gain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3dBi</a:t>
                      </a:r>
                    </a:p>
                  </a:txBody>
                  <a:tcPr marL="0" marR="0" marT="25400" marB="25400" anchor="ctr"/>
                </a:tc>
              </a:tr>
              <a:tr h="2419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/>
                        <a:t>Noise figure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9dB</a:t>
                      </a:r>
                    </a:p>
                  </a:txBody>
                  <a:tcPr marL="0" marR="0" marT="25400" marB="25400" anchor="ctr"/>
                </a:tc>
              </a:tr>
              <a:tr h="4235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/>
                        <a:t>Pathloss model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Urban:</a:t>
                      </a:r>
                      <a:r>
                        <a:rPr sz="1000"/>
                        <a:t>WINNER+ B1 Manhattan grid layout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1000"/>
                        <a:t>Freeway: LOS in WINNER+ B1</a:t>
                      </a:r>
                    </a:p>
                  </a:txBody>
                  <a:tcPr marL="0" marR="0" marT="25400" marB="25400" anchor="ctr"/>
                </a:tc>
              </a:tr>
              <a:tr h="2571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UE Maximum </a:t>
                      </a:r>
                      <a:r>
                        <a:rPr lang="zh-CN" altLang="en-US" sz="1000"/>
                        <a:t>transmit power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23dBm</a:t>
                      </a:r>
                    </a:p>
                  </a:txBody>
                  <a:tcPr marL="0" marR="0" marT="25400" marB="25400" anchor="ctr"/>
                </a:tc>
              </a:tr>
              <a:tr h="242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scenario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/>
                        <a:t>Freeway , Urban</a:t>
                      </a:r>
                    </a:p>
                  </a:txBody>
                  <a:tcPr marL="0" marR="0" marT="25400" marB="25400" anchor="ctr"/>
                </a:tc>
              </a:tr>
              <a:tr h="4235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/>
                        <a:t>mobility model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000">
                          <a:sym typeface="+mn-ea"/>
                        </a:rPr>
                        <a:t>Freeway:</a:t>
                      </a:r>
                      <a:r>
                        <a:rPr sz="1000">
                          <a:sym typeface="+mn-ea"/>
                        </a:rPr>
                        <a:t>3 in each direction </a:t>
                      </a:r>
                      <a:r>
                        <a:rPr lang="en-US" sz="1000">
                          <a:sym typeface="+mn-ea"/>
                        </a:rPr>
                        <a:t>,</a:t>
                      </a:r>
                      <a:r>
                        <a:rPr lang="zh-CN" altLang="en-US" sz="1000">
                          <a:sym typeface="+mn-ea"/>
                        </a:rPr>
                        <a:t>Lane width</a:t>
                      </a:r>
                      <a:r>
                        <a:rPr lang="en-US" altLang="zh-CN" sz="1000">
                          <a:sym typeface="+mn-ea"/>
                        </a:rPr>
                        <a:t>:</a:t>
                      </a:r>
                      <a:r>
                        <a:rPr lang="en-US" sz="1000">
                          <a:sym typeface="+mn-ea"/>
                        </a:rPr>
                        <a:t>4</a:t>
                      </a:r>
                      <a:r>
                        <a:rPr sz="1000">
                          <a:sym typeface="+mn-ea"/>
                        </a:rPr>
                        <a:t>m</a:t>
                      </a:r>
                      <a:endParaRPr sz="1000"/>
                    </a:p>
                    <a:p>
                      <a:pPr indent="0">
                        <a:buNone/>
                      </a:pPr>
                      <a:r>
                        <a:rPr lang="en-US" altLang="zh-CN" sz="1000">
                          <a:sym typeface="+mn-ea"/>
                        </a:rPr>
                        <a:t>Urban:</a:t>
                      </a:r>
                      <a:r>
                        <a:rPr lang="zh-CN" altLang="en-US" sz="1000">
                          <a:sym typeface="+mn-ea"/>
                        </a:rPr>
                        <a:t>2 in each direction，Lane width</a:t>
                      </a:r>
                      <a:r>
                        <a:rPr lang="en-US" altLang="zh-CN" sz="1000">
                          <a:sym typeface="+mn-ea"/>
                        </a:rPr>
                        <a:t>:</a:t>
                      </a:r>
                      <a:r>
                        <a:rPr sz="1000">
                          <a:sym typeface="+mn-ea"/>
                        </a:rPr>
                        <a:t>3.5 m</a:t>
                      </a:r>
                      <a:endParaRPr lang="zh-CN" altLang="en-US" sz="1000"/>
                    </a:p>
                  </a:txBody>
                  <a:tcPr marL="0" marR="0" marT="25400" marB="25400" anchor="ctr"/>
                </a:tc>
              </a:tr>
              <a:tr h="2419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zh-CN" altLang="en-US" sz="1000"/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Resource reselection counter</a:t>
                      </a:r>
                      <a:r>
                        <a:rPr lang="zh-CN" altLang="en-US" sz="1000"/>
                        <a:t>，</a:t>
                      </a:r>
                      <a:r>
                        <a:rPr lang="en-US" altLang="zh-CN" sz="1000"/>
                        <a:t>random value</a:t>
                      </a:r>
                    </a:p>
                  </a:txBody>
                  <a:tcPr marL="0" marR="0" marT="25400" marB="25400" anchor="ctr"/>
                </a:tc>
              </a:tr>
              <a:tr h="242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numSubchannel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6</a:t>
                      </a:r>
                    </a:p>
                  </a:txBody>
                  <a:tcPr marL="0" marR="0" marT="25400" marB="25400" anchor="ctr"/>
                </a:tc>
              </a:tr>
              <a:tr h="2419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/>
                        <a:t>Resource reservation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1</a:t>
                      </a:r>
                    </a:p>
                  </a:txBody>
                  <a:tcPr marL="0" marR="0" marT="25400" marB="25400" anchor="ctr"/>
                </a:tc>
              </a:tr>
              <a:tr h="242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thresPSSCH-RSRP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-128dBm</a:t>
                      </a:r>
                    </a:p>
                  </a:txBody>
                  <a:tcPr marL="0" marR="0" marT="25400" marB="25400" anchor="ctr"/>
                </a:tc>
              </a:tr>
              <a:tr h="2419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restrictResourceReservationPeriod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000"/>
                        <a:t>1</a:t>
                      </a:r>
                    </a:p>
                  </a:txBody>
                  <a:tcPr marL="0" marR="0" marT="25400" marB="25400" anchor="ctr"/>
                </a:tc>
              </a:tr>
            </a:tbl>
          </a:graphicData>
        </a:graphic>
      </p:graphicFrame>
      <p:pic>
        <p:nvPicPr>
          <p:cNvPr id="5" name="图片 4"/>
          <p:cNvPicPr/>
          <p:nvPr/>
        </p:nvPicPr>
        <p:blipFill>
          <a:blip r:embed="rId2"/>
          <a:stretch>
            <a:fillRect/>
          </a:stretch>
        </p:blipFill>
        <p:spPr>
          <a:xfrm>
            <a:off x="4503737" y="5019675"/>
            <a:ext cx="358140" cy="2743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Simulation </a:t>
            </a:r>
            <a:r>
              <a:rPr lang="en-US" altLang="zh-CN" dirty="0" smtClean="0">
                <a:sym typeface="+mn-ea"/>
              </a:rPr>
              <a:t>Assumptions (</a:t>
            </a:r>
            <a:r>
              <a:rPr lang="en-US" altLang="zh-CN" dirty="0">
                <a:sym typeface="+mn-ea"/>
              </a:rPr>
              <a:t>WAVE)</a:t>
            </a:r>
            <a:endParaRPr lang="en-US" altLang="zh-CN" dirty="0"/>
          </a:p>
        </p:txBody>
      </p:sp>
      <p:graphicFrame>
        <p:nvGraphicFramePr>
          <p:cNvPr id="8" name="表格 7"/>
          <p:cNvGraphicFramePr/>
          <p:nvPr/>
        </p:nvGraphicFramePr>
        <p:xfrm>
          <a:off x="3422015" y="1670685"/>
          <a:ext cx="5246370" cy="442150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994535"/>
                <a:gridCol w="3251835"/>
              </a:tblGrid>
              <a:tr h="3124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dirty="0"/>
                        <a:t>WAVE </a:t>
                      </a:r>
                      <a:r>
                        <a:rPr lang="zh-CN" altLang="en-US" sz="1200" dirty="0"/>
                        <a:t>Parameter</a:t>
                      </a:r>
                    </a:p>
                  </a:txBody>
                  <a:tcPr marL="0" marR="0" marT="25400" marB="2540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/>
                        <a:t>Assumption</a:t>
                      </a:r>
                    </a:p>
                  </a:txBody>
                  <a:tcPr marL="0" marR="0" marT="25400" marB="25400"/>
                </a:tc>
              </a:tr>
              <a:tr h="2032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>
                          <a:solidFill>
                            <a:schemeClr val="tx1"/>
                          </a:solidFill>
                        </a:rPr>
                        <a:t>Carrier frequency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5.9GHz</a:t>
                      </a:r>
                    </a:p>
                  </a:txBody>
                  <a:tcPr marL="0" marR="0" marT="25400" marB="25400" anchor="ctr"/>
                </a:tc>
              </a:tr>
              <a:tr h="2114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>
                          <a:solidFill>
                            <a:schemeClr val="tx1"/>
                          </a:solidFill>
                        </a:rPr>
                        <a:t>Bandwidth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10MHz</a:t>
                      </a:r>
                    </a:p>
                  </a:txBody>
                  <a:tcPr marL="0" marR="0" marT="25400" marB="25400" anchor="ctr"/>
                </a:tc>
              </a:tr>
              <a:tr h="2755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CCAThreshold</a:t>
                      </a:r>
                    </a:p>
                  </a:txBody>
                  <a:tcPr marL="0" marR="0" marT="25400" marB="2540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  <a:sym typeface="+mn-ea"/>
                        </a:rPr>
                        <a:t>-85dBm</a:t>
                      </a:r>
                    </a:p>
                    <a:p>
                      <a:pPr indent="0" algn="ctr">
                        <a:buNone/>
                      </a:pPr>
                      <a:endParaRPr lang="en-US" altLang="zh-CN" sz="120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0" marR="0" marT="25400" marB="25400"/>
                </a:tc>
              </a:tr>
              <a:tr h="2755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channel access mode</a:t>
                      </a:r>
                    </a:p>
                  </a:txBody>
                  <a:tcPr marL="0" marR="0" marT="25400" marB="2540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  <a:sym typeface="+mn-ea"/>
                        </a:rPr>
                        <a:t>default(channel access on CCH)</a:t>
                      </a:r>
                    </a:p>
                  </a:txBody>
                  <a:tcPr marL="0" marR="0" marT="25400" marB="25400"/>
                </a:tc>
              </a:tr>
              <a:tr h="2032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EnergyDetectionThreshold</a:t>
                      </a:r>
                    </a:p>
                  </a:txBody>
                  <a:tcPr marL="0" marR="0" marT="25400" marB="2540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  <a:sym typeface="+mn-ea"/>
                        </a:rPr>
                        <a:t>-65dBm</a:t>
                      </a:r>
                    </a:p>
                  </a:txBody>
                  <a:tcPr marL="0" marR="0" marT="25400" marB="25400"/>
                </a:tc>
              </a:tr>
              <a:tr h="2095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Tx a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</a:rPr>
                        <a:t>ntenna gain</a:t>
                      </a:r>
                    </a:p>
                  </a:txBody>
                  <a:tcPr marL="0" marR="0" marT="25400" marB="2540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3dBi</a:t>
                      </a:r>
                    </a:p>
                  </a:txBody>
                  <a:tcPr marL="0" marR="0" marT="25400" marB="25400"/>
                </a:tc>
              </a:tr>
              <a:tr h="2673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Rx a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</a:rPr>
                        <a:t>ntenna gain</a:t>
                      </a:r>
                    </a:p>
                  </a:txBody>
                  <a:tcPr marL="0" marR="0" marT="25400" marB="2540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3dBi</a:t>
                      </a:r>
                    </a:p>
                  </a:txBody>
                  <a:tcPr marL="0" marR="0" marT="25400" marB="25400"/>
                </a:tc>
              </a:tr>
              <a:tr h="2101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>
                          <a:solidFill>
                            <a:schemeClr val="tx1"/>
                          </a:solidFill>
                        </a:rPr>
                        <a:t>Noise figure</a:t>
                      </a:r>
                    </a:p>
                  </a:txBody>
                  <a:tcPr marL="0" marR="0" marT="25400" marB="2540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9dB</a:t>
                      </a:r>
                    </a:p>
                  </a:txBody>
                  <a:tcPr marL="0" marR="0" marT="25400" marB="25400"/>
                </a:tc>
              </a:tr>
              <a:tr h="2101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>
                          <a:solidFill>
                            <a:schemeClr val="tx1"/>
                          </a:solidFill>
                        </a:rPr>
                        <a:t>Pathloss model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Urban:</a:t>
                      </a:r>
                      <a:r>
                        <a:rPr sz="1200">
                          <a:solidFill>
                            <a:schemeClr val="tx1"/>
                          </a:solidFill>
                        </a:rPr>
                        <a:t>WINNER+ B1 Manhattan grid layout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Freeway: LOS in WINNER+ B1</a:t>
                      </a:r>
                    </a:p>
                  </a:txBody>
                  <a:tcPr marL="0" marR="0" marT="25400" marB="25400" anchor="ctr"/>
                </a:tc>
              </a:tr>
              <a:tr h="2838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  <a:sym typeface="+mn-ea"/>
                        </a:rPr>
                        <a:t>Maximum </a:t>
                      </a:r>
                      <a:r>
                        <a:rPr lang="zh-CN" altLang="en-US" sz="1200">
                          <a:solidFill>
                            <a:schemeClr val="tx1"/>
                          </a:solidFill>
                        </a:rPr>
                        <a:t>transmit power</a:t>
                      </a:r>
                    </a:p>
                  </a:txBody>
                  <a:tcPr marL="0" marR="0" marT="25400" marB="2540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23dBm</a:t>
                      </a:r>
                    </a:p>
                  </a:txBody>
                  <a:tcPr marL="0" marR="0" marT="25400" marB="25400"/>
                </a:tc>
              </a:tr>
              <a:tr h="3130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/>
                        <a:t>scenario</a:t>
                      </a:r>
                    </a:p>
                  </a:txBody>
                  <a:tcPr marL="0" marR="0" marT="25400" marB="2540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>
                          <a:sym typeface="+mn-ea"/>
                        </a:rPr>
                        <a:t>Freeway , Urban</a:t>
                      </a:r>
                      <a:endParaRPr lang="en-US" altLang="en-US" sz="1200">
                        <a:sym typeface="+mn-ea"/>
                      </a:endParaRPr>
                    </a:p>
                  </a:txBody>
                  <a:tcPr marL="0" marR="0" marT="25400" marB="25400"/>
                </a:tc>
              </a:tr>
              <a:tr h="9677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/>
                        <a:t>mobility model</a:t>
                      </a:r>
                    </a:p>
                  </a:txBody>
                  <a:tcPr marL="0" marR="0" marT="25400" marB="2540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/>
                        <a:t>Freeway:</a:t>
                      </a:r>
                      <a:r>
                        <a:rPr sz="1200"/>
                        <a:t>3 in each direction </a:t>
                      </a:r>
                      <a:r>
                        <a:rPr lang="en-US" sz="1200"/>
                        <a:t>,</a:t>
                      </a:r>
                      <a:r>
                        <a:rPr lang="zh-CN" altLang="en-US" sz="1200">
                          <a:sym typeface="+mn-ea"/>
                        </a:rPr>
                        <a:t>Lane width</a:t>
                      </a:r>
                      <a:r>
                        <a:rPr lang="en-US" altLang="zh-CN" sz="1200">
                          <a:sym typeface="+mn-ea"/>
                        </a:rPr>
                        <a:t>:</a:t>
                      </a:r>
                      <a:r>
                        <a:rPr lang="en-US" sz="1200">
                          <a:sym typeface="+mn-ea"/>
                        </a:rPr>
                        <a:t>4</a:t>
                      </a:r>
                      <a:r>
                        <a:rPr sz="1200">
                          <a:sym typeface="+mn-ea"/>
                        </a:rPr>
                        <a:t>m</a:t>
                      </a:r>
                      <a:endParaRPr lang="zh-CN" altLang="en-US" sz="1200">
                        <a:sym typeface="+mn-ea"/>
                      </a:endParaRPr>
                    </a:p>
                    <a:p>
                      <a:pPr indent="0" algn="ctr">
                        <a:buNone/>
                      </a:pPr>
                      <a:endParaRPr sz="1200"/>
                    </a:p>
                    <a:p>
                      <a:pPr indent="0" algn="ctr">
                        <a:buNone/>
                      </a:pPr>
                      <a:r>
                        <a:rPr lang="en-US" altLang="zh-CN" sz="1200"/>
                        <a:t>Urban:</a:t>
                      </a:r>
                      <a:r>
                        <a:rPr lang="zh-CN" altLang="en-US" sz="1200"/>
                        <a:t>2 in each direction，Lane width</a:t>
                      </a:r>
                      <a:r>
                        <a:rPr lang="en-US" altLang="zh-CN" sz="1200"/>
                        <a:t>:</a:t>
                      </a:r>
                      <a:r>
                        <a:rPr sz="1200"/>
                        <a:t>3.5 m</a:t>
                      </a:r>
                      <a:endParaRPr lang="zh-CN" altLang="en-US" sz="1200"/>
                    </a:p>
                  </a:txBody>
                  <a:tcPr marL="0" marR="0" marT="25400" marB="2540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olidFill>
                  <a:srgbClr val="2F05E1"/>
                </a:solidFill>
                <a:sym typeface="+mn-ea"/>
              </a:rPr>
              <a:t>Mobility Model</a:t>
            </a:r>
          </a:p>
        </p:txBody>
      </p:sp>
      <p:grpSp>
        <p:nvGrpSpPr>
          <p:cNvPr id="1073742898" name="组合 1073742897"/>
          <p:cNvGrpSpPr>
            <a:grpSpLocks noChangeAspect="1"/>
          </p:cNvGrpSpPr>
          <p:nvPr/>
        </p:nvGrpSpPr>
        <p:grpSpPr>
          <a:xfrm>
            <a:off x="614363" y="2249805"/>
            <a:ext cx="5902325" cy="1877060"/>
            <a:chOff x="1800" y="486"/>
            <a:chExt cx="9295" cy="2956"/>
          </a:xfrm>
        </p:grpSpPr>
        <p:sp>
          <p:nvSpPr>
            <p:cNvPr id="4" name="矩形 3"/>
            <p:cNvSpPr>
              <a:spLocks noChangeAspect="1"/>
            </p:cNvSpPr>
            <p:nvPr/>
          </p:nvSpPr>
          <p:spPr>
            <a:xfrm>
              <a:off x="1800" y="486"/>
              <a:ext cx="9295" cy="295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1073742900" name="直接箭头连接符 1073742899"/>
            <p:cNvCxnSpPr/>
            <p:nvPr/>
          </p:nvCxnSpPr>
          <p:spPr>
            <a:xfrm>
              <a:off x="2290" y="486"/>
              <a:ext cx="5120" cy="0"/>
            </a:xfrm>
            <a:prstGeom prst="straightConnector1">
              <a:avLst/>
            </a:prstGeom>
            <a:ln w="9525">
              <a:noFill/>
            </a:ln>
          </p:spPr>
        </p:cxnSp>
        <p:cxnSp>
          <p:nvCxnSpPr>
            <p:cNvPr id="1073742901" name="直接箭头连接符 1073742900"/>
            <p:cNvCxnSpPr/>
            <p:nvPr/>
          </p:nvCxnSpPr>
          <p:spPr>
            <a:xfrm>
              <a:off x="2610" y="616"/>
              <a:ext cx="5970" cy="0"/>
            </a:xfrm>
            <a:prstGeom prst="straightConnector1">
              <a:avLst/>
            </a:prstGeom>
            <a:ln w="9525">
              <a:noFill/>
            </a:ln>
          </p:spPr>
        </p:cxnSp>
        <p:cxnSp>
          <p:nvCxnSpPr>
            <p:cNvPr id="1073742902" name="直接箭头连接符 1073742901"/>
            <p:cNvCxnSpPr/>
            <p:nvPr/>
          </p:nvCxnSpPr>
          <p:spPr>
            <a:xfrm>
              <a:off x="2510" y="486"/>
              <a:ext cx="6140" cy="0"/>
            </a:xfrm>
            <a:prstGeom prst="straightConnector1">
              <a:avLst/>
            </a:prstGeom>
            <a:ln w="9525">
              <a:noFill/>
            </a:ln>
          </p:spPr>
        </p:cxnSp>
        <p:cxnSp>
          <p:nvCxnSpPr>
            <p:cNvPr id="1073742903" name="直接箭头连接符 1073742902"/>
            <p:cNvCxnSpPr/>
            <p:nvPr/>
          </p:nvCxnSpPr>
          <p:spPr>
            <a:xfrm>
              <a:off x="2200" y="486"/>
              <a:ext cx="3053" cy="0"/>
            </a:xfrm>
            <a:prstGeom prst="straightConnector1">
              <a:avLst/>
            </a:prstGeom>
            <a:ln w="9525">
              <a:noFill/>
            </a:ln>
          </p:spPr>
        </p:cxnSp>
        <p:cxnSp>
          <p:nvCxnSpPr>
            <p:cNvPr id="1073742904" name="直接箭头连接符 1073742903"/>
            <p:cNvCxnSpPr/>
            <p:nvPr/>
          </p:nvCxnSpPr>
          <p:spPr>
            <a:xfrm>
              <a:off x="2290" y="486"/>
              <a:ext cx="1360" cy="0"/>
            </a:xfrm>
            <a:prstGeom prst="straightConnector1">
              <a:avLst/>
            </a:prstGeom>
            <a:ln w="9525">
              <a:noFill/>
            </a:ln>
          </p:spPr>
        </p:cxnSp>
        <p:sp>
          <p:nvSpPr>
            <p:cNvPr id="1073742905" name="六边形 1073742904"/>
            <p:cNvSpPr/>
            <p:nvPr/>
          </p:nvSpPr>
          <p:spPr>
            <a:xfrm>
              <a:off x="8435" y="1331"/>
              <a:ext cx="964" cy="820"/>
            </a:xfrm>
            <a:prstGeom prst="hexagon">
              <a:avLst>
                <a:gd name="adj" fmla="val 29390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06" name="六边形 1073742905"/>
            <p:cNvSpPr/>
            <p:nvPr/>
          </p:nvSpPr>
          <p:spPr>
            <a:xfrm>
              <a:off x="3391" y="1746"/>
              <a:ext cx="964" cy="821"/>
            </a:xfrm>
            <a:prstGeom prst="hexagon">
              <a:avLst>
                <a:gd name="adj" fmla="val 29354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07" name="六边形 1073742906"/>
            <p:cNvSpPr/>
            <p:nvPr/>
          </p:nvSpPr>
          <p:spPr>
            <a:xfrm>
              <a:off x="4116" y="1331"/>
              <a:ext cx="964" cy="821"/>
            </a:xfrm>
            <a:prstGeom prst="hexagon">
              <a:avLst>
                <a:gd name="adj" fmla="val 29354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08" name="六边形 1073742907"/>
            <p:cNvSpPr/>
            <p:nvPr/>
          </p:nvSpPr>
          <p:spPr>
            <a:xfrm>
              <a:off x="4844" y="910"/>
              <a:ext cx="965" cy="819"/>
            </a:xfrm>
            <a:prstGeom prst="hexagon">
              <a:avLst>
                <a:gd name="adj" fmla="val 29456"/>
                <a:gd name="vf" fmla="val 115470"/>
              </a:avLst>
            </a:prstGeom>
            <a:solidFill>
              <a:srgbClr val="F8E6FD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09" name="六边形 1073742908"/>
            <p:cNvSpPr/>
            <p:nvPr/>
          </p:nvSpPr>
          <p:spPr>
            <a:xfrm>
              <a:off x="4844" y="1729"/>
              <a:ext cx="965" cy="820"/>
            </a:xfrm>
            <a:prstGeom prst="hexagon">
              <a:avLst>
                <a:gd name="adj" fmla="val 29420"/>
                <a:gd name="vf" fmla="val 115470"/>
              </a:avLst>
            </a:prstGeom>
            <a:solidFill>
              <a:srgbClr val="F8E6FD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10" name="六边形 1073742909"/>
            <p:cNvSpPr/>
            <p:nvPr/>
          </p:nvSpPr>
          <p:spPr>
            <a:xfrm>
              <a:off x="5562" y="1331"/>
              <a:ext cx="965" cy="820"/>
            </a:xfrm>
            <a:prstGeom prst="hexagon">
              <a:avLst>
                <a:gd name="adj" fmla="val 29420"/>
                <a:gd name="vf" fmla="val 115470"/>
              </a:avLst>
            </a:prstGeom>
            <a:solidFill>
              <a:srgbClr val="F8E6FD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11" name="六边形 1073742910"/>
            <p:cNvSpPr/>
            <p:nvPr/>
          </p:nvSpPr>
          <p:spPr>
            <a:xfrm>
              <a:off x="6289" y="910"/>
              <a:ext cx="964" cy="820"/>
            </a:xfrm>
            <a:prstGeom prst="hexagon">
              <a:avLst>
                <a:gd name="adj" fmla="val 29390"/>
                <a:gd name="vf" fmla="val 115470"/>
              </a:avLst>
            </a:prstGeom>
            <a:solidFill>
              <a:srgbClr val="F8E6FD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12" name="六边形 1073742911"/>
            <p:cNvSpPr/>
            <p:nvPr/>
          </p:nvSpPr>
          <p:spPr>
            <a:xfrm>
              <a:off x="6289" y="1730"/>
              <a:ext cx="964" cy="820"/>
            </a:xfrm>
            <a:prstGeom prst="hexagon">
              <a:avLst>
                <a:gd name="adj" fmla="val 29390"/>
                <a:gd name="vf" fmla="val 115470"/>
              </a:avLst>
            </a:prstGeom>
            <a:solidFill>
              <a:srgbClr val="F8E6FD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13" name="六边形 1073742912"/>
            <p:cNvSpPr/>
            <p:nvPr/>
          </p:nvSpPr>
          <p:spPr>
            <a:xfrm>
              <a:off x="7006" y="1331"/>
              <a:ext cx="963" cy="820"/>
            </a:xfrm>
            <a:prstGeom prst="hexagon">
              <a:avLst>
                <a:gd name="adj" fmla="val 29359"/>
                <a:gd name="vf" fmla="val 115470"/>
              </a:avLst>
            </a:prstGeom>
            <a:solidFill>
              <a:srgbClr val="F8E6FD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14" name="六边形 1073742913"/>
            <p:cNvSpPr/>
            <p:nvPr/>
          </p:nvSpPr>
          <p:spPr>
            <a:xfrm>
              <a:off x="7714" y="910"/>
              <a:ext cx="963" cy="820"/>
            </a:xfrm>
            <a:prstGeom prst="hexagon">
              <a:avLst>
                <a:gd name="adj" fmla="val 29359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15" name="六边形 1073742914"/>
            <p:cNvSpPr/>
            <p:nvPr/>
          </p:nvSpPr>
          <p:spPr>
            <a:xfrm>
              <a:off x="7714" y="1730"/>
              <a:ext cx="963" cy="820"/>
            </a:xfrm>
            <a:prstGeom prst="hexagon">
              <a:avLst>
                <a:gd name="adj" fmla="val 29359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16" name="右大括号 1073742915"/>
            <p:cNvSpPr/>
            <p:nvPr/>
          </p:nvSpPr>
          <p:spPr>
            <a:xfrm rot="-27000000">
              <a:off x="6013" y="405"/>
              <a:ext cx="235" cy="1452"/>
            </a:xfrm>
            <a:prstGeom prst="rightBrace">
              <a:avLst>
                <a:gd name="adj1" fmla="val 51489"/>
                <a:gd name="adj2" fmla="val 50000"/>
              </a:avLst>
            </a:prstGeom>
            <a:noFill/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1073742917" name="图片 1073742916"/>
            <p:cNvPicPr>
              <a:picLocks noChangeAspect="1"/>
            </p:cNvPicPr>
            <p:nvPr/>
          </p:nvPicPr>
          <p:blipFill>
            <a:blip r:embed="rId2">
              <a:biLevel thresh="50000"/>
              <a:grayscl/>
              <a:lum bright="-100000"/>
            </a:blip>
            <a:stretch>
              <a:fillRect/>
            </a:stretch>
          </p:blipFill>
          <p:spPr>
            <a:xfrm>
              <a:off x="6702" y="1282"/>
              <a:ext cx="304" cy="4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73742918" name="图片 1073742917"/>
            <p:cNvPicPr>
              <a:picLocks noChangeAspect="1"/>
            </p:cNvPicPr>
            <p:nvPr/>
          </p:nvPicPr>
          <p:blipFill>
            <a:blip r:embed="rId2">
              <a:lum bright="-100000"/>
            </a:blip>
            <a:stretch>
              <a:fillRect/>
            </a:stretch>
          </p:blipFill>
          <p:spPr>
            <a:xfrm>
              <a:off x="5259" y="1289"/>
              <a:ext cx="304" cy="440"/>
            </a:xfrm>
            <a:prstGeom prst="rect">
              <a:avLst/>
            </a:prstGeom>
            <a:noFill/>
            <a:ln w="9525">
              <a:noFill/>
            </a:ln>
          </p:spPr>
        </p:pic>
        <p:cxnSp>
          <p:nvCxnSpPr>
            <p:cNvPr id="1073742919" name="直接箭头连接符 1073742918"/>
            <p:cNvCxnSpPr/>
            <p:nvPr/>
          </p:nvCxnSpPr>
          <p:spPr>
            <a:xfrm>
              <a:off x="3672" y="1886"/>
              <a:ext cx="5644" cy="1"/>
            </a:xfrm>
            <a:prstGeom prst="straightConnector1">
              <a:avLst/>
            </a:prstGeom>
            <a:ln w="9525">
              <a:noFill/>
            </a:ln>
          </p:spPr>
        </p:cxnSp>
        <p:cxnSp>
          <p:nvCxnSpPr>
            <p:cNvPr id="1073742920" name="直接箭头连接符 1073742919"/>
            <p:cNvCxnSpPr/>
            <p:nvPr/>
          </p:nvCxnSpPr>
          <p:spPr>
            <a:xfrm>
              <a:off x="3672" y="1984"/>
              <a:ext cx="5727" cy="1"/>
            </a:xfrm>
            <a:prstGeom prst="straightConnector1">
              <a:avLst/>
            </a:prstGeom>
            <a:ln w="9525">
              <a:noFill/>
            </a:ln>
          </p:spPr>
        </p:cxnSp>
        <p:sp>
          <p:nvSpPr>
            <p:cNvPr id="1073742921" name="文本框 1073742920"/>
            <p:cNvSpPr txBox="1"/>
            <p:nvPr/>
          </p:nvSpPr>
          <p:spPr>
            <a:xfrm>
              <a:off x="5405" y="692"/>
              <a:ext cx="1339" cy="35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</a:ln>
          </p:spPr>
          <p:txBody>
            <a:bodyPr wrap="square"/>
            <a:lstStyle/>
            <a:p>
              <a:pPr algn="ctr"/>
              <a:r>
                <a:rPr lang="zh-CN" altLang="en-US"/>
                <a:t>ISD=1732m</a:t>
              </a:r>
            </a:p>
            <a:p>
              <a:endParaRPr lang="zh-CN" altLang="en-US"/>
            </a:p>
          </p:txBody>
        </p:sp>
        <p:sp>
          <p:nvSpPr>
            <p:cNvPr id="1073742922" name="六边形 1073742921"/>
            <p:cNvSpPr/>
            <p:nvPr/>
          </p:nvSpPr>
          <p:spPr>
            <a:xfrm>
              <a:off x="3383" y="926"/>
              <a:ext cx="964" cy="820"/>
            </a:xfrm>
            <a:prstGeom prst="hexagon">
              <a:avLst>
                <a:gd name="adj" fmla="val 29390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1073742923" name="图片 1073742922"/>
            <p:cNvPicPr>
              <a:picLocks noChangeAspect="1"/>
            </p:cNvPicPr>
            <p:nvPr/>
          </p:nvPicPr>
          <p:blipFill>
            <a:blip r:embed="rId2">
              <a:lum bright="-100000"/>
            </a:blip>
            <a:stretch>
              <a:fillRect/>
            </a:stretch>
          </p:blipFill>
          <p:spPr>
            <a:xfrm>
              <a:off x="3812" y="1289"/>
              <a:ext cx="304" cy="4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73742924" name="图片 1073742923"/>
            <p:cNvPicPr>
              <a:picLocks noChangeAspect="1"/>
            </p:cNvPicPr>
            <p:nvPr/>
          </p:nvPicPr>
          <p:blipFill>
            <a:blip r:embed="rId2">
              <a:biLevel thresh="50000"/>
              <a:grayscl/>
              <a:lum bright="-100000"/>
            </a:blip>
            <a:stretch>
              <a:fillRect/>
            </a:stretch>
          </p:blipFill>
          <p:spPr>
            <a:xfrm>
              <a:off x="8131" y="1282"/>
              <a:ext cx="304" cy="440"/>
            </a:xfrm>
            <a:prstGeom prst="rect">
              <a:avLst/>
            </a:prstGeom>
            <a:noFill/>
            <a:ln w="9525">
              <a:noFill/>
            </a:ln>
          </p:spPr>
        </p:pic>
        <p:cxnSp>
          <p:nvCxnSpPr>
            <p:cNvPr id="1073742925" name="直接箭头连接符 1073742924"/>
            <p:cNvCxnSpPr/>
            <p:nvPr/>
          </p:nvCxnSpPr>
          <p:spPr>
            <a:xfrm flipH="1">
              <a:off x="4844" y="1331"/>
              <a:ext cx="1" cy="1183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cxnSp>
        <p:sp>
          <p:nvSpPr>
            <p:cNvPr id="1073742926" name="右大括号 1073742925"/>
            <p:cNvSpPr/>
            <p:nvPr/>
          </p:nvSpPr>
          <p:spPr>
            <a:xfrm rot="27000000" flipV="1">
              <a:off x="6162" y="1168"/>
              <a:ext cx="235" cy="2869"/>
            </a:xfrm>
            <a:prstGeom prst="rightBrace">
              <a:avLst>
                <a:gd name="adj1" fmla="val 101737"/>
                <a:gd name="adj2" fmla="val 50000"/>
              </a:avLst>
            </a:prstGeom>
            <a:noFill/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1073742927" name="直接箭头连接符 1073742926"/>
            <p:cNvCxnSpPr/>
            <p:nvPr/>
          </p:nvCxnSpPr>
          <p:spPr>
            <a:xfrm flipH="1">
              <a:off x="7714" y="1335"/>
              <a:ext cx="1" cy="1183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cxnSp>
        <p:cxnSp>
          <p:nvCxnSpPr>
            <p:cNvPr id="1073742928" name="直接箭头连接符 1073742927"/>
            <p:cNvCxnSpPr/>
            <p:nvPr/>
          </p:nvCxnSpPr>
          <p:spPr>
            <a:xfrm flipH="1">
              <a:off x="9602" y="1724"/>
              <a:ext cx="1" cy="825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cxnSp>
        <p:sp>
          <p:nvSpPr>
            <p:cNvPr id="1073742929" name="右大括号 1073742928"/>
            <p:cNvSpPr/>
            <p:nvPr/>
          </p:nvSpPr>
          <p:spPr>
            <a:xfrm rot="27000000" flipV="1">
              <a:off x="3276" y="1151"/>
              <a:ext cx="235" cy="2903"/>
            </a:xfrm>
            <a:prstGeom prst="rightBrace">
              <a:avLst>
                <a:gd name="adj1" fmla="val 102943"/>
                <a:gd name="adj2" fmla="val 50000"/>
              </a:avLst>
            </a:prstGeom>
            <a:noFill/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30" name="右大括号 1073742929"/>
            <p:cNvSpPr/>
            <p:nvPr/>
          </p:nvSpPr>
          <p:spPr>
            <a:xfrm rot="27000000" flipV="1">
              <a:off x="9033" y="1172"/>
              <a:ext cx="236" cy="2858"/>
            </a:xfrm>
            <a:prstGeom prst="rightBrace">
              <a:avLst>
                <a:gd name="adj1" fmla="val 100918"/>
                <a:gd name="adj2" fmla="val 50000"/>
              </a:avLst>
            </a:prstGeom>
            <a:noFill/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31" name="六边形 1073742930"/>
            <p:cNvSpPr/>
            <p:nvPr/>
          </p:nvSpPr>
          <p:spPr>
            <a:xfrm>
              <a:off x="9145" y="902"/>
              <a:ext cx="964" cy="820"/>
            </a:xfrm>
            <a:prstGeom prst="hexagon">
              <a:avLst>
                <a:gd name="adj" fmla="val 29390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32" name="六边形 1073742931"/>
            <p:cNvSpPr/>
            <p:nvPr/>
          </p:nvSpPr>
          <p:spPr>
            <a:xfrm>
              <a:off x="9145" y="1730"/>
              <a:ext cx="964" cy="820"/>
            </a:xfrm>
            <a:prstGeom prst="hexagon">
              <a:avLst>
                <a:gd name="adj" fmla="val 29390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33" name="六边形 1073742932"/>
            <p:cNvSpPr/>
            <p:nvPr/>
          </p:nvSpPr>
          <p:spPr>
            <a:xfrm>
              <a:off x="9865" y="1289"/>
              <a:ext cx="964" cy="820"/>
            </a:xfrm>
            <a:prstGeom prst="hexagon">
              <a:avLst>
                <a:gd name="adj" fmla="val 29390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34" name="文本框 1073742933"/>
            <p:cNvSpPr txBox="1"/>
            <p:nvPr/>
          </p:nvSpPr>
          <p:spPr>
            <a:xfrm>
              <a:off x="5300" y="2726"/>
              <a:ext cx="2450" cy="6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</a:ln>
          </p:spPr>
          <p:txBody>
            <a:bodyPr wrap="square"/>
            <a:lstStyle/>
            <a:p>
              <a:pPr algn="ctr"/>
              <a:r>
                <a:rPr lang="zh-CN" altLang="en-US"/>
                <a:t>Simulation region=2ISD=3464m</a:t>
              </a:r>
            </a:p>
            <a:p>
              <a:endParaRPr lang="zh-CN" altLang="en-US"/>
            </a:p>
          </p:txBody>
        </p:sp>
        <p:sp>
          <p:nvSpPr>
            <p:cNvPr id="1073742935" name="文本框 1073742934"/>
            <p:cNvSpPr txBox="1"/>
            <p:nvPr/>
          </p:nvSpPr>
          <p:spPr>
            <a:xfrm>
              <a:off x="2562" y="2731"/>
              <a:ext cx="1670" cy="64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</a:ln>
          </p:spPr>
          <p:txBody>
            <a:bodyPr wrap="square"/>
            <a:lstStyle/>
            <a:p>
              <a:pPr algn="ctr"/>
              <a:r>
                <a:rPr lang="zh-CN" altLang="en-US"/>
                <a:t>Wrapping around region</a:t>
              </a:r>
            </a:p>
            <a:p>
              <a:endParaRPr lang="zh-CN" altLang="en-US"/>
            </a:p>
          </p:txBody>
        </p:sp>
        <p:sp>
          <p:nvSpPr>
            <p:cNvPr id="1073742936" name="六边形 1073742935"/>
            <p:cNvSpPr/>
            <p:nvPr/>
          </p:nvSpPr>
          <p:spPr>
            <a:xfrm>
              <a:off x="2659" y="1344"/>
              <a:ext cx="964" cy="820"/>
            </a:xfrm>
            <a:prstGeom prst="hexagon">
              <a:avLst>
                <a:gd name="adj" fmla="val 29390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37" name="六边形 1073742936"/>
            <p:cNvSpPr/>
            <p:nvPr/>
          </p:nvSpPr>
          <p:spPr>
            <a:xfrm>
              <a:off x="1923" y="1747"/>
              <a:ext cx="964" cy="820"/>
            </a:xfrm>
            <a:prstGeom prst="hexagon">
              <a:avLst>
                <a:gd name="adj" fmla="val 29390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38" name="六边形 1073742937"/>
            <p:cNvSpPr/>
            <p:nvPr/>
          </p:nvSpPr>
          <p:spPr>
            <a:xfrm>
              <a:off x="1941" y="926"/>
              <a:ext cx="964" cy="820"/>
            </a:xfrm>
            <a:prstGeom prst="hexagon">
              <a:avLst>
                <a:gd name="adj" fmla="val 29390"/>
                <a:gd name="vf" fmla="val 115470"/>
              </a:avLst>
            </a:prstGeom>
            <a:solidFill>
              <a:srgbClr val="EEECE1"/>
            </a:solidFill>
            <a:ln w="9525" cap="flat" cmpd="sng">
              <a:solidFill>
                <a:srgbClr val="000000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2939" name="文本框 1073742938"/>
            <p:cNvSpPr txBox="1"/>
            <p:nvPr/>
          </p:nvSpPr>
          <p:spPr>
            <a:xfrm>
              <a:off x="8300" y="2720"/>
              <a:ext cx="1670" cy="64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</a:ln>
          </p:spPr>
          <p:txBody>
            <a:bodyPr wrap="square"/>
            <a:lstStyle/>
            <a:p>
              <a:pPr algn="ctr"/>
              <a:r>
                <a:rPr lang="zh-CN" altLang="en-US"/>
                <a:t>Wrapping around region</a:t>
              </a:r>
            </a:p>
            <a:p>
              <a:endParaRPr lang="zh-CN" altLang="en-US"/>
            </a:p>
          </p:txBody>
        </p:sp>
        <p:cxnSp>
          <p:nvCxnSpPr>
            <p:cNvPr id="1073742940" name="直接箭头连接符 1073742939"/>
            <p:cNvCxnSpPr/>
            <p:nvPr/>
          </p:nvCxnSpPr>
          <p:spPr>
            <a:xfrm>
              <a:off x="1913" y="1809"/>
              <a:ext cx="8997" cy="1"/>
            </a:xfrm>
            <a:prstGeom prst="straightConnector1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073742941" name="直接箭头连接符 1073742940"/>
            <p:cNvCxnSpPr/>
            <p:nvPr/>
          </p:nvCxnSpPr>
          <p:spPr>
            <a:xfrm>
              <a:off x="1914" y="2039"/>
              <a:ext cx="8997" cy="1"/>
            </a:xfrm>
            <a:prstGeom prst="straightConnector1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pic>
          <p:nvPicPr>
            <p:cNvPr id="1073742942" name="图片 1073742941"/>
            <p:cNvPicPr>
              <a:picLocks noChangeAspect="1"/>
            </p:cNvPicPr>
            <p:nvPr/>
          </p:nvPicPr>
          <p:blipFill>
            <a:blip r:embed="rId2">
              <a:biLevel thresh="50000"/>
              <a:grayscl/>
              <a:lum bright="-100000"/>
            </a:blip>
            <a:stretch>
              <a:fillRect/>
            </a:stretch>
          </p:blipFill>
          <p:spPr>
            <a:xfrm>
              <a:off x="9561" y="1276"/>
              <a:ext cx="304" cy="4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73742943" name="图片 1073742942"/>
            <p:cNvPicPr>
              <a:picLocks noChangeAspect="1"/>
            </p:cNvPicPr>
            <p:nvPr/>
          </p:nvPicPr>
          <p:blipFill>
            <a:blip r:embed="rId2">
              <a:lum bright="-100000"/>
            </a:blip>
            <a:stretch>
              <a:fillRect/>
            </a:stretch>
          </p:blipFill>
          <p:spPr>
            <a:xfrm>
              <a:off x="2355" y="1282"/>
              <a:ext cx="304" cy="440"/>
            </a:xfrm>
            <a:prstGeom prst="rect">
              <a:avLst/>
            </a:prstGeom>
            <a:noFill/>
            <a:ln w="9525">
              <a:noFill/>
            </a:ln>
          </p:spPr>
        </p:pic>
        <p:cxnSp>
          <p:nvCxnSpPr>
            <p:cNvPr id="1073742944" name="直接箭头连接符 1073742943"/>
            <p:cNvCxnSpPr/>
            <p:nvPr/>
          </p:nvCxnSpPr>
          <p:spPr>
            <a:xfrm flipH="1">
              <a:off x="10580" y="1289"/>
              <a:ext cx="1" cy="1183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cxnSp>
        <p:cxnSp>
          <p:nvCxnSpPr>
            <p:cNvPr id="1073742945" name="直接箭头连接符 1073742944"/>
            <p:cNvCxnSpPr/>
            <p:nvPr/>
          </p:nvCxnSpPr>
          <p:spPr>
            <a:xfrm flipH="1">
              <a:off x="1941" y="1339"/>
              <a:ext cx="1" cy="1183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cxn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90" y="4514215"/>
            <a:ext cx="5405120" cy="175641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655955" y="1699895"/>
            <a:ext cx="150304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en-US" altLang="zh-CN" sz="1600" b="1">
                <a:latin typeface="Malgun Gothic" panose="020B0503020000020004" charset="-127"/>
                <a:ea typeface="Malgun Gothic" panose="020B0503020000020004" charset="-127"/>
                <a:cs typeface="Malgun Gothic" panose="020B0503020000020004" charset="-127"/>
              </a:rPr>
              <a:t>Freeway</a:t>
            </a:r>
          </a:p>
        </p:txBody>
      </p:sp>
      <p:pic>
        <p:nvPicPr>
          <p:cNvPr id="3" name="图片 -214748259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7940" y="1822450"/>
            <a:ext cx="4107815" cy="4448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/>
        </p:nvSpPr>
        <p:spPr>
          <a:xfrm>
            <a:off x="6774180" y="1822450"/>
            <a:ext cx="87376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algn="l"/>
            <a:r>
              <a:rPr lang="en-US" altLang="zh-CN" sz="1600" b="1">
                <a:latin typeface="Malgun Gothic" panose="020B0503020000020004" charset="-127"/>
                <a:ea typeface="Malgun Gothic" panose="020B0503020000020004" charset="-127"/>
                <a:cs typeface="Malgun Gothic" panose="020B0503020000020004" charset="-127"/>
              </a:rPr>
              <a:t>urban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olidFill>
                  <a:srgbClr val="2F05E1"/>
                </a:solidFill>
                <a:sym typeface="+mn-ea"/>
              </a:rPr>
              <a:t>Traffic Model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T</a:t>
            </a:r>
            <a:r>
              <a:rPr lang="zh-CN" altLang="en-US"/>
              <a:t>wo traffic models </a:t>
            </a:r>
            <a:r>
              <a:rPr lang="en-US" altLang="zh-CN"/>
              <a:t>exist in LTE V2X</a:t>
            </a:r>
            <a:r>
              <a:rPr lang="zh-CN" altLang="en-US"/>
              <a:t>  : </a:t>
            </a:r>
          </a:p>
          <a:p>
            <a:pPr lvl="1"/>
            <a:r>
              <a:rPr lang="zh-CN" altLang="en-US"/>
              <a:t>Periodic traffic </a:t>
            </a:r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pPr lvl="2"/>
            <a:r>
              <a:rPr lang="en-US" altLang="zh-CN"/>
              <a:t>This traffic model is used in our simulation.</a:t>
            </a:r>
          </a:p>
          <a:p>
            <a:pPr lvl="2"/>
            <a:endParaRPr lang="zh-CN" altLang="en-US"/>
          </a:p>
          <a:p>
            <a:pPr lvl="1"/>
            <a:r>
              <a:rPr lang="zh-CN" altLang="en-US"/>
              <a:t>Event-triggered </a:t>
            </a:r>
            <a:r>
              <a:rPr lang="en-US" altLang="zh-CN"/>
              <a:t>:</a:t>
            </a:r>
            <a:r>
              <a:rPr lang="zh-CN" altLang="en-US"/>
              <a:t>event arrival follows Poisson process with the arrival rate X  per second for each vehicle. Once event triggered, 6 messages are generated with space of 100ms. Working assumption of message size for Event-trigger traffic at L1 is 800bytes.</a:t>
            </a:r>
          </a:p>
          <a:p>
            <a:pPr lvl="2"/>
            <a:endParaRPr lang="en-US" altLang="zh-CN" b="1"/>
          </a:p>
        </p:txBody>
      </p:sp>
      <p:graphicFrame>
        <p:nvGraphicFramePr>
          <p:cNvPr id="4" name="表格 3"/>
          <p:cNvGraphicFramePr/>
          <p:nvPr/>
        </p:nvGraphicFramePr>
        <p:xfrm>
          <a:off x="3451225" y="2850515"/>
          <a:ext cx="5188585" cy="1462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340"/>
                <a:gridCol w="1330960"/>
                <a:gridCol w="1319530"/>
                <a:gridCol w="1341755"/>
              </a:tblGrid>
              <a:tr h="5486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1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Index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1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Vehicle dropping scenarios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1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Absolute vehicle speed (km/h)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1"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Message generation period</a:t>
                      </a:r>
                      <a:r>
                        <a:rPr lang="en-US" altLang="zh-CN" sz="1200" b="1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(ms)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Freeway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140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5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Freeway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Urban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olidFill>
                  <a:srgbClr val="2F05E1"/>
                </a:solidFill>
              </a:rPr>
              <a:t>Channel Model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/>
              <a:t> </a:t>
            </a:r>
            <a:r>
              <a:rPr lang="en-US" sz="1800" dirty="0">
                <a:sym typeface="+mn-ea"/>
              </a:rPr>
              <a:t>LTE V2X UE to UE,WAVE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pPr marL="0" algn="l"/>
            <a:r>
              <a:rPr lang="en-US" sz="1800" dirty="0">
                <a:sym typeface="+mn-ea"/>
              </a:rPr>
              <a:t>LTE V2X UE to eNB</a:t>
            </a:r>
            <a:endParaRPr lang="zh-CN" altLang="en-US" sz="1800" b="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/>
        </p:nvGraphicFramePr>
        <p:xfrm>
          <a:off x="2366645" y="2320290"/>
          <a:ext cx="7071360" cy="1663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3285"/>
                <a:gridCol w="2458720"/>
                <a:gridCol w="2459355"/>
              </a:tblGrid>
              <a:tr h="3606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zh-CN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Urban case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Freeway case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200">
                          <a:sym typeface="+mn-ea"/>
                        </a:rPr>
                        <a:t>Pathloss model</a:t>
                      </a:r>
                      <a:endParaRPr lang="en-US" altLang="zh-CN" sz="1200" b="0">
                        <a:sym typeface="+mn-ea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200" b="0"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WINNER+ B1 Manhattan grid layout (note that the antenna height should be set to 1.5 m.).</a:t>
                      </a:r>
                      <a:r>
                        <a:rPr lang="en-US" altLang="zh-CN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200" b="0"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Pathloss at 3 m is used if the distance is less than 3 m.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200" b="0"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LOS in WINNER+ B1 (note that the antenna height should be set to 1.5 m.)</a:t>
                      </a:r>
                      <a:r>
                        <a:rPr lang="en-US" altLang="zh-CN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. </a:t>
                      </a:r>
                      <a:r>
                        <a:rPr lang="en-US" altLang="zh-CN" sz="1200" b="0"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Pathloss at 3 m is used if the distance is less than 3 m.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altLang="zh-CN" sz="1200">
                          <a:sym typeface="+mn-ea"/>
                        </a:rPr>
                        <a:t>Small </a:t>
                      </a:r>
                      <a:r>
                        <a:rPr lang="en-US" sz="1200" dirty="0">
                          <a:sym typeface="+mn-ea"/>
                        </a:rPr>
                        <a:t>Scale </a:t>
                      </a:r>
                      <a:r>
                        <a:rPr lang="en-US" altLang="zh-CN" sz="1200">
                          <a:sym typeface="+mn-ea"/>
                        </a:rPr>
                        <a:t>Parameters Model</a:t>
                      </a:r>
                      <a:endParaRPr lang="en-US" altLang="zh-CN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1200" dirty="0">
                          <a:sym typeface="+mn-ea"/>
                        </a:rPr>
                        <a:t>IMT-A UMi NLOS clustered delay line models (CDL) model</a:t>
                      </a:r>
                    </a:p>
                    <a:p>
                      <a:pPr indent="0" algn="l">
                        <a:buNone/>
                      </a:pPr>
                      <a:endParaRPr lang="en-US" altLang="en-US" sz="1200" b="0" dirty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/>
        </p:nvGraphicFramePr>
        <p:xfrm>
          <a:off x="2366645" y="4924425"/>
          <a:ext cx="7071360" cy="1171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3285"/>
                <a:gridCol w="2458720"/>
                <a:gridCol w="2459355"/>
              </a:tblGrid>
              <a:tr h="3606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zh-CN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Urban case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Freeway case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200">
                          <a:sym typeface="+mn-ea"/>
                        </a:rPr>
                        <a:t>Pathloss model</a:t>
                      </a:r>
                      <a:endParaRPr lang="en-US" altLang="zh-CN" sz="1200" b="0">
                        <a:sym typeface="+mn-ea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200"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128.1 + 37.6log10(R), R in kilometers</a:t>
                      </a:r>
                      <a:r>
                        <a:rPr lang="en-US" altLang="zh-CN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 </a:t>
                      </a:r>
                      <a:endParaRPr lang="en-US" altLang="zh-CN" sz="1200" b="0" dirty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altLang="zh-CN" sz="1200">
                          <a:sym typeface="+mn-ea"/>
                        </a:rPr>
                        <a:t>Small </a:t>
                      </a:r>
                      <a:r>
                        <a:rPr lang="en-US" sz="1200" dirty="0">
                          <a:sym typeface="+mn-ea"/>
                        </a:rPr>
                        <a:t>Scale </a:t>
                      </a:r>
                      <a:r>
                        <a:rPr lang="en-US" altLang="zh-CN" sz="1200">
                          <a:sym typeface="+mn-ea"/>
                        </a:rPr>
                        <a:t>Parameters Model</a:t>
                      </a:r>
                      <a:endParaRPr lang="en-US" altLang="zh-CN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lvl="1" indent="0" algn="l">
                        <a:buNone/>
                      </a:pPr>
                      <a:r>
                        <a:rPr lang="en-US" sz="1200" dirty="0">
                          <a:sym typeface="+mn-ea"/>
                        </a:rPr>
                        <a:t>UMi NLOS</a:t>
                      </a:r>
                      <a:endParaRPr lang="zh-CN" altLang="en-US" sz="1200" b="0" dirty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indent="0" algn="l">
                        <a:buNone/>
                      </a:pPr>
                      <a:endParaRPr lang="en-US" sz="1200" dirty="0">
                        <a:sym typeface="+mn-ea"/>
                      </a:endParaRPr>
                    </a:p>
                    <a:p>
                      <a:pPr indent="0" algn="l">
                        <a:buNone/>
                      </a:pPr>
                      <a:endParaRPr lang="en-US" altLang="en-US" sz="1200" b="0" dirty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Simulations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306195" y="4772660"/>
            <a:ext cx="4637405" cy="9531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1" algn="l"/>
            <a:r>
              <a:rPr lang="en-US" sz="1400" dirty="0">
                <a:sym typeface="+mn-ea"/>
              </a:rPr>
              <a:t>Y axis: Packet Reception Ratio (PRR)</a:t>
            </a:r>
          </a:p>
          <a:p>
            <a:pPr lvl="1" algn="l"/>
            <a:r>
              <a:rPr lang="en-US" altLang="zh-CN" sz="1400"/>
              <a:t>X axis: i</a:t>
            </a:r>
          </a:p>
          <a:p>
            <a:pPr lvl="1" algn="l"/>
            <a:endParaRPr lang="en-US" altLang="zh-CN" sz="1400" dirty="0">
              <a:sym typeface="+mn-ea"/>
            </a:endParaRPr>
          </a:p>
          <a:p>
            <a:pPr lvl="1" algn="l"/>
            <a:r>
              <a:rPr lang="en-US" sz="1400" dirty="0">
                <a:solidFill>
                  <a:schemeClr val="tx1"/>
                </a:solidFill>
                <a:sym typeface="+mn-ea"/>
              </a:rPr>
              <a:t>a = i*20 meters, b = (i+1)*20 meters,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i=0~25,see slide 3</a:t>
            </a:r>
            <a:r>
              <a:rPr lang="en-US" altLang="zh-CN" sz="1400">
                <a:solidFill>
                  <a:srgbClr val="2F05E1"/>
                </a:solidFill>
                <a:sym typeface="+mn-ea"/>
              </a:rPr>
              <a:t>.</a:t>
            </a:r>
            <a:endParaRPr lang="en-US" altLang="zh-CN" sz="1400" dirty="0">
              <a:solidFill>
                <a:srgbClr val="2F05E1"/>
              </a:solidFill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200" y="1516380"/>
            <a:ext cx="4698365" cy="252603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4565" y="1516380"/>
            <a:ext cx="4926965" cy="252666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4565" y="4115435"/>
            <a:ext cx="4926965" cy="22675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119</TotalTime>
  <Words>1062</Words>
  <Application>Microsoft Office PowerPoint</Application>
  <PresentationFormat>宽屏</PresentationFormat>
  <Paragraphs>203</Paragraphs>
  <Slides>12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Gulim</vt:lpstr>
      <vt:lpstr>Malgun Gothic</vt:lpstr>
      <vt:lpstr>宋体</vt:lpstr>
      <vt:lpstr>Arial</vt:lpstr>
      <vt:lpstr>Calibri</vt:lpstr>
      <vt:lpstr>Times New Roman</vt:lpstr>
      <vt:lpstr>Extend Submission Template</vt:lpstr>
      <vt:lpstr>PowerPoint 演示文稿</vt:lpstr>
      <vt:lpstr>Abstract</vt:lpstr>
      <vt:lpstr>LTE V2X </vt:lpstr>
      <vt:lpstr>Simulation Assumptions (LTE V2X)</vt:lpstr>
      <vt:lpstr>Simulation Assumptions (WAVE)</vt:lpstr>
      <vt:lpstr>Mobility Model</vt:lpstr>
      <vt:lpstr>Traffic Model </vt:lpstr>
      <vt:lpstr>Channel Model</vt:lpstr>
      <vt:lpstr>Simulations</vt:lpstr>
      <vt:lpstr>Observations</vt:lpstr>
      <vt:lpstr>Conclusion</vt:lpstr>
      <vt:lpstr>Reference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孙波10013985</cp:lastModifiedBy>
  <cp:revision>4001</cp:revision>
  <cp:lastPrinted>1998-02-10T13:28:00Z</cp:lastPrinted>
  <dcterms:created xsi:type="dcterms:W3CDTF">2009-12-02T19:05:00Z</dcterms:created>
  <dcterms:modified xsi:type="dcterms:W3CDTF">2018-11-11T16:40:24Z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2052-10.8.0.6206</vt:lpwstr>
  </property>
</Properties>
</file>