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438" r:id="rId3"/>
    <p:sldId id="415" r:id="rId4"/>
    <p:sldId id="416" r:id="rId5"/>
    <p:sldId id="420" r:id="rId6"/>
    <p:sldId id="418" r:id="rId7"/>
    <p:sldId id="313" r:id="rId8"/>
    <p:sldId id="436" r:id="rId9"/>
    <p:sldId id="397" r:id="rId10"/>
    <p:sldId id="423" r:id="rId11"/>
    <p:sldId id="422" r:id="rId12"/>
    <p:sldId id="448" r:id="rId13"/>
    <p:sldId id="449" r:id="rId14"/>
    <p:sldId id="450" r:id="rId15"/>
    <p:sldId id="447" r:id="rId16"/>
    <p:sldId id="429" r:id="rId17"/>
    <p:sldId id="424" r:id="rId18"/>
    <p:sldId id="425" r:id="rId19"/>
    <p:sldId id="426" r:id="rId20"/>
    <p:sldId id="427" r:id="rId21"/>
    <p:sldId id="437" r:id="rId22"/>
    <p:sldId id="442" r:id="rId23"/>
    <p:sldId id="439" r:id="rId24"/>
    <p:sldId id="443" r:id="rId25"/>
    <p:sldId id="440" r:id="rId26"/>
    <p:sldId id="419" r:id="rId27"/>
    <p:sldId id="414" r:id="rId2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53B47"/>
    <a:srgbClr val="FE7A02"/>
    <a:srgbClr val="C99501"/>
    <a:srgbClr val="C9C400"/>
    <a:srgbClr val="FF0000"/>
    <a:srgbClr val="D2A000"/>
    <a:srgbClr val="D6A300"/>
    <a:srgbClr val="D46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8" autoAdjust="0"/>
    <p:restoredTop sz="96408" autoAdjust="0"/>
  </p:normalViewPr>
  <p:slideViewPr>
    <p:cSldViewPr>
      <p:cViewPr varScale="1">
        <p:scale>
          <a:sx n="98" d="100"/>
          <a:sy n="98" d="100"/>
        </p:scale>
        <p:origin x="13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7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0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9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6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7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3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6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2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6913" y="334189"/>
            <a:ext cx="807913" cy="276999"/>
          </a:xfrm>
        </p:spPr>
        <p:txBody>
          <a:bodyPr/>
          <a:lstStyle/>
          <a:p>
            <a:fld id="{7600FDB4-B48F-4DDF-B05F-D027637BE3E9}" type="datetime1">
              <a:rPr lang="ru-RU" smtClean="0"/>
              <a:t>11.03.19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58561C4A-FE2A-4B22-B307-E500E2728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/>
              <a:t>Evgeny Khorov (IITP RAS)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802.11-18</a:t>
            </a:r>
            <a:r>
              <a:rPr lang="ru-RU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1957r2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90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Experimental Study of NOMA/SOMA </a:t>
            </a:r>
            <a:br>
              <a:rPr lang="en-US" altLang="zh-CN" dirty="0"/>
            </a:br>
            <a:r>
              <a:rPr lang="en-US" altLang="zh-CN" dirty="0"/>
              <a:t>in Wi-Fi</a:t>
            </a:r>
            <a:endParaRPr lang="en-US" dirty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2019-03-11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24312"/>
              </p:ext>
            </p:extLst>
          </p:nvPr>
        </p:nvGraphicFramePr>
        <p:xfrm>
          <a:off x="971600" y="2590800"/>
          <a:ext cx="7467600" cy="288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Evgeny</a:t>
                      </a:r>
                      <a:r>
                        <a:rPr lang="en-US" altLang="zh-CN" sz="1200" baseline="0" dirty="0">
                          <a:latin typeface="+mn-lt"/>
                          <a:ea typeface="Times New Roman"/>
                          <a:cs typeface="Arial"/>
                        </a:rPr>
                        <a:t> Khorov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Arial"/>
                        </a:rPr>
                        <a:t>khorov@iitp.ru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Alexey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Kureev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Ilya </a:t>
                      </a:r>
                      <a:r>
                        <a:rPr lang="en-US" altLang="zh-CN" sz="1200" dirty="0" err="1">
                          <a:latin typeface="+mn-lt"/>
                          <a:ea typeface="Times New Roman"/>
                          <a:cs typeface="Arial"/>
                        </a:rPr>
                        <a:t>Levitsky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21" y="1905000"/>
            <a:ext cx="7236579" cy="4170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10460" cy="1066800"/>
          </a:xfrm>
        </p:spPr>
        <p:txBody>
          <a:bodyPr/>
          <a:lstStyle/>
          <a:p>
            <a:r>
              <a:rPr lang="en-US" sz="2800" dirty="0"/>
              <a:t>Trade-off between throughputs for STA1 &amp; STA2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5007457" y="3452800"/>
            <a:ext cx="882422" cy="37069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09709" y="3856851"/>
                <a:ext cx="260359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=0.85</a:t>
                </a:r>
              </a:p>
              <a:p>
                <a:r>
                  <a:rPr lang="en-US" sz="1800" dirty="0"/>
                  <a:t>Mix of </a:t>
                </a:r>
              </a:p>
              <a:p>
                <a:r>
                  <a:rPr lang="en-US" sz="1800" dirty="0"/>
                  <a:t>NOMA (STA1 and STA2)</a:t>
                </a:r>
              </a:p>
              <a:p>
                <a:r>
                  <a:rPr lang="en-US" sz="1800" dirty="0"/>
                  <a:t> and CSMA (STA2)</a:t>
                </a:r>
                <a:endParaRPr lang="ru-RU" sz="1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09" y="3856851"/>
                <a:ext cx="2603598" cy="1200329"/>
              </a:xfrm>
              <a:prstGeom prst="rect">
                <a:avLst/>
              </a:prstGeom>
              <a:blipFill>
                <a:blip r:embed="rId4"/>
                <a:stretch>
                  <a:fillRect l="-2108" t="-3046" r="-937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454930" y="3672185"/>
                <a:ext cx="142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𝑁𝑂𝑀𝐴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𝑜𝑛𝑙𝑦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30" y="3672185"/>
                <a:ext cx="142519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09709" y="1827212"/>
                <a:ext cx="2248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𝐶𝑆𝑀𝐴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𝑇𝐷𝑀𝐴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𝑜𝑛𝑙𝑦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09" y="1827212"/>
                <a:ext cx="2248180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 bwMode="auto">
          <a:xfrm>
            <a:off x="6619875" y="3486378"/>
            <a:ext cx="218073" cy="21807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717356" y="2177494"/>
            <a:ext cx="241856" cy="2418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71DCD-60B2-4ACA-BFFD-CDDCEE2F1FA3}"/>
              </a:ext>
            </a:extLst>
          </p:cNvPr>
          <p:cNvSpPr txBox="1"/>
          <p:nvPr/>
        </p:nvSpPr>
        <p:spPr>
          <a:xfrm>
            <a:off x="304800" y="1504612"/>
            <a:ext cx="3662669" cy="338554"/>
          </a:xfrm>
          <a:prstGeom prst="wedgeRectCallout">
            <a:avLst>
              <a:gd name="adj1" fmla="val -8970"/>
              <a:gd name="adj2" fmla="val 1525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max average/total </a:t>
            </a:r>
            <a:r>
              <a:rPr lang="en-US" sz="1600" dirty="0" err="1"/>
              <a:t>thrp</a:t>
            </a:r>
            <a:r>
              <a:rPr lang="en-US" sz="1600" dirty="0"/>
              <a:t> is not a good target</a:t>
            </a:r>
            <a:endParaRPr lang="ru-RU" sz="160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63FFA8F-C30B-43E6-BCDF-FC822E8B363F}"/>
              </a:ext>
            </a:extLst>
          </p:cNvPr>
          <p:cNvSpPr/>
          <p:nvPr/>
        </p:nvSpPr>
        <p:spPr bwMode="auto">
          <a:xfrm>
            <a:off x="4323945" y="3638145"/>
            <a:ext cx="118462" cy="1143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8DECAB-5F6E-40F7-9BA3-51561D556DB3}"/>
              </a:ext>
            </a:extLst>
          </p:cNvPr>
          <p:cNvSpPr txBox="1"/>
          <p:nvPr/>
        </p:nvSpPr>
        <p:spPr>
          <a:xfrm flipH="1">
            <a:off x="2972296" y="3512945"/>
            <a:ext cx="12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Proportional fair operation point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957C3-6E81-479C-89A9-91FCDDE41FD3}"/>
              </a:ext>
            </a:extLst>
          </p:cNvPr>
          <p:cNvSpPr txBox="1"/>
          <p:nvPr/>
        </p:nvSpPr>
        <p:spPr>
          <a:xfrm flipH="1">
            <a:off x="3900140" y="4030535"/>
            <a:ext cx="12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Round Robin 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Operation point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87D1ABE-0609-4194-80F0-7062843384FC}"/>
              </a:ext>
            </a:extLst>
          </p:cNvPr>
          <p:cNvSpPr/>
          <p:nvPr/>
        </p:nvSpPr>
        <p:spPr bwMode="auto">
          <a:xfrm>
            <a:off x="5291738" y="4152900"/>
            <a:ext cx="118462" cy="1143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8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84EC332-90B2-4D19-BBDD-B34D1AC4B8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1"/>
          <a:stretch/>
        </p:blipFill>
        <p:spPr>
          <a:xfrm>
            <a:off x="2586405" y="869687"/>
            <a:ext cx="6293114" cy="3009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Testbed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C9AD391-9FF0-4915-B778-A96225B5BD91}"/>
              </a:ext>
            </a:extLst>
          </p:cNvPr>
          <p:cNvGrpSpPr/>
          <p:nvPr/>
        </p:nvGrpSpPr>
        <p:grpSpPr>
          <a:xfrm>
            <a:off x="457200" y="3913908"/>
            <a:ext cx="7230103" cy="2258292"/>
            <a:chOff x="1055451" y="1570722"/>
            <a:chExt cx="13948496" cy="477013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55451" y="3144045"/>
              <a:ext cx="2074793" cy="895711"/>
              <a:chOff x="1534034" y="833224"/>
              <a:chExt cx="3606462" cy="1556950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534034" y="1113786"/>
                <a:ext cx="3402786" cy="1276388"/>
                <a:chOff x="1530234" y="1112502"/>
                <a:chExt cx="3402786" cy="1276388"/>
              </a:xfrm>
            </p:grpSpPr>
            <p:grpSp>
              <p:nvGrpSpPr>
                <p:cNvPr id="22" name="Группа 21"/>
                <p:cNvGrpSpPr/>
                <p:nvPr/>
              </p:nvGrpSpPr>
              <p:grpSpPr>
                <a:xfrm>
                  <a:off x="1530234" y="1112502"/>
                  <a:ext cx="3402786" cy="1276388"/>
                  <a:chOff x="2006606" y="1514443"/>
                  <a:chExt cx="3402786" cy="1276388"/>
                </a:xfrm>
              </p:grpSpPr>
              <p:sp>
                <p:nvSpPr>
                  <p:cNvPr id="25" name="Блок-схема: ручное управление 59"/>
                  <p:cNvSpPr/>
                  <p:nvPr/>
                </p:nvSpPr>
                <p:spPr>
                  <a:xfrm>
                    <a:off x="2006606" y="1514443"/>
                    <a:ext cx="3402786" cy="127638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8000 w 10000"/>
                      <a:gd name="connsiteY2" fmla="*/ 10000 h 10000"/>
                      <a:gd name="connsiteX3" fmla="*/ 200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70747"/>
                      <a:gd name="connsiteY0" fmla="*/ 0 h 59778"/>
                      <a:gd name="connsiteX1" fmla="*/ 10000 w 70747"/>
                      <a:gd name="connsiteY1" fmla="*/ 0 h 59778"/>
                      <a:gd name="connsiteX2" fmla="*/ 70747 w 70747"/>
                      <a:gd name="connsiteY2" fmla="*/ 59778 h 59778"/>
                      <a:gd name="connsiteX3" fmla="*/ 2000 w 70747"/>
                      <a:gd name="connsiteY3" fmla="*/ 10000 h 59778"/>
                      <a:gd name="connsiteX4" fmla="*/ 0 w 70747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36000 h 59778"/>
                      <a:gd name="connsiteX2" fmla="*/ 70747 w 111868"/>
                      <a:gd name="connsiteY2" fmla="*/ 59778 h 59778"/>
                      <a:gd name="connsiteX3" fmla="*/ 2000 w 111868"/>
                      <a:gd name="connsiteY3" fmla="*/ 10000 h 59778"/>
                      <a:gd name="connsiteX4" fmla="*/ 0 w 111868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21333 h 59778"/>
                      <a:gd name="connsiteX2" fmla="*/ 111868 w 111868"/>
                      <a:gd name="connsiteY2" fmla="*/ 36000 h 59778"/>
                      <a:gd name="connsiteX3" fmla="*/ 70747 w 111868"/>
                      <a:gd name="connsiteY3" fmla="*/ 59778 h 59778"/>
                      <a:gd name="connsiteX4" fmla="*/ 2000 w 111868"/>
                      <a:gd name="connsiteY4" fmla="*/ 10000 h 59778"/>
                      <a:gd name="connsiteX5" fmla="*/ 0 w 111868"/>
                      <a:gd name="connsiteY5" fmla="*/ 0 h 59778"/>
                      <a:gd name="connsiteX0" fmla="*/ 6791 w 118659"/>
                      <a:gd name="connsiteY0" fmla="*/ 0 h 59778"/>
                      <a:gd name="connsiteX1" fmla="*/ 118659 w 118659"/>
                      <a:gd name="connsiteY1" fmla="*/ 21333 h 59778"/>
                      <a:gd name="connsiteX2" fmla="*/ 118659 w 118659"/>
                      <a:gd name="connsiteY2" fmla="*/ 36000 h 59778"/>
                      <a:gd name="connsiteX3" fmla="*/ 77538 w 118659"/>
                      <a:gd name="connsiteY3" fmla="*/ 59778 h 59778"/>
                      <a:gd name="connsiteX4" fmla="*/ 0 w 118659"/>
                      <a:gd name="connsiteY4" fmla="*/ 51222 h 59778"/>
                      <a:gd name="connsiteX5" fmla="*/ 6791 w 118659"/>
                      <a:gd name="connsiteY5" fmla="*/ 0 h 59778"/>
                      <a:gd name="connsiteX0" fmla="*/ 0 w 118681"/>
                      <a:gd name="connsiteY0" fmla="*/ 16413 h 40080"/>
                      <a:gd name="connsiteX1" fmla="*/ 118681 w 118681"/>
                      <a:gd name="connsiteY1" fmla="*/ 1635 h 40080"/>
                      <a:gd name="connsiteX2" fmla="*/ 118681 w 118681"/>
                      <a:gd name="connsiteY2" fmla="*/ 16302 h 40080"/>
                      <a:gd name="connsiteX3" fmla="*/ 77560 w 118681"/>
                      <a:gd name="connsiteY3" fmla="*/ 40080 h 40080"/>
                      <a:gd name="connsiteX4" fmla="*/ 22 w 118681"/>
                      <a:gd name="connsiteY4" fmla="*/ 31524 h 40080"/>
                      <a:gd name="connsiteX5" fmla="*/ 0 w 118681"/>
                      <a:gd name="connsiteY5" fmla="*/ 16413 h 40080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22490"/>
                      <a:gd name="connsiteY0" fmla="*/ 21333 h 45000"/>
                      <a:gd name="connsiteX1" fmla="*/ 50330 w 122490"/>
                      <a:gd name="connsiteY1" fmla="*/ 0 h 45000"/>
                      <a:gd name="connsiteX2" fmla="*/ 118681 w 122490"/>
                      <a:gd name="connsiteY2" fmla="*/ 6555 h 45000"/>
                      <a:gd name="connsiteX3" fmla="*/ 118681 w 122490"/>
                      <a:gd name="connsiteY3" fmla="*/ 21222 h 45000"/>
                      <a:gd name="connsiteX4" fmla="*/ 77560 w 122490"/>
                      <a:gd name="connsiteY4" fmla="*/ 45000 h 45000"/>
                      <a:gd name="connsiteX5" fmla="*/ 22 w 122490"/>
                      <a:gd name="connsiteY5" fmla="*/ 36444 h 45000"/>
                      <a:gd name="connsiteX6" fmla="*/ 0 w 122490"/>
                      <a:gd name="connsiteY6" fmla="*/ 21333 h 45000"/>
                      <a:gd name="connsiteX0" fmla="*/ 0 w 118925"/>
                      <a:gd name="connsiteY0" fmla="*/ 21333 h 45000"/>
                      <a:gd name="connsiteX1" fmla="*/ 50330 w 118925"/>
                      <a:gd name="connsiteY1" fmla="*/ 0 h 45000"/>
                      <a:gd name="connsiteX2" fmla="*/ 118681 w 118925"/>
                      <a:gd name="connsiteY2" fmla="*/ 6555 h 45000"/>
                      <a:gd name="connsiteX3" fmla="*/ 118681 w 118925"/>
                      <a:gd name="connsiteY3" fmla="*/ 21222 h 45000"/>
                      <a:gd name="connsiteX4" fmla="*/ 77560 w 118925"/>
                      <a:gd name="connsiteY4" fmla="*/ 45000 h 45000"/>
                      <a:gd name="connsiteX5" fmla="*/ 22 w 118925"/>
                      <a:gd name="connsiteY5" fmla="*/ 36444 h 45000"/>
                      <a:gd name="connsiteX6" fmla="*/ 0 w 118925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827"/>
                      <a:gd name="connsiteY0" fmla="*/ 21333 h 45000"/>
                      <a:gd name="connsiteX1" fmla="*/ 50330 w 118827"/>
                      <a:gd name="connsiteY1" fmla="*/ 0 h 45000"/>
                      <a:gd name="connsiteX2" fmla="*/ 118681 w 118827"/>
                      <a:gd name="connsiteY2" fmla="*/ 6555 h 45000"/>
                      <a:gd name="connsiteX3" fmla="*/ 118681 w 118827"/>
                      <a:gd name="connsiteY3" fmla="*/ 21222 h 45000"/>
                      <a:gd name="connsiteX4" fmla="*/ 77560 w 118827"/>
                      <a:gd name="connsiteY4" fmla="*/ 45000 h 45000"/>
                      <a:gd name="connsiteX5" fmla="*/ 22 w 118827"/>
                      <a:gd name="connsiteY5" fmla="*/ 36444 h 45000"/>
                      <a:gd name="connsiteX6" fmla="*/ 0 w 118827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7774 w 118681"/>
                      <a:gd name="connsiteY2" fmla="*/ 6722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7774"/>
                      <a:gd name="connsiteY0" fmla="*/ 21333 h 45000"/>
                      <a:gd name="connsiteX1" fmla="*/ 50330 w 117774"/>
                      <a:gd name="connsiteY1" fmla="*/ 0 h 45000"/>
                      <a:gd name="connsiteX2" fmla="*/ 117774 w 117774"/>
                      <a:gd name="connsiteY2" fmla="*/ 6722 h 45000"/>
                      <a:gd name="connsiteX3" fmla="*/ 117362 w 117774"/>
                      <a:gd name="connsiteY3" fmla="*/ 21305 h 45000"/>
                      <a:gd name="connsiteX4" fmla="*/ 77560 w 117774"/>
                      <a:gd name="connsiteY4" fmla="*/ 45000 h 45000"/>
                      <a:gd name="connsiteX5" fmla="*/ 22 w 117774"/>
                      <a:gd name="connsiteY5" fmla="*/ 36444 h 45000"/>
                      <a:gd name="connsiteX6" fmla="*/ 0 w 117774"/>
                      <a:gd name="connsiteY6" fmla="*/ 21333 h 45000"/>
                      <a:gd name="connsiteX0" fmla="*/ 0 w 117774"/>
                      <a:gd name="connsiteY0" fmla="*/ 21001 h 44668"/>
                      <a:gd name="connsiteX1" fmla="*/ 50660 w 117774"/>
                      <a:gd name="connsiteY1" fmla="*/ 1 h 44668"/>
                      <a:gd name="connsiteX2" fmla="*/ 117774 w 117774"/>
                      <a:gd name="connsiteY2" fmla="*/ 6390 h 44668"/>
                      <a:gd name="connsiteX3" fmla="*/ 117362 w 117774"/>
                      <a:gd name="connsiteY3" fmla="*/ 20973 h 44668"/>
                      <a:gd name="connsiteX4" fmla="*/ 77560 w 117774"/>
                      <a:gd name="connsiteY4" fmla="*/ 44668 h 44668"/>
                      <a:gd name="connsiteX5" fmla="*/ 22 w 117774"/>
                      <a:gd name="connsiteY5" fmla="*/ 36112 h 44668"/>
                      <a:gd name="connsiteX6" fmla="*/ 0 w 117774"/>
                      <a:gd name="connsiteY6" fmla="*/ 21001 h 4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774" h="44668">
                        <a:moveTo>
                          <a:pt x="0" y="21001"/>
                        </a:moveTo>
                        <a:lnTo>
                          <a:pt x="50660" y="1"/>
                        </a:lnTo>
                        <a:cubicBezTo>
                          <a:pt x="50770" y="-18"/>
                          <a:pt x="117738" y="6520"/>
                          <a:pt x="117774" y="6390"/>
                        </a:cubicBezTo>
                        <a:cubicBezTo>
                          <a:pt x="117664" y="17946"/>
                          <a:pt x="117362" y="16084"/>
                          <a:pt x="117362" y="20973"/>
                        </a:cubicBezTo>
                        <a:lnTo>
                          <a:pt x="77560" y="44668"/>
                        </a:lnTo>
                        <a:lnTo>
                          <a:pt x="22" y="36112"/>
                        </a:lnTo>
                        <a:cubicBezTo>
                          <a:pt x="15" y="31075"/>
                          <a:pt x="7" y="26038"/>
                          <a:pt x="0" y="210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2994002" y="2467872"/>
                    <a:ext cx="191091" cy="21588"/>
                  </a:xfrm>
                  <a:prstGeom prst="line">
                    <a:avLst/>
                  </a:prstGeom>
                  <a:ln w="920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Параллелограмм 26"/>
                  <p:cNvSpPr/>
                  <p:nvPr/>
                </p:nvSpPr>
                <p:spPr>
                  <a:xfrm rot="16200000">
                    <a:off x="3838963" y="2510799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sp>
                <p:nvSpPr>
                  <p:cNvPr id="28" name="Параллелограмм 27"/>
                  <p:cNvSpPr/>
                  <p:nvPr/>
                </p:nvSpPr>
                <p:spPr>
                  <a:xfrm rot="16200000">
                    <a:off x="3999077" y="2532133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sp>
                <p:nvSpPr>
                  <p:cNvPr id="29" name="Овал 28"/>
                  <p:cNvSpPr/>
                  <p:nvPr/>
                </p:nvSpPr>
                <p:spPr>
                  <a:xfrm>
                    <a:off x="2098535" y="2302803"/>
                    <a:ext cx="123537" cy="1506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</p:grpSp>
            <p:sp>
              <p:nvSpPr>
                <p:cNvPr id="23" name="Овал 22"/>
                <p:cNvSpPr/>
                <p:nvPr/>
              </p:nvSpPr>
              <p:spPr>
                <a:xfrm>
                  <a:off x="2158151" y="1980620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2963868" y="2068729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20" name="Параллелограмм 71"/>
              <p:cNvSpPr/>
              <p:nvPr/>
            </p:nvSpPr>
            <p:spPr>
              <a:xfrm rot="19810373">
                <a:off x="3579835" y="1649602"/>
                <a:ext cx="1560661" cy="372862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1560661"/>
                  <a:gd name="connsiteY0" fmla="*/ 372862 h 372862"/>
                  <a:gd name="connsiteX1" fmla="*/ 216233 w 1560661"/>
                  <a:gd name="connsiteY1" fmla="*/ 1488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661" h="372862">
                    <a:moveTo>
                      <a:pt x="0" y="372862"/>
                    </a:moveTo>
                    <a:lnTo>
                      <a:pt x="216233" y="1488"/>
                    </a:lnTo>
                    <a:lnTo>
                      <a:pt x="1560661" y="0"/>
                    </a:lnTo>
                    <a:lnTo>
                      <a:pt x="1351810" y="372862"/>
                    </a:lnTo>
                    <a:lnTo>
                      <a:pt x="0" y="37286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21" name="Параллелограмм 92"/>
              <p:cNvSpPr/>
              <p:nvPr/>
            </p:nvSpPr>
            <p:spPr>
              <a:xfrm rot="19810373">
                <a:off x="1654347" y="833224"/>
                <a:ext cx="3178961" cy="1332748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2548777"/>
                  <a:gd name="connsiteY0" fmla="*/ 372862 h 517113"/>
                  <a:gd name="connsiteX1" fmla="*/ 208851 w 2548777"/>
                  <a:gd name="connsiteY1" fmla="*/ 0 h 517113"/>
                  <a:gd name="connsiteX2" fmla="*/ 2548777 w 2548777"/>
                  <a:gd name="connsiteY2" fmla="*/ 517113 h 517113"/>
                  <a:gd name="connsiteX3" fmla="*/ 1351810 w 2548777"/>
                  <a:gd name="connsiteY3" fmla="*/ 372862 h 517113"/>
                  <a:gd name="connsiteX4" fmla="*/ 0 w 2548777"/>
                  <a:gd name="connsiteY4" fmla="*/ 372862 h 517113"/>
                  <a:gd name="connsiteX0" fmla="*/ 0 w 4161196"/>
                  <a:gd name="connsiteY0" fmla="*/ 372862 h 1648706"/>
                  <a:gd name="connsiteX1" fmla="*/ 208851 w 4161196"/>
                  <a:gd name="connsiteY1" fmla="*/ 0 h 1648706"/>
                  <a:gd name="connsiteX2" fmla="*/ 2548777 w 4161196"/>
                  <a:gd name="connsiteY2" fmla="*/ 517113 h 1648706"/>
                  <a:gd name="connsiteX3" fmla="*/ 4161196 w 4161196"/>
                  <a:gd name="connsiteY3" fmla="*/ 1648706 h 1648706"/>
                  <a:gd name="connsiteX4" fmla="*/ 0 w 4161196"/>
                  <a:gd name="connsiteY4" fmla="*/ 372862 h 1648706"/>
                  <a:gd name="connsiteX0" fmla="*/ 2605273 w 3952345"/>
                  <a:gd name="connsiteY0" fmla="*/ 1640443 h 1648706"/>
                  <a:gd name="connsiteX1" fmla="*/ 0 w 3952345"/>
                  <a:gd name="connsiteY1" fmla="*/ 0 h 1648706"/>
                  <a:gd name="connsiteX2" fmla="*/ 2339926 w 3952345"/>
                  <a:gd name="connsiteY2" fmla="*/ 517113 h 1648706"/>
                  <a:gd name="connsiteX3" fmla="*/ 3952345 w 3952345"/>
                  <a:gd name="connsiteY3" fmla="*/ 1648706 h 1648706"/>
                  <a:gd name="connsiteX4" fmla="*/ 2605273 w 3952345"/>
                  <a:gd name="connsiteY4" fmla="*/ 1640443 h 1648706"/>
                  <a:gd name="connsiteX0" fmla="*/ 1715819 w 3062891"/>
                  <a:gd name="connsiteY0" fmla="*/ 1525749 h 1534012"/>
                  <a:gd name="connsiteX1" fmla="*/ 0 w 3062891"/>
                  <a:gd name="connsiteY1" fmla="*/ 0 h 1534012"/>
                  <a:gd name="connsiteX2" fmla="*/ 1450472 w 3062891"/>
                  <a:gd name="connsiteY2" fmla="*/ 402419 h 1534012"/>
                  <a:gd name="connsiteX3" fmla="*/ 3062891 w 3062891"/>
                  <a:gd name="connsiteY3" fmla="*/ 1534012 h 1534012"/>
                  <a:gd name="connsiteX4" fmla="*/ 1715819 w 3062891"/>
                  <a:gd name="connsiteY4" fmla="*/ 1525749 h 1534012"/>
                  <a:gd name="connsiteX0" fmla="*/ 1831889 w 3178961"/>
                  <a:gd name="connsiteY0" fmla="*/ 1323300 h 1331563"/>
                  <a:gd name="connsiteX1" fmla="*/ 0 w 3178961"/>
                  <a:gd name="connsiteY1" fmla="*/ 0 h 1331563"/>
                  <a:gd name="connsiteX2" fmla="*/ 1566542 w 3178961"/>
                  <a:gd name="connsiteY2" fmla="*/ 199970 h 1331563"/>
                  <a:gd name="connsiteX3" fmla="*/ 3178961 w 3178961"/>
                  <a:gd name="connsiteY3" fmla="*/ 1331563 h 1331563"/>
                  <a:gd name="connsiteX4" fmla="*/ 1831889 w 3178961"/>
                  <a:gd name="connsiteY4" fmla="*/ 1323300 h 1331563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961" h="1332748">
                    <a:moveTo>
                      <a:pt x="1829217" y="1332748"/>
                    </a:moveTo>
                    <a:lnTo>
                      <a:pt x="0" y="0"/>
                    </a:lnTo>
                    <a:lnTo>
                      <a:pt x="1566542" y="199970"/>
                    </a:lnTo>
                    <a:lnTo>
                      <a:pt x="3178961" y="1331563"/>
                    </a:lnTo>
                    <a:lnTo>
                      <a:pt x="1829217" y="13327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25035" y="1570722"/>
              <a:ext cx="1025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AP (SDR)</a:t>
              </a:r>
              <a:endParaRPr lang="ru-RU" sz="1600" dirty="0">
                <a:latin typeface="+mj-lt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H="1">
              <a:off x="3237354" y="2927265"/>
              <a:ext cx="465659" cy="380379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399004" y="2945662"/>
              <a:ext cx="1275911" cy="138931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/>
            <p:cNvGrpSpPr/>
            <p:nvPr/>
          </p:nvGrpSpPr>
          <p:grpSpPr>
            <a:xfrm>
              <a:off x="3703343" y="1953240"/>
              <a:ext cx="2074793" cy="895711"/>
              <a:chOff x="1534034" y="833224"/>
              <a:chExt cx="3606462" cy="1556950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534034" y="1113786"/>
                <a:ext cx="3402786" cy="1276388"/>
                <a:chOff x="1530234" y="1112502"/>
                <a:chExt cx="3402786" cy="1276388"/>
              </a:xfrm>
            </p:grpSpPr>
            <p:grpSp>
              <p:nvGrpSpPr>
                <p:cNvPr id="38" name="Группа 37"/>
                <p:cNvGrpSpPr/>
                <p:nvPr/>
              </p:nvGrpSpPr>
              <p:grpSpPr>
                <a:xfrm>
                  <a:off x="1530234" y="1112502"/>
                  <a:ext cx="3402786" cy="1276388"/>
                  <a:chOff x="2006606" y="1514443"/>
                  <a:chExt cx="3402786" cy="1276388"/>
                </a:xfrm>
              </p:grpSpPr>
              <p:sp>
                <p:nvSpPr>
                  <p:cNvPr id="41" name="Блок-схема: ручное управление 59"/>
                  <p:cNvSpPr/>
                  <p:nvPr/>
                </p:nvSpPr>
                <p:spPr>
                  <a:xfrm>
                    <a:off x="2006606" y="1514443"/>
                    <a:ext cx="3402786" cy="127638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8000 w 10000"/>
                      <a:gd name="connsiteY2" fmla="*/ 10000 h 10000"/>
                      <a:gd name="connsiteX3" fmla="*/ 200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70747"/>
                      <a:gd name="connsiteY0" fmla="*/ 0 h 59778"/>
                      <a:gd name="connsiteX1" fmla="*/ 10000 w 70747"/>
                      <a:gd name="connsiteY1" fmla="*/ 0 h 59778"/>
                      <a:gd name="connsiteX2" fmla="*/ 70747 w 70747"/>
                      <a:gd name="connsiteY2" fmla="*/ 59778 h 59778"/>
                      <a:gd name="connsiteX3" fmla="*/ 2000 w 70747"/>
                      <a:gd name="connsiteY3" fmla="*/ 10000 h 59778"/>
                      <a:gd name="connsiteX4" fmla="*/ 0 w 70747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36000 h 59778"/>
                      <a:gd name="connsiteX2" fmla="*/ 70747 w 111868"/>
                      <a:gd name="connsiteY2" fmla="*/ 59778 h 59778"/>
                      <a:gd name="connsiteX3" fmla="*/ 2000 w 111868"/>
                      <a:gd name="connsiteY3" fmla="*/ 10000 h 59778"/>
                      <a:gd name="connsiteX4" fmla="*/ 0 w 111868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21333 h 59778"/>
                      <a:gd name="connsiteX2" fmla="*/ 111868 w 111868"/>
                      <a:gd name="connsiteY2" fmla="*/ 36000 h 59778"/>
                      <a:gd name="connsiteX3" fmla="*/ 70747 w 111868"/>
                      <a:gd name="connsiteY3" fmla="*/ 59778 h 59778"/>
                      <a:gd name="connsiteX4" fmla="*/ 2000 w 111868"/>
                      <a:gd name="connsiteY4" fmla="*/ 10000 h 59778"/>
                      <a:gd name="connsiteX5" fmla="*/ 0 w 111868"/>
                      <a:gd name="connsiteY5" fmla="*/ 0 h 59778"/>
                      <a:gd name="connsiteX0" fmla="*/ 6791 w 118659"/>
                      <a:gd name="connsiteY0" fmla="*/ 0 h 59778"/>
                      <a:gd name="connsiteX1" fmla="*/ 118659 w 118659"/>
                      <a:gd name="connsiteY1" fmla="*/ 21333 h 59778"/>
                      <a:gd name="connsiteX2" fmla="*/ 118659 w 118659"/>
                      <a:gd name="connsiteY2" fmla="*/ 36000 h 59778"/>
                      <a:gd name="connsiteX3" fmla="*/ 77538 w 118659"/>
                      <a:gd name="connsiteY3" fmla="*/ 59778 h 59778"/>
                      <a:gd name="connsiteX4" fmla="*/ 0 w 118659"/>
                      <a:gd name="connsiteY4" fmla="*/ 51222 h 59778"/>
                      <a:gd name="connsiteX5" fmla="*/ 6791 w 118659"/>
                      <a:gd name="connsiteY5" fmla="*/ 0 h 59778"/>
                      <a:gd name="connsiteX0" fmla="*/ 0 w 118681"/>
                      <a:gd name="connsiteY0" fmla="*/ 16413 h 40080"/>
                      <a:gd name="connsiteX1" fmla="*/ 118681 w 118681"/>
                      <a:gd name="connsiteY1" fmla="*/ 1635 h 40080"/>
                      <a:gd name="connsiteX2" fmla="*/ 118681 w 118681"/>
                      <a:gd name="connsiteY2" fmla="*/ 16302 h 40080"/>
                      <a:gd name="connsiteX3" fmla="*/ 77560 w 118681"/>
                      <a:gd name="connsiteY3" fmla="*/ 40080 h 40080"/>
                      <a:gd name="connsiteX4" fmla="*/ 22 w 118681"/>
                      <a:gd name="connsiteY4" fmla="*/ 31524 h 40080"/>
                      <a:gd name="connsiteX5" fmla="*/ 0 w 118681"/>
                      <a:gd name="connsiteY5" fmla="*/ 16413 h 40080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22490"/>
                      <a:gd name="connsiteY0" fmla="*/ 21333 h 45000"/>
                      <a:gd name="connsiteX1" fmla="*/ 50330 w 122490"/>
                      <a:gd name="connsiteY1" fmla="*/ 0 h 45000"/>
                      <a:gd name="connsiteX2" fmla="*/ 118681 w 122490"/>
                      <a:gd name="connsiteY2" fmla="*/ 6555 h 45000"/>
                      <a:gd name="connsiteX3" fmla="*/ 118681 w 122490"/>
                      <a:gd name="connsiteY3" fmla="*/ 21222 h 45000"/>
                      <a:gd name="connsiteX4" fmla="*/ 77560 w 122490"/>
                      <a:gd name="connsiteY4" fmla="*/ 45000 h 45000"/>
                      <a:gd name="connsiteX5" fmla="*/ 22 w 122490"/>
                      <a:gd name="connsiteY5" fmla="*/ 36444 h 45000"/>
                      <a:gd name="connsiteX6" fmla="*/ 0 w 122490"/>
                      <a:gd name="connsiteY6" fmla="*/ 21333 h 45000"/>
                      <a:gd name="connsiteX0" fmla="*/ 0 w 118925"/>
                      <a:gd name="connsiteY0" fmla="*/ 21333 h 45000"/>
                      <a:gd name="connsiteX1" fmla="*/ 50330 w 118925"/>
                      <a:gd name="connsiteY1" fmla="*/ 0 h 45000"/>
                      <a:gd name="connsiteX2" fmla="*/ 118681 w 118925"/>
                      <a:gd name="connsiteY2" fmla="*/ 6555 h 45000"/>
                      <a:gd name="connsiteX3" fmla="*/ 118681 w 118925"/>
                      <a:gd name="connsiteY3" fmla="*/ 21222 h 45000"/>
                      <a:gd name="connsiteX4" fmla="*/ 77560 w 118925"/>
                      <a:gd name="connsiteY4" fmla="*/ 45000 h 45000"/>
                      <a:gd name="connsiteX5" fmla="*/ 22 w 118925"/>
                      <a:gd name="connsiteY5" fmla="*/ 36444 h 45000"/>
                      <a:gd name="connsiteX6" fmla="*/ 0 w 118925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827"/>
                      <a:gd name="connsiteY0" fmla="*/ 21333 h 45000"/>
                      <a:gd name="connsiteX1" fmla="*/ 50330 w 118827"/>
                      <a:gd name="connsiteY1" fmla="*/ 0 h 45000"/>
                      <a:gd name="connsiteX2" fmla="*/ 118681 w 118827"/>
                      <a:gd name="connsiteY2" fmla="*/ 6555 h 45000"/>
                      <a:gd name="connsiteX3" fmla="*/ 118681 w 118827"/>
                      <a:gd name="connsiteY3" fmla="*/ 21222 h 45000"/>
                      <a:gd name="connsiteX4" fmla="*/ 77560 w 118827"/>
                      <a:gd name="connsiteY4" fmla="*/ 45000 h 45000"/>
                      <a:gd name="connsiteX5" fmla="*/ 22 w 118827"/>
                      <a:gd name="connsiteY5" fmla="*/ 36444 h 45000"/>
                      <a:gd name="connsiteX6" fmla="*/ 0 w 118827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7774 w 118681"/>
                      <a:gd name="connsiteY2" fmla="*/ 6722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7774"/>
                      <a:gd name="connsiteY0" fmla="*/ 21333 h 45000"/>
                      <a:gd name="connsiteX1" fmla="*/ 50330 w 117774"/>
                      <a:gd name="connsiteY1" fmla="*/ 0 h 45000"/>
                      <a:gd name="connsiteX2" fmla="*/ 117774 w 117774"/>
                      <a:gd name="connsiteY2" fmla="*/ 6722 h 45000"/>
                      <a:gd name="connsiteX3" fmla="*/ 117362 w 117774"/>
                      <a:gd name="connsiteY3" fmla="*/ 21305 h 45000"/>
                      <a:gd name="connsiteX4" fmla="*/ 77560 w 117774"/>
                      <a:gd name="connsiteY4" fmla="*/ 45000 h 45000"/>
                      <a:gd name="connsiteX5" fmla="*/ 22 w 117774"/>
                      <a:gd name="connsiteY5" fmla="*/ 36444 h 45000"/>
                      <a:gd name="connsiteX6" fmla="*/ 0 w 117774"/>
                      <a:gd name="connsiteY6" fmla="*/ 21333 h 45000"/>
                      <a:gd name="connsiteX0" fmla="*/ 0 w 117774"/>
                      <a:gd name="connsiteY0" fmla="*/ 21001 h 44668"/>
                      <a:gd name="connsiteX1" fmla="*/ 50660 w 117774"/>
                      <a:gd name="connsiteY1" fmla="*/ 1 h 44668"/>
                      <a:gd name="connsiteX2" fmla="*/ 117774 w 117774"/>
                      <a:gd name="connsiteY2" fmla="*/ 6390 h 44668"/>
                      <a:gd name="connsiteX3" fmla="*/ 117362 w 117774"/>
                      <a:gd name="connsiteY3" fmla="*/ 20973 h 44668"/>
                      <a:gd name="connsiteX4" fmla="*/ 77560 w 117774"/>
                      <a:gd name="connsiteY4" fmla="*/ 44668 h 44668"/>
                      <a:gd name="connsiteX5" fmla="*/ 22 w 117774"/>
                      <a:gd name="connsiteY5" fmla="*/ 36112 h 44668"/>
                      <a:gd name="connsiteX6" fmla="*/ 0 w 117774"/>
                      <a:gd name="connsiteY6" fmla="*/ 21001 h 4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774" h="44668">
                        <a:moveTo>
                          <a:pt x="0" y="21001"/>
                        </a:moveTo>
                        <a:lnTo>
                          <a:pt x="50660" y="1"/>
                        </a:lnTo>
                        <a:cubicBezTo>
                          <a:pt x="50770" y="-18"/>
                          <a:pt x="117738" y="6520"/>
                          <a:pt x="117774" y="6390"/>
                        </a:cubicBezTo>
                        <a:cubicBezTo>
                          <a:pt x="117664" y="17946"/>
                          <a:pt x="117362" y="16084"/>
                          <a:pt x="117362" y="20973"/>
                        </a:cubicBezTo>
                        <a:lnTo>
                          <a:pt x="77560" y="44668"/>
                        </a:lnTo>
                        <a:lnTo>
                          <a:pt x="22" y="36112"/>
                        </a:lnTo>
                        <a:cubicBezTo>
                          <a:pt x="15" y="31075"/>
                          <a:pt x="7" y="26038"/>
                          <a:pt x="0" y="210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cxnSp>
                <p:nvCxnSpPr>
                  <p:cNvPr id="42" name="Прямая соединительная линия 41"/>
                  <p:cNvCxnSpPr/>
                  <p:nvPr/>
                </p:nvCxnSpPr>
                <p:spPr>
                  <a:xfrm>
                    <a:off x="2994002" y="2467872"/>
                    <a:ext cx="191091" cy="21588"/>
                  </a:xfrm>
                  <a:prstGeom prst="line">
                    <a:avLst/>
                  </a:prstGeom>
                  <a:ln w="920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Параллелограмм 42"/>
                  <p:cNvSpPr/>
                  <p:nvPr/>
                </p:nvSpPr>
                <p:spPr>
                  <a:xfrm rot="16200000">
                    <a:off x="3838963" y="2510799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sp>
                <p:nvSpPr>
                  <p:cNvPr id="44" name="Параллелограмм 43"/>
                  <p:cNvSpPr/>
                  <p:nvPr/>
                </p:nvSpPr>
                <p:spPr>
                  <a:xfrm rot="16200000">
                    <a:off x="3999077" y="2532133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sp>
                <p:nvSpPr>
                  <p:cNvPr id="45" name="Овал 44"/>
                  <p:cNvSpPr/>
                  <p:nvPr/>
                </p:nvSpPr>
                <p:spPr>
                  <a:xfrm>
                    <a:off x="2098535" y="2302803"/>
                    <a:ext cx="123537" cy="1506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</p:grpSp>
            <p:sp>
              <p:nvSpPr>
                <p:cNvPr id="39" name="Овал 38"/>
                <p:cNvSpPr/>
                <p:nvPr/>
              </p:nvSpPr>
              <p:spPr>
                <a:xfrm>
                  <a:off x="2158151" y="1980620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2963868" y="2068729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36" name="Параллелограмм 71"/>
              <p:cNvSpPr/>
              <p:nvPr/>
            </p:nvSpPr>
            <p:spPr>
              <a:xfrm rot="19810373">
                <a:off x="3579835" y="1649602"/>
                <a:ext cx="1560661" cy="372862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1560661"/>
                  <a:gd name="connsiteY0" fmla="*/ 372862 h 372862"/>
                  <a:gd name="connsiteX1" fmla="*/ 216233 w 1560661"/>
                  <a:gd name="connsiteY1" fmla="*/ 1488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661" h="372862">
                    <a:moveTo>
                      <a:pt x="0" y="372862"/>
                    </a:moveTo>
                    <a:lnTo>
                      <a:pt x="216233" y="1488"/>
                    </a:lnTo>
                    <a:lnTo>
                      <a:pt x="1560661" y="0"/>
                    </a:lnTo>
                    <a:lnTo>
                      <a:pt x="1351810" y="372862"/>
                    </a:lnTo>
                    <a:lnTo>
                      <a:pt x="0" y="37286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37" name="Параллелограмм 92"/>
              <p:cNvSpPr/>
              <p:nvPr/>
            </p:nvSpPr>
            <p:spPr>
              <a:xfrm rot="19810373">
                <a:off x="1654347" y="833224"/>
                <a:ext cx="3178961" cy="1332748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2548777"/>
                  <a:gd name="connsiteY0" fmla="*/ 372862 h 517113"/>
                  <a:gd name="connsiteX1" fmla="*/ 208851 w 2548777"/>
                  <a:gd name="connsiteY1" fmla="*/ 0 h 517113"/>
                  <a:gd name="connsiteX2" fmla="*/ 2548777 w 2548777"/>
                  <a:gd name="connsiteY2" fmla="*/ 517113 h 517113"/>
                  <a:gd name="connsiteX3" fmla="*/ 1351810 w 2548777"/>
                  <a:gd name="connsiteY3" fmla="*/ 372862 h 517113"/>
                  <a:gd name="connsiteX4" fmla="*/ 0 w 2548777"/>
                  <a:gd name="connsiteY4" fmla="*/ 372862 h 517113"/>
                  <a:gd name="connsiteX0" fmla="*/ 0 w 4161196"/>
                  <a:gd name="connsiteY0" fmla="*/ 372862 h 1648706"/>
                  <a:gd name="connsiteX1" fmla="*/ 208851 w 4161196"/>
                  <a:gd name="connsiteY1" fmla="*/ 0 h 1648706"/>
                  <a:gd name="connsiteX2" fmla="*/ 2548777 w 4161196"/>
                  <a:gd name="connsiteY2" fmla="*/ 517113 h 1648706"/>
                  <a:gd name="connsiteX3" fmla="*/ 4161196 w 4161196"/>
                  <a:gd name="connsiteY3" fmla="*/ 1648706 h 1648706"/>
                  <a:gd name="connsiteX4" fmla="*/ 0 w 4161196"/>
                  <a:gd name="connsiteY4" fmla="*/ 372862 h 1648706"/>
                  <a:gd name="connsiteX0" fmla="*/ 2605273 w 3952345"/>
                  <a:gd name="connsiteY0" fmla="*/ 1640443 h 1648706"/>
                  <a:gd name="connsiteX1" fmla="*/ 0 w 3952345"/>
                  <a:gd name="connsiteY1" fmla="*/ 0 h 1648706"/>
                  <a:gd name="connsiteX2" fmla="*/ 2339926 w 3952345"/>
                  <a:gd name="connsiteY2" fmla="*/ 517113 h 1648706"/>
                  <a:gd name="connsiteX3" fmla="*/ 3952345 w 3952345"/>
                  <a:gd name="connsiteY3" fmla="*/ 1648706 h 1648706"/>
                  <a:gd name="connsiteX4" fmla="*/ 2605273 w 3952345"/>
                  <a:gd name="connsiteY4" fmla="*/ 1640443 h 1648706"/>
                  <a:gd name="connsiteX0" fmla="*/ 1715819 w 3062891"/>
                  <a:gd name="connsiteY0" fmla="*/ 1525749 h 1534012"/>
                  <a:gd name="connsiteX1" fmla="*/ 0 w 3062891"/>
                  <a:gd name="connsiteY1" fmla="*/ 0 h 1534012"/>
                  <a:gd name="connsiteX2" fmla="*/ 1450472 w 3062891"/>
                  <a:gd name="connsiteY2" fmla="*/ 402419 h 1534012"/>
                  <a:gd name="connsiteX3" fmla="*/ 3062891 w 3062891"/>
                  <a:gd name="connsiteY3" fmla="*/ 1534012 h 1534012"/>
                  <a:gd name="connsiteX4" fmla="*/ 1715819 w 3062891"/>
                  <a:gd name="connsiteY4" fmla="*/ 1525749 h 1534012"/>
                  <a:gd name="connsiteX0" fmla="*/ 1831889 w 3178961"/>
                  <a:gd name="connsiteY0" fmla="*/ 1323300 h 1331563"/>
                  <a:gd name="connsiteX1" fmla="*/ 0 w 3178961"/>
                  <a:gd name="connsiteY1" fmla="*/ 0 h 1331563"/>
                  <a:gd name="connsiteX2" fmla="*/ 1566542 w 3178961"/>
                  <a:gd name="connsiteY2" fmla="*/ 199970 h 1331563"/>
                  <a:gd name="connsiteX3" fmla="*/ 3178961 w 3178961"/>
                  <a:gd name="connsiteY3" fmla="*/ 1331563 h 1331563"/>
                  <a:gd name="connsiteX4" fmla="*/ 1831889 w 3178961"/>
                  <a:gd name="connsiteY4" fmla="*/ 1323300 h 1331563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961" h="1332748">
                    <a:moveTo>
                      <a:pt x="1829217" y="1332748"/>
                    </a:moveTo>
                    <a:lnTo>
                      <a:pt x="0" y="0"/>
                    </a:lnTo>
                    <a:lnTo>
                      <a:pt x="1566542" y="199970"/>
                    </a:lnTo>
                    <a:lnTo>
                      <a:pt x="3178961" y="1331563"/>
                    </a:lnTo>
                    <a:lnTo>
                      <a:pt x="1829217" y="13327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3715336" y="1713825"/>
              <a:ext cx="591916" cy="1001256"/>
              <a:chOff x="4117830" y="13328620"/>
              <a:chExt cx="591916" cy="1001256"/>
            </a:xfrm>
          </p:grpSpPr>
          <p:cxnSp>
            <p:nvCxnSpPr>
              <p:cNvPr id="47" name="Прямая соединительная линия 46"/>
              <p:cNvCxnSpPr>
                <a:endCxn id="48" idx="3"/>
              </p:cNvCxnSpPr>
              <p:nvPr/>
            </p:nvCxnSpPr>
            <p:spPr>
              <a:xfrm flipH="1">
                <a:off x="4406967" y="13608614"/>
                <a:ext cx="5830" cy="721262"/>
              </a:xfrm>
              <a:prstGeom prst="line">
                <a:avLst/>
              </a:prstGeom>
              <a:ln w="476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ямоугольник с двумя скругленными соседними углами 47"/>
              <p:cNvSpPr/>
              <p:nvPr/>
            </p:nvSpPr>
            <p:spPr>
              <a:xfrm rot="14040000">
                <a:off x="4421710" y="14234559"/>
                <a:ext cx="67648" cy="12006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49" name="Дуга 48"/>
              <p:cNvSpPr/>
              <p:nvPr/>
            </p:nvSpPr>
            <p:spPr>
              <a:xfrm rot="18953020">
                <a:off x="4185101" y="13394750"/>
                <a:ext cx="457372" cy="457372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50" name="Дуга 49"/>
              <p:cNvSpPr/>
              <p:nvPr/>
            </p:nvSpPr>
            <p:spPr>
              <a:xfrm rot="18953020">
                <a:off x="4249011" y="13458660"/>
                <a:ext cx="329554" cy="329554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51" name="Дуга 50"/>
              <p:cNvSpPr/>
              <p:nvPr/>
            </p:nvSpPr>
            <p:spPr>
              <a:xfrm rot="18953020">
                <a:off x="4117830" y="13328620"/>
                <a:ext cx="591916" cy="591916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4417780" y="13608614"/>
                <a:ext cx="17695" cy="701111"/>
              </a:xfrm>
              <a:prstGeom prst="line">
                <a:avLst/>
              </a:prstGeom>
              <a:ln w="476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89768" y="4136467"/>
              <a:ext cx="16621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STA2</a:t>
              </a:r>
              <a:r>
                <a:rPr lang="en-US" sz="1600" baseline="-25000" dirty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(SDR)</a:t>
              </a:r>
            </a:p>
            <a:p>
              <a:pPr algn="ctr"/>
              <a:r>
                <a:rPr lang="en-US" sz="1600" i="1" dirty="0">
                  <a:latin typeface="+mj-lt"/>
                </a:rPr>
                <a:t>As NOMA device</a:t>
              </a:r>
              <a:r>
                <a:rPr lang="en-US" sz="1600" baseline="-25000" dirty="0">
                  <a:latin typeface="+mj-lt"/>
                </a:rPr>
                <a:t>  </a:t>
              </a:r>
              <a:endParaRPr lang="ru-RU" sz="1600" baseline="-25000" dirty="0">
                <a:latin typeface="+mj-lt"/>
              </a:endParaRP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527258" y="2955822"/>
              <a:ext cx="591916" cy="1001256"/>
              <a:chOff x="4117830" y="13328620"/>
              <a:chExt cx="591916" cy="1001256"/>
            </a:xfrm>
          </p:grpSpPr>
          <p:cxnSp>
            <p:nvCxnSpPr>
              <p:cNvPr id="69" name="Прямая соединительная линия 68"/>
              <p:cNvCxnSpPr>
                <a:endCxn id="70" idx="3"/>
              </p:cNvCxnSpPr>
              <p:nvPr/>
            </p:nvCxnSpPr>
            <p:spPr>
              <a:xfrm flipH="1">
                <a:off x="4406967" y="13608614"/>
                <a:ext cx="5830" cy="721262"/>
              </a:xfrm>
              <a:prstGeom prst="line">
                <a:avLst/>
              </a:prstGeom>
              <a:ln w="476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Прямоугольник с двумя скругленными соседними углами 69"/>
              <p:cNvSpPr/>
              <p:nvPr/>
            </p:nvSpPr>
            <p:spPr>
              <a:xfrm rot="14040000">
                <a:off x="4421710" y="14234559"/>
                <a:ext cx="67648" cy="12006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1" name="Дуга 70"/>
              <p:cNvSpPr/>
              <p:nvPr/>
            </p:nvSpPr>
            <p:spPr>
              <a:xfrm rot="18953020">
                <a:off x="4185101" y="13394750"/>
                <a:ext cx="457372" cy="457372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2" name="Дуга 71"/>
              <p:cNvSpPr/>
              <p:nvPr/>
            </p:nvSpPr>
            <p:spPr>
              <a:xfrm rot="18953020">
                <a:off x="4249011" y="13458660"/>
                <a:ext cx="329554" cy="329554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3" name="Дуга 72"/>
              <p:cNvSpPr/>
              <p:nvPr/>
            </p:nvSpPr>
            <p:spPr>
              <a:xfrm rot="18953020">
                <a:off x="4117830" y="13328620"/>
                <a:ext cx="591916" cy="591916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4417780" y="13608614"/>
                <a:ext cx="17695" cy="701111"/>
              </a:xfrm>
              <a:prstGeom prst="line">
                <a:avLst/>
              </a:prstGeom>
              <a:ln w="476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4" cstate="print">
              <a:lum bright="-34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674" y="4667060"/>
              <a:ext cx="1061104" cy="1017941"/>
            </a:xfrm>
            <a:prstGeom prst="rect">
              <a:avLst/>
            </a:prstGeom>
          </p:spPr>
        </p:pic>
        <p:grpSp>
          <p:nvGrpSpPr>
            <p:cNvPr id="76" name="Группа 75"/>
            <p:cNvGrpSpPr/>
            <p:nvPr/>
          </p:nvGrpSpPr>
          <p:grpSpPr>
            <a:xfrm rot="18818796">
              <a:off x="6645410" y="4353514"/>
              <a:ext cx="708149" cy="719415"/>
              <a:chOff x="6170252" y="3438285"/>
              <a:chExt cx="600198" cy="600198"/>
            </a:xfrm>
          </p:grpSpPr>
          <p:sp>
            <p:nvSpPr>
              <p:cNvPr id="77" name="Дуга 76"/>
              <p:cNvSpPr/>
              <p:nvPr/>
            </p:nvSpPr>
            <p:spPr>
              <a:xfrm rot="18953020">
                <a:off x="6238464" y="3504513"/>
                <a:ext cx="463773" cy="463773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8" name="Дуга 77"/>
              <p:cNvSpPr/>
              <p:nvPr/>
            </p:nvSpPr>
            <p:spPr>
              <a:xfrm rot="18953020">
                <a:off x="6303270" y="3569319"/>
                <a:ext cx="334162" cy="334162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9" name="Дуга 78"/>
              <p:cNvSpPr/>
              <p:nvPr/>
            </p:nvSpPr>
            <p:spPr>
              <a:xfrm rot="18953020">
                <a:off x="6170252" y="3438285"/>
                <a:ext cx="600198" cy="600198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6421779" y="5756079"/>
              <a:ext cx="1448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STA1</a:t>
              </a:r>
              <a:r>
                <a:rPr lang="en-US" sz="1600" baseline="-25000" dirty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(Laptop)</a:t>
              </a:r>
            </a:p>
            <a:p>
              <a:pPr algn="ctr"/>
              <a:r>
                <a:rPr lang="en-US" sz="1600" i="1" dirty="0">
                  <a:latin typeface="+mj-lt"/>
                </a:rPr>
                <a:t>legacy device</a:t>
              </a:r>
              <a:endParaRPr lang="ru-RU" sz="1600" i="1" dirty="0"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493260" y="2293061"/>
              <a:ext cx="6510687" cy="136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Can be used with legacy </a:t>
              </a:r>
            </a:p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off-the-shelf device!</a:t>
              </a:r>
              <a:endParaRPr lang="ru-RU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5FB926-48D7-432B-8C60-8912DE08CF39}"/>
              </a:ext>
            </a:extLst>
          </p:cNvPr>
          <p:cNvSpPr/>
          <p:nvPr/>
        </p:nvSpPr>
        <p:spPr>
          <a:xfrm>
            <a:off x="4840919" y="575748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inherit"/>
              </a:rPr>
              <a:t>Full description:</a:t>
            </a:r>
          </a:p>
          <a:p>
            <a:r>
              <a:rPr lang="en-US" dirty="0">
                <a:solidFill>
                  <a:srgbClr val="333333"/>
                </a:solidFill>
                <a:latin typeface="inherit"/>
              </a:rPr>
              <a:t>E. Khorov</a:t>
            </a:r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, A. </a:t>
            </a:r>
            <a:r>
              <a:rPr lang="en-US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Kureev</a:t>
            </a:r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, I. </a:t>
            </a:r>
            <a:r>
              <a:rPr lang="en-US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Levitsky</a:t>
            </a:r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. NOMA Testbed on Wi-Fi. //In Proc. of IEEE PIMRC, Bologna, Italy, 9-12 September 2018</a:t>
            </a:r>
            <a:endParaRPr lang="en-US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5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5324E-286F-4657-8C73-B400695C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Implementation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E04FC-C3D3-42A3-BF70-7B298650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FDB4-B48F-4DDF-B05F-D027637BE3E9}" type="datetime1">
              <a:rPr lang="ru-RU" smtClean="0"/>
              <a:t>11.03.19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3F471-6871-469C-B3E8-A476B7D5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C4A-FE2A-4B22-B307-E500E2728C2D}" type="slidenum">
              <a:rPr lang="ru-RU" smtClean="0"/>
              <a:t>12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22E2B26-A624-4597-82E5-F7EC72B4185E}"/>
              </a:ext>
            </a:extLst>
          </p:cNvPr>
          <p:cNvGrpSpPr/>
          <p:nvPr/>
        </p:nvGrpSpPr>
        <p:grpSpPr>
          <a:xfrm>
            <a:off x="750839" y="2438400"/>
            <a:ext cx="7898058" cy="2593942"/>
            <a:chOff x="750839" y="2892458"/>
            <a:chExt cx="7898058" cy="2593942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CE60CE2-D9DA-4E20-906D-046F39B258B0}"/>
                </a:ext>
              </a:extLst>
            </p:cNvPr>
            <p:cNvGrpSpPr/>
            <p:nvPr/>
          </p:nvGrpSpPr>
          <p:grpSpPr>
            <a:xfrm>
              <a:off x="750839" y="2892458"/>
              <a:ext cx="7898058" cy="2593942"/>
              <a:chOff x="1116492" y="1564370"/>
              <a:chExt cx="6510914" cy="2138364"/>
            </a:xfrm>
          </p:grpSpPr>
          <p:sp>
            <p:nvSpPr>
              <p:cNvPr id="16" name="Скругленный прямоугольник 10">
                <a:extLst>
                  <a:ext uri="{FF2B5EF4-FFF2-40B4-BE49-F238E27FC236}">
                    <a16:creationId xmlns:a16="http://schemas.microsoft.com/office/drawing/2014/main" id="{11499355-4231-4F5B-A27B-85DF8E217CDD}"/>
                  </a:ext>
                </a:extLst>
              </p:cNvPr>
              <p:cNvSpPr/>
              <p:nvPr/>
            </p:nvSpPr>
            <p:spPr>
              <a:xfrm>
                <a:off x="1116492" y="1628272"/>
                <a:ext cx="609557" cy="2074462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</a:t>
                </a:r>
                <a:endParaRPr lang="ru-RU" sz="32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Скругленный прямоугольник 11">
                <a:extLst>
                  <a:ext uri="{FF2B5EF4-FFF2-40B4-BE49-F238E27FC236}">
                    <a16:creationId xmlns:a16="http://schemas.microsoft.com/office/drawing/2014/main" id="{42BD022F-43D6-4762-871E-6DE0BE8B292A}"/>
                  </a:ext>
                </a:extLst>
              </p:cNvPr>
              <p:cNvSpPr/>
              <p:nvPr/>
            </p:nvSpPr>
            <p:spPr>
              <a:xfrm>
                <a:off x="2224135" y="1778831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Data bytes to bits</a:t>
                </a:r>
                <a:endParaRPr lang="ru-RU" sz="12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Скругленный прямоугольник 12">
                <a:extLst>
                  <a:ext uri="{FF2B5EF4-FFF2-40B4-BE49-F238E27FC236}">
                    <a16:creationId xmlns:a16="http://schemas.microsoft.com/office/drawing/2014/main" id="{6F95341B-53D3-439A-BDF8-17C79DD60FD0}"/>
                  </a:ext>
                </a:extLst>
              </p:cNvPr>
              <p:cNvSpPr/>
              <p:nvPr/>
            </p:nvSpPr>
            <p:spPr>
              <a:xfrm>
                <a:off x="2224135" y="2812875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Data bytes to bits</a:t>
                </a:r>
                <a:endParaRPr lang="ru-RU" sz="11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Скругленный прямоугольник 13">
                <a:extLst>
                  <a:ext uri="{FF2B5EF4-FFF2-40B4-BE49-F238E27FC236}">
                    <a16:creationId xmlns:a16="http://schemas.microsoft.com/office/drawing/2014/main" id="{E3BD6F9C-5DB2-41A8-8652-1026631320B2}"/>
                  </a:ext>
                </a:extLst>
              </p:cNvPr>
              <p:cNvSpPr/>
              <p:nvPr/>
            </p:nvSpPr>
            <p:spPr>
              <a:xfrm>
                <a:off x="3176990" y="1778831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Encoder</a:t>
                </a:r>
                <a:endParaRPr lang="ru-RU" sz="12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Скругленный прямоугольник 14">
                <a:extLst>
                  <a:ext uri="{FF2B5EF4-FFF2-40B4-BE49-F238E27FC236}">
                    <a16:creationId xmlns:a16="http://schemas.microsoft.com/office/drawing/2014/main" id="{E60AF201-BDBE-4968-86E0-0E8BB774B563}"/>
                  </a:ext>
                </a:extLst>
              </p:cNvPr>
              <p:cNvSpPr/>
              <p:nvPr/>
            </p:nvSpPr>
            <p:spPr>
              <a:xfrm>
                <a:off x="3176990" y="2812874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Encoder</a:t>
                </a:r>
                <a:endParaRPr lang="ru-RU" sz="12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Скругленный прямоугольник 15">
                <a:extLst>
                  <a:ext uri="{FF2B5EF4-FFF2-40B4-BE49-F238E27FC236}">
                    <a16:creationId xmlns:a16="http://schemas.microsoft.com/office/drawing/2014/main" id="{6756F65C-5791-4E0E-88B4-EF9F77C90B03}"/>
                  </a:ext>
                </a:extLst>
              </p:cNvPr>
              <p:cNvSpPr/>
              <p:nvPr/>
            </p:nvSpPr>
            <p:spPr>
              <a:xfrm>
                <a:off x="4132530" y="1778831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Modulator</a:t>
                </a:r>
                <a:endParaRPr lang="ru-RU" sz="9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Скругленный прямоугольник 16">
                <a:extLst>
                  <a:ext uri="{FF2B5EF4-FFF2-40B4-BE49-F238E27FC236}">
                    <a16:creationId xmlns:a16="http://schemas.microsoft.com/office/drawing/2014/main" id="{E42F81CB-40E5-4F91-9CA3-C1C5BC621B53}"/>
                  </a:ext>
                </a:extLst>
              </p:cNvPr>
              <p:cNvSpPr/>
              <p:nvPr/>
            </p:nvSpPr>
            <p:spPr>
              <a:xfrm>
                <a:off x="4132530" y="2812874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Modulator</a:t>
                </a:r>
                <a:endParaRPr lang="ru-RU" sz="9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Скругленный прямоугольник 17">
                <a:extLst>
                  <a:ext uri="{FF2B5EF4-FFF2-40B4-BE49-F238E27FC236}">
                    <a16:creationId xmlns:a16="http://schemas.microsoft.com/office/drawing/2014/main" id="{FE8D3B48-8302-4B11-A894-9E404030B4A5}"/>
                  </a:ext>
                </a:extLst>
              </p:cNvPr>
              <p:cNvSpPr/>
              <p:nvPr/>
            </p:nvSpPr>
            <p:spPr>
              <a:xfrm>
                <a:off x="5205140" y="1575572"/>
                <a:ext cx="1418647" cy="207446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/>
              </a:p>
            </p:txBody>
          </p:sp>
          <p:cxnSp>
            <p:nvCxnSpPr>
              <p:cNvPr id="24" name="Прямая со стрелкой 23">
                <a:extLst>
                  <a:ext uri="{FF2B5EF4-FFF2-40B4-BE49-F238E27FC236}">
                    <a16:creationId xmlns:a16="http://schemas.microsoft.com/office/drawing/2014/main" id="{A25E6F39-4333-4ABE-B449-05507782BF5F}"/>
                  </a:ext>
                </a:extLst>
              </p:cNvPr>
              <p:cNvCxnSpPr>
                <a:endCxn id="17" idx="1"/>
              </p:cNvCxnSpPr>
              <p:nvPr/>
            </p:nvCxnSpPr>
            <p:spPr>
              <a:xfrm>
                <a:off x="1730919" y="2121000"/>
                <a:ext cx="49321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>
                <a:extLst>
                  <a:ext uri="{FF2B5EF4-FFF2-40B4-BE49-F238E27FC236}">
                    <a16:creationId xmlns:a16="http://schemas.microsoft.com/office/drawing/2014/main" id="{6AB85050-FC0F-4AE5-876C-5A356BABCFAE}"/>
                  </a:ext>
                </a:extLst>
              </p:cNvPr>
              <p:cNvCxnSpPr>
                <a:endCxn id="18" idx="1"/>
              </p:cNvCxnSpPr>
              <p:nvPr/>
            </p:nvCxnSpPr>
            <p:spPr>
              <a:xfrm>
                <a:off x="1730919" y="3155041"/>
                <a:ext cx="493215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>
                <a:extLst>
                  <a:ext uri="{FF2B5EF4-FFF2-40B4-BE49-F238E27FC236}">
                    <a16:creationId xmlns:a16="http://schemas.microsoft.com/office/drawing/2014/main" id="{38383CCE-9214-4C5D-BB5E-00F5FC1CF8D2}"/>
                  </a:ext>
                </a:extLst>
              </p:cNvPr>
              <p:cNvCxnSpPr>
                <a:stCxn id="17" idx="3"/>
                <a:endCxn id="19" idx="1"/>
              </p:cNvCxnSpPr>
              <p:nvPr/>
            </p:nvCxnSpPr>
            <p:spPr>
              <a:xfrm>
                <a:off x="2940363" y="2121000"/>
                <a:ext cx="23662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>
                <a:extLst>
                  <a:ext uri="{FF2B5EF4-FFF2-40B4-BE49-F238E27FC236}">
                    <a16:creationId xmlns:a16="http://schemas.microsoft.com/office/drawing/2014/main" id="{41612397-F7D8-4020-9849-661C22CD548B}"/>
                  </a:ext>
                </a:extLst>
              </p:cNvPr>
              <p:cNvCxnSpPr>
                <a:stCxn id="18" idx="3"/>
                <a:endCxn id="20" idx="1"/>
              </p:cNvCxnSpPr>
              <p:nvPr/>
            </p:nvCxnSpPr>
            <p:spPr>
              <a:xfrm flipV="1">
                <a:off x="2940363" y="3155042"/>
                <a:ext cx="236627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>
                <a:extLst>
                  <a:ext uri="{FF2B5EF4-FFF2-40B4-BE49-F238E27FC236}">
                    <a16:creationId xmlns:a16="http://schemas.microsoft.com/office/drawing/2014/main" id="{1D3B666A-B2E4-4B47-9A01-30083B0CC6BF}"/>
                  </a:ext>
                </a:extLst>
              </p:cNvPr>
              <p:cNvCxnSpPr>
                <a:stCxn id="19" idx="3"/>
                <a:endCxn id="21" idx="1"/>
              </p:cNvCxnSpPr>
              <p:nvPr/>
            </p:nvCxnSpPr>
            <p:spPr>
              <a:xfrm>
                <a:off x="3893219" y="2121000"/>
                <a:ext cx="23931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>
                <a:extLst>
                  <a:ext uri="{FF2B5EF4-FFF2-40B4-BE49-F238E27FC236}">
                    <a16:creationId xmlns:a16="http://schemas.microsoft.com/office/drawing/2014/main" id="{0499C644-0759-4D07-8A14-93054A218B9E}"/>
                  </a:ext>
                </a:extLst>
              </p:cNvPr>
              <p:cNvCxnSpPr>
                <a:stCxn id="20" idx="3"/>
                <a:endCxn id="22" idx="1"/>
              </p:cNvCxnSpPr>
              <p:nvPr/>
            </p:nvCxnSpPr>
            <p:spPr>
              <a:xfrm>
                <a:off x="3893219" y="3155042"/>
                <a:ext cx="23931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8028E1FF-A950-465B-99F7-B26C683FB555}"/>
                  </a:ext>
                </a:extLst>
              </p:cNvPr>
              <p:cNvGrpSpPr/>
              <p:nvPr/>
            </p:nvGrpSpPr>
            <p:grpSpPr>
              <a:xfrm>
                <a:off x="5426517" y="2539237"/>
                <a:ext cx="169489" cy="175309"/>
                <a:chOff x="6229562" y="700663"/>
                <a:chExt cx="318499" cy="329435"/>
              </a:xfrm>
            </p:grpSpPr>
            <p:sp>
              <p:nvSpPr>
                <p:cNvPr id="60" name="Крест 59">
                  <a:extLst>
                    <a:ext uri="{FF2B5EF4-FFF2-40B4-BE49-F238E27FC236}">
                      <a16:creationId xmlns:a16="http://schemas.microsoft.com/office/drawing/2014/main" id="{48EDDFC3-4CCB-46EF-BF67-D88AA650584D}"/>
                    </a:ext>
                  </a:extLst>
                </p:cNvPr>
                <p:cNvSpPr/>
                <p:nvPr/>
              </p:nvSpPr>
              <p:spPr>
                <a:xfrm>
                  <a:off x="6251901" y="728890"/>
                  <a:ext cx="273825" cy="273828"/>
                </a:xfrm>
                <a:prstGeom prst="plus">
                  <a:avLst>
                    <a:gd name="adj" fmla="val 4569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  <p:sp>
              <p:nvSpPr>
                <p:cNvPr id="61" name="Овал 60">
                  <a:extLst>
                    <a:ext uri="{FF2B5EF4-FFF2-40B4-BE49-F238E27FC236}">
                      <a16:creationId xmlns:a16="http://schemas.microsoft.com/office/drawing/2014/main" id="{EE1BE318-7369-4B7E-85CB-4F5BACFEA674}"/>
                    </a:ext>
                  </a:extLst>
                </p:cNvPr>
                <p:cNvSpPr/>
                <p:nvPr/>
              </p:nvSpPr>
              <p:spPr>
                <a:xfrm>
                  <a:off x="6229562" y="700663"/>
                  <a:ext cx="318499" cy="32943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</p:grpSp>
          <p:cxnSp>
            <p:nvCxnSpPr>
              <p:cNvPr id="31" name="Прямая со стрелкой 30">
                <a:extLst>
                  <a:ext uri="{FF2B5EF4-FFF2-40B4-BE49-F238E27FC236}">
                    <a16:creationId xmlns:a16="http://schemas.microsoft.com/office/drawing/2014/main" id="{BF9E952B-E0D3-4A92-AB3E-947A11229B0D}"/>
                  </a:ext>
                </a:extLst>
              </p:cNvPr>
              <p:cNvCxnSpPr>
                <a:stCxn id="58" idx="7"/>
              </p:cNvCxnSpPr>
              <p:nvPr/>
            </p:nvCxnSpPr>
            <p:spPr>
              <a:xfrm flipV="1">
                <a:off x="5507245" y="2724689"/>
                <a:ext cx="0" cy="339923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Скругленный прямоугольник 28">
                <a:extLst>
                  <a:ext uri="{FF2B5EF4-FFF2-40B4-BE49-F238E27FC236}">
                    <a16:creationId xmlns:a16="http://schemas.microsoft.com/office/drawing/2014/main" id="{860DE0EB-324D-4FE9-9246-A2A18FDD34D5}"/>
                  </a:ext>
                </a:extLst>
              </p:cNvPr>
              <p:cNvSpPr/>
              <p:nvPr/>
            </p:nvSpPr>
            <p:spPr>
              <a:xfrm>
                <a:off x="6034236" y="2387246"/>
                <a:ext cx="473492" cy="479292"/>
              </a:xfrm>
              <a:prstGeom prst="roundRect">
                <a:avLst/>
              </a:prstGeom>
              <a:solidFill>
                <a:srgbClr val="0070C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FFT</a:t>
                </a:r>
                <a:endParaRPr lang="ru-RU" sz="16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3" name="Прямая со стрелкой 32">
                <a:extLst>
                  <a:ext uri="{FF2B5EF4-FFF2-40B4-BE49-F238E27FC236}">
                    <a16:creationId xmlns:a16="http://schemas.microsoft.com/office/drawing/2014/main" id="{158AB893-19D6-4FE5-869E-90231DA63581}"/>
                  </a:ext>
                </a:extLst>
              </p:cNvPr>
              <p:cNvCxnSpPr>
                <a:stCxn id="61" idx="6"/>
                <a:endCxn id="32" idx="1"/>
              </p:cNvCxnSpPr>
              <p:nvPr/>
            </p:nvCxnSpPr>
            <p:spPr>
              <a:xfrm>
                <a:off x="5596006" y="2626892"/>
                <a:ext cx="438230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>
                <a:extLst>
                  <a:ext uri="{FF2B5EF4-FFF2-40B4-BE49-F238E27FC236}">
                    <a16:creationId xmlns:a16="http://schemas.microsoft.com/office/drawing/2014/main" id="{BACE1341-A45C-4EA4-9195-94E96C4795F6}"/>
                  </a:ext>
                </a:extLst>
              </p:cNvPr>
              <p:cNvCxnSpPr/>
              <p:nvPr/>
            </p:nvCxnSpPr>
            <p:spPr>
              <a:xfrm flipH="1">
                <a:off x="5608715" y="3149775"/>
                <a:ext cx="339199" cy="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9C2CD08F-6EAA-446D-B7E7-565AD487E9B5}"/>
                  </a:ext>
                </a:extLst>
              </p:cNvPr>
              <p:cNvSpPr/>
              <p:nvPr/>
            </p:nvSpPr>
            <p:spPr>
              <a:xfrm>
                <a:off x="5357245" y="1734888"/>
                <a:ext cx="1111033" cy="215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TX IQ Processing</a:t>
                </a:r>
                <a:endParaRPr 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" name="TextBox 33">
                <a:extLst>
                  <a:ext uri="{FF2B5EF4-FFF2-40B4-BE49-F238E27FC236}">
                    <a16:creationId xmlns:a16="http://schemas.microsoft.com/office/drawing/2014/main" id="{890986B2-4A76-4D6B-BE64-B368EF112EC8}"/>
                  </a:ext>
                </a:extLst>
              </p:cNvPr>
              <p:cNvSpPr txBox="1"/>
              <p:nvPr/>
            </p:nvSpPr>
            <p:spPr>
              <a:xfrm>
                <a:off x="6647170" y="2402306"/>
                <a:ext cx="478468" cy="176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to RF</a:t>
                </a:r>
                <a:endParaRPr lang="ru-RU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6992E6FA-EA26-4EA0-AC41-8743ED4187B6}"/>
                  </a:ext>
                </a:extLst>
              </p:cNvPr>
              <p:cNvSpPr/>
              <p:nvPr/>
            </p:nvSpPr>
            <p:spPr>
              <a:xfrm>
                <a:off x="1592678" y="1843818"/>
                <a:ext cx="737764" cy="25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Data 1 </a:t>
                </a:r>
                <a:endParaRPr lang="ru-RU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B85029A2-B03F-47E2-8D34-A81BE18CDD96}"/>
                  </a:ext>
                </a:extLst>
              </p:cNvPr>
              <p:cNvSpPr/>
              <p:nvPr/>
            </p:nvSpPr>
            <p:spPr>
              <a:xfrm>
                <a:off x="1752076" y="2905282"/>
                <a:ext cx="477778" cy="195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Data 2 </a:t>
                </a:r>
                <a:endParaRPr lang="ru-RU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B82689CF-B313-4B75-BF8E-E8FDB1ABF788}"/>
                  </a:ext>
                </a:extLst>
              </p:cNvPr>
              <p:cNvCxnSpPr>
                <a:stCxn id="21" idx="3"/>
              </p:cNvCxnSpPr>
              <p:nvPr/>
            </p:nvCxnSpPr>
            <p:spPr>
              <a:xfrm>
                <a:off x="4848759" y="2120999"/>
                <a:ext cx="550115" cy="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5BC68230-53E6-4323-A247-CFAEEF545E64}"/>
                  </a:ext>
                </a:extLst>
              </p:cNvPr>
              <p:cNvGrpSpPr/>
              <p:nvPr/>
            </p:nvGrpSpPr>
            <p:grpSpPr>
              <a:xfrm rot="18797837">
                <a:off x="5426517" y="3063075"/>
                <a:ext cx="169488" cy="175311"/>
                <a:chOff x="6225887" y="704121"/>
                <a:chExt cx="318497" cy="329440"/>
              </a:xfrm>
            </p:grpSpPr>
            <p:sp>
              <p:nvSpPr>
                <p:cNvPr id="58" name="Овал 57">
                  <a:extLst>
                    <a:ext uri="{FF2B5EF4-FFF2-40B4-BE49-F238E27FC236}">
                      <a16:creationId xmlns:a16="http://schemas.microsoft.com/office/drawing/2014/main" id="{2735BD17-394D-4E96-A567-0CED0CADF253}"/>
                    </a:ext>
                  </a:extLst>
                </p:cNvPr>
                <p:cNvSpPr/>
                <p:nvPr/>
              </p:nvSpPr>
              <p:spPr>
                <a:xfrm>
                  <a:off x="6225887" y="704121"/>
                  <a:ext cx="318497" cy="32944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  <p:sp>
              <p:nvSpPr>
                <p:cNvPr id="59" name="Крест 58">
                  <a:extLst>
                    <a:ext uri="{FF2B5EF4-FFF2-40B4-BE49-F238E27FC236}">
                      <a16:creationId xmlns:a16="http://schemas.microsoft.com/office/drawing/2014/main" id="{460C6597-C752-4248-99D7-7C3137845FE8}"/>
                    </a:ext>
                  </a:extLst>
                </p:cNvPr>
                <p:cNvSpPr/>
                <p:nvPr/>
              </p:nvSpPr>
              <p:spPr>
                <a:xfrm>
                  <a:off x="6262074" y="744115"/>
                  <a:ext cx="253470" cy="253469"/>
                </a:xfrm>
                <a:prstGeom prst="plus">
                  <a:avLst>
                    <a:gd name="adj" fmla="val 4569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</p:grpSp>
          <p:sp>
            <p:nvSpPr>
              <p:cNvPr id="42" name="Скругленный прямоугольник 42">
                <a:extLst>
                  <a:ext uri="{FF2B5EF4-FFF2-40B4-BE49-F238E27FC236}">
                    <a16:creationId xmlns:a16="http://schemas.microsoft.com/office/drawing/2014/main" id="{C834F224-4593-45C5-A894-E2EA64EE9FA3}"/>
                  </a:ext>
                </a:extLst>
              </p:cNvPr>
              <p:cNvSpPr/>
              <p:nvPr/>
            </p:nvSpPr>
            <p:spPr>
              <a:xfrm>
                <a:off x="5209805" y="1564370"/>
                <a:ext cx="1418647" cy="2074462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/>
              </a:p>
            </p:txBody>
          </p: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CCF1A645-5822-41D7-8939-6BB9B5790FDC}"/>
                  </a:ext>
                </a:extLst>
              </p:cNvPr>
              <p:cNvCxnSpPr>
                <a:stCxn id="22" idx="3"/>
              </p:cNvCxnSpPr>
              <p:nvPr/>
            </p:nvCxnSpPr>
            <p:spPr>
              <a:xfrm flipV="1">
                <a:off x="4848759" y="3155041"/>
                <a:ext cx="560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>
                <a:extLst>
                  <a:ext uri="{FF2B5EF4-FFF2-40B4-BE49-F238E27FC236}">
                    <a16:creationId xmlns:a16="http://schemas.microsoft.com/office/drawing/2014/main" id="{DC01C11F-D6CE-4B51-B7C3-F90DAACA6E0C}"/>
                  </a:ext>
                </a:extLst>
              </p:cNvPr>
              <p:cNvCxnSpPr>
                <a:stCxn id="56" idx="7"/>
              </p:cNvCxnSpPr>
              <p:nvPr/>
            </p:nvCxnSpPr>
            <p:spPr>
              <a:xfrm rot="10800000" flipV="1">
                <a:off x="5511259" y="2204192"/>
                <a:ext cx="4017" cy="321488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B37E8B37-54E4-4BD8-93BB-D216D34F5DA3}"/>
                  </a:ext>
                </a:extLst>
              </p:cNvPr>
              <p:cNvGrpSpPr/>
              <p:nvPr/>
            </p:nvGrpSpPr>
            <p:grpSpPr>
              <a:xfrm rot="7997837">
                <a:off x="5426516" y="2030418"/>
                <a:ext cx="169488" cy="175311"/>
                <a:chOff x="6225887" y="704121"/>
                <a:chExt cx="318497" cy="329440"/>
              </a:xfrm>
            </p:grpSpPr>
            <p:sp>
              <p:nvSpPr>
                <p:cNvPr id="56" name="Овал 55">
                  <a:extLst>
                    <a:ext uri="{FF2B5EF4-FFF2-40B4-BE49-F238E27FC236}">
                      <a16:creationId xmlns:a16="http://schemas.microsoft.com/office/drawing/2014/main" id="{6C2D3CAA-1AE0-4523-BCC5-7ABBCC110FE8}"/>
                    </a:ext>
                  </a:extLst>
                </p:cNvPr>
                <p:cNvSpPr/>
                <p:nvPr/>
              </p:nvSpPr>
              <p:spPr>
                <a:xfrm>
                  <a:off x="6225887" y="704121"/>
                  <a:ext cx="318497" cy="32944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  <p:sp>
              <p:nvSpPr>
                <p:cNvPr id="57" name="Крест 56">
                  <a:extLst>
                    <a:ext uri="{FF2B5EF4-FFF2-40B4-BE49-F238E27FC236}">
                      <a16:creationId xmlns:a16="http://schemas.microsoft.com/office/drawing/2014/main" id="{9543A405-F0B8-4311-A1E2-16A0BD5D5BBF}"/>
                    </a:ext>
                  </a:extLst>
                </p:cNvPr>
                <p:cNvSpPr/>
                <p:nvPr/>
              </p:nvSpPr>
              <p:spPr>
                <a:xfrm>
                  <a:off x="6262074" y="744115"/>
                  <a:ext cx="253470" cy="253469"/>
                </a:xfrm>
                <a:prstGeom prst="plus">
                  <a:avLst>
                    <a:gd name="adj" fmla="val 45690"/>
                  </a:avLst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</p:grpSp>
          <p:cxnSp>
            <p:nvCxnSpPr>
              <p:cNvPr id="46" name="Прямая со стрелкой 45">
                <a:extLst>
                  <a:ext uri="{FF2B5EF4-FFF2-40B4-BE49-F238E27FC236}">
                    <a16:creationId xmlns:a16="http://schemas.microsoft.com/office/drawing/2014/main" id="{E18821FD-7048-4A89-90F8-40109CB5F4EE}"/>
                  </a:ext>
                </a:extLst>
              </p:cNvPr>
              <p:cNvCxnSpPr/>
              <p:nvPr/>
            </p:nvCxnSpPr>
            <p:spPr>
              <a:xfrm flipH="1">
                <a:off x="5608715" y="2108016"/>
                <a:ext cx="339199" cy="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D9C4143F-9F33-484C-BFBA-BF945967092F}"/>
                  </a:ext>
                </a:extLst>
              </p:cNvPr>
              <p:cNvCxnSpPr/>
              <p:nvPr/>
            </p:nvCxnSpPr>
            <p:spPr>
              <a:xfrm flipV="1">
                <a:off x="7228840" y="2374717"/>
                <a:ext cx="0" cy="54191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31862928-C3AF-45C7-B4F5-0A22A519A0BC}"/>
                  </a:ext>
                </a:extLst>
              </p:cNvPr>
              <p:cNvCxnSpPr/>
              <p:nvPr/>
            </p:nvCxnSpPr>
            <p:spPr>
              <a:xfrm flipV="1">
                <a:off x="7228840" y="2397794"/>
                <a:ext cx="152400" cy="1855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3D9FA3D7-CD3A-465B-8FDA-E1220B245281}"/>
                  </a:ext>
                </a:extLst>
              </p:cNvPr>
              <p:cNvCxnSpPr/>
              <p:nvPr/>
            </p:nvCxnSpPr>
            <p:spPr>
              <a:xfrm flipH="1" flipV="1">
                <a:off x="7076440" y="2399523"/>
                <a:ext cx="152400" cy="1855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5D738290-4514-4722-93BB-64EAACE1E05E}"/>
                  </a:ext>
                </a:extLst>
              </p:cNvPr>
              <p:cNvGrpSpPr/>
              <p:nvPr/>
            </p:nvGrpSpPr>
            <p:grpSpPr>
              <a:xfrm rot="5146854">
                <a:off x="6913624" y="2064700"/>
                <a:ext cx="708149" cy="719415"/>
                <a:chOff x="6170252" y="3438285"/>
                <a:chExt cx="600198" cy="600198"/>
              </a:xfrm>
            </p:grpSpPr>
            <p:sp>
              <p:nvSpPr>
                <p:cNvPr id="53" name="Дуга 52">
                  <a:extLst>
                    <a:ext uri="{FF2B5EF4-FFF2-40B4-BE49-F238E27FC236}">
                      <a16:creationId xmlns:a16="http://schemas.microsoft.com/office/drawing/2014/main" id="{624038C0-AEE4-4C36-9DC9-D53113836189}"/>
                    </a:ext>
                  </a:extLst>
                </p:cNvPr>
                <p:cNvSpPr/>
                <p:nvPr/>
              </p:nvSpPr>
              <p:spPr>
                <a:xfrm rot="18953020">
                  <a:off x="6238463" y="3504512"/>
                  <a:ext cx="463773" cy="463773"/>
                </a:xfrm>
                <a:prstGeom prst="arc">
                  <a:avLst/>
                </a:prstGeom>
                <a:ln w="38100" cap="rnd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3600"/>
                </a:p>
              </p:txBody>
            </p:sp>
            <p:sp>
              <p:nvSpPr>
                <p:cNvPr id="54" name="Дуга 53">
                  <a:extLst>
                    <a:ext uri="{FF2B5EF4-FFF2-40B4-BE49-F238E27FC236}">
                      <a16:creationId xmlns:a16="http://schemas.microsoft.com/office/drawing/2014/main" id="{44D5AD4C-EA68-4F28-B88A-2C9F705E70AC}"/>
                    </a:ext>
                  </a:extLst>
                </p:cNvPr>
                <p:cNvSpPr/>
                <p:nvPr/>
              </p:nvSpPr>
              <p:spPr>
                <a:xfrm rot="18953020">
                  <a:off x="6303269" y="3569318"/>
                  <a:ext cx="334162" cy="334162"/>
                </a:xfrm>
                <a:prstGeom prst="arc">
                  <a:avLst/>
                </a:prstGeom>
                <a:ln w="38100" cap="rnd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3600"/>
                </a:p>
              </p:txBody>
            </p:sp>
            <p:sp>
              <p:nvSpPr>
                <p:cNvPr id="55" name="Дуга 54">
                  <a:extLst>
                    <a:ext uri="{FF2B5EF4-FFF2-40B4-BE49-F238E27FC236}">
                      <a16:creationId xmlns:a16="http://schemas.microsoft.com/office/drawing/2014/main" id="{2DFA1100-56E2-4EE1-A444-F27D45FD60B9}"/>
                    </a:ext>
                  </a:extLst>
                </p:cNvPr>
                <p:cNvSpPr/>
                <p:nvPr/>
              </p:nvSpPr>
              <p:spPr>
                <a:xfrm rot="18953020">
                  <a:off x="6170252" y="3438285"/>
                  <a:ext cx="600198" cy="600198"/>
                </a:xfrm>
                <a:prstGeom prst="arc">
                  <a:avLst/>
                </a:prstGeom>
                <a:ln w="38100" cap="rnd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3600"/>
                </a:p>
              </p:txBody>
            </p:sp>
          </p:grpSp>
          <p:cxnSp>
            <p:nvCxnSpPr>
              <p:cNvPr id="52" name="Прямая со стрелкой 51">
                <a:extLst>
                  <a:ext uri="{FF2B5EF4-FFF2-40B4-BE49-F238E27FC236}">
                    <a16:creationId xmlns:a16="http://schemas.microsoft.com/office/drawing/2014/main" id="{5EA9D9F3-0701-4ADC-BD6A-314696D4DA6F}"/>
                  </a:ext>
                </a:extLst>
              </p:cNvPr>
              <p:cNvCxnSpPr>
                <a:stCxn id="32" idx="3"/>
              </p:cNvCxnSpPr>
              <p:nvPr/>
            </p:nvCxnSpPr>
            <p:spPr>
              <a:xfrm>
                <a:off x="6507728" y="2626892"/>
                <a:ext cx="605854" cy="0"/>
              </a:xfrm>
              <a:prstGeom prst="straightConnector1">
                <a:avLst/>
              </a:prstGeom>
              <a:ln w="38100" cmpd="dbl"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56E716B-609F-4F06-A27F-C32589F1A086}"/>
                    </a:ext>
                  </a:extLst>
                </p:cNvPr>
                <p:cNvSpPr txBox="1"/>
                <p:nvPr/>
              </p:nvSpPr>
              <p:spPr>
                <a:xfrm>
                  <a:off x="6611499" y="3346693"/>
                  <a:ext cx="364780" cy="2820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ru-RU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rad>
                      </m:oMath>
                    </m:oMathPara>
                  </a14:m>
                  <a:endParaRPr lang="ru-RU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56E716B-609F-4F06-A27F-C32589F1A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499" y="3346693"/>
                  <a:ext cx="364780" cy="282065"/>
                </a:xfrm>
                <a:prstGeom prst="rect">
                  <a:avLst/>
                </a:prstGeom>
                <a:blipFill>
                  <a:blip r:embed="rId2"/>
                  <a:stretch>
                    <a:fillRect r="-11864" b="-217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3D19D10-2D63-4B19-BC88-FCD617DC60A3}"/>
                    </a:ext>
                  </a:extLst>
                </p:cNvPr>
                <p:cNvSpPr txBox="1"/>
                <p:nvPr/>
              </p:nvSpPr>
              <p:spPr>
                <a:xfrm>
                  <a:off x="6611499" y="4597877"/>
                  <a:ext cx="778355" cy="3096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ru-RU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rad>
                      </m:oMath>
                    </m:oMathPara>
                  </a14:m>
                  <a:endParaRPr lang="ru-RU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3D19D10-2D63-4B19-BC88-FCD617DC6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499" y="4597877"/>
                  <a:ext cx="778355" cy="309637"/>
                </a:xfrm>
                <a:prstGeom prst="rect">
                  <a:avLst/>
                </a:prstGeom>
                <a:blipFill>
                  <a:blip r:embed="rId3"/>
                  <a:stretch>
                    <a:fillRect r="-4724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BC54E49-ABB3-4637-85BC-5F6DFF164206}"/>
                </a:ext>
              </a:extLst>
            </p:cNvPr>
            <p:cNvSpPr txBox="1"/>
            <p:nvPr/>
          </p:nvSpPr>
          <p:spPr>
            <a:xfrm>
              <a:off x="5900761" y="4815410"/>
              <a:ext cx="1786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Segoe UI Emoji" panose="020B0502040204020203" pitchFamily="34" charset="0"/>
                  <a:ea typeface="Segoe UI Emoji" panose="020B0502040204020203" pitchFamily="34" charset="0"/>
                </a:rPr>
                <a:t> +reflection</a:t>
              </a:r>
              <a:endParaRPr lang="ru-RU" sz="1800" dirty="0">
                <a:solidFill>
                  <a:schemeClr val="bg1"/>
                </a:solidFill>
                <a:ea typeface="Segoe UI Emoj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11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5324E-286F-4657-8C73-B400695C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 Implementation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E04FC-C3D3-42A3-BF70-7B298650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FDB4-B48F-4DDF-B05F-D027637BE3E9}" type="datetime1">
              <a:rPr lang="ru-RU" smtClean="0"/>
              <a:t>11.03.19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3F471-6871-469C-B3E8-A476B7D5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C4A-FE2A-4B22-B307-E500E2728C2D}" type="slidenum">
              <a:rPr lang="ru-RU" smtClean="0"/>
              <a:t>13</a:t>
            </a:fld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EA51F2-838A-4518-974B-7786C1D964D7}"/>
              </a:ext>
            </a:extLst>
          </p:cNvPr>
          <p:cNvSpPr txBox="1"/>
          <p:nvPr/>
        </p:nvSpPr>
        <p:spPr>
          <a:xfrm>
            <a:off x="129611" y="4756708"/>
            <a:ext cx="4289989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weak signal is isolated here</a:t>
            </a:r>
          </a:p>
          <a:p>
            <a:pPr algn="ctr"/>
            <a:r>
              <a:rPr lang="en-US" sz="1800" dirty="0">
                <a:latin typeface="Segoe UI Emoji" panose="020B0502040204020203" pitchFamily="34" charset="0"/>
                <a:ea typeface="Segoe UI Emoji" panose="020B0502040204020203" pitchFamily="34" charset="0"/>
              </a:rPr>
              <a:t>Always trying to separate SOMA packets </a:t>
            </a:r>
          </a:p>
          <a:p>
            <a:pPr algn="ctr"/>
            <a:r>
              <a:rPr lang="en-US" sz="1800" dirty="0"/>
              <a:t>If no SOMA, the following check fails:</a:t>
            </a:r>
          </a:p>
          <a:p>
            <a:pPr algn="ctr"/>
            <a:r>
              <a:rPr lang="en-US" sz="1800" dirty="0"/>
              <a:t> Reserved bit, tail bits, parity bits,   N_SYM1 ≥ N_SYM2 </a:t>
            </a:r>
            <a:endParaRPr lang="ru-RU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E6FFF5-4DB7-4ADA-AC0A-1443FA6C1D50}"/>
              </a:ext>
            </a:extLst>
          </p:cNvPr>
          <p:cNvSpPr txBox="1"/>
          <p:nvPr/>
        </p:nvSpPr>
        <p:spPr>
          <a:xfrm>
            <a:off x="4361974" y="5427544"/>
            <a:ext cx="481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(NO additional “SOMA indication bits” used!)</a:t>
            </a:r>
            <a:endParaRPr lang="ru-RU" sz="1800" b="1" dirty="0">
              <a:solidFill>
                <a:srgbClr val="FF0000"/>
              </a:solidFill>
              <a:ea typeface="Segoe UI Emoji" panose="020B0502040204020203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051C09E-99BC-4340-A668-862543E8235E}"/>
              </a:ext>
            </a:extLst>
          </p:cNvPr>
          <p:cNvGrpSpPr/>
          <p:nvPr/>
        </p:nvGrpSpPr>
        <p:grpSpPr>
          <a:xfrm>
            <a:off x="228600" y="1827212"/>
            <a:ext cx="8382000" cy="2929496"/>
            <a:chOff x="304800" y="2721664"/>
            <a:chExt cx="8382000" cy="2929496"/>
          </a:xfrm>
        </p:grpSpPr>
        <p:sp>
          <p:nvSpPr>
            <p:cNvPr id="16" name="Скругленный прямоугольник 71">
              <a:extLst>
                <a:ext uri="{FF2B5EF4-FFF2-40B4-BE49-F238E27FC236}">
                  <a16:creationId xmlns:a16="http://schemas.microsoft.com/office/drawing/2014/main" id="{86CE665B-8784-4259-8216-555E603B7BBB}"/>
                </a:ext>
              </a:extLst>
            </p:cNvPr>
            <p:cNvSpPr/>
            <p:nvPr/>
          </p:nvSpPr>
          <p:spPr>
            <a:xfrm flipH="1">
              <a:off x="3158482" y="2721664"/>
              <a:ext cx="2913119" cy="27856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/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E9FB422C-9D0F-421A-B9BE-C2F2AF978E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4668" y="3543785"/>
              <a:ext cx="0" cy="55142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2E4CE5D2-1D25-4688-9081-7AB230E0C8DC}"/>
                </a:ext>
              </a:extLst>
            </p:cNvPr>
            <p:cNvCxnSpPr>
              <a:cxnSpLocks/>
              <a:stCxn id="47" idx="3"/>
              <a:endCxn id="57" idx="1"/>
            </p:cNvCxnSpPr>
            <p:nvPr/>
          </p:nvCxnSpPr>
          <p:spPr>
            <a:xfrm>
              <a:off x="4288507" y="3447120"/>
              <a:ext cx="79133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3C24B6A3-0993-4BD1-B8E4-B44FF7E5244D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 flipH="1">
              <a:off x="3760425" y="4215315"/>
              <a:ext cx="385674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82EA2674-7A00-4E7A-8D7C-8B9CF12D4FC6}"/>
                </a:ext>
              </a:extLst>
            </p:cNvPr>
            <p:cNvSpPr/>
            <p:nvPr/>
          </p:nvSpPr>
          <p:spPr>
            <a:xfrm flipH="1">
              <a:off x="3480988" y="2747951"/>
              <a:ext cx="22915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b="1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Demodulator</a:t>
              </a:r>
              <a:r>
                <a:rPr lang="en-US" sz="14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&amp; Decoder</a:t>
              </a:r>
              <a:endParaRPr lang="ru-RU" sz="14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E67EC13A-5E98-4E68-910F-AC12FCB06110}"/>
                </a:ext>
              </a:extLst>
            </p:cNvPr>
            <p:cNvGrpSpPr/>
            <p:nvPr/>
          </p:nvGrpSpPr>
          <p:grpSpPr>
            <a:xfrm rot="2802163" flipH="1">
              <a:off x="3530873" y="4096125"/>
              <a:ext cx="227590" cy="235410"/>
              <a:chOff x="6225887" y="704121"/>
              <a:chExt cx="318497" cy="329440"/>
            </a:xfrm>
          </p:grpSpPr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81767200-04EB-4FC3-83C9-FC5626CB1D60}"/>
                  </a:ext>
                </a:extLst>
              </p:cNvPr>
              <p:cNvSpPr/>
              <p:nvPr/>
            </p:nvSpPr>
            <p:spPr>
              <a:xfrm>
                <a:off x="6225887" y="704121"/>
                <a:ext cx="318497" cy="32944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/>
              </a:p>
            </p:txBody>
          </p:sp>
          <p:sp>
            <p:nvSpPr>
              <p:cNvPr id="66" name="Крест 65">
                <a:extLst>
                  <a:ext uri="{FF2B5EF4-FFF2-40B4-BE49-F238E27FC236}">
                    <a16:creationId xmlns:a16="http://schemas.microsoft.com/office/drawing/2014/main" id="{938E0B3A-0953-41B4-9CA7-BB4BD4E27C68}"/>
                  </a:ext>
                </a:extLst>
              </p:cNvPr>
              <p:cNvSpPr/>
              <p:nvPr/>
            </p:nvSpPr>
            <p:spPr>
              <a:xfrm>
                <a:off x="6262074" y="744115"/>
                <a:ext cx="253470" cy="253469"/>
              </a:xfrm>
              <a:prstGeom prst="plus">
                <a:avLst>
                  <a:gd name="adj" fmla="val 4569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/>
              </a:p>
            </p:txBody>
          </p:sp>
        </p:grp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955C5F1F-7BE3-430F-B1D7-FB23C154C39A}"/>
                </a:ext>
              </a:extLst>
            </p:cNvPr>
            <p:cNvCxnSpPr/>
            <p:nvPr/>
          </p:nvCxnSpPr>
          <p:spPr>
            <a:xfrm>
              <a:off x="1071973" y="4110867"/>
              <a:ext cx="620638" cy="0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Скругленный прямоугольник 13">
              <a:extLst>
                <a:ext uri="{FF2B5EF4-FFF2-40B4-BE49-F238E27FC236}">
                  <a16:creationId xmlns:a16="http://schemas.microsoft.com/office/drawing/2014/main" id="{08132B1F-D75C-4444-BD71-899920A24A29}"/>
                </a:ext>
              </a:extLst>
            </p:cNvPr>
            <p:cNvSpPr/>
            <p:nvPr/>
          </p:nvSpPr>
          <p:spPr>
            <a:xfrm>
              <a:off x="6291882" y="2990996"/>
              <a:ext cx="954763" cy="912248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2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Bits to</a:t>
              </a:r>
            </a:p>
            <a:p>
              <a:pPr lvl="0" algn="ctr"/>
              <a:r>
                <a:rPr lang="en-US" sz="12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bytes</a:t>
              </a:r>
              <a:endParaRPr lang="ru-RU" sz="12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422ED61D-1348-4A25-BB56-59A323C6A3C3}"/>
                </a:ext>
              </a:extLst>
            </p:cNvPr>
            <p:cNvCxnSpPr>
              <a:stCxn id="57" idx="3"/>
              <a:endCxn id="31" idx="1"/>
            </p:cNvCxnSpPr>
            <p:nvPr/>
          </p:nvCxnSpPr>
          <p:spPr>
            <a:xfrm flipV="1">
              <a:off x="5479588" y="3447119"/>
              <a:ext cx="812293" cy="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Скругленный прямоугольник 20">
              <a:extLst>
                <a:ext uri="{FF2B5EF4-FFF2-40B4-BE49-F238E27FC236}">
                  <a16:creationId xmlns:a16="http://schemas.microsoft.com/office/drawing/2014/main" id="{F0F92654-93FF-44E2-B82F-B7035F7408B4}"/>
                </a:ext>
              </a:extLst>
            </p:cNvPr>
            <p:cNvSpPr/>
            <p:nvPr/>
          </p:nvSpPr>
          <p:spPr>
            <a:xfrm>
              <a:off x="6356747" y="4393924"/>
              <a:ext cx="954763" cy="912248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2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Bits to</a:t>
              </a:r>
            </a:p>
            <a:p>
              <a:pPr lvl="0" algn="ctr"/>
              <a:r>
                <a:rPr lang="en-US" sz="12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bytes</a:t>
              </a:r>
              <a:endParaRPr lang="ru-RU" sz="12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493C2F58-3517-42C8-B4E7-04C7376D51F7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5479588" y="4850047"/>
              <a:ext cx="8771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B2E58682-BDA2-4921-9D70-35DF84E3A3E4}"/>
                </a:ext>
              </a:extLst>
            </p:cNvPr>
            <p:cNvCxnSpPr>
              <a:stCxn id="33" idx="3"/>
            </p:cNvCxnSpPr>
            <p:nvPr/>
          </p:nvCxnSpPr>
          <p:spPr>
            <a:xfrm>
              <a:off x="7311509" y="4850047"/>
              <a:ext cx="6111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Скругленный прямоугольник 25">
              <a:extLst>
                <a:ext uri="{FF2B5EF4-FFF2-40B4-BE49-F238E27FC236}">
                  <a16:creationId xmlns:a16="http://schemas.microsoft.com/office/drawing/2014/main" id="{FDF8F8C1-4099-465A-A046-D7705FEAF976}"/>
                </a:ext>
              </a:extLst>
            </p:cNvPr>
            <p:cNvSpPr/>
            <p:nvPr/>
          </p:nvSpPr>
          <p:spPr>
            <a:xfrm>
              <a:off x="7895469" y="2750781"/>
              <a:ext cx="791331" cy="2693078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20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Destination</a:t>
              </a:r>
              <a:endParaRPr lang="ru-RU" sz="20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1117FC41-5F08-4A54-9178-3274E827D005}"/>
                </a:ext>
              </a:extLst>
            </p:cNvPr>
            <p:cNvCxnSpPr>
              <a:stCxn id="31" idx="3"/>
            </p:cNvCxnSpPr>
            <p:nvPr/>
          </p:nvCxnSpPr>
          <p:spPr>
            <a:xfrm>
              <a:off x="7246644" y="3447122"/>
              <a:ext cx="648825" cy="4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F8D72042-B518-4471-ACF6-D0BE09634851}"/>
                </a:ext>
              </a:extLst>
            </p:cNvPr>
            <p:cNvGrpSpPr/>
            <p:nvPr/>
          </p:nvGrpSpPr>
          <p:grpSpPr>
            <a:xfrm>
              <a:off x="717826" y="3635681"/>
              <a:ext cx="260550" cy="697546"/>
              <a:chOff x="22006446" y="13453298"/>
              <a:chExt cx="304800" cy="541919"/>
            </a:xfrm>
          </p:grpSpPr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FC16D6D1-3C36-4009-B4A6-88F323B9D0FD}"/>
                  </a:ext>
                </a:extLst>
              </p:cNvPr>
              <p:cNvCxnSpPr/>
              <p:nvPr/>
            </p:nvCxnSpPr>
            <p:spPr>
              <a:xfrm flipV="1">
                <a:off x="22158846" y="13453298"/>
                <a:ext cx="0" cy="54191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5DAFB2D5-1887-4534-B6FD-E47257B4E1CB}"/>
                  </a:ext>
                </a:extLst>
              </p:cNvPr>
              <p:cNvCxnSpPr/>
              <p:nvPr/>
            </p:nvCxnSpPr>
            <p:spPr>
              <a:xfrm flipV="1">
                <a:off x="22158846" y="13476375"/>
                <a:ext cx="152400" cy="1855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id="{06ED1A04-0F19-4C9A-9DC5-8F2F6E926835}"/>
                  </a:ext>
                </a:extLst>
              </p:cNvPr>
              <p:cNvCxnSpPr/>
              <p:nvPr/>
            </p:nvCxnSpPr>
            <p:spPr>
              <a:xfrm flipH="1" flipV="1">
                <a:off x="22006446" y="13478104"/>
                <a:ext cx="152400" cy="1855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15EBF57B-EFDA-4F0E-BFDA-D2E28352FA99}"/>
                </a:ext>
              </a:extLst>
            </p:cNvPr>
            <p:cNvGrpSpPr/>
            <p:nvPr/>
          </p:nvGrpSpPr>
          <p:grpSpPr>
            <a:xfrm rot="16200000">
              <a:off x="312051" y="3282950"/>
              <a:ext cx="911513" cy="926015"/>
              <a:chOff x="6170252" y="3438285"/>
              <a:chExt cx="600198" cy="600198"/>
            </a:xfrm>
          </p:grpSpPr>
          <p:sp>
            <p:nvSpPr>
              <p:cNvPr id="59" name="Дуга 58">
                <a:extLst>
                  <a:ext uri="{FF2B5EF4-FFF2-40B4-BE49-F238E27FC236}">
                    <a16:creationId xmlns:a16="http://schemas.microsoft.com/office/drawing/2014/main" id="{C348CDEA-DE35-466E-8E4F-5D0AFC689323}"/>
                  </a:ext>
                </a:extLst>
              </p:cNvPr>
              <p:cNvSpPr/>
              <p:nvPr/>
            </p:nvSpPr>
            <p:spPr>
              <a:xfrm rot="18953020">
                <a:off x="6238464" y="3504513"/>
                <a:ext cx="463773" cy="463773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4000"/>
              </a:p>
            </p:txBody>
          </p:sp>
          <p:sp>
            <p:nvSpPr>
              <p:cNvPr id="60" name="Дуга 59">
                <a:extLst>
                  <a:ext uri="{FF2B5EF4-FFF2-40B4-BE49-F238E27FC236}">
                    <a16:creationId xmlns:a16="http://schemas.microsoft.com/office/drawing/2014/main" id="{F142F5CF-23C2-4DD9-BBD6-9B36EBED804B}"/>
                  </a:ext>
                </a:extLst>
              </p:cNvPr>
              <p:cNvSpPr/>
              <p:nvPr/>
            </p:nvSpPr>
            <p:spPr>
              <a:xfrm rot="18953020">
                <a:off x="6303270" y="3569319"/>
                <a:ext cx="334162" cy="334162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4000"/>
              </a:p>
            </p:txBody>
          </p:sp>
          <p:sp>
            <p:nvSpPr>
              <p:cNvPr id="61" name="Дуга 60">
                <a:extLst>
                  <a:ext uri="{FF2B5EF4-FFF2-40B4-BE49-F238E27FC236}">
                    <a16:creationId xmlns:a16="http://schemas.microsoft.com/office/drawing/2014/main" id="{6C2C4996-1BAF-4A7E-9428-584CC52DE2C3}"/>
                  </a:ext>
                </a:extLst>
              </p:cNvPr>
              <p:cNvSpPr/>
              <p:nvPr/>
            </p:nvSpPr>
            <p:spPr>
              <a:xfrm rot="18953020">
                <a:off x="6170252" y="3438285"/>
                <a:ext cx="600198" cy="600198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4000"/>
              </a:p>
            </p:txBody>
          </p: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565DD22-D3A4-4408-9E81-F1E2DA8955BD}"/>
                </a:ext>
              </a:extLst>
            </p:cNvPr>
            <p:cNvSpPr/>
            <p:nvPr/>
          </p:nvSpPr>
          <p:spPr>
            <a:xfrm>
              <a:off x="7179127" y="3143274"/>
              <a:ext cx="7434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1 </a:t>
              </a:r>
              <a:endPara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0FF3C40-AE36-45F6-83B2-8EB99201C23C}"/>
                </a:ext>
              </a:extLst>
            </p:cNvPr>
            <p:cNvSpPr/>
            <p:nvPr/>
          </p:nvSpPr>
          <p:spPr>
            <a:xfrm>
              <a:off x="7302141" y="4556900"/>
              <a:ext cx="641567" cy="26309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2 </a:t>
              </a:r>
              <a:endPara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Скругленный прямоугольник 8">
              <a:extLst>
                <a:ext uri="{FF2B5EF4-FFF2-40B4-BE49-F238E27FC236}">
                  <a16:creationId xmlns:a16="http://schemas.microsoft.com/office/drawing/2014/main" id="{F8007ECE-4D81-47A3-82DD-F9E203D0A683}"/>
                </a:ext>
              </a:extLst>
            </p:cNvPr>
            <p:cNvSpPr/>
            <p:nvPr/>
          </p:nvSpPr>
          <p:spPr>
            <a:xfrm>
              <a:off x="5079839" y="3054547"/>
              <a:ext cx="821738" cy="785146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05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Decoder</a:t>
              </a:r>
              <a:endParaRPr lang="ru-RU" sz="105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TextBox 110">
              <a:extLst>
                <a:ext uri="{FF2B5EF4-FFF2-40B4-BE49-F238E27FC236}">
                  <a16:creationId xmlns:a16="http://schemas.microsoft.com/office/drawing/2014/main" id="{8C1E7AA6-542D-4786-92A3-6666D00BF2E1}"/>
                </a:ext>
              </a:extLst>
            </p:cNvPr>
            <p:cNvSpPr txBox="1"/>
            <p:nvPr/>
          </p:nvSpPr>
          <p:spPr>
            <a:xfrm>
              <a:off x="874448" y="4116268"/>
              <a:ext cx="896493" cy="263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from RF</a:t>
              </a:r>
              <a:endPara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Скругленный прямоугольник 49">
              <a:extLst>
                <a:ext uri="{FF2B5EF4-FFF2-40B4-BE49-F238E27FC236}">
                  <a16:creationId xmlns:a16="http://schemas.microsoft.com/office/drawing/2014/main" id="{5DFD4F11-1290-4F91-93CB-E5FD14A4E896}"/>
                </a:ext>
              </a:extLst>
            </p:cNvPr>
            <p:cNvSpPr/>
            <p:nvPr/>
          </p:nvSpPr>
          <p:spPr>
            <a:xfrm>
              <a:off x="1700550" y="3639088"/>
              <a:ext cx="954763" cy="912248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RX IQ </a:t>
              </a:r>
            </a:p>
            <a:p>
              <a:pPr algn="ctr"/>
              <a:r>
                <a:rPr lang="en-US" sz="11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Processing</a:t>
              </a:r>
              <a:endParaRPr lang="ru-RU" sz="110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Скругленный прямоугольник 55">
              <a:extLst>
                <a:ext uri="{FF2B5EF4-FFF2-40B4-BE49-F238E27FC236}">
                  <a16:creationId xmlns:a16="http://schemas.microsoft.com/office/drawing/2014/main" id="{20CEE528-10DA-46EF-9C93-E1DF2CE58E71}"/>
                </a:ext>
              </a:extLst>
            </p:cNvPr>
            <p:cNvSpPr/>
            <p:nvPr/>
          </p:nvSpPr>
          <p:spPr>
            <a:xfrm>
              <a:off x="3238384" y="3054547"/>
              <a:ext cx="1050123" cy="785146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9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Demodulator</a:t>
              </a:r>
              <a:endParaRPr lang="ru-RU" sz="9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C72014E9-6A5A-41C0-A70D-8EB467043B8E}"/>
                </a:ext>
              </a:extLst>
            </p:cNvPr>
            <p:cNvCxnSpPr>
              <a:cxnSpLocks/>
              <a:stCxn id="53" idx="3"/>
              <a:endCxn id="55" idx="1"/>
            </p:cNvCxnSpPr>
            <p:nvPr/>
          </p:nvCxnSpPr>
          <p:spPr>
            <a:xfrm>
              <a:off x="4824559" y="4846617"/>
              <a:ext cx="25528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Соединительная линия уступом 68">
              <a:extLst>
                <a:ext uri="{FF2B5EF4-FFF2-40B4-BE49-F238E27FC236}">
                  <a16:creationId xmlns:a16="http://schemas.microsoft.com/office/drawing/2014/main" id="{ADA255D3-B220-4822-B3E6-A17611C8B66E}"/>
                </a:ext>
              </a:extLst>
            </p:cNvPr>
            <p:cNvCxnSpPr>
              <a:cxnSpLocks/>
              <a:stCxn id="46" idx="3"/>
              <a:endCxn id="47" idx="1"/>
            </p:cNvCxnSpPr>
            <p:nvPr/>
          </p:nvCxnSpPr>
          <p:spPr>
            <a:xfrm flipV="1">
              <a:off x="2655313" y="3447120"/>
              <a:ext cx="583071" cy="64809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A9EC1D4E-1316-46F3-AF22-A254F8F15EA9}"/>
                </a:ext>
              </a:extLst>
            </p:cNvPr>
            <p:cNvCxnSpPr>
              <a:cxnSpLocks/>
              <a:stCxn id="53" idx="1"/>
              <a:endCxn id="65" idx="3"/>
            </p:cNvCxnSpPr>
            <p:nvPr/>
          </p:nvCxnSpPr>
          <p:spPr>
            <a:xfrm rot="10800000">
              <a:off x="3639275" y="4329471"/>
              <a:ext cx="219033" cy="517146"/>
            </a:xfrm>
            <a:prstGeom prst="curvedConnector3">
              <a:avLst>
                <a:gd name="adj1" fmla="val 96937"/>
              </a:avLst>
            </a:prstGeom>
            <a:ln w="38100" cmpd="sng">
              <a:solidFill>
                <a:schemeClr val="tx1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Скругленный прямоугольник 52">
              <a:extLst>
                <a:ext uri="{FF2B5EF4-FFF2-40B4-BE49-F238E27FC236}">
                  <a16:creationId xmlns:a16="http://schemas.microsoft.com/office/drawing/2014/main" id="{576FC47B-9929-49F9-812F-9F7CD9D587DA}"/>
                </a:ext>
              </a:extLst>
            </p:cNvPr>
            <p:cNvSpPr/>
            <p:nvPr/>
          </p:nvSpPr>
          <p:spPr>
            <a:xfrm>
              <a:off x="5079839" y="4454044"/>
              <a:ext cx="821738" cy="785146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05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Decoder</a:t>
              </a:r>
              <a:endParaRPr lang="ru-RU" sz="105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Скругленный прямоугольник 57">
              <a:extLst>
                <a:ext uri="{FF2B5EF4-FFF2-40B4-BE49-F238E27FC236}">
                  <a16:creationId xmlns:a16="http://schemas.microsoft.com/office/drawing/2014/main" id="{24BC3B9A-F4D6-4D97-B848-62CE594B8603}"/>
                </a:ext>
              </a:extLst>
            </p:cNvPr>
            <p:cNvSpPr/>
            <p:nvPr/>
          </p:nvSpPr>
          <p:spPr>
            <a:xfrm>
              <a:off x="3858307" y="4454044"/>
              <a:ext cx="966252" cy="785146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900" dirty="0" err="1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Demodulaor</a:t>
              </a:r>
              <a:endParaRPr lang="ru-RU" sz="9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7C09CD1-E456-4ECE-9CF2-E94C9191CE5C}"/>
                    </a:ext>
                  </a:extLst>
                </p:cNvPr>
                <p:cNvSpPr txBox="1"/>
                <p:nvPr/>
              </p:nvSpPr>
              <p:spPr>
                <a:xfrm>
                  <a:off x="4067004" y="3818627"/>
                  <a:ext cx="1306608" cy="5636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ru-RU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den>
                            </m:f>
                          </m:e>
                        </m:ra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oMath>
                    </m:oMathPara>
                  </a14:m>
                  <a:endParaRPr lang="ru-RU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7C09CD1-E456-4ECE-9CF2-E94C9191C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004" y="3818627"/>
                  <a:ext cx="1306608" cy="563680"/>
                </a:xfrm>
                <a:prstGeom prst="rect">
                  <a:avLst/>
                </a:prstGeom>
                <a:blipFill>
                  <a:blip r:embed="rId2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F5BBF5D7-0469-4D4D-BD6A-1DC187B53F2A}"/>
                </a:ext>
              </a:extLst>
            </p:cNvPr>
            <p:cNvCxnSpPr>
              <a:cxnSpLocks/>
              <a:endCxn id="19" idx="0"/>
            </p:cNvCxnSpPr>
            <p:nvPr/>
          </p:nvCxnSpPr>
          <p:spPr bwMode="auto">
            <a:xfrm flipH="1">
              <a:off x="2350806" y="3818627"/>
              <a:ext cx="1016329" cy="18325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568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5324E-286F-4657-8C73-B400695C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E04FC-C3D3-42A3-BF70-7B298650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FDB4-B48F-4DDF-B05F-D027637BE3E9}" type="datetime1">
              <a:rPr lang="ru-RU" smtClean="0"/>
              <a:t>11.03.19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3F471-6871-469C-B3E8-A476B7D5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C4A-FE2A-4B22-B307-E500E2728C2D}" type="slidenum">
              <a:rPr lang="ru-RU" smtClean="0"/>
              <a:t>14</a:t>
            </a:fld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7E22693-110B-4166-A55C-874946BF8B1E}"/>
              </a:ext>
            </a:extLst>
          </p:cNvPr>
          <p:cNvSpPr txBox="1"/>
          <p:nvPr/>
        </p:nvSpPr>
        <p:spPr>
          <a:xfrm>
            <a:off x="3019208" y="1617362"/>
            <a:ext cx="3139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PHY RX State machine</a:t>
            </a:r>
          </a:p>
          <a:p>
            <a:pPr algn="ctr"/>
            <a:r>
              <a:rPr lang="en-US" sz="24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for weak signal</a:t>
            </a:r>
            <a:endParaRPr lang="ru-RU" sz="2400" b="1" dirty="0">
              <a:ea typeface="Segoe UI Emoji" panose="020B0502040204020203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1B722C2-AEAE-4CCF-8724-C071709BDEF5}"/>
              </a:ext>
            </a:extLst>
          </p:cNvPr>
          <p:cNvSpPr/>
          <p:nvPr/>
        </p:nvSpPr>
        <p:spPr bwMode="auto">
          <a:xfrm>
            <a:off x="3276600" y="2831929"/>
            <a:ext cx="1295400" cy="137160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L-SIG decoding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33E62CE-82E0-4198-BEC6-B8A2A7B954DF}"/>
              </a:ext>
            </a:extLst>
          </p:cNvPr>
          <p:cNvSpPr/>
          <p:nvPr/>
        </p:nvSpPr>
        <p:spPr bwMode="auto">
          <a:xfrm>
            <a:off x="1143000" y="2946230"/>
            <a:ext cx="1143000" cy="1143000"/>
          </a:xfrm>
          <a:prstGeom prst="ellipse">
            <a:avLst/>
          </a:prstGeom>
          <a:solidFill>
            <a:schemeClr val="bg1"/>
          </a:solidFill>
          <a:ln w="57150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IDLE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A015E3D-5531-4602-B20F-1C11A20923C3}"/>
              </a:ext>
            </a:extLst>
          </p:cNvPr>
          <p:cNvCxnSpPr>
            <a:stCxn id="7" idx="6"/>
            <a:endCxn id="3" idx="1"/>
          </p:cNvCxnSpPr>
          <p:nvPr/>
        </p:nvCxnSpPr>
        <p:spPr bwMode="auto">
          <a:xfrm>
            <a:off x="2286000" y="3517730"/>
            <a:ext cx="990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26A0F4-BAC3-4806-BB52-27506E03E41E}"/>
              </a:ext>
            </a:extLst>
          </p:cNvPr>
          <p:cNvSpPr txBox="1"/>
          <p:nvPr/>
        </p:nvSpPr>
        <p:spPr>
          <a:xfrm>
            <a:off x="2345924" y="2888818"/>
            <a:ext cx="870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Signal</a:t>
            </a:r>
          </a:p>
          <a:p>
            <a:pPr algn="ctr"/>
            <a:r>
              <a:rPr lang="en-US" sz="1600" dirty="0"/>
              <a:t>detected</a:t>
            </a:r>
            <a:endParaRPr lang="ru-RU" sz="1600" dirty="0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A8DB47F4-647B-4648-AE66-D85BBBC09B8C}"/>
              </a:ext>
            </a:extLst>
          </p:cNvPr>
          <p:cNvSpPr/>
          <p:nvPr/>
        </p:nvSpPr>
        <p:spPr bwMode="auto">
          <a:xfrm>
            <a:off x="5105400" y="2725344"/>
            <a:ext cx="3124200" cy="1584769"/>
          </a:xfrm>
          <a:prstGeom prst="diamon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Reserved bit, tail bits, parity check passed &amp; N_SYM1 ≥ N_SYM2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18FAC14-9507-42DA-A632-9D3A8EB5542E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 bwMode="auto">
          <a:xfrm flipV="1">
            <a:off x="4572000" y="3517729"/>
            <a:ext cx="53340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8E6F2240-753F-4E31-9BCC-B7859B5B7F86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 bwMode="auto">
          <a:xfrm rot="16200000" flipH="1" flipV="1">
            <a:off x="4080557" y="359287"/>
            <a:ext cx="220886" cy="4953000"/>
          </a:xfrm>
          <a:prstGeom prst="bentConnector3">
            <a:avLst>
              <a:gd name="adj1" fmla="val -10349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4DCA08C-2FE5-4611-A2BC-0FF4D0F25D4A}"/>
              </a:ext>
            </a:extLst>
          </p:cNvPr>
          <p:cNvSpPr txBox="1"/>
          <p:nvPr/>
        </p:nvSpPr>
        <p:spPr>
          <a:xfrm>
            <a:off x="4572000" y="3135039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Done</a:t>
            </a:r>
            <a:endParaRPr lang="ru-RU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08E623-D0F4-47C9-BCF6-888F07F1E877}"/>
              </a:ext>
            </a:extLst>
          </p:cNvPr>
          <p:cNvSpPr txBox="1"/>
          <p:nvPr/>
        </p:nvSpPr>
        <p:spPr>
          <a:xfrm>
            <a:off x="6667500" y="243840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False</a:t>
            </a:r>
            <a:endParaRPr lang="ru-RU" sz="1600" dirty="0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483AA1A4-E388-43D7-B581-766031C8D53E}"/>
              </a:ext>
            </a:extLst>
          </p:cNvPr>
          <p:cNvSpPr/>
          <p:nvPr/>
        </p:nvSpPr>
        <p:spPr bwMode="auto">
          <a:xfrm>
            <a:off x="6019800" y="4749630"/>
            <a:ext cx="1295400" cy="9144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F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rame decoding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682EC57-D6C4-4F00-A63D-269F4FF02B86}"/>
              </a:ext>
            </a:extLst>
          </p:cNvPr>
          <p:cNvCxnSpPr>
            <a:cxnSpLocks/>
            <a:stCxn id="11" idx="2"/>
            <a:endCxn id="69" idx="0"/>
          </p:cNvCxnSpPr>
          <p:nvPr/>
        </p:nvCxnSpPr>
        <p:spPr bwMode="auto">
          <a:xfrm>
            <a:off x="6667500" y="4310113"/>
            <a:ext cx="0" cy="4395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D2BEC2F-0BE4-49EF-9086-AD492BD280BE}"/>
              </a:ext>
            </a:extLst>
          </p:cNvPr>
          <p:cNvSpPr txBox="1"/>
          <p:nvPr/>
        </p:nvSpPr>
        <p:spPr>
          <a:xfrm>
            <a:off x="6694368" y="4317830"/>
            <a:ext cx="565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True</a:t>
            </a:r>
            <a:endParaRPr lang="ru-RU" sz="1600" dirty="0"/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CCC663E1-4566-4F08-A0BA-DA03B77B7CE3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8933" y="4013031"/>
            <a:ext cx="297416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74A6D46-2C33-4A8A-93DE-67719219D424}"/>
                  </a:ext>
                </a:extLst>
              </p:cNvPr>
              <p:cNvSpPr txBox="1"/>
              <p:nvPr/>
            </p:nvSpPr>
            <p:spPr>
              <a:xfrm>
                <a:off x="4699033" y="4031842"/>
                <a:ext cx="985019" cy="438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74A6D46-2C33-4A8A-93DE-67719219D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33" y="4031842"/>
                <a:ext cx="985019" cy="438390"/>
              </a:xfrm>
              <a:prstGeom prst="rect">
                <a:avLst/>
              </a:prstGeom>
              <a:blipFill>
                <a:blip r:embed="rId2"/>
                <a:stretch>
                  <a:fillRect l="-2484" r="-62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DDE860FE-10BE-448A-B355-1AD7E87314D6}"/>
              </a:ext>
            </a:extLst>
          </p:cNvPr>
          <p:cNvSpPr txBox="1"/>
          <p:nvPr/>
        </p:nvSpPr>
        <p:spPr>
          <a:xfrm>
            <a:off x="4744174" y="4418846"/>
            <a:ext cx="973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extracted</a:t>
            </a:r>
            <a:endParaRPr lang="ru-RU" sz="1600" dirty="0"/>
          </a:p>
        </p:txBody>
      </p:sp>
      <p:sp>
        <p:nvSpPr>
          <p:cNvPr id="75" name="Ромб 74">
            <a:extLst>
              <a:ext uri="{FF2B5EF4-FFF2-40B4-BE49-F238E27FC236}">
                <a16:creationId xmlns:a16="http://schemas.microsoft.com/office/drawing/2014/main" id="{ED4E3CDD-352F-48D5-AC86-2418EE86B7C2}"/>
              </a:ext>
            </a:extLst>
          </p:cNvPr>
          <p:cNvSpPr/>
          <p:nvPr/>
        </p:nvSpPr>
        <p:spPr bwMode="auto">
          <a:xfrm>
            <a:off x="2867922" y="4684080"/>
            <a:ext cx="2112756" cy="1045500"/>
          </a:xfrm>
          <a:prstGeom prst="diamon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FCS check passed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FAB03EFC-CFDC-4D8E-9D45-2040D2FFF20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569342" y="4226385"/>
            <a:ext cx="534804" cy="511686"/>
          </a:xfrm>
          <a:prstGeom prst="bentConnector3">
            <a:avLst>
              <a:gd name="adj1" fmla="val 60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B11AE0B6-9811-4873-81B3-C991F0DEF876}"/>
              </a:ext>
            </a:extLst>
          </p:cNvPr>
          <p:cNvCxnSpPr>
            <a:cxnSpLocks/>
            <a:stCxn id="69" idx="1"/>
            <a:endCxn id="75" idx="3"/>
          </p:cNvCxnSpPr>
          <p:nvPr/>
        </p:nvCxnSpPr>
        <p:spPr bwMode="auto">
          <a:xfrm flipH="1">
            <a:off x="4980678" y="5206830"/>
            <a:ext cx="10391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3" name="Соединитель: уступ 82">
            <a:extLst>
              <a:ext uri="{FF2B5EF4-FFF2-40B4-BE49-F238E27FC236}">
                <a16:creationId xmlns:a16="http://schemas.microsoft.com/office/drawing/2014/main" id="{B96A3491-1FE4-4A81-96A5-94E4DE604F5E}"/>
              </a:ext>
            </a:extLst>
          </p:cNvPr>
          <p:cNvCxnSpPr>
            <a:stCxn id="75" idx="1"/>
            <a:endCxn id="7" idx="4"/>
          </p:cNvCxnSpPr>
          <p:nvPr/>
        </p:nvCxnSpPr>
        <p:spPr bwMode="auto">
          <a:xfrm rot="10800000">
            <a:off x="1714500" y="4089230"/>
            <a:ext cx="1153422" cy="11176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9" name="Соединитель: уступ 88">
            <a:extLst>
              <a:ext uri="{FF2B5EF4-FFF2-40B4-BE49-F238E27FC236}">
                <a16:creationId xmlns:a16="http://schemas.microsoft.com/office/drawing/2014/main" id="{57A172F1-8CAF-4A45-9755-71AB5F6A89E1}"/>
              </a:ext>
            </a:extLst>
          </p:cNvPr>
          <p:cNvCxnSpPr>
            <a:stCxn id="75" idx="0"/>
          </p:cNvCxnSpPr>
          <p:nvPr/>
        </p:nvCxnSpPr>
        <p:spPr bwMode="auto">
          <a:xfrm rot="16200000" flipV="1">
            <a:off x="2682898" y="3442677"/>
            <a:ext cx="273004" cy="220980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17F010E-238F-469D-A110-1A7E8A5F31CD}"/>
              </a:ext>
            </a:extLst>
          </p:cNvPr>
          <p:cNvSpPr txBox="1"/>
          <p:nvPr/>
        </p:nvSpPr>
        <p:spPr>
          <a:xfrm>
            <a:off x="3162301" y="4388688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False</a:t>
            </a:r>
            <a:endParaRPr lang="ru-RU" sz="16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AF2F4DF-26A9-4FCE-9D34-4367D2A16178}"/>
              </a:ext>
            </a:extLst>
          </p:cNvPr>
          <p:cNvSpPr txBox="1"/>
          <p:nvPr/>
        </p:nvSpPr>
        <p:spPr>
          <a:xfrm>
            <a:off x="2254052" y="4868276"/>
            <a:ext cx="565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True</a:t>
            </a:r>
            <a:endParaRPr lang="ru-RU" sz="1600" dirty="0"/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9B8E9A0E-2DE7-4292-A820-A391D8F3CA1D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4499" y="5206830"/>
            <a:ext cx="1" cy="3576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3E1E4D3C-D1E5-447A-933C-718553A41123}"/>
              </a:ext>
            </a:extLst>
          </p:cNvPr>
          <p:cNvSpPr txBox="1"/>
          <p:nvPr/>
        </p:nvSpPr>
        <p:spPr>
          <a:xfrm>
            <a:off x="1538172" y="560905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/>
              <a:t>Frame received</a:t>
            </a:r>
            <a:endParaRPr lang="ru-RU" sz="1600" u="sng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2057C8-5708-41B1-9B0A-5F3A1A2C4F68}"/>
              </a:ext>
            </a:extLst>
          </p:cNvPr>
          <p:cNvSpPr txBox="1"/>
          <p:nvPr/>
        </p:nvSpPr>
        <p:spPr>
          <a:xfrm>
            <a:off x="5317375" y="485836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Done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6333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65235-27C6-4640-B3F0-D47446FE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set of changes to the standard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F99EA-22BC-413F-95DD-7C7C186E1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Capabilities IE </a:t>
            </a:r>
          </a:p>
          <a:p>
            <a:pPr lvl="1"/>
            <a:r>
              <a:rPr lang="en-US" dirty="0"/>
              <a:t>Indicator that a device is able to decode a NOMA/SOMA frame </a:t>
            </a:r>
          </a:p>
          <a:p>
            <a:pPr lvl="1"/>
            <a:r>
              <a:rPr lang="en-US" dirty="0"/>
              <a:t>the other of NOMA/SOMA (optional) </a:t>
            </a:r>
          </a:p>
          <a:p>
            <a:r>
              <a:rPr lang="en-US" dirty="0"/>
              <a:t>The way how modulations are multiplexed</a:t>
            </a:r>
          </a:p>
          <a:p>
            <a:pPr lvl="1"/>
            <a:r>
              <a:rPr lang="en-US" dirty="0"/>
              <a:t>For example, Gray-mapped superposed constellation 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E096E-CFE7-4C31-AF7A-1D3A5101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FDB4-B48F-4DDF-B05F-D027637BE3E9}" type="datetime1">
              <a:rPr lang="ru-RU" smtClean="0"/>
              <a:t>11.03.19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B15D3-2975-4282-A921-8BD5AC13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F508C-0A08-4936-A1D5-EA4F72B2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C4A-FE2A-4B22-B307-E500E2728C2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1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3962400"/>
            <a:ext cx="7772400" cy="1362075"/>
          </a:xfrm>
        </p:spPr>
        <p:txBody>
          <a:bodyPr/>
          <a:lstStyle/>
          <a:p>
            <a:r>
              <a:rPr lang="en-US" dirty="0"/>
              <a:t>November results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4294967295"/>
          </p:nvPr>
        </p:nvSpPr>
        <p:spPr>
          <a:xfrm>
            <a:off x="533400" y="304800"/>
            <a:ext cx="917575" cy="276225"/>
          </a:xfrm>
        </p:spPr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Testbed. Experimental Setup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055451" y="3144045"/>
            <a:ext cx="2074793" cy="895711"/>
            <a:chOff x="1534034" y="833224"/>
            <a:chExt cx="3606462" cy="155695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25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Параллелограмм 26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араллелограмм 27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Овал 22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25035" y="1570722"/>
            <a:ext cx="1237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AP (SDR)</a:t>
            </a:r>
            <a:endParaRPr lang="ru-RU" sz="2000" dirty="0">
              <a:latin typeface="+mj-lt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237354" y="2927265"/>
            <a:ext cx="465659" cy="38037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399004" y="2945662"/>
            <a:ext cx="1275911" cy="138931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3703343" y="1953240"/>
            <a:ext cx="2074793" cy="895711"/>
            <a:chOff x="1534034" y="833224"/>
            <a:chExt cx="3606462" cy="155695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41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Параллелограмм 42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араллелограмм 43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9" name="Овал 38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715336" y="1713825"/>
            <a:ext cx="591916" cy="1001256"/>
            <a:chOff x="4117830" y="13328620"/>
            <a:chExt cx="591916" cy="1001256"/>
          </a:xfrm>
        </p:grpSpPr>
        <p:cxnSp>
          <p:nvCxnSpPr>
            <p:cNvPr id="47" name="Прямая соединительная линия 46"/>
            <p:cNvCxnSpPr>
              <a:endCxn id="48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Прямоугольник с двумя скругленными соседними углами 47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Дуга 48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Дуга 50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904268" y="4136467"/>
            <a:ext cx="203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STA2</a:t>
            </a:r>
            <a:r>
              <a:rPr lang="en-US" sz="2000" baseline="-25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(SDR)</a:t>
            </a:r>
          </a:p>
          <a:p>
            <a:pPr algn="ctr"/>
            <a:r>
              <a:rPr lang="en-US" sz="2000" i="1" dirty="0">
                <a:latin typeface="+mj-lt"/>
              </a:rPr>
              <a:t>As NOMA device</a:t>
            </a:r>
            <a:r>
              <a:rPr lang="en-US" sz="2000" baseline="-25000" dirty="0">
                <a:latin typeface="+mj-lt"/>
              </a:rPr>
              <a:t>  </a:t>
            </a:r>
            <a:endParaRPr lang="ru-RU" sz="2000" baseline="-25000" dirty="0">
              <a:latin typeface="+mj-lt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527258" y="2955822"/>
            <a:ext cx="591916" cy="1001256"/>
            <a:chOff x="4117830" y="13328620"/>
            <a:chExt cx="591916" cy="1001256"/>
          </a:xfrm>
        </p:grpSpPr>
        <p:cxnSp>
          <p:nvCxnSpPr>
            <p:cNvPr id="69" name="Прямая соединительная линия 68"/>
            <p:cNvCxnSpPr>
              <a:endCxn id="70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рямоугольник с двумя скругленными соседними углами 69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Дуга 70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Дуга 71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Дуга 72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6163003" y="4187999"/>
            <a:ext cx="2074793" cy="895711"/>
            <a:chOff x="1534034" y="833224"/>
            <a:chExt cx="3606462" cy="155695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61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Параллелограмм 62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араллелограмм 63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9" name="Овал 58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039167" y="5180421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STA1</a:t>
            </a:r>
            <a:r>
              <a:rPr lang="en-US" sz="2000" baseline="-25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(SDR)</a:t>
            </a:r>
          </a:p>
          <a:p>
            <a:pPr algn="ctr"/>
            <a:r>
              <a:rPr lang="en-US" sz="2000" i="1" dirty="0">
                <a:latin typeface="+mj-lt"/>
              </a:rPr>
              <a:t>As legacy device</a:t>
            </a:r>
            <a:r>
              <a:rPr lang="en-US" sz="2000" baseline="-25000" dirty="0">
                <a:latin typeface="+mj-lt"/>
              </a:rPr>
              <a:t>  </a:t>
            </a:r>
            <a:endParaRPr lang="ru-RU" sz="2000" baseline="-25000" dirty="0">
              <a:latin typeface="+mj-lt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6634810" y="3999776"/>
            <a:ext cx="591916" cy="1001256"/>
            <a:chOff x="4117830" y="13328620"/>
            <a:chExt cx="591916" cy="1001256"/>
          </a:xfrm>
        </p:grpSpPr>
        <p:cxnSp>
          <p:nvCxnSpPr>
            <p:cNvPr id="81" name="Прямая соединительная линия 80"/>
            <p:cNvCxnSpPr>
              <a:endCxn id="82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Прямоугольник с двумя скругленными соседними углами 81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Дуга 82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Дуга 83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Дуга 84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371739" y="2801923"/>
            <a:ext cx="222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 legacy device is replaced with SDR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to simplify gathering statistics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D23B0-C1A2-43D9-BE5F-113D078E9EB9}"/>
              </a:ext>
            </a:extLst>
          </p:cNvPr>
          <p:cNvSpPr txBox="1"/>
          <p:nvPr/>
        </p:nvSpPr>
        <p:spPr>
          <a:xfrm>
            <a:off x="427287" y="4847133"/>
            <a:ext cx="52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 November experiments, we located devices in the same room, reduced TX power and used 30dB attenuators to model different channel conditions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9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Evaluation. Reference Throughputs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52600" y="5334000"/>
            <a:ext cx="1925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STA1 Payload ~ 1kB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63637" y="5334000"/>
            <a:ext cx="1925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STA2 Payload ~ 2kB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28" y="1755338"/>
            <a:ext cx="7474344" cy="357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E26B51-F4AB-4ADB-A57C-0C0F49FB8F82}"/>
              </a:ext>
            </a:extLst>
          </p:cNvPr>
          <p:cNvSpPr txBox="1"/>
          <p:nvPr/>
        </p:nvSpPr>
        <p:spPr>
          <a:xfrm>
            <a:off x="457200" y="5772090"/>
            <a:ext cx="8347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Different payloads are needed to make multiplexed frames of the same duration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125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Testbed. Results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1890834"/>
            <a:ext cx="1925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STA1 Payload ~ 1kB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5000" y="2168098"/>
            <a:ext cx="1925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STA2 Payload ~ 2kB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H="1">
            <a:off x="7068641" y="3810000"/>
            <a:ext cx="129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7068641" y="3429000"/>
            <a:ext cx="129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7806158" y="342505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x1.5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82" y="1600200"/>
            <a:ext cx="6785436" cy="38834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13125" y="1752600"/>
            <a:ext cx="126188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NOMA</a:t>
            </a:r>
          </a:p>
          <a:p>
            <a:r>
              <a:rPr lang="en-US" sz="1600" dirty="0"/>
              <a:t>Link1 MCS1</a:t>
            </a:r>
          </a:p>
          <a:p>
            <a:r>
              <a:rPr lang="en-US" sz="1600" dirty="0"/>
              <a:t>Link2 MCS3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DCC74-1A27-4937-B5C7-93EC702BC88F}"/>
              </a:ext>
            </a:extLst>
          </p:cNvPr>
          <p:cNvSpPr txBox="1"/>
          <p:nvPr/>
        </p:nvSpPr>
        <p:spPr>
          <a:xfrm>
            <a:off x="289866" y="5720547"/>
            <a:ext cx="8564268" cy="338554"/>
          </a:xfrm>
          <a:prstGeom prst="wedgeRectCallout">
            <a:avLst>
              <a:gd name="adj1" fmla="val 1695"/>
              <a:gd name="adj2" fmla="val -157786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Obtained as the average throughput of STA 1 and STA2, when each of them has 50% of channel time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8989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5798B-969A-4FDC-B56A-FB0333FC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43C22-CD16-467F-B7A0-E05550F10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NOMA and SOMA brief introduction</a:t>
            </a:r>
          </a:p>
          <a:p>
            <a:r>
              <a:rPr lang="en-US" dirty="0"/>
              <a:t>KPIs</a:t>
            </a:r>
          </a:p>
          <a:p>
            <a:r>
              <a:rPr lang="en-US" dirty="0"/>
              <a:t>Theoretical results</a:t>
            </a:r>
          </a:p>
          <a:p>
            <a:r>
              <a:rPr lang="en-US" dirty="0"/>
              <a:t>Testbed description</a:t>
            </a:r>
          </a:p>
          <a:p>
            <a:r>
              <a:rPr lang="en-US" dirty="0"/>
              <a:t>November’18 results for NOMA (and short links)</a:t>
            </a:r>
          </a:p>
          <a:p>
            <a:r>
              <a:rPr lang="en-US" dirty="0"/>
              <a:t>February’19 results for SOMA (and long links)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58A4D6-527E-4BF7-84C8-37635BC6A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26E09-6F09-4586-91F2-57D08C5BA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746B6D7-D66A-4162-A395-8FF9B0A083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6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73" y="1524000"/>
            <a:ext cx="7456054" cy="46150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3" name="Стрелка вправо 2"/>
          <p:cNvSpPr/>
          <p:nvPr/>
        </p:nvSpPr>
        <p:spPr bwMode="auto">
          <a:xfrm rot="17680309">
            <a:off x="5570179" y="3684349"/>
            <a:ext cx="882422" cy="37069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09709" y="4082713"/>
                <a:ext cx="260359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=0.86</a:t>
                </a:r>
              </a:p>
              <a:p>
                <a:r>
                  <a:rPr lang="en-US" sz="1800" dirty="0"/>
                  <a:t>Mix of </a:t>
                </a:r>
              </a:p>
              <a:p>
                <a:r>
                  <a:rPr lang="en-US" sz="1800" dirty="0"/>
                  <a:t>NOMA (STA1 and STA2)</a:t>
                </a:r>
              </a:p>
              <a:p>
                <a:r>
                  <a:rPr lang="en-US" sz="1800" dirty="0"/>
                  <a:t> and CSMA (STA2)</a:t>
                </a:r>
                <a:endParaRPr lang="ru-RU" sz="1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09" y="4082713"/>
                <a:ext cx="2603598" cy="1200329"/>
              </a:xfrm>
              <a:prstGeom prst="rect">
                <a:avLst/>
              </a:prstGeom>
              <a:blipFill>
                <a:blip r:embed="rId4"/>
                <a:stretch>
                  <a:fillRect l="-2108" t="-3046" r="-937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705600" y="3580508"/>
                <a:ext cx="142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𝑁𝑂𝑀𝐴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𝑜𝑛𝑙𝑦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580508"/>
                <a:ext cx="142519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09709" y="1827212"/>
                <a:ext cx="2248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𝐶𝑆𝑀𝐴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𝑇𝐷𝑀𝐴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𝑜𝑛𝑙𝑦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09" y="1827212"/>
                <a:ext cx="2248180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23900" y="693809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/>
              <a:t>Balance between throughput for STA1 &amp; STA2</a:t>
            </a:r>
            <a:endParaRPr lang="ru-RU" sz="2800" kern="0" dirty="0"/>
          </a:p>
        </p:txBody>
      </p:sp>
      <p:sp>
        <p:nvSpPr>
          <p:cNvPr id="7" name="Овал 6"/>
          <p:cNvSpPr/>
          <p:nvPr/>
        </p:nvSpPr>
        <p:spPr bwMode="auto">
          <a:xfrm>
            <a:off x="7464425" y="3397742"/>
            <a:ext cx="218073" cy="21807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688781" y="2196544"/>
            <a:ext cx="241856" cy="2418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7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A9163-ACE7-46A8-8436-5856E22C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91000"/>
            <a:ext cx="7772400" cy="1362075"/>
          </a:xfrm>
        </p:spPr>
        <p:txBody>
          <a:bodyPr/>
          <a:lstStyle/>
          <a:p>
            <a:r>
              <a:rPr lang="en-US" dirty="0"/>
              <a:t>February results (SOMA)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01D525-082B-4245-9753-2EEEE240B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647F9E-78AA-4192-9DDD-053DCA37F1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CC4226-5898-4289-B3B7-B3B63847237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2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Testbed. Experimental Setup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055451" y="3144045"/>
            <a:ext cx="2074793" cy="895711"/>
            <a:chOff x="1534034" y="833224"/>
            <a:chExt cx="3606462" cy="155695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25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Параллелограмм 26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араллелограмм 27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Овал 22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25035" y="1570722"/>
            <a:ext cx="1237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AP (SDR)</a:t>
            </a:r>
            <a:endParaRPr lang="ru-RU" sz="2000" dirty="0">
              <a:latin typeface="+mj-lt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237354" y="2927265"/>
            <a:ext cx="465659" cy="38037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399004" y="2945662"/>
            <a:ext cx="1275911" cy="138931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3703343" y="1953240"/>
            <a:ext cx="2074793" cy="895711"/>
            <a:chOff x="1534034" y="833224"/>
            <a:chExt cx="3606462" cy="155695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41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Параллелограмм 42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араллелограмм 43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9" name="Овал 38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715336" y="1713825"/>
            <a:ext cx="591916" cy="1001256"/>
            <a:chOff x="4117830" y="13328620"/>
            <a:chExt cx="591916" cy="1001256"/>
          </a:xfrm>
        </p:grpSpPr>
        <p:cxnSp>
          <p:nvCxnSpPr>
            <p:cNvPr id="47" name="Прямая соединительная линия 46"/>
            <p:cNvCxnSpPr>
              <a:endCxn id="48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Прямоугольник с двумя скругленными соседними углами 47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Дуга 48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Дуга 50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904268" y="4136467"/>
            <a:ext cx="203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STA2</a:t>
            </a:r>
            <a:r>
              <a:rPr lang="en-US" sz="2000" baseline="-25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(SDR)</a:t>
            </a:r>
          </a:p>
          <a:p>
            <a:pPr algn="ctr"/>
            <a:r>
              <a:rPr lang="en-US" sz="2000" i="1" dirty="0">
                <a:latin typeface="+mj-lt"/>
              </a:rPr>
              <a:t>As NOMA device</a:t>
            </a:r>
            <a:r>
              <a:rPr lang="en-US" sz="2000" baseline="-25000" dirty="0">
                <a:latin typeface="+mj-lt"/>
              </a:rPr>
              <a:t>  </a:t>
            </a:r>
            <a:endParaRPr lang="ru-RU" sz="2000" baseline="-25000" dirty="0">
              <a:latin typeface="+mj-lt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527258" y="2955822"/>
            <a:ext cx="591916" cy="1001256"/>
            <a:chOff x="4117830" y="13328620"/>
            <a:chExt cx="591916" cy="1001256"/>
          </a:xfrm>
        </p:grpSpPr>
        <p:cxnSp>
          <p:nvCxnSpPr>
            <p:cNvPr id="69" name="Прямая соединительная линия 68"/>
            <p:cNvCxnSpPr>
              <a:endCxn id="70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рямоугольник с двумя скругленными соседними углами 69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Дуга 70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Дуга 71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Дуга 72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6163003" y="4187999"/>
            <a:ext cx="2074793" cy="895711"/>
            <a:chOff x="1534034" y="833224"/>
            <a:chExt cx="3606462" cy="155695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61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Параллелограмм 62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араллелограмм 63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9" name="Овал 58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039167" y="5180421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STA1</a:t>
            </a:r>
            <a:r>
              <a:rPr lang="en-US" sz="2000" baseline="-25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(SDR)</a:t>
            </a:r>
          </a:p>
          <a:p>
            <a:pPr algn="ctr"/>
            <a:r>
              <a:rPr lang="en-US" sz="2000" i="1" dirty="0">
                <a:latin typeface="+mj-lt"/>
              </a:rPr>
              <a:t>As legacy device</a:t>
            </a:r>
            <a:r>
              <a:rPr lang="en-US" sz="2000" baseline="-25000" dirty="0">
                <a:latin typeface="+mj-lt"/>
              </a:rPr>
              <a:t>  </a:t>
            </a:r>
            <a:endParaRPr lang="ru-RU" sz="2000" baseline="-25000" dirty="0">
              <a:latin typeface="+mj-lt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6634810" y="3999776"/>
            <a:ext cx="591916" cy="1001256"/>
            <a:chOff x="4117830" y="13328620"/>
            <a:chExt cx="591916" cy="1001256"/>
          </a:xfrm>
        </p:grpSpPr>
        <p:cxnSp>
          <p:nvCxnSpPr>
            <p:cNvPr id="81" name="Прямая соединительная линия 80"/>
            <p:cNvCxnSpPr>
              <a:endCxn id="82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Прямоугольник с двумя скругленными соседними углами 81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Дуга 82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Дуга 83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Дуга 84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0B6D23B0-C1A2-43D9-BE5F-113D078E9EB9}"/>
              </a:ext>
            </a:extLst>
          </p:cNvPr>
          <p:cNvSpPr txBox="1"/>
          <p:nvPr/>
        </p:nvSpPr>
        <p:spPr>
          <a:xfrm>
            <a:off x="595488" y="5258530"/>
            <a:ext cx="528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 February experiments, we located devices in </a:t>
            </a:r>
            <a:r>
              <a:rPr lang="en-US" sz="1800" u="sng" dirty="0">
                <a:solidFill>
                  <a:srgbClr val="FF0000"/>
                </a:solidFill>
              </a:rPr>
              <a:t>separate</a:t>
            </a:r>
            <a:r>
              <a:rPr lang="en-US" sz="1800" dirty="0">
                <a:solidFill>
                  <a:srgbClr val="FF0000"/>
                </a:solidFill>
              </a:rPr>
              <a:t> rooms to provide different channel conditions for STA1 and STA2. 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-186239" y="1143000"/>
            <a:ext cx="2169329" cy="5484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E5C25-C27B-46AC-AC08-5BB030F0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devices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CC211C-BF46-4529-BE88-60058F08F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88F169-7F3C-40F2-8F93-1002BC71D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1018E9D-972E-4A9C-A6F4-7EDC57CB5A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5E2F1F1-AA5B-45C1-BEE6-2C23D92F12FD}"/>
              </a:ext>
            </a:extLst>
          </p:cNvPr>
          <p:cNvGrpSpPr/>
          <p:nvPr/>
        </p:nvGrpSpPr>
        <p:grpSpPr>
          <a:xfrm>
            <a:off x="1155372" y="1600200"/>
            <a:ext cx="6569524" cy="4745836"/>
            <a:chOff x="998545" y="1631660"/>
            <a:chExt cx="6569524" cy="474583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998545" y="6349451"/>
              <a:ext cx="6480554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281188" y="4599241"/>
              <a:ext cx="850666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400943" y="4606186"/>
              <a:ext cx="489567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438400" y="4572000"/>
              <a:ext cx="0" cy="180549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670197" y="4606186"/>
              <a:ext cx="8353" cy="177131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4854186" y="4429109"/>
              <a:ext cx="9188" cy="1948387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6155579" y="4383349"/>
              <a:ext cx="9404" cy="1994147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6155580" y="1631660"/>
              <a:ext cx="10977" cy="2327693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992004" y="1657032"/>
              <a:ext cx="2487097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4999492" y="1631660"/>
              <a:ext cx="10977" cy="2327693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7452488" y="1631660"/>
              <a:ext cx="22379" cy="474583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532222" y="3942845"/>
              <a:ext cx="1641265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3527987" y="1765843"/>
              <a:ext cx="7999" cy="1696249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532222" y="2881560"/>
              <a:ext cx="1478246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569958" y="1765843"/>
              <a:ext cx="1992471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528792" y="3810538"/>
              <a:ext cx="1" cy="16011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618907" y="2240614"/>
              <a:ext cx="0" cy="978689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37753" y="2881560"/>
              <a:ext cx="0" cy="58053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647862" y="2881560"/>
              <a:ext cx="0" cy="58053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427984" y="3171826"/>
              <a:ext cx="0" cy="83275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395255" y="3190820"/>
              <a:ext cx="1223652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159152" y="3977597"/>
              <a:ext cx="1268832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479032" y="3942845"/>
              <a:ext cx="852402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654340" y="3942845"/>
              <a:ext cx="820526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8907" y="1765843"/>
              <a:ext cx="0" cy="9444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2533284" y="471134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533284" y="527339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533284" y="584092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387642" y="471134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387642" y="527339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387642" y="584092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985130" y="471134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985130" y="525672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985130" y="582425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839490" y="471134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839490" y="527339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39490" y="582425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293404" y="469467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293404" y="525672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293404" y="582425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147762" y="469467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7762" y="525672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 rot="16200000">
              <a:off x="7092536" y="3933645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 rot="5400000">
              <a:off x="6387239" y="2069643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269641" y="241774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206288" y="170864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865743" y="2729098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865743" y="3129966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386896" y="266870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386896" y="3069569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86896" y="2294569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566644" y="266870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566644" y="3069569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566644" y="2294569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5400000">
              <a:off x="5467232" y="1929513"/>
              <a:ext cx="206708" cy="5378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15059" y="4345475"/>
              <a:ext cx="153770" cy="147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427984" y="4599511"/>
              <a:ext cx="575435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2432319" y="4253594"/>
              <a:ext cx="320439" cy="320439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575807" y="3314001"/>
              <a:ext cx="893653" cy="89365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397418" y="6038743"/>
              <a:ext cx="153770" cy="147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314680" y="5946862"/>
              <a:ext cx="320439" cy="320439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306069" y="5165458"/>
              <a:ext cx="153770" cy="147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6198510" y="5086018"/>
              <a:ext cx="320439" cy="320439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589667" y="4930688"/>
              <a:ext cx="893653" cy="8936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6674416" y="4429109"/>
              <a:ext cx="893653" cy="8936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2648017" y="3600563"/>
              <a:ext cx="797478" cy="344280"/>
              <a:chOff x="1534034" y="833224"/>
              <a:chExt cx="3606462" cy="15569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5" name="Группа 74"/>
              <p:cNvGrpSpPr/>
              <p:nvPr/>
            </p:nvGrpSpPr>
            <p:grpSpPr>
              <a:xfrm>
                <a:off x="1534034" y="1113786"/>
                <a:ext cx="3402786" cy="1276388"/>
                <a:chOff x="1530234" y="1112502"/>
                <a:chExt cx="3402786" cy="1276388"/>
              </a:xfrm>
            </p:grpSpPr>
            <p:grpSp>
              <p:nvGrpSpPr>
                <p:cNvPr id="78" name="Группа 77"/>
                <p:cNvGrpSpPr/>
                <p:nvPr/>
              </p:nvGrpSpPr>
              <p:grpSpPr>
                <a:xfrm>
                  <a:off x="1530234" y="1112502"/>
                  <a:ext cx="3402786" cy="1276388"/>
                  <a:chOff x="2006606" y="1514443"/>
                  <a:chExt cx="3402786" cy="1276388"/>
                </a:xfrm>
              </p:grpSpPr>
              <p:sp>
                <p:nvSpPr>
                  <p:cNvPr id="81" name="Блок-схема: ручное управление 59"/>
                  <p:cNvSpPr/>
                  <p:nvPr/>
                </p:nvSpPr>
                <p:spPr>
                  <a:xfrm>
                    <a:off x="2006606" y="1514443"/>
                    <a:ext cx="3402786" cy="127638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8000 w 10000"/>
                      <a:gd name="connsiteY2" fmla="*/ 10000 h 10000"/>
                      <a:gd name="connsiteX3" fmla="*/ 200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70747"/>
                      <a:gd name="connsiteY0" fmla="*/ 0 h 59778"/>
                      <a:gd name="connsiteX1" fmla="*/ 10000 w 70747"/>
                      <a:gd name="connsiteY1" fmla="*/ 0 h 59778"/>
                      <a:gd name="connsiteX2" fmla="*/ 70747 w 70747"/>
                      <a:gd name="connsiteY2" fmla="*/ 59778 h 59778"/>
                      <a:gd name="connsiteX3" fmla="*/ 2000 w 70747"/>
                      <a:gd name="connsiteY3" fmla="*/ 10000 h 59778"/>
                      <a:gd name="connsiteX4" fmla="*/ 0 w 70747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36000 h 59778"/>
                      <a:gd name="connsiteX2" fmla="*/ 70747 w 111868"/>
                      <a:gd name="connsiteY2" fmla="*/ 59778 h 59778"/>
                      <a:gd name="connsiteX3" fmla="*/ 2000 w 111868"/>
                      <a:gd name="connsiteY3" fmla="*/ 10000 h 59778"/>
                      <a:gd name="connsiteX4" fmla="*/ 0 w 111868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21333 h 59778"/>
                      <a:gd name="connsiteX2" fmla="*/ 111868 w 111868"/>
                      <a:gd name="connsiteY2" fmla="*/ 36000 h 59778"/>
                      <a:gd name="connsiteX3" fmla="*/ 70747 w 111868"/>
                      <a:gd name="connsiteY3" fmla="*/ 59778 h 59778"/>
                      <a:gd name="connsiteX4" fmla="*/ 2000 w 111868"/>
                      <a:gd name="connsiteY4" fmla="*/ 10000 h 59778"/>
                      <a:gd name="connsiteX5" fmla="*/ 0 w 111868"/>
                      <a:gd name="connsiteY5" fmla="*/ 0 h 59778"/>
                      <a:gd name="connsiteX0" fmla="*/ 6791 w 118659"/>
                      <a:gd name="connsiteY0" fmla="*/ 0 h 59778"/>
                      <a:gd name="connsiteX1" fmla="*/ 118659 w 118659"/>
                      <a:gd name="connsiteY1" fmla="*/ 21333 h 59778"/>
                      <a:gd name="connsiteX2" fmla="*/ 118659 w 118659"/>
                      <a:gd name="connsiteY2" fmla="*/ 36000 h 59778"/>
                      <a:gd name="connsiteX3" fmla="*/ 77538 w 118659"/>
                      <a:gd name="connsiteY3" fmla="*/ 59778 h 59778"/>
                      <a:gd name="connsiteX4" fmla="*/ 0 w 118659"/>
                      <a:gd name="connsiteY4" fmla="*/ 51222 h 59778"/>
                      <a:gd name="connsiteX5" fmla="*/ 6791 w 118659"/>
                      <a:gd name="connsiteY5" fmla="*/ 0 h 59778"/>
                      <a:gd name="connsiteX0" fmla="*/ 0 w 118681"/>
                      <a:gd name="connsiteY0" fmla="*/ 16413 h 40080"/>
                      <a:gd name="connsiteX1" fmla="*/ 118681 w 118681"/>
                      <a:gd name="connsiteY1" fmla="*/ 1635 h 40080"/>
                      <a:gd name="connsiteX2" fmla="*/ 118681 w 118681"/>
                      <a:gd name="connsiteY2" fmla="*/ 16302 h 40080"/>
                      <a:gd name="connsiteX3" fmla="*/ 77560 w 118681"/>
                      <a:gd name="connsiteY3" fmla="*/ 40080 h 40080"/>
                      <a:gd name="connsiteX4" fmla="*/ 22 w 118681"/>
                      <a:gd name="connsiteY4" fmla="*/ 31524 h 40080"/>
                      <a:gd name="connsiteX5" fmla="*/ 0 w 118681"/>
                      <a:gd name="connsiteY5" fmla="*/ 16413 h 40080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22490"/>
                      <a:gd name="connsiteY0" fmla="*/ 21333 h 45000"/>
                      <a:gd name="connsiteX1" fmla="*/ 50330 w 122490"/>
                      <a:gd name="connsiteY1" fmla="*/ 0 h 45000"/>
                      <a:gd name="connsiteX2" fmla="*/ 118681 w 122490"/>
                      <a:gd name="connsiteY2" fmla="*/ 6555 h 45000"/>
                      <a:gd name="connsiteX3" fmla="*/ 118681 w 122490"/>
                      <a:gd name="connsiteY3" fmla="*/ 21222 h 45000"/>
                      <a:gd name="connsiteX4" fmla="*/ 77560 w 122490"/>
                      <a:gd name="connsiteY4" fmla="*/ 45000 h 45000"/>
                      <a:gd name="connsiteX5" fmla="*/ 22 w 122490"/>
                      <a:gd name="connsiteY5" fmla="*/ 36444 h 45000"/>
                      <a:gd name="connsiteX6" fmla="*/ 0 w 122490"/>
                      <a:gd name="connsiteY6" fmla="*/ 21333 h 45000"/>
                      <a:gd name="connsiteX0" fmla="*/ 0 w 118925"/>
                      <a:gd name="connsiteY0" fmla="*/ 21333 h 45000"/>
                      <a:gd name="connsiteX1" fmla="*/ 50330 w 118925"/>
                      <a:gd name="connsiteY1" fmla="*/ 0 h 45000"/>
                      <a:gd name="connsiteX2" fmla="*/ 118681 w 118925"/>
                      <a:gd name="connsiteY2" fmla="*/ 6555 h 45000"/>
                      <a:gd name="connsiteX3" fmla="*/ 118681 w 118925"/>
                      <a:gd name="connsiteY3" fmla="*/ 21222 h 45000"/>
                      <a:gd name="connsiteX4" fmla="*/ 77560 w 118925"/>
                      <a:gd name="connsiteY4" fmla="*/ 45000 h 45000"/>
                      <a:gd name="connsiteX5" fmla="*/ 22 w 118925"/>
                      <a:gd name="connsiteY5" fmla="*/ 36444 h 45000"/>
                      <a:gd name="connsiteX6" fmla="*/ 0 w 118925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827"/>
                      <a:gd name="connsiteY0" fmla="*/ 21333 h 45000"/>
                      <a:gd name="connsiteX1" fmla="*/ 50330 w 118827"/>
                      <a:gd name="connsiteY1" fmla="*/ 0 h 45000"/>
                      <a:gd name="connsiteX2" fmla="*/ 118681 w 118827"/>
                      <a:gd name="connsiteY2" fmla="*/ 6555 h 45000"/>
                      <a:gd name="connsiteX3" fmla="*/ 118681 w 118827"/>
                      <a:gd name="connsiteY3" fmla="*/ 21222 h 45000"/>
                      <a:gd name="connsiteX4" fmla="*/ 77560 w 118827"/>
                      <a:gd name="connsiteY4" fmla="*/ 45000 h 45000"/>
                      <a:gd name="connsiteX5" fmla="*/ 22 w 118827"/>
                      <a:gd name="connsiteY5" fmla="*/ 36444 h 45000"/>
                      <a:gd name="connsiteX6" fmla="*/ 0 w 118827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7774 w 118681"/>
                      <a:gd name="connsiteY2" fmla="*/ 6722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7774"/>
                      <a:gd name="connsiteY0" fmla="*/ 21333 h 45000"/>
                      <a:gd name="connsiteX1" fmla="*/ 50330 w 117774"/>
                      <a:gd name="connsiteY1" fmla="*/ 0 h 45000"/>
                      <a:gd name="connsiteX2" fmla="*/ 117774 w 117774"/>
                      <a:gd name="connsiteY2" fmla="*/ 6722 h 45000"/>
                      <a:gd name="connsiteX3" fmla="*/ 117362 w 117774"/>
                      <a:gd name="connsiteY3" fmla="*/ 21305 h 45000"/>
                      <a:gd name="connsiteX4" fmla="*/ 77560 w 117774"/>
                      <a:gd name="connsiteY4" fmla="*/ 45000 h 45000"/>
                      <a:gd name="connsiteX5" fmla="*/ 22 w 117774"/>
                      <a:gd name="connsiteY5" fmla="*/ 36444 h 45000"/>
                      <a:gd name="connsiteX6" fmla="*/ 0 w 117774"/>
                      <a:gd name="connsiteY6" fmla="*/ 21333 h 45000"/>
                      <a:gd name="connsiteX0" fmla="*/ 0 w 117774"/>
                      <a:gd name="connsiteY0" fmla="*/ 21001 h 44668"/>
                      <a:gd name="connsiteX1" fmla="*/ 50660 w 117774"/>
                      <a:gd name="connsiteY1" fmla="*/ 1 h 44668"/>
                      <a:gd name="connsiteX2" fmla="*/ 117774 w 117774"/>
                      <a:gd name="connsiteY2" fmla="*/ 6390 h 44668"/>
                      <a:gd name="connsiteX3" fmla="*/ 117362 w 117774"/>
                      <a:gd name="connsiteY3" fmla="*/ 20973 h 44668"/>
                      <a:gd name="connsiteX4" fmla="*/ 77560 w 117774"/>
                      <a:gd name="connsiteY4" fmla="*/ 44668 h 44668"/>
                      <a:gd name="connsiteX5" fmla="*/ 22 w 117774"/>
                      <a:gd name="connsiteY5" fmla="*/ 36112 h 44668"/>
                      <a:gd name="connsiteX6" fmla="*/ 0 w 117774"/>
                      <a:gd name="connsiteY6" fmla="*/ 21001 h 4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774" h="44668">
                        <a:moveTo>
                          <a:pt x="0" y="21001"/>
                        </a:moveTo>
                        <a:lnTo>
                          <a:pt x="50660" y="1"/>
                        </a:lnTo>
                        <a:cubicBezTo>
                          <a:pt x="50770" y="-18"/>
                          <a:pt x="117738" y="6520"/>
                          <a:pt x="117774" y="6390"/>
                        </a:cubicBezTo>
                        <a:cubicBezTo>
                          <a:pt x="117664" y="17946"/>
                          <a:pt x="117362" y="16084"/>
                          <a:pt x="117362" y="20973"/>
                        </a:cubicBezTo>
                        <a:lnTo>
                          <a:pt x="77560" y="44668"/>
                        </a:lnTo>
                        <a:lnTo>
                          <a:pt x="22" y="36112"/>
                        </a:lnTo>
                        <a:cubicBezTo>
                          <a:pt x="15" y="31075"/>
                          <a:pt x="7" y="26038"/>
                          <a:pt x="0" y="210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>
                    <a:off x="2994002" y="2467872"/>
                    <a:ext cx="191091" cy="2158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Параллелограмм 82"/>
                  <p:cNvSpPr/>
                  <p:nvPr/>
                </p:nvSpPr>
                <p:spPr>
                  <a:xfrm rot="16200000">
                    <a:off x="3838963" y="2510799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" name="Параллелограмм 83"/>
                  <p:cNvSpPr/>
                  <p:nvPr/>
                </p:nvSpPr>
                <p:spPr>
                  <a:xfrm rot="16200000">
                    <a:off x="3999077" y="2532133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Овал 84"/>
                  <p:cNvSpPr/>
                  <p:nvPr/>
                </p:nvSpPr>
                <p:spPr>
                  <a:xfrm>
                    <a:off x="2098535" y="2302803"/>
                    <a:ext cx="123537" cy="1506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9" name="Овал 78"/>
                <p:cNvSpPr/>
                <p:nvPr/>
              </p:nvSpPr>
              <p:spPr>
                <a:xfrm>
                  <a:off x="2158151" y="1980620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2963868" y="2068729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6" name="Параллелограмм 71"/>
              <p:cNvSpPr/>
              <p:nvPr/>
            </p:nvSpPr>
            <p:spPr>
              <a:xfrm rot="19810373">
                <a:off x="3579835" y="1649602"/>
                <a:ext cx="1560661" cy="372862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1560661"/>
                  <a:gd name="connsiteY0" fmla="*/ 372862 h 372862"/>
                  <a:gd name="connsiteX1" fmla="*/ 216233 w 1560661"/>
                  <a:gd name="connsiteY1" fmla="*/ 1488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661" h="372862">
                    <a:moveTo>
                      <a:pt x="0" y="372862"/>
                    </a:moveTo>
                    <a:lnTo>
                      <a:pt x="216233" y="1488"/>
                    </a:lnTo>
                    <a:lnTo>
                      <a:pt x="1560661" y="0"/>
                    </a:lnTo>
                    <a:lnTo>
                      <a:pt x="1351810" y="372862"/>
                    </a:lnTo>
                    <a:lnTo>
                      <a:pt x="0" y="37286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92"/>
              <p:cNvSpPr/>
              <p:nvPr/>
            </p:nvSpPr>
            <p:spPr>
              <a:xfrm rot="19810373">
                <a:off x="1654347" y="833224"/>
                <a:ext cx="3178961" cy="1332748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2548777"/>
                  <a:gd name="connsiteY0" fmla="*/ 372862 h 517113"/>
                  <a:gd name="connsiteX1" fmla="*/ 208851 w 2548777"/>
                  <a:gd name="connsiteY1" fmla="*/ 0 h 517113"/>
                  <a:gd name="connsiteX2" fmla="*/ 2548777 w 2548777"/>
                  <a:gd name="connsiteY2" fmla="*/ 517113 h 517113"/>
                  <a:gd name="connsiteX3" fmla="*/ 1351810 w 2548777"/>
                  <a:gd name="connsiteY3" fmla="*/ 372862 h 517113"/>
                  <a:gd name="connsiteX4" fmla="*/ 0 w 2548777"/>
                  <a:gd name="connsiteY4" fmla="*/ 372862 h 517113"/>
                  <a:gd name="connsiteX0" fmla="*/ 0 w 4161196"/>
                  <a:gd name="connsiteY0" fmla="*/ 372862 h 1648706"/>
                  <a:gd name="connsiteX1" fmla="*/ 208851 w 4161196"/>
                  <a:gd name="connsiteY1" fmla="*/ 0 h 1648706"/>
                  <a:gd name="connsiteX2" fmla="*/ 2548777 w 4161196"/>
                  <a:gd name="connsiteY2" fmla="*/ 517113 h 1648706"/>
                  <a:gd name="connsiteX3" fmla="*/ 4161196 w 4161196"/>
                  <a:gd name="connsiteY3" fmla="*/ 1648706 h 1648706"/>
                  <a:gd name="connsiteX4" fmla="*/ 0 w 4161196"/>
                  <a:gd name="connsiteY4" fmla="*/ 372862 h 1648706"/>
                  <a:gd name="connsiteX0" fmla="*/ 2605273 w 3952345"/>
                  <a:gd name="connsiteY0" fmla="*/ 1640443 h 1648706"/>
                  <a:gd name="connsiteX1" fmla="*/ 0 w 3952345"/>
                  <a:gd name="connsiteY1" fmla="*/ 0 h 1648706"/>
                  <a:gd name="connsiteX2" fmla="*/ 2339926 w 3952345"/>
                  <a:gd name="connsiteY2" fmla="*/ 517113 h 1648706"/>
                  <a:gd name="connsiteX3" fmla="*/ 3952345 w 3952345"/>
                  <a:gd name="connsiteY3" fmla="*/ 1648706 h 1648706"/>
                  <a:gd name="connsiteX4" fmla="*/ 2605273 w 3952345"/>
                  <a:gd name="connsiteY4" fmla="*/ 1640443 h 1648706"/>
                  <a:gd name="connsiteX0" fmla="*/ 1715819 w 3062891"/>
                  <a:gd name="connsiteY0" fmla="*/ 1525749 h 1534012"/>
                  <a:gd name="connsiteX1" fmla="*/ 0 w 3062891"/>
                  <a:gd name="connsiteY1" fmla="*/ 0 h 1534012"/>
                  <a:gd name="connsiteX2" fmla="*/ 1450472 w 3062891"/>
                  <a:gd name="connsiteY2" fmla="*/ 402419 h 1534012"/>
                  <a:gd name="connsiteX3" fmla="*/ 3062891 w 3062891"/>
                  <a:gd name="connsiteY3" fmla="*/ 1534012 h 1534012"/>
                  <a:gd name="connsiteX4" fmla="*/ 1715819 w 3062891"/>
                  <a:gd name="connsiteY4" fmla="*/ 1525749 h 1534012"/>
                  <a:gd name="connsiteX0" fmla="*/ 1831889 w 3178961"/>
                  <a:gd name="connsiteY0" fmla="*/ 1323300 h 1331563"/>
                  <a:gd name="connsiteX1" fmla="*/ 0 w 3178961"/>
                  <a:gd name="connsiteY1" fmla="*/ 0 h 1331563"/>
                  <a:gd name="connsiteX2" fmla="*/ 1566542 w 3178961"/>
                  <a:gd name="connsiteY2" fmla="*/ 199970 h 1331563"/>
                  <a:gd name="connsiteX3" fmla="*/ 3178961 w 3178961"/>
                  <a:gd name="connsiteY3" fmla="*/ 1331563 h 1331563"/>
                  <a:gd name="connsiteX4" fmla="*/ 1831889 w 3178961"/>
                  <a:gd name="connsiteY4" fmla="*/ 1323300 h 1331563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961" h="1332748">
                    <a:moveTo>
                      <a:pt x="1829217" y="1332748"/>
                    </a:moveTo>
                    <a:lnTo>
                      <a:pt x="0" y="0"/>
                    </a:lnTo>
                    <a:lnTo>
                      <a:pt x="1566542" y="199970"/>
                    </a:lnTo>
                    <a:lnTo>
                      <a:pt x="3178961" y="1331563"/>
                    </a:lnTo>
                    <a:lnTo>
                      <a:pt x="1829217" y="13327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2985105" y="3400060"/>
              <a:ext cx="420955" cy="269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(</a:t>
              </a:r>
              <a:r>
                <a:rPr lang="en-US" dirty="0"/>
                <a:t>AP</a:t>
              </a:r>
              <a:r>
                <a:rPr lang="ru-RU" dirty="0"/>
                <a:t>)</a:t>
              </a:r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2698258" y="3509266"/>
              <a:ext cx="132719" cy="373762"/>
              <a:chOff x="3225109" y="3461372"/>
              <a:chExt cx="182043" cy="512669"/>
            </a:xfrm>
          </p:grpSpPr>
          <p:cxnSp>
            <p:nvCxnSpPr>
              <p:cNvPr id="96" name="Прямая соединительная линия 95"/>
              <p:cNvCxnSpPr/>
              <p:nvPr/>
            </p:nvCxnSpPr>
            <p:spPr>
              <a:xfrm flipH="1">
                <a:off x="3315212" y="3818248"/>
                <a:ext cx="722" cy="15579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tailEnd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>
                <a:off x="3315212" y="3559882"/>
                <a:ext cx="919" cy="258366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Дуга 97"/>
              <p:cNvSpPr/>
              <p:nvPr/>
            </p:nvSpPr>
            <p:spPr>
              <a:xfrm rot="18953020">
                <a:off x="3245798" y="3481459"/>
                <a:ext cx="140664" cy="140665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Дуга 98"/>
              <p:cNvSpPr/>
              <p:nvPr/>
            </p:nvSpPr>
            <p:spPr>
              <a:xfrm rot="18953020">
                <a:off x="3265454" y="3501115"/>
                <a:ext cx="101353" cy="10135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Дуга 99"/>
              <p:cNvSpPr/>
              <p:nvPr/>
            </p:nvSpPr>
            <p:spPr>
              <a:xfrm rot="18953020">
                <a:off x="3225109" y="3461372"/>
                <a:ext cx="182043" cy="18204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>
                <a:off x="3315212" y="3955538"/>
                <a:ext cx="38254" cy="1850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Прямая соединительная линия 102"/>
            <p:cNvCxnSpPr>
              <a:stCxn id="67" idx="2"/>
              <a:endCxn id="66" idx="2"/>
            </p:cNvCxnSpPr>
            <p:nvPr/>
          </p:nvCxnSpPr>
          <p:spPr>
            <a:xfrm flipH="1">
              <a:off x="2432319" y="3760828"/>
              <a:ext cx="143488" cy="6529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>
              <a:stCxn id="67" idx="5"/>
              <a:endCxn id="66" idx="5"/>
            </p:cNvCxnSpPr>
            <p:nvPr/>
          </p:nvCxnSpPr>
          <p:spPr>
            <a:xfrm flipH="1">
              <a:off x="2705830" y="4076781"/>
              <a:ext cx="632757" cy="45032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>
              <a:stCxn id="69" idx="6"/>
              <a:endCxn id="72" idx="6"/>
            </p:cNvCxnSpPr>
            <p:nvPr/>
          </p:nvCxnSpPr>
          <p:spPr>
            <a:xfrm flipH="1" flipV="1">
              <a:off x="3483321" y="5377517"/>
              <a:ext cx="151799" cy="72956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69" idx="3"/>
              <a:endCxn id="72" idx="3"/>
            </p:cNvCxnSpPr>
            <p:nvPr/>
          </p:nvCxnSpPr>
          <p:spPr>
            <a:xfrm flipH="1" flipV="1">
              <a:off x="2720540" y="5693469"/>
              <a:ext cx="641067" cy="52690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cxnSpLocks/>
              <a:endCxn id="73" idx="1"/>
            </p:cNvCxnSpPr>
            <p:nvPr/>
          </p:nvCxnSpPr>
          <p:spPr>
            <a:xfrm flipV="1">
              <a:off x="6444972" y="4559981"/>
              <a:ext cx="360316" cy="51426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cxnSpLocks/>
              <a:endCxn id="73" idx="4"/>
            </p:cNvCxnSpPr>
            <p:nvPr/>
          </p:nvCxnSpPr>
          <p:spPr>
            <a:xfrm flipV="1">
              <a:off x="6558266" y="5322761"/>
              <a:ext cx="562978" cy="2499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Группа 108"/>
            <p:cNvGrpSpPr/>
            <p:nvPr/>
          </p:nvGrpSpPr>
          <p:grpSpPr>
            <a:xfrm>
              <a:off x="2671983" y="5288787"/>
              <a:ext cx="797478" cy="344280"/>
              <a:chOff x="1534034" y="833224"/>
              <a:chExt cx="3606462" cy="15569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0" name="Группа 109"/>
              <p:cNvGrpSpPr/>
              <p:nvPr/>
            </p:nvGrpSpPr>
            <p:grpSpPr>
              <a:xfrm>
                <a:off x="1534034" y="1113786"/>
                <a:ext cx="3402786" cy="1276388"/>
                <a:chOff x="1530234" y="1112502"/>
                <a:chExt cx="3402786" cy="1276388"/>
              </a:xfrm>
            </p:grpSpPr>
            <p:grpSp>
              <p:nvGrpSpPr>
                <p:cNvPr id="113" name="Группа 112"/>
                <p:cNvGrpSpPr/>
                <p:nvPr/>
              </p:nvGrpSpPr>
              <p:grpSpPr>
                <a:xfrm>
                  <a:off x="1530234" y="1112502"/>
                  <a:ext cx="3402786" cy="1276388"/>
                  <a:chOff x="2006606" y="1514443"/>
                  <a:chExt cx="3402786" cy="1276388"/>
                </a:xfrm>
              </p:grpSpPr>
              <p:sp>
                <p:nvSpPr>
                  <p:cNvPr id="116" name="Блок-схема: ручное управление 59"/>
                  <p:cNvSpPr/>
                  <p:nvPr/>
                </p:nvSpPr>
                <p:spPr>
                  <a:xfrm>
                    <a:off x="2006606" y="1514443"/>
                    <a:ext cx="3402786" cy="127638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8000 w 10000"/>
                      <a:gd name="connsiteY2" fmla="*/ 10000 h 10000"/>
                      <a:gd name="connsiteX3" fmla="*/ 200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70747"/>
                      <a:gd name="connsiteY0" fmla="*/ 0 h 59778"/>
                      <a:gd name="connsiteX1" fmla="*/ 10000 w 70747"/>
                      <a:gd name="connsiteY1" fmla="*/ 0 h 59778"/>
                      <a:gd name="connsiteX2" fmla="*/ 70747 w 70747"/>
                      <a:gd name="connsiteY2" fmla="*/ 59778 h 59778"/>
                      <a:gd name="connsiteX3" fmla="*/ 2000 w 70747"/>
                      <a:gd name="connsiteY3" fmla="*/ 10000 h 59778"/>
                      <a:gd name="connsiteX4" fmla="*/ 0 w 70747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36000 h 59778"/>
                      <a:gd name="connsiteX2" fmla="*/ 70747 w 111868"/>
                      <a:gd name="connsiteY2" fmla="*/ 59778 h 59778"/>
                      <a:gd name="connsiteX3" fmla="*/ 2000 w 111868"/>
                      <a:gd name="connsiteY3" fmla="*/ 10000 h 59778"/>
                      <a:gd name="connsiteX4" fmla="*/ 0 w 111868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21333 h 59778"/>
                      <a:gd name="connsiteX2" fmla="*/ 111868 w 111868"/>
                      <a:gd name="connsiteY2" fmla="*/ 36000 h 59778"/>
                      <a:gd name="connsiteX3" fmla="*/ 70747 w 111868"/>
                      <a:gd name="connsiteY3" fmla="*/ 59778 h 59778"/>
                      <a:gd name="connsiteX4" fmla="*/ 2000 w 111868"/>
                      <a:gd name="connsiteY4" fmla="*/ 10000 h 59778"/>
                      <a:gd name="connsiteX5" fmla="*/ 0 w 111868"/>
                      <a:gd name="connsiteY5" fmla="*/ 0 h 59778"/>
                      <a:gd name="connsiteX0" fmla="*/ 6791 w 118659"/>
                      <a:gd name="connsiteY0" fmla="*/ 0 h 59778"/>
                      <a:gd name="connsiteX1" fmla="*/ 118659 w 118659"/>
                      <a:gd name="connsiteY1" fmla="*/ 21333 h 59778"/>
                      <a:gd name="connsiteX2" fmla="*/ 118659 w 118659"/>
                      <a:gd name="connsiteY2" fmla="*/ 36000 h 59778"/>
                      <a:gd name="connsiteX3" fmla="*/ 77538 w 118659"/>
                      <a:gd name="connsiteY3" fmla="*/ 59778 h 59778"/>
                      <a:gd name="connsiteX4" fmla="*/ 0 w 118659"/>
                      <a:gd name="connsiteY4" fmla="*/ 51222 h 59778"/>
                      <a:gd name="connsiteX5" fmla="*/ 6791 w 118659"/>
                      <a:gd name="connsiteY5" fmla="*/ 0 h 59778"/>
                      <a:gd name="connsiteX0" fmla="*/ 0 w 118681"/>
                      <a:gd name="connsiteY0" fmla="*/ 16413 h 40080"/>
                      <a:gd name="connsiteX1" fmla="*/ 118681 w 118681"/>
                      <a:gd name="connsiteY1" fmla="*/ 1635 h 40080"/>
                      <a:gd name="connsiteX2" fmla="*/ 118681 w 118681"/>
                      <a:gd name="connsiteY2" fmla="*/ 16302 h 40080"/>
                      <a:gd name="connsiteX3" fmla="*/ 77560 w 118681"/>
                      <a:gd name="connsiteY3" fmla="*/ 40080 h 40080"/>
                      <a:gd name="connsiteX4" fmla="*/ 22 w 118681"/>
                      <a:gd name="connsiteY4" fmla="*/ 31524 h 40080"/>
                      <a:gd name="connsiteX5" fmla="*/ 0 w 118681"/>
                      <a:gd name="connsiteY5" fmla="*/ 16413 h 40080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22490"/>
                      <a:gd name="connsiteY0" fmla="*/ 21333 h 45000"/>
                      <a:gd name="connsiteX1" fmla="*/ 50330 w 122490"/>
                      <a:gd name="connsiteY1" fmla="*/ 0 h 45000"/>
                      <a:gd name="connsiteX2" fmla="*/ 118681 w 122490"/>
                      <a:gd name="connsiteY2" fmla="*/ 6555 h 45000"/>
                      <a:gd name="connsiteX3" fmla="*/ 118681 w 122490"/>
                      <a:gd name="connsiteY3" fmla="*/ 21222 h 45000"/>
                      <a:gd name="connsiteX4" fmla="*/ 77560 w 122490"/>
                      <a:gd name="connsiteY4" fmla="*/ 45000 h 45000"/>
                      <a:gd name="connsiteX5" fmla="*/ 22 w 122490"/>
                      <a:gd name="connsiteY5" fmla="*/ 36444 h 45000"/>
                      <a:gd name="connsiteX6" fmla="*/ 0 w 122490"/>
                      <a:gd name="connsiteY6" fmla="*/ 21333 h 45000"/>
                      <a:gd name="connsiteX0" fmla="*/ 0 w 118925"/>
                      <a:gd name="connsiteY0" fmla="*/ 21333 h 45000"/>
                      <a:gd name="connsiteX1" fmla="*/ 50330 w 118925"/>
                      <a:gd name="connsiteY1" fmla="*/ 0 h 45000"/>
                      <a:gd name="connsiteX2" fmla="*/ 118681 w 118925"/>
                      <a:gd name="connsiteY2" fmla="*/ 6555 h 45000"/>
                      <a:gd name="connsiteX3" fmla="*/ 118681 w 118925"/>
                      <a:gd name="connsiteY3" fmla="*/ 21222 h 45000"/>
                      <a:gd name="connsiteX4" fmla="*/ 77560 w 118925"/>
                      <a:gd name="connsiteY4" fmla="*/ 45000 h 45000"/>
                      <a:gd name="connsiteX5" fmla="*/ 22 w 118925"/>
                      <a:gd name="connsiteY5" fmla="*/ 36444 h 45000"/>
                      <a:gd name="connsiteX6" fmla="*/ 0 w 118925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827"/>
                      <a:gd name="connsiteY0" fmla="*/ 21333 h 45000"/>
                      <a:gd name="connsiteX1" fmla="*/ 50330 w 118827"/>
                      <a:gd name="connsiteY1" fmla="*/ 0 h 45000"/>
                      <a:gd name="connsiteX2" fmla="*/ 118681 w 118827"/>
                      <a:gd name="connsiteY2" fmla="*/ 6555 h 45000"/>
                      <a:gd name="connsiteX3" fmla="*/ 118681 w 118827"/>
                      <a:gd name="connsiteY3" fmla="*/ 21222 h 45000"/>
                      <a:gd name="connsiteX4" fmla="*/ 77560 w 118827"/>
                      <a:gd name="connsiteY4" fmla="*/ 45000 h 45000"/>
                      <a:gd name="connsiteX5" fmla="*/ 22 w 118827"/>
                      <a:gd name="connsiteY5" fmla="*/ 36444 h 45000"/>
                      <a:gd name="connsiteX6" fmla="*/ 0 w 118827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7774 w 118681"/>
                      <a:gd name="connsiteY2" fmla="*/ 6722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7774"/>
                      <a:gd name="connsiteY0" fmla="*/ 21333 h 45000"/>
                      <a:gd name="connsiteX1" fmla="*/ 50330 w 117774"/>
                      <a:gd name="connsiteY1" fmla="*/ 0 h 45000"/>
                      <a:gd name="connsiteX2" fmla="*/ 117774 w 117774"/>
                      <a:gd name="connsiteY2" fmla="*/ 6722 h 45000"/>
                      <a:gd name="connsiteX3" fmla="*/ 117362 w 117774"/>
                      <a:gd name="connsiteY3" fmla="*/ 21305 h 45000"/>
                      <a:gd name="connsiteX4" fmla="*/ 77560 w 117774"/>
                      <a:gd name="connsiteY4" fmla="*/ 45000 h 45000"/>
                      <a:gd name="connsiteX5" fmla="*/ 22 w 117774"/>
                      <a:gd name="connsiteY5" fmla="*/ 36444 h 45000"/>
                      <a:gd name="connsiteX6" fmla="*/ 0 w 117774"/>
                      <a:gd name="connsiteY6" fmla="*/ 21333 h 45000"/>
                      <a:gd name="connsiteX0" fmla="*/ 0 w 117774"/>
                      <a:gd name="connsiteY0" fmla="*/ 21001 h 44668"/>
                      <a:gd name="connsiteX1" fmla="*/ 50660 w 117774"/>
                      <a:gd name="connsiteY1" fmla="*/ 1 h 44668"/>
                      <a:gd name="connsiteX2" fmla="*/ 117774 w 117774"/>
                      <a:gd name="connsiteY2" fmla="*/ 6390 h 44668"/>
                      <a:gd name="connsiteX3" fmla="*/ 117362 w 117774"/>
                      <a:gd name="connsiteY3" fmla="*/ 20973 h 44668"/>
                      <a:gd name="connsiteX4" fmla="*/ 77560 w 117774"/>
                      <a:gd name="connsiteY4" fmla="*/ 44668 h 44668"/>
                      <a:gd name="connsiteX5" fmla="*/ 22 w 117774"/>
                      <a:gd name="connsiteY5" fmla="*/ 36112 h 44668"/>
                      <a:gd name="connsiteX6" fmla="*/ 0 w 117774"/>
                      <a:gd name="connsiteY6" fmla="*/ 21001 h 4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774" h="44668">
                        <a:moveTo>
                          <a:pt x="0" y="21001"/>
                        </a:moveTo>
                        <a:lnTo>
                          <a:pt x="50660" y="1"/>
                        </a:lnTo>
                        <a:cubicBezTo>
                          <a:pt x="50770" y="-18"/>
                          <a:pt x="117738" y="6520"/>
                          <a:pt x="117774" y="6390"/>
                        </a:cubicBezTo>
                        <a:cubicBezTo>
                          <a:pt x="117664" y="17946"/>
                          <a:pt x="117362" y="16084"/>
                          <a:pt x="117362" y="20973"/>
                        </a:cubicBezTo>
                        <a:lnTo>
                          <a:pt x="77560" y="44668"/>
                        </a:lnTo>
                        <a:lnTo>
                          <a:pt x="22" y="36112"/>
                        </a:lnTo>
                        <a:cubicBezTo>
                          <a:pt x="15" y="31075"/>
                          <a:pt x="7" y="26038"/>
                          <a:pt x="0" y="210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17" name="Прямая соединительная линия 116"/>
                  <p:cNvCxnSpPr/>
                  <p:nvPr/>
                </p:nvCxnSpPr>
                <p:spPr>
                  <a:xfrm>
                    <a:off x="2994002" y="2467872"/>
                    <a:ext cx="191091" cy="2158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Параллелограмм 117"/>
                  <p:cNvSpPr/>
                  <p:nvPr/>
                </p:nvSpPr>
                <p:spPr>
                  <a:xfrm rot="16200000">
                    <a:off x="3838963" y="2510799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" name="Параллелограмм 118"/>
                  <p:cNvSpPr/>
                  <p:nvPr/>
                </p:nvSpPr>
                <p:spPr>
                  <a:xfrm rot="16200000">
                    <a:off x="3999077" y="2532133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0" name="Овал 119"/>
                  <p:cNvSpPr/>
                  <p:nvPr/>
                </p:nvSpPr>
                <p:spPr>
                  <a:xfrm>
                    <a:off x="2098535" y="2302803"/>
                    <a:ext cx="123537" cy="1506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4" name="Овал 113"/>
                <p:cNvSpPr/>
                <p:nvPr/>
              </p:nvSpPr>
              <p:spPr>
                <a:xfrm>
                  <a:off x="2158151" y="1980620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2963868" y="2068729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1" name="Параллелограмм 71"/>
              <p:cNvSpPr/>
              <p:nvPr/>
            </p:nvSpPr>
            <p:spPr>
              <a:xfrm rot="19810373">
                <a:off x="3579835" y="1649602"/>
                <a:ext cx="1560661" cy="372862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1560661"/>
                  <a:gd name="connsiteY0" fmla="*/ 372862 h 372862"/>
                  <a:gd name="connsiteX1" fmla="*/ 216233 w 1560661"/>
                  <a:gd name="connsiteY1" fmla="*/ 1488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661" h="372862">
                    <a:moveTo>
                      <a:pt x="0" y="372862"/>
                    </a:moveTo>
                    <a:lnTo>
                      <a:pt x="216233" y="1488"/>
                    </a:lnTo>
                    <a:lnTo>
                      <a:pt x="1560661" y="0"/>
                    </a:lnTo>
                    <a:lnTo>
                      <a:pt x="1351810" y="372862"/>
                    </a:lnTo>
                    <a:lnTo>
                      <a:pt x="0" y="37286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араллелограмм 92"/>
              <p:cNvSpPr/>
              <p:nvPr/>
            </p:nvSpPr>
            <p:spPr>
              <a:xfrm rot="19810373">
                <a:off x="1654347" y="833224"/>
                <a:ext cx="3178961" cy="1332748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2548777"/>
                  <a:gd name="connsiteY0" fmla="*/ 372862 h 517113"/>
                  <a:gd name="connsiteX1" fmla="*/ 208851 w 2548777"/>
                  <a:gd name="connsiteY1" fmla="*/ 0 h 517113"/>
                  <a:gd name="connsiteX2" fmla="*/ 2548777 w 2548777"/>
                  <a:gd name="connsiteY2" fmla="*/ 517113 h 517113"/>
                  <a:gd name="connsiteX3" fmla="*/ 1351810 w 2548777"/>
                  <a:gd name="connsiteY3" fmla="*/ 372862 h 517113"/>
                  <a:gd name="connsiteX4" fmla="*/ 0 w 2548777"/>
                  <a:gd name="connsiteY4" fmla="*/ 372862 h 517113"/>
                  <a:gd name="connsiteX0" fmla="*/ 0 w 4161196"/>
                  <a:gd name="connsiteY0" fmla="*/ 372862 h 1648706"/>
                  <a:gd name="connsiteX1" fmla="*/ 208851 w 4161196"/>
                  <a:gd name="connsiteY1" fmla="*/ 0 h 1648706"/>
                  <a:gd name="connsiteX2" fmla="*/ 2548777 w 4161196"/>
                  <a:gd name="connsiteY2" fmla="*/ 517113 h 1648706"/>
                  <a:gd name="connsiteX3" fmla="*/ 4161196 w 4161196"/>
                  <a:gd name="connsiteY3" fmla="*/ 1648706 h 1648706"/>
                  <a:gd name="connsiteX4" fmla="*/ 0 w 4161196"/>
                  <a:gd name="connsiteY4" fmla="*/ 372862 h 1648706"/>
                  <a:gd name="connsiteX0" fmla="*/ 2605273 w 3952345"/>
                  <a:gd name="connsiteY0" fmla="*/ 1640443 h 1648706"/>
                  <a:gd name="connsiteX1" fmla="*/ 0 w 3952345"/>
                  <a:gd name="connsiteY1" fmla="*/ 0 h 1648706"/>
                  <a:gd name="connsiteX2" fmla="*/ 2339926 w 3952345"/>
                  <a:gd name="connsiteY2" fmla="*/ 517113 h 1648706"/>
                  <a:gd name="connsiteX3" fmla="*/ 3952345 w 3952345"/>
                  <a:gd name="connsiteY3" fmla="*/ 1648706 h 1648706"/>
                  <a:gd name="connsiteX4" fmla="*/ 2605273 w 3952345"/>
                  <a:gd name="connsiteY4" fmla="*/ 1640443 h 1648706"/>
                  <a:gd name="connsiteX0" fmla="*/ 1715819 w 3062891"/>
                  <a:gd name="connsiteY0" fmla="*/ 1525749 h 1534012"/>
                  <a:gd name="connsiteX1" fmla="*/ 0 w 3062891"/>
                  <a:gd name="connsiteY1" fmla="*/ 0 h 1534012"/>
                  <a:gd name="connsiteX2" fmla="*/ 1450472 w 3062891"/>
                  <a:gd name="connsiteY2" fmla="*/ 402419 h 1534012"/>
                  <a:gd name="connsiteX3" fmla="*/ 3062891 w 3062891"/>
                  <a:gd name="connsiteY3" fmla="*/ 1534012 h 1534012"/>
                  <a:gd name="connsiteX4" fmla="*/ 1715819 w 3062891"/>
                  <a:gd name="connsiteY4" fmla="*/ 1525749 h 1534012"/>
                  <a:gd name="connsiteX0" fmla="*/ 1831889 w 3178961"/>
                  <a:gd name="connsiteY0" fmla="*/ 1323300 h 1331563"/>
                  <a:gd name="connsiteX1" fmla="*/ 0 w 3178961"/>
                  <a:gd name="connsiteY1" fmla="*/ 0 h 1331563"/>
                  <a:gd name="connsiteX2" fmla="*/ 1566542 w 3178961"/>
                  <a:gd name="connsiteY2" fmla="*/ 199970 h 1331563"/>
                  <a:gd name="connsiteX3" fmla="*/ 3178961 w 3178961"/>
                  <a:gd name="connsiteY3" fmla="*/ 1331563 h 1331563"/>
                  <a:gd name="connsiteX4" fmla="*/ 1831889 w 3178961"/>
                  <a:gd name="connsiteY4" fmla="*/ 1323300 h 1331563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961" h="1332748">
                    <a:moveTo>
                      <a:pt x="1829217" y="1332748"/>
                    </a:moveTo>
                    <a:lnTo>
                      <a:pt x="0" y="0"/>
                    </a:lnTo>
                    <a:lnTo>
                      <a:pt x="1566542" y="199970"/>
                    </a:lnTo>
                    <a:lnTo>
                      <a:pt x="3178961" y="1331563"/>
                    </a:lnTo>
                    <a:lnTo>
                      <a:pt x="1829217" y="13327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3026582" y="5059982"/>
              <a:ext cx="442880" cy="269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STA</a:t>
              </a:r>
              <a:r>
                <a:rPr lang="en-US" sz="1200" dirty="0"/>
                <a:t>2</a:t>
              </a:r>
              <a:endParaRPr lang="ru-RU" sz="1200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2903616" y="5216538"/>
              <a:ext cx="132719" cy="373762"/>
              <a:chOff x="3225109" y="3461372"/>
              <a:chExt cx="182043" cy="512669"/>
            </a:xfrm>
          </p:grpSpPr>
          <p:cxnSp>
            <p:nvCxnSpPr>
              <p:cNvPr id="123" name="Прямая соединительная линия 122"/>
              <p:cNvCxnSpPr/>
              <p:nvPr/>
            </p:nvCxnSpPr>
            <p:spPr>
              <a:xfrm flipH="1">
                <a:off x="3315212" y="3818248"/>
                <a:ext cx="722" cy="15579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tailEnd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3316130" y="3559882"/>
                <a:ext cx="0" cy="255112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Дуга 124"/>
              <p:cNvSpPr/>
              <p:nvPr/>
            </p:nvSpPr>
            <p:spPr>
              <a:xfrm rot="18953020">
                <a:off x="3245798" y="3481459"/>
                <a:ext cx="140664" cy="140665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Дуга 125"/>
              <p:cNvSpPr/>
              <p:nvPr/>
            </p:nvSpPr>
            <p:spPr>
              <a:xfrm rot="18953020">
                <a:off x="3265454" y="3501115"/>
                <a:ext cx="101353" cy="10135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Дуга 126"/>
              <p:cNvSpPr/>
              <p:nvPr/>
            </p:nvSpPr>
            <p:spPr>
              <a:xfrm rot="18953020">
                <a:off x="3225109" y="3461372"/>
                <a:ext cx="182043" cy="18204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 flipH="1">
                <a:off x="3315212" y="3955538"/>
                <a:ext cx="38254" cy="1850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Группа 137"/>
            <p:cNvGrpSpPr/>
            <p:nvPr/>
          </p:nvGrpSpPr>
          <p:grpSpPr>
            <a:xfrm>
              <a:off x="6745953" y="4800304"/>
              <a:ext cx="797478" cy="344280"/>
              <a:chOff x="1534034" y="833224"/>
              <a:chExt cx="3606462" cy="15569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1534034" y="1113786"/>
                <a:ext cx="3402786" cy="1276388"/>
                <a:chOff x="1530234" y="1112502"/>
                <a:chExt cx="3402786" cy="1276388"/>
              </a:xfrm>
            </p:grpSpPr>
            <p:grpSp>
              <p:nvGrpSpPr>
                <p:cNvPr id="142" name="Группа 141"/>
                <p:cNvGrpSpPr/>
                <p:nvPr/>
              </p:nvGrpSpPr>
              <p:grpSpPr>
                <a:xfrm>
                  <a:off x="1530234" y="1112502"/>
                  <a:ext cx="3402786" cy="1276388"/>
                  <a:chOff x="2006606" y="1514443"/>
                  <a:chExt cx="3402786" cy="1276388"/>
                </a:xfrm>
              </p:grpSpPr>
              <p:sp>
                <p:nvSpPr>
                  <p:cNvPr id="145" name="Блок-схема: ручное управление 59"/>
                  <p:cNvSpPr/>
                  <p:nvPr/>
                </p:nvSpPr>
                <p:spPr>
                  <a:xfrm>
                    <a:off x="2006606" y="1514443"/>
                    <a:ext cx="3402786" cy="127638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8000 w 10000"/>
                      <a:gd name="connsiteY2" fmla="*/ 10000 h 10000"/>
                      <a:gd name="connsiteX3" fmla="*/ 200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70747"/>
                      <a:gd name="connsiteY0" fmla="*/ 0 h 59778"/>
                      <a:gd name="connsiteX1" fmla="*/ 10000 w 70747"/>
                      <a:gd name="connsiteY1" fmla="*/ 0 h 59778"/>
                      <a:gd name="connsiteX2" fmla="*/ 70747 w 70747"/>
                      <a:gd name="connsiteY2" fmla="*/ 59778 h 59778"/>
                      <a:gd name="connsiteX3" fmla="*/ 2000 w 70747"/>
                      <a:gd name="connsiteY3" fmla="*/ 10000 h 59778"/>
                      <a:gd name="connsiteX4" fmla="*/ 0 w 70747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36000 h 59778"/>
                      <a:gd name="connsiteX2" fmla="*/ 70747 w 111868"/>
                      <a:gd name="connsiteY2" fmla="*/ 59778 h 59778"/>
                      <a:gd name="connsiteX3" fmla="*/ 2000 w 111868"/>
                      <a:gd name="connsiteY3" fmla="*/ 10000 h 59778"/>
                      <a:gd name="connsiteX4" fmla="*/ 0 w 111868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21333 h 59778"/>
                      <a:gd name="connsiteX2" fmla="*/ 111868 w 111868"/>
                      <a:gd name="connsiteY2" fmla="*/ 36000 h 59778"/>
                      <a:gd name="connsiteX3" fmla="*/ 70747 w 111868"/>
                      <a:gd name="connsiteY3" fmla="*/ 59778 h 59778"/>
                      <a:gd name="connsiteX4" fmla="*/ 2000 w 111868"/>
                      <a:gd name="connsiteY4" fmla="*/ 10000 h 59778"/>
                      <a:gd name="connsiteX5" fmla="*/ 0 w 111868"/>
                      <a:gd name="connsiteY5" fmla="*/ 0 h 59778"/>
                      <a:gd name="connsiteX0" fmla="*/ 6791 w 118659"/>
                      <a:gd name="connsiteY0" fmla="*/ 0 h 59778"/>
                      <a:gd name="connsiteX1" fmla="*/ 118659 w 118659"/>
                      <a:gd name="connsiteY1" fmla="*/ 21333 h 59778"/>
                      <a:gd name="connsiteX2" fmla="*/ 118659 w 118659"/>
                      <a:gd name="connsiteY2" fmla="*/ 36000 h 59778"/>
                      <a:gd name="connsiteX3" fmla="*/ 77538 w 118659"/>
                      <a:gd name="connsiteY3" fmla="*/ 59778 h 59778"/>
                      <a:gd name="connsiteX4" fmla="*/ 0 w 118659"/>
                      <a:gd name="connsiteY4" fmla="*/ 51222 h 59778"/>
                      <a:gd name="connsiteX5" fmla="*/ 6791 w 118659"/>
                      <a:gd name="connsiteY5" fmla="*/ 0 h 59778"/>
                      <a:gd name="connsiteX0" fmla="*/ 0 w 118681"/>
                      <a:gd name="connsiteY0" fmla="*/ 16413 h 40080"/>
                      <a:gd name="connsiteX1" fmla="*/ 118681 w 118681"/>
                      <a:gd name="connsiteY1" fmla="*/ 1635 h 40080"/>
                      <a:gd name="connsiteX2" fmla="*/ 118681 w 118681"/>
                      <a:gd name="connsiteY2" fmla="*/ 16302 h 40080"/>
                      <a:gd name="connsiteX3" fmla="*/ 77560 w 118681"/>
                      <a:gd name="connsiteY3" fmla="*/ 40080 h 40080"/>
                      <a:gd name="connsiteX4" fmla="*/ 22 w 118681"/>
                      <a:gd name="connsiteY4" fmla="*/ 31524 h 40080"/>
                      <a:gd name="connsiteX5" fmla="*/ 0 w 118681"/>
                      <a:gd name="connsiteY5" fmla="*/ 16413 h 40080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22490"/>
                      <a:gd name="connsiteY0" fmla="*/ 21333 h 45000"/>
                      <a:gd name="connsiteX1" fmla="*/ 50330 w 122490"/>
                      <a:gd name="connsiteY1" fmla="*/ 0 h 45000"/>
                      <a:gd name="connsiteX2" fmla="*/ 118681 w 122490"/>
                      <a:gd name="connsiteY2" fmla="*/ 6555 h 45000"/>
                      <a:gd name="connsiteX3" fmla="*/ 118681 w 122490"/>
                      <a:gd name="connsiteY3" fmla="*/ 21222 h 45000"/>
                      <a:gd name="connsiteX4" fmla="*/ 77560 w 122490"/>
                      <a:gd name="connsiteY4" fmla="*/ 45000 h 45000"/>
                      <a:gd name="connsiteX5" fmla="*/ 22 w 122490"/>
                      <a:gd name="connsiteY5" fmla="*/ 36444 h 45000"/>
                      <a:gd name="connsiteX6" fmla="*/ 0 w 122490"/>
                      <a:gd name="connsiteY6" fmla="*/ 21333 h 45000"/>
                      <a:gd name="connsiteX0" fmla="*/ 0 w 118925"/>
                      <a:gd name="connsiteY0" fmla="*/ 21333 h 45000"/>
                      <a:gd name="connsiteX1" fmla="*/ 50330 w 118925"/>
                      <a:gd name="connsiteY1" fmla="*/ 0 h 45000"/>
                      <a:gd name="connsiteX2" fmla="*/ 118681 w 118925"/>
                      <a:gd name="connsiteY2" fmla="*/ 6555 h 45000"/>
                      <a:gd name="connsiteX3" fmla="*/ 118681 w 118925"/>
                      <a:gd name="connsiteY3" fmla="*/ 21222 h 45000"/>
                      <a:gd name="connsiteX4" fmla="*/ 77560 w 118925"/>
                      <a:gd name="connsiteY4" fmla="*/ 45000 h 45000"/>
                      <a:gd name="connsiteX5" fmla="*/ 22 w 118925"/>
                      <a:gd name="connsiteY5" fmla="*/ 36444 h 45000"/>
                      <a:gd name="connsiteX6" fmla="*/ 0 w 118925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827"/>
                      <a:gd name="connsiteY0" fmla="*/ 21333 h 45000"/>
                      <a:gd name="connsiteX1" fmla="*/ 50330 w 118827"/>
                      <a:gd name="connsiteY1" fmla="*/ 0 h 45000"/>
                      <a:gd name="connsiteX2" fmla="*/ 118681 w 118827"/>
                      <a:gd name="connsiteY2" fmla="*/ 6555 h 45000"/>
                      <a:gd name="connsiteX3" fmla="*/ 118681 w 118827"/>
                      <a:gd name="connsiteY3" fmla="*/ 21222 h 45000"/>
                      <a:gd name="connsiteX4" fmla="*/ 77560 w 118827"/>
                      <a:gd name="connsiteY4" fmla="*/ 45000 h 45000"/>
                      <a:gd name="connsiteX5" fmla="*/ 22 w 118827"/>
                      <a:gd name="connsiteY5" fmla="*/ 36444 h 45000"/>
                      <a:gd name="connsiteX6" fmla="*/ 0 w 118827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7774 w 118681"/>
                      <a:gd name="connsiteY2" fmla="*/ 6722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7774"/>
                      <a:gd name="connsiteY0" fmla="*/ 21333 h 45000"/>
                      <a:gd name="connsiteX1" fmla="*/ 50330 w 117774"/>
                      <a:gd name="connsiteY1" fmla="*/ 0 h 45000"/>
                      <a:gd name="connsiteX2" fmla="*/ 117774 w 117774"/>
                      <a:gd name="connsiteY2" fmla="*/ 6722 h 45000"/>
                      <a:gd name="connsiteX3" fmla="*/ 117362 w 117774"/>
                      <a:gd name="connsiteY3" fmla="*/ 21305 h 45000"/>
                      <a:gd name="connsiteX4" fmla="*/ 77560 w 117774"/>
                      <a:gd name="connsiteY4" fmla="*/ 45000 h 45000"/>
                      <a:gd name="connsiteX5" fmla="*/ 22 w 117774"/>
                      <a:gd name="connsiteY5" fmla="*/ 36444 h 45000"/>
                      <a:gd name="connsiteX6" fmla="*/ 0 w 117774"/>
                      <a:gd name="connsiteY6" fmla="*/ 21333 h 45000"/>
                      <a:gd name="connsiteX0" fmla="*/ 0 w 117774"/>
                      <a:gd name="connsiteY0" fmla="*/ 21001 h 44668"/>
                      <a:gd name="connsiteX1" fmla="*/ 50660 w 117774"/>
                      <a:gd name="connsiteY1" fmla="*/ 1 h 44668"/>
                      <a:gd name="connsiteX2" fmla="*/ 117774 w 117774"/>
                      <a:gd name="connsiteY2" fmla="*/ 6390 h 44668"/>
                      <a:gd name="connsiteX3" fmla="*/ 117362 w 117774"/>
                      <a:gd name="connsiteY3" fmla="*/ 20973 h 44668"/>
                      <a:gd name="connsiteX4" fmla="*/ 77560 w 117774"/>
                      <a:gd name="connsiteY4" fmla="*/ 44668 h 44668"/>
                      <a:gd name="connsiteX5" fmla="*/ 22 w 117774"/>
                      <a:gd name="connsiteY5" fmla="*/ 36112 h 44668"/>
                      <a:gd name="connsiteX6" fmla="*/ 0 w 117774"/>
                      <a:gd name="connsiteY6" fmla="*/ 21001 h 4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774" h="44668">
                        <a:moveTo>
                          <a:pt x="0" y="21001"/>
                        </a:moveTo>
                        <a:lnTo>
                          <a:pt x="50660" y="1"/>
                        </a:lnTo>
                        <a:cubicBezTo>
                          <a:pt x="50770" y="-18"/>
                          <a:pt x="117738" y="6520"/>
                          <a:pt x="117774" y="6390"/>
                        </a:cubicBezTo>
                        <a:cubicBezTo>
                          <a:pt x="117664" y="17946"/>
                          <a:pt x="117362" y="16084"/>
                          <a:pt x="117362" y="20973"/>
                        </a:cubicBezTo>
                        <a:lnTo>
                          <a:pt x="77560" y="44668"/>
                        </a:lnTo>
                        <a:lnTo>
                          <a:pt x="22" y="36112"/>
                        </a:lnTo>
                        <a:cubicBezTo>
                          <a:pt x="15" y="31075"/>
                          <a:pt x="7" y="26038"/>
                          <a:pt x="0" y="210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>
                    <a:off x="2994002" y="2467872"/>
                    <a:ext cx="191091" cy="2158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7" name="Параллелограмм 146"/>
                  <p:cNvSpPr/>
                  <p:nvPr/>
                </p:nvSpPr>
                <p:spPr>
                  <a:xfrm rot="16200000">
                    <a:off x="3838963" y="2510799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8" name="Параллелограмм 147"/>
                  <p:cNvSpPr/>
                  <p:nvPr/>
                </p:nvSpPr>
                <p:spPr>
                  <a:xfrm rot="16200000">
                    <a:off x="3999077" y="2532133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9" name="Овал 148"/>
                  <p:cNvSpPr/>
                  <p:nvPr/>
                </p:nvSpPr>
                <p:spPr>
                  <a:xfrm>
                    <a:off x="2098535" y="2302803"/>
                    <a:ext cx="123537" cy="1506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3" name="Овал 142"/>
                <p:cNvSpPr/>
                <p:nvPr/>
              </p:nvSpPr>
              <p:spPr>
                <a:xfrm>
                  <a:off x="2158151" y="1980620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Овал 143"/>
                <p:cNvSpPr/>
                <p:nvPr/>
              </p:nvSpPr>
              <p:spPr>
                <a:xfrm>
                  <a:off x="2963868" y="2068729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0" name="Параллелограмм 71"/>
              <p:cNvSpPr/>
              <p:nvPr/>
            </p:nvSpPr>
            <p:spPr>
              <a:xfrm rot="19810373">
                <a:off x="3579835" y="1649602"/>
                <a:ext cx="1560661" cy="372862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1560661"/>
                  <a:gd name="connsiteY0" fmla="*/ 372862 h 372862"/>
                  <a:gd name="connsiteX1" fmla="*/ 216233 w 1560661"/>
                  <a:gd name="connsiteY1" fmla="*/ 1488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661" h="372862">
                    <a:moveTo>
                      <a:pt x="0" y="372862"/>
                    </a:moveTo>
                    <a:lnTo>
                      <a:pt x="216233" y="1488"/>
                    </a:lnTo>
                    <a:lnTo>
                      <a:pt x="1560661" y="0"/>
                    </a:lnTo>
                    <a:lnTo>
                      <a:pt x="1351810" y="372862"/>
                    </a:lnTo>
                    <a:lnTo>
                      <a:pt x="0" y="37286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араллелограмм 92"/>
              <p:cNvSpPr/>
              <p:nvPr/>
            </p:nvSpPr>
            <p:spPr>
              <a:xfrm rot="19810373">
                <a:off x="1654347" y="833224"/>
                <a:ext cx="3178961" cy="1332748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2548777"/>
                  <a:gd name="connsiteY0" fmla="*/ 372862 h 517113"/>
                  <a:gd name="connsiteX1" fmla="*/ 208851 w 2548777"/>
                  <a:gd name="connsiteY1" fmla="*/ 0 h 517113"/>
                  <a:gd name="connsiteX2" fmla="*/ 2548777 w 2548777"/>
                  <a:gd name="connsiteY2" fmla="*/ 517113 h 517113"/>
                  <a:gd name="connsiteX3" fmla="*/ 1351810 w 2548777"/>
                  <a:gd name="connsiteY3" fmla="*/ 372862 h 517113"/>
                  <a:gd name="connsiteX4" fmla="*/ 0 w 2548777"/>
                  <a:gd name="connsiteY4" fmla="*/ 372862 h 517113"/>
                  <a:gd name="connsiteX0" fmla="*/ 0 w 4161196"/>
                  <a:gd name="connsiteY0" fmla="*/ 372862 h 1648706"/>
                  <a:gd name="connsiteX1" fmla="*/ 208851 w 4161196"/>
                  <a:gd name="connsiteY1" fmla="*/ 0 h 1648706"/>
                  <a:gd name="connsiteX2" fmla="*/ 2548777 w 4161196"/>
                  <a:gd name="connsiteY2" fmla="*/ 517113 h 1648706"/>
                  <a:gd name="connsiteX3" fmla="*/ 4161196 w 4161196"/>
                  <a:gd name="connsiteY3" fmla="*/ 1648706 h 1648706"/>
                  <a:gd name="connsiteX4" fmla="*/ 0 w 4161196"/>
                  <a:gd name="connsiteY4" fmla="*/ 372862 h 1648706"/>
                  <a:gd name="connsiteX0" fmla="*/ 2605273 w 3952345"/>
                  <a:gd name="connsiteY0" fmla="*/ 1640443 h 1648706"/>
                  <a:gd name="connsiteX1" fmla="*/ 0 w 3952345"/>
                  <a:gd name="connsiteY1" fmla="*/ 0 h 1648706"/>
                  <a:gd name="connsiteX2" fmla="*/ 2339926 w 3952345"/>
                  <a:gd name="connsiteY2" fmla="*/ 517113 h 1648706"/>
                  <a:gd name="connsiteX3" fmla="*/ 3952345 w 3952345"/>
                  <a:gd name="connsiteY3" fmla="*/ 1648706 h 1648706"/>
                  <a:gd name="connsiteX4" fmla="*/ 2605273 w 3952345"/>
                  <a:gd name="connsiteY4" fmla="*/ 1640443 h 1648706"/>
                  <a:gd name="connsiteX0" fmla="*/ 1715819 w 3062891"/>
                  <a:gd name="connsiteY0" fmla="*/ 1525749 h 1534012"/>
                  <a:gd name="connsiteX1" fmla="*/ 0 w 3062891"/>
                  <a:gd name="connsiteY1" fmla="*/ 0 h 1534012"/>
                  <a:gd name="connsiteX2" fmla="*/ 1450472 w 3062891"/>
                  <a:gd name="connsiteY2" fmla="*/ 402419 h 1534012"/>
                  <a:gd name="connsiteX3" fmla="*/ 3062891 w 3062891"/>
                  <a:gd name="connsiteY3" fmla="*/ 1534012 h 1534012"/>
                  <a:gd name="connsiteX4" fmla="*/ 1715819 w 3062891"/>
                  <a:gd name="connsiteY4" fmla="*/ 1525749 h 1534012"/>
                  <a:gd name="connsiteX0" fmla="*/ 1831889 w 3178961"/>
                  <a:gd name="connsiteY0" fmla="*/ 1323300 h 1331563"/>
                  <a:gd name="connsiteX1" fmla="*/ 0 w 3178961"/>
                  <a:gd name="connsiteY1" fmla="*/ 0 h 1331563"/>
                  <a:gd name="connsiteX2" fmla="*/ 1566542 w 3178961"/>
                  <a:gd name="connsiteY2" fmla="*/ 199970 h 1331563"/>
                  <a:gd name="connsiteX3" fmla="*/ 3178961 w 3178961"/>
                  <a:gd name="connsiteY3" fmla="*/ 1331563 h 1331563"/>
                  <a:gd name="connsiteX4" fmla="*/ 1831889 w 3178961"/>
                  <a:gd name="connsiteY4" fmla="*/ 1323300 h 1331563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961" h="1332748">
                    <a:moveTo>
                      <a:pt x="1829217" y="1332748"/>
                    </a:moveTo>
                    <a:lnTo>
                      <a:pt x="0" y="0"/>
                    </a:lnTo>
                    <a:lnTo>
                      <a:pt x="1566542" y="199970"/>
                    </a:lnTo>
                    <a:lnTo>
                      <a:pt x="3178961" y="1331563"/>
                    </a:lnTo>
                    <a:lnTo>
                      <a:pt x="1829217" y="13327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7103551" y="4570357"/>
              <a:ext cx="433529" cy="269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STA</a:t>
              </a:r>
              <a:r>
                <a:rPr lang="en-US" sz="1200" dirty="0"/>
                <a:t>1</a:t>
              </a:r>
              <a:endParaRPr lang="ru-RU" sz="1200" dirty="0"/>
            </a:p>
          </p:txBody>
        </p:sp>
        <p:grpSp>
          <p:nvGrpSpPr>
            <p:cNvPr id="151" name="Группа 150"/>
            <p:cNvGrpSpPr/>
            <p:nvPr/>
          </p:nvGrpSpPr>
          <p:grpSpPr>
            <a:xfrm>
              <a:off x="6977587" y="4728057"/>
              <a:ext cx="132719" cy="373763"/>
              <a:chOff x="3225109" y="3461372"/>
              <a:chExt cx="182043" cy="512669"/>
            </a:xfrm>
          </p:grpSpPr>
          <p:cxnSp>
            <p:nvCxnSpPr>
              <p:cNvPr id="152" name="Прямая соединительная линия 151"/>
              <p:cNvCxnSpPr/>
              <p:nvPr/>
            </p:nvCxnSpPr>
            <p:spPr>
              <a:xfrm flipH="1">
                <a:off x="3315212" y="3818248"/>
                <a:ext cx="722" cy="15579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tailEnd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>
                <a:off x="3316130" y="3559882"/>
                <a:ext cx="0" cy="258266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Дуга 153"/>
              <p:cNvSpPr/>
              <p:nvPr/>
            </p:nvSpPr>
            <p:spPr>
              <a:xfrm rot="18953020">
                <a:off x="3245798" y="3481459"/>
                <a:ext cx="140664" cy="140665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Дуга 154"/>
              <p:cNvSpPr/>
              <p:nvPr/>
            </p:nvSpPr>
            <p:spPr>
              <a:xfrm rot="18953020">
                <a:off x="3265454" y="3501115"/>
                <a:ext cx="101353" cy="10135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Дуга 155"/>
              <p:cNvSpPr/>
              <p:nvPr/>
            </p:nvSpPr>
            <p:spPr>
              <a:xfrm rot="18953020">
                <a:off x="3225109" y="3461372"/>
                <a:ext cx="182043" cy="18204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7" name="Прямая соединительная линия 156"/>
              <p:cNvCxnSpPr/>
              <p:nvPr/>
            </p:nvCxnSpPr>
            <p:spPr>
              <a:xfrm flipH="1">
                <a:off x="3315212" y="3955538"/>
                <a:ext cx="38254" cy="1850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Прямоугольник 185"/>
            <p:cNvSpPr/>
            <p:nvPr/>
          </p:nvSpPr>
          <p:spPr>
            <a:xfrm rot="5400000">
              <a:off x="6781534" y="2069643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028DE831-5FA3-415D-9B91-8ECACCE4DEC5}"/>
              </a:ext>
            </a:extLst>
          </p:cNvPr>
          <p:cNvSpPr txBox="1"/>
          <p:nvPr/>
        </p:nvSpPr>
        <p:spPr>
          <a:xfrm>
            <a:off x="183320" y="4669121"/>
            <a:ext cx="2264348" cy="120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Now, the devices are located in different rooms and no attenuators are used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68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7441B-7A5C-4C61-9E1E-0892532E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stats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25A88C-5F4F-43AB-A506-1C8233D63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43443-88BB-411A-ACA8-7A54128A5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A684E2A-B560-4D11-B0A3-72D98C7601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081302-4B06-4475-A0A2-C5ADE812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39" y="1729902"/>
            <a:ext cx="8108383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0F99AA9-C5B4-4F30-BF00-EA9AF134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7" y="1746152"/>
            <a:ext cx="2432515" cy="3316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CC041-5001-4823-B19D-B763840D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 Results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B88FD0-09D3-4119-9126-C624EBB11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03DAC-97AF-44EB-98AD-95AF96458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8F9409B-C7DD-47D3-A990-D60E492085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3125" y="1752600"/>
            <a:ext cx="126188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PF</a:t>
            </a:r>
          </a:p>
          <a:p>
            <a:r>
              <a:rPr lang="en-US" sz="1600" dirty="0"/>
              <a:t>Link1 MCS1</a:t>
            </a:r>
          </a:p>
          <a:p>
            <a:r>
              <a:rPr lang="en-US" sz="1600" dirty="0"/>
              <a:t>Link2 MCS5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3125" y="2583784"/>
            <a:ext cx="126188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SOMA</a:t>
            </a:r>
          </a:p>
          <a:p>
            <a:r>
              <a:rPr lang="en-US" sz="1600" dirty="0"/>
              <a:t>Link1 MCS1</a:t>
            </a:r>
          </a:p>
          <a:p>
            <a:r>
              <a:rPr lang="en-US" sz="1600" dirty="0"/>
              <a:t>Link2 MCS3</a:t>
            </a:r>
            <a:endParaRPr lang="ru-RU" sz="16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D9A191-8A0E-4A68-B8A7-0BA7DA8BC252}"/>
              </a:ext>
            </a:extLst>
          </p:cNvPr>
          <p:cNvGrpSpPr/>
          <p:nvPr/>
        </p:nvGrpSpPr>
        <p:grpSpPr>
          <a:xfrm>
            <a:off x="7322823" y="4114800"/>
            <a:ext cx="1704372" cy="381000"/>
            <a:chOff x="7022199" y="3905072"/>
            <a:chExt cx="1704372" cy="381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auto">
            <a:xfrm flipH="1">
              <a:off x="7022199" y="4286072"/>
              <a:ext cx="1295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flipH="1">
              <a:off x="7022199" y="3905072"/>
              <a:ext cx="1295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2" name="Прямоугольник 11"/>
            <p:cNvSpPr/>
            <p:nvPr/>
          </p:nvSpPr>
          <p:spPr>
            <a:xfrm>
              <a:off x="8137948" y="3905072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x1.4</a:t>
              </a:r>
              <a:endParaRPr lang="ru-RU" sz="1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6ED8804-080F-405C-BFF1-D4E968A93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800481"/>
            <a:ext cx="6236749" cy="4267570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984913B-9C64-4381-A95D-1AD636BF7C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55372" y="3934266"/>
            <a:ext cx="2045028" cy="10669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9C5515E-C75B-4630-B40A-2F4AE74D22D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643601" y="2286000"/>
            <a:ext cx="3058007" cy="11184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1D80188-C4AC-4969-ACDF-B88ACFAE3E3C}"/>
              </a:ext>
            </a:extLst>
          </p:cNvPr>
          <p:cNvSpPr txBox="1"/>
          <p:nvPr/>
        </p:nvSpPr>
        <p:spPr>
          <a:xfrm>
            <a:off x="2859903" y="3729444"/>
            <a:ext cx="122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Twice lower because of fair sharing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514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NOMA/SOMA Properties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09601" y="17526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Backward compatibility (STA 1 can be legacy)</a:t>
            </a:r>
          </a:p>
          <a:p>
            <a:pPr lvl="1"/>
            <a:r>
              <a:rPr lang="en-US" sz="1800" kern="0" dirty="0"/>
              <a:t>Even if not standardized, any vendor can use NOMA/SOMA for transmission between its own devices, and at the same time transmit data to other devices. </a:t>
            </a:r>
            <a:endParaRPr lang="en-US" sz="1800" b="0" kern="0" dirty="0"/>
          </a:p>
          <a:p>
            <a:pPr>
              <a:buFont typeface="+mj-lt"/>
              <a:buAutoNum type="arabicPeriod"/>
            </a:pPr>
            <a:r>
              <a:rPr lang="en-US" sz="1800" b="0" kern="0" dirty="0">
                <a:solidFill>
                  <a:schemeClr val="accent2"/>
                </a:solidFill>
              </a:rPr>
              <a:t>Almost double throughput for the STA with poor channel (in case of fare resource allocation) OR</a:t>
            </a:r>
          </a:p>
          <a:p>
            <a:pPr>
              <a:buFont typeface="+mj-lt"/>
              <a:buAutoNum type="arabicPeriod"/>
            </a:pPr>
            <a:r>
              <a:rPr lang="en-US" sz="1800" b="0" kern="0" dirty="0">
                <a:solidFill>
                  <a:schemeClr val="accent1"/>
                </a:solidFill>
              </a:rPr>
              <a:t>Manifold gain in throughput of the nearest STA (STA 2) while providing guaranteed throughput for the far STA (STA 1)</a:t>
            </a:r>
          </a:p>
          <a:p>
            <a:pPr>
              <a:buFont typeface="+mj-lt"/>
              <a:buAutoNum type="arabicPeriod"/>
            </a:pPr>
            <a:endParaRPr lang="en-US" sz="1800" b="0" kern="0" dirty="0"/>
          </a:p>
          <a:p>
            <a:pPr>
              <a:buFont typeface="+mj-lt"/>
              <a:buAutoNum type="arabicPeriod"/>
            </a:pPr>
            <a:endParaRPr lang="ru-RU" sz="1800" b="0" kern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779A5-7D5F-4E51-BA24-1F0CF9A0F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932" y="2745065"/>
            <a:ext cx="3885928" cy="2405272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34B98439-5C8A-4235-871C-8FCA37A116C5}"/>
              </a:ext>
            </a:extLst>
          </p:cNvPr>
          <p:cNvSpPr/>
          <p:nvPr/>
        </p:nvSpPr>
        <p:spPr bwMode="auto">
          <a:xfrm rot="15747094">
            <a:off x="7342189" y="3225943"/>
            <a:ext cx="174625" cy="1283585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4D0C0C6-9488-4CFE-A3D3-53A26AEFC3D8}"/>
              </a:ext>
            </a:extLst>
          </p:cNvPr>
          <p:cNvSpPr/>
          <p:nvPr/>
        </p:nvSpPr>
        <p:spPr bwMode="auto">
          <a:xfrm rot="10800000">
            <a:off x="8056133" y="3851342"/>
            <a:ext cx="234037" cy="83171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66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NOMA/SOMA be supported by EHT?</a:t>
            </a:r>
          </a:p>
          <a:p>
            <a:r>
              <a:rPr lang="en-US" b="0" dirty="0"/>
              <a:t>Yes</a:t>
            </a:r>
          </a:p>
          <a:p>
            <a:r>
              <a:rPr lang="en-US" b="0" dirty="0"/>
              <a:t>No</a:t>
            </a:r>
          </a:p>
          <a:p>
            <a:r>
              <a:rPr lang="en-US" b="0" dirty="0"/>
              <a:t>Need more info</a:t>
            </a:r>
          </a:p>
          <a:p>
            <a:r>
              <a:rPr lang="en-US" b="0" dirty="0"/>
              <a:t>Abstain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0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current networks, it is a typical situation when an AP serves several devices </a:t>
            </a:r>
          </a:p>
          <a:p>
            <a:r>
              <a:rPr lang="en-US" sz="2000" dirty="0"/>
              <a:t>located at different distances from the AP (thus having different channel attenuation) </a:t>
            </a:r>
          </a:p>
          <a:p>
            <a:r>
              <a:rPr lang="en-US" sz="2000" dirty="0"/>
              <a:t>having different traffic load.</a:t>
            </a:r>
          </a:p>
          <a:p>
            <a:pPr marL="0" indent="0">
              <a:buNone/>
            </a:pPr>
            <a:r>
              <a:rPr lang="en-US" sz="2000" dirty="0"/>
              <a:t>In this case, Non-orthogonal multiple access (NOMA) can be a promising solution to increase spectrum efficiency.  </a:t>
            </a:r>
          </a:p>
          <a:p>
            <a:pPr marL="0" indent="0">
              <a:buNone/>
            </a:pPr>
            <a:r>
              <a:rPr lang="en-US" sz="2000" dirty="0"/>
              <a:t>This presentation considers theoretical and experimental results for DOWNLINK NOMA.</a:t>
            </a:r>
          </a:p>
          <a:p>
            <a:pPr marL="0" indent="0">
              <a:buNone/>
            </a:pPr>
            <a:r>
              <a:rPr lang="en-US" sz="2000" dirty="0"/>
              <a:t>[1] proposes SOMA, which is actually a specific case of NOMA (having no SIC).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[1] doc.: IEEE 802.11-18/1462r0 SOMA for EHT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8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Downlink NOMA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22714" y="3408459"/>
            <a:ext cx="584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 AP</a:t>
            </a:r>
            <a:endParaRPr lang="ru-RU" sz="2000" dirty="0">
              <a:latin typeface="+mj-lt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76989" y="3399419"/>
            <a:ext cx="1162343" cy="1020939"/>
            <a:chOff x="708610" y="2359342"/>
            <a:chExt cx="1534546" cy="1642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lum bright="-34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57" y="2984244"/>
              <a:ext cx="1061104" cy="1017941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 rot="2710885">
              <a:off x="1529374" y="2672357"/>
              <a:ext cx="708149" cy="719415"/>
              <a:chOff x="6170252" y="3438285"/>
              <a:chExt cx="600198" cy="600198"/>
            </a:xfrm>
          </p:grpSpPr>
          <p:sp>
            <p:nvSpPr>
              <p:cNvPr id="11" name="Дуга 10"/>
              <p:cNvSpPr/>
              <p:nvPr/>
            </p:nvSpPr>
            <p:spPr>
              <a:xfrm rot="18953020">
                <a:off x="6238464" y="3504513"/>
                <a:ext cx="463773" cy="463773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rot="18953020">
                <a:off x="6303270" y="3569319"/>
                <a:ext cx="334162" cy="334162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rot="18953020">
                <a:off x="6170252" y="3438285"/>
                <a:ext cx="600198" cy="600198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08610" y="2359342"/>
              <a:ext cx="82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STA 2</a:t>
              </a:r>
              <a:endParaRPr lang="ru-RU" sz="2000" baseline="-25000" dirty="0">
                <a:latin typeface="+mj-l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255417" y="4420358"/>
            <a:ext cx="1029500" cy="1036452"/>
            <a:chOff x="4144840" y="4938430"/>
            <a:chExt cx="1325001" cy="151453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lum bright="-34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737" y="5435020"/>
              <a:ext cx="1061104" cy="1017941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 rot="18818796">
              <a:off x="4150473" y="5121474"/>
              <a:ext cx="708149" cy="719415"/>
              <a:chOff x="6170252" y="3438285"/>
              <a:chExt cx="600198" cy="600198"/>
            </a:xfrm>
          </p:grpSpPr>
          <p:sp>
            <p:nvSpPr>
              <p:cNvPr id="16" name="Дуга 15"/>
              <p:cNvSpPr/>
              <p:nvPr/>
            </p:nvSpPr>
            <p:spPr>
              <a:xfrm rot="18953020">
                <a:off x="6238464" y="3504513"/>
                <a:ext cx="463773" cy="463773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8953020">
                <a:off x="6303270" y="3569319"/>
                <a:ext cx="334162" cy="334162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8953020">
                <a:off x="6170252" y="3438285"/>
                <a:ext cx="600198" cy="600198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625554" y="4938430"/>
              <a:ext cx="82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STA 1</a:t>
              </a:r>
              <a:endParaRPr lang="ru-RU" sz="2000" baseline="-25000" dirty="0">
                <a:latin typeface="+mj-lt"/>
              </a:endParaRPr>
            </a:p>
          </p:txBody>
        </p:sp>
      </p:grpSp>
      <p:cxnSp>
        <p:nvCxnSpPr>
          <p:cNvPr id="21" name="Прямая со стрелкой 20"/>
          <p:cNvCxnSpPr/>
          <p:nvPr/>
        </p:nvCxnSpPr>
        <p:spPr>
          <a:xfrm flipH="1">
            <a:off x="1941991" y="3840859"/>
            <a:ext cx="678761" cy="16265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10100" y="3840859"/>
            <a:ext cx="2705979" cy="115713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Левицкий\Downloads\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15" y="3348577"/>
            <a:ext cx="891452" cy="8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91884" y="5807309"/>
                <a:ext cx="5822748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𝑅𝑎𝑡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𝑃𝑎𝑡h𝐿𝑜𝑠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∗(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𝑁𝑜𝑖𝑠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+(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)∗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𝑷𝒂𝒕𝒉𝑳𝒐𝒔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84" y="5807309"/>
                <a:ext cx="5822748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3872399" y="1206010"/>
            <a:ext cx="4802573" cy="2172229"/>
            <a:chOff x="442217" y="4087657"/>
            <a:chExt cx="4802573" cy="2172229"/>
          </a:xfrm>
        </p:grpSpPr>
        <p:sp>
          <p:nvSpPr>
            <p:cNvPr id="38" name="CustomShape 45"/>
            <p:cNvSpPr/>
            <p:nvPr/>
          </p:nvSpPr>
          <p:spPr>
            <a:xfrm>
              <a:off x="794324" y="4087657"/>
              <a:ext cx="920892" cy="663914"/>
            </a:xfrm>
            <a:prstGeom prst="rect">
              <a:avLst/>
            </a:prstGeom>
            <a:noFill/>
            <a:ln w="57240" cap="rnd">
              <a:noFill/>
              <a:custDash>
                <a:ds d="100000" sp="1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90000"/>
                </a:lnSpc>
              </a:pPr>
              <a:r>
                <a:rPr lang="en-US" sz="1800" spc="-1" dirty="0">
                  <a:solidFill>
                    <a:srgbClr val="3465A4"/>
                  </a:solidFill>
                  <a:latin typeface="+mj-lt"/>
                  <a:ea typeface="DejaVu Sans"/>
                </a:rPr>
                <a:t>Power</a:t>
              </a:r>
              <a:endParaRPr lang="ru-RU" sz="1800" b="0" strike="noStrike" spc="-1" baseline="-25000" dirty="0">
                <a:latin typeface="+mj-lt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42217" y="4554736"/>
              <a:ext cx="4802573" cy="1705150"/>
              <a:chOff x="1126985" y="4157579"/>
              <a:chExt cx="4802573" cy="1705150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1954133" y="4875456"/>
                <a:ext cx="3374506" cy="770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1954133" y="4487364"/>
                <a:ext cx="3309044" cy="149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с двумя скругленными соседними углами 33"/>
              <p:cNvSpPr/>
              <p:nvPr/>
            </p:nvSpPr>
            <p:spPr>
              <a:xfrm>
                <a:off x="2242841" y="4479598"/>
                <a:ext cx="3030550" cy="513504"/>
              </a:xfrm>
              <a:prstGeom prst="round2Same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To STA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+mj-lt"/>
                  </a:rPr>
                  <a:t>2</a:t>
                </a:r>
                <a:endParaRPr lang="ru-RU" baseline="-25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5" name="Прямоугольник с двумя скругленными соседними углами 34"/>
              <p:cNvSpPr/>
              <p:nvPr/>
            </p:nvSpPr>
            <p:spPr>
              <a:xfrm>
                <a:off x="2232627" y="4904867"/>
                <a:ext cx="3030550" cy="947750"/>
              </a:xfrm>
              <a:prstGeom prst="round2SameRect">
                <a:avLst/>
              </a:prstGeom>
              <a:solidFill>
                <a:srgbClr val="FF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To STA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+mj-lt"/>
                  </a:rPr>
                  <a:t>1</a:t>
                </a:r>
                <a:endParaRPr lang="ru-RU" sz="2000" baseline="-25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36" name="Прямая со стрелкой 35"/>
              <p:cNvCxnSpPr/>
              <p:nvPr/>
            </p:nvCxnSpPr>
            <p:spPr>
              <a:xfrm>
                <a:off x="1641018" y="5848539"/>
                <a:ext cx="4288540" cy="8432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1954132" y="4157579"/>
                <a:ext cx="0" cy="170515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ustomShape 45"/>
              <p:cNvSpPr/>
              <p:nvPr/>
            </p:nvSpPr>
            <p:spPr>
              <a:xfrm>
                <a:off x="1602245" y="4185385"/>
                <a:ext cx="651270" cy="663914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i="1" spc="-1" dirty="0">
                    <a:solidFill>
                      <a:srgbClr val="3465A4"/>
                    </a:solidFill>
                    <a:latin typeface="+mj-lt"/>
                    <a:ea typeface="DejaVu Sans"/>
                  </a:rPr>
                  <a:t>P</a:t>
                </a:r>
                <a:endParaRPr lang="ru-RU" sz="1600" b="0" i="1" strike="noStrike" spc="-1" baseline="-25000" dirty="0">
                  <a:latin typeface="+mj-lt"/>
                </a:endParaRPr>
              </a:p>
            </p:txBody>
          </p:sp>
          <p:sp>
            <p:nvSpPr>
              <p:cNvPr id="40" name="CustomShape 45"/>
              <p:cNvSpPr/>
              <p:nvPr/>
            </p:nvSpPr>
            <p:spPr>
              <a:xfrm>
                <a:off x="1126985" y="4656681"/>
                <a:ext cx="929764" cy="663914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endParaRPr lang="ru-RU" sz="1800" b="0" i="1" strike="noStrike" spc="-1" baseline="-25000" dirty="0">
                  <a:latin typeface="SF UI Text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7065" y="4793130"/>
                <a:ext cx="4878990" cy="2099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𝑅𝑎𝑡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)∗</m:t>
                                  </m:r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𝑃𝑎𝑡h𝐿𝑜𝑠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𝑁𝑜𝑖𝑠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dirty="0"/>
              </a:p>
              <a:p>
                <a:r>
                  <a:rPr lang="en-US" sz="1800" b="0" dirty="0"/>
                  <a:t>STA2  decodes signal to STA1 and</a:t>
                </a:r>
              </a:p>
              <a:p>
                <a:r>
                  <a:rPr lang="en-US" sz="1800" b="0" dirty="0"/>
                  <a:t> performs Successive Interference</a:t>
                </a:r>
              </a:p>
              <a:p>
                <a:r>
                  <a:rPr lang="en-US" sz="1800" b="0" dirty="0"/>
                  <a:t> Cancelation (SIC)</a:t>
                </a:r>
              </a:p>
              <a:p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65" y="4793130"/>
                <a:ext cx="4878990" cy="2099677"/>
              </a:xfrm>
              <a:prstGeom prst="rect">
                <a:avLst/>
              </a:prstGeom>
              <a:blipFill>
                <a:blip r:embed="rId6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206737" y="2292281"/>
                <a:ext cx="35578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737" y="2292281"/>
                <a:ext cx="355783" cy="338554"/>
              </a:xfrm>
              <a:prstGeom prst="rect">
                <a:avLst/>
              </a:prstGeom>
              <a:blipFill>
                <a:blip r:embed="rId7"/>
                <a:stretch>
                  <a:fillRect r="-29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-79893" y="1700897"/>
            <a:ext cx="3285912" cy="1236359"/>
            <a:chOff x="442217" y="3992851"/>
            <a:chExt cx="4802573" cy="2267035"/>
          </a:xfrm>
        </p:grpSpPr>
        <p:sp>
          <p:nvSpPr>
            <p:cNvPr id="43" name="CustomShape 45"/>
            <p:cNvSpPr/>
            <p:nvPr/>
          </p:nvSpPr>
          <p:spPr>
            <a:xfrm>
              <a:off x="794324" y="3992851"/>
              <a:ext cx="1525306" cy="758723"/>
            </a:xfrm>
            <a:prstGeom prst="rect">
              <a:avLst/>
            </a:prstGeom>
            <a:noFill/>
            <a:ln w="57240" cap="rnd">
              <a:noFill/>
              <a:custDash>
                <a:ds d="100000" sp="1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90000"/>
                </a:lnSpc>
              </a:pPr>
              <a:r>
                <a:rPr lang="en-US" sz="1800" spc="-1" dirty="0">
                  <a:solidFill>
                    <a:srgbClr val="3465A4"/>
                  </a:solidFill>
                  <a:latin typeface="+mj-lt"/>
                  <a:ea typeface="DejaVu Sans"/>
                </a:rPr>
                <a:t>Power</a:t>
              </a:r>
              <a:endParaRPr lang="ru-RU" sz="1800" b="0" strike="noStrike" spc="-1" baseline="-25000" dirty="0">
                <a:latin typeface="+mj-lt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442217" y="4554736"/>
              <a:ext cx="4802573" cy="1705150"/>
              <a:chOff x="1126985" y="4157579"/>
              <a:chExt cx="4802573" cy="1705150"/>
            </a:xfrm>
          </p:grpSpPr>
          <p:sp>
            <p:nvSpPr>
              <p:cNvPr id="47" name="Прямоугольник с двумя скругленными соседними углами 46"/>
              <p:cNvSpPr/>
              <p:nvPr/>
            </p:nvSpPr>
            <p:spPr>
              <a:xfrm>
                <a:off x="4424038" y="4354415"/>
                <a:ext cx="1251187" cy="1429884"/>
              </a:xfrm>
              <a:prstGeom prst="round2Same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To STA2</a:t>
                </a:r>
                <a:endParaRPr lang="ru-RU" sz="1000" baseline="-25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8" name="Прямоугольник с двумя скругленными соседними углами 47"/>
              <p:cNvSpPr/>
              <p:nvPr/>
            </p:nvSpPr>
            <p:spPr>
              <a:xfrm>
                <a:off x="2282834" y="4354415"/>
                <a:ext cx="1734166" cy="1500454"/>
              </a:xfrm>
              <a:prstGeom prst="round2SameRect">
                <a:avLst/>
              </a:prstGeom>
              <a:solidFill>
                <a:srgbClr val="FF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To STA1</a:t>
                </a:r>
                <a:endParaRPr lang="ru-RU" sz="1400" baseline="-25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49" name="Прямая со стрелкой 48"/>
              <p:cNvCxnSpPr/>
              <p:nvPr/>
            </p:nvCxnSpPr>
            <p:spPr>
              <a:xfrm>
                <a:off x="1641018" y="5848539"/>
                <a:ext cx="4288540" cy="8432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 стрелкой 49"/>
              <p:cNvCxnSpPr/>
              <p:nvPr/>
            </p:nvCxnSpPr>
            <p:spPr>
              <a:xfrm flipV="1">
                <a:off x="1954132" y="4157579"/>
                <a:ext cx="0" cy="170515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ustomShape 45"/>
              <p:cNvSpPr/>
              <p:nvPr/>
            </p:nvSpPr>
            <p:spPr>
              <a:xfrm>
                <a:off x="1602245" y="4185385"/>
                <a:ext cx="651270" cy="663914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i="1" spc="-1" dirty="0">
                    <a:solidFill>
                      <a:srgbClr val="3465A4"/>
                    </a:solidFill>
                    <a:latin typeface="+mj-lt"/>
                    <a:ea typeface="DejaVu Sans"/>
                  </a:rPr>
                  <a:t>P</a:t>
                </a:r>
                <a:endParaRPr lang="ru-RU" sz="1600" b="0" i="1" strike="noStrike" spc="-1" baseline="-25000" dirty="0">
                  <a:latin typeface="+mj-lt"/>
                </a:endParaRPr>
              </a:p>
            </p:txBody>
          </p:sp>
          <p:sp>
            <p:nvSpPr>
              <p:cNvPr id="52" name="CustomShape 45"/>
              <p:cNvSpPr/>
              <p:nvPr/>
            </p:nvSpPr>
            <p:spPr>
              <a:xfrm>
                <a:off x="1126985" y="4656681"/>
                <a:ext cx="929764" cy="663914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endParaRPr lang="ru-RU" sz="1800" b="0" i="1" strike="noStrike" spc="-1" baseline="-25000" dirty="0">
                  <a:latin typeface="SF UI Text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215952" y="1596855"/>
            <a:ext cx="1354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 TDMA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6048731" y="157129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NOMA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449138" y="1447527"/>
            <a:ext cx="15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Different MCSs</a:t>
            </a:r>
            <a:endParaRPr lang="ru-RU" sz="1600" dirty="0"/>
          </a:p>
        </p:txBody>
      </p:sp>
      <p:cxnSp>
        <p:nvCxnSpPr>
          <p:cNvPr id="56" name="Прямая со стрелкой 55"/>
          <p:cNvCxnSpPr>
            <a:stCxn id="54" idx="2"/>
          </p:cNvCxnSpPr>
          <p:nvPr/>
        </p:nvCxnSpPr>
        <p:spPr bwMode="auto">
          <a:xfrm flipH="1">
            <a:off x="7460460" y="1786081"/>
            <a:ext cx="738788" cy="4240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7" name="Прямая со стрелкой 56"/>
          <p:cNvCxnSpPr>
            <a:stCxn id="54" idx="2"/>
          </p:cNvCxnSpPr>
          <p:nvPr/>
        </p:nvCxnSpPr>
        <p:spPr bwMode="auto">
          <a:xfrm flipH="1">
            <a:off x="7533566" y="1786081"/>
            <a:ext cx="665682" cy="10732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7311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Superposition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38824" y="1981200"/>
            <a:ext cx="3621404" cy="3758978"/>
            <a:chOff x="5105400" y="1752600"/>
            <a:chExt cx="3621404" cy="3758978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105400" y="1752600"/>
              <a:ext cx="3621404" cy="3758978"/>
              <a:chOff x="8959073" y="5622894"/>
              <a:chExt cx="4535008" cy="4707291"/>
            </a:xfrm>
          </p:grpSpPr>
          <p:sp>
            <p:nvSpPr>
              <p:cNvPr id="26" name="Овал 25"/>
              <p:cNvSpPr/>
              <p:nvPr/>
            </p:nvSpPr>
            <p:spPr>
              <a:xfrm rot="16260000" flipV="1">
                <a:off x="11501444" y="7607551"/>
                <a:ext cx="190562" cy="190562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 стрелкой 28"/>
              <p:cNvCxnSpPr>
                <a:endCxn id="34" idx="1"/>
              </p:cNvCxnSpPr>
              <p:nvPr/>
            </p:nvCxnSpPr>
            <p:spPr>
              <a:xfrm flipV="1">
                <a:off x="10962088" y="7391473"/>
                <a:ext cx="944036" cy="9337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>
              <a:xfrm>
                <a:off x="8959073" y="5622894"/>
                <a:ext cx="4535008" cy="4707291"/>
                <a:chOff x="8149815" y="5740728"/>
                <a:chExt cx="2760890" cy="2865776"/>
              </a:xfrm>
            </p:grpSpPr>
            <p:cxnSp>
              <p:nvCxnSpPr>
                <p:cNvPr id="39" name="Прямая со стрелкой 38"/>
                <p:cNvCxnSpPr/>
                <p:nvPr/>
              </p:nvCxnSpPr>
              <p:spPr>
                <a:xfrm flipV="1">
                  <a:off x="9370450" y="6165234"/>
                  <a:ext cx="0" cy="244127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CustomShape 45"/>
                <p:cNvSpPr/>
                <p:nvPr/>
              </p:nvSpPr>
              <p:spPr>
                <a:xfrm>
                  <a:off x="10613169" y="7139217"/>
                  <a:ext cx="297536" cy="518270"/>
                </a:xfrm>
                <a:prstGeom prst="rect">
                  <a:avLst/>
                </a:prstGeom>
                <a:noFill/>
                <a:ln w="57240" cap="rnd">
                  <a:noFill/>
                  <a:custDash>
                    <a:ds d="100000" sp="100000"/>
                  </a:custDash>
                  <a:round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pc="-1" dirty="0">
                      <a:solidFill>
                        <a:srgbClr val="3465A4"/>
                      </a:solidFill>
                      <a:latin typeface="Segoe UI Symbol" panose="020B0502040204020203" pitchFamily="34" charset="0"/>
                      <a:ea typeface="Segoe UI Symbol" panose="020B0502040204020203" pitchFamily="34" charset="0"/>
                    </a:rPr>
                    <a:t>I</a:t>
                  </a:r>
                  <a:endParaRPr lang="ru-RU" sz="1800" b="0" strike="noStrike" spc="-1" baseline="-25000" dirty="0">
                    <a:latin typeface="Arial"/>
                    <a:ea typeface="Segoe UI Symbol" panose="020B0502040204020203" pitchFamily="34" charset="0"/>
                  </a:endParaRPr>
                </a:p>
              </p:txBody>
            </p: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8149815" y="7385870"/>
                  <a:ext cx="2441269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CustomShape 45"/>
                <p:cNvSpPr/>
                <p:nvPr/>
              </p:nvSpPr>
              <p:spPr>
                <a:xfrm>
                  <a:off x="9256562" y="5740728"/>
                  <a:ext cx="297536" cy="518270"/>
                </a:xfrm>
                <a:prstGeom prst="rect">
                  <a:avLst/>
                </a:prstGeom>
                <a:noFill/>
                <a:ln w="57240" cap="rnd">
                  <a:noFill/>
                  <a:custDash>
                    <a:ds d="100000" sp="100000"/>
                  </a:custDash>
                  <a:round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pc="-1" dirty="0">
                      <a:solidFill>
                        <a:srgbClr val="3465A4"/>
                      </a:solidFill>
                      <a:latin typeface="SF UI Text"/>
                      <a:ea typeface="DejaVu Sans"/>
                    </a:rPr>
                    <a:t>Q</a:t>
                  </a:r>
                  <a:endParaRPr lang="ru-RU" sz="1800" b="0" strike="noStrike" spc="-1" baseline="-25000" dirty="0">
                    <a:latin typeface="Arial"/>
                  </a:endParaRPr>
                </a:p>
              </p:txBody>
            </p:sp>
          </p:grpSp>
          <p:sp>
            <p:nvSpPr>
              <p:cNvPr id="31" name="Овал 30"/>
              <p:cNvSpPr/>
              <p:nvPr/>
            </p:nvSpPr>
            <p:spPr>
              <a:xfrm rot="10860000" flipV="1">
                <a:off x="12335093" y="7606571"/>
                <a:ext cx="190562" cy="190562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 rot="60000" flipV="1">
                <a:off x="11499948" y="6779044"/>
                <a:ext cx="190562" cy="19056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 rot="5460000" flipV="1">
                <a:off x="12330391" y="6777255"/>
                <a:ext cx="190562" cy="190562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 flipV="1">
                <a:off x="11863612" y="7143697"/>
                <a:ext cx="290288" cy="29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 rot="16200000" flipV="1">
                <a:off x="9781722" y="7135356"/>
                <a:ext cx="290288" cy="290288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>
                <a:solidFill>
                  <a:srgbClr val="FFC000">
                    <a:alpha val="43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 rot="5400000" flipV="1">
                <a:off x="11855413" y="9223567"/>
                <a:ext cx="290288" cy="290288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>
                <a:solidFill>
                  <a:srgbClr val="FFC000">
                    <a:alpha val="43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 rot="10800000" flipV="1">
                <a:off x="9773381" y="9215225"/>
                <a:ext cx="290288" cy="290288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>
                <a:solidFill>
                  <a:srgbClr val="FFC000">
                    <a:alpha val="43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" name="Прямая со стрелкой 37"/>
              <p:cNvCxnSpPr>
                <a:stCxn id="34" idx="3"/>
                <a:endCxn id="32" idx="7"/>
              </p:cNvCxnSpPr>
              <p:nvPr/>
            </p:nvCxnSpPr>
            <p:spPr>
              <a:xfrm flipH="1" flipV="1">
                <a:off x="11661417" y="6942865"/>
                <a:ext cx="244707" cy="243344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Прямоугольник 43"/>
            <p:cNvSpPr/>
            <p:nvPr/>
          </p:nvSpPr>
          <p:spPr>
            <a:xfrm rot="18744146">
              <a:off x="7195524" y="3471726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 rot="2787295">
              <a:off x="7462270" y="2643199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27554" y="1742210"/>
            <a:ext cx="132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TX side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945615" y="1756258"/>
            <a:ext cx="132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RX side</a:t>
            </a:r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5572060" y="4298199"/>
            <a:ext cx="2068060" cy="1866915"/>
            <a:chOff x="5563038" y="2216689"/>
            <a:chExt cx="2068060" cy="1866915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5581315" y="2216689"/>
              <a:ext cx="2049783" cy="1866915"/>
              <a:chOff x="8959073" y="6320182"/>
              <a:chExt cx="4010002" cy="4010002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8959073" y="6320182"/>
                <a:ext cx="4010002" cy="4010002"/>
                <a:chOff x="8149815" y="6165234"/>
                <a:chExt cx="2441269" cy="2441270"/>
              </a:xfrm>
            </p:grpSpPr>
            <p:cxnSp>
              <p:nvCxnSpPr>
                <p:cNvPr id="65" name="Прямая со стрелкой 64"/>
                <p:cNvCxnSpPr/>
                <p:nvPr/>
              </p:nvCxnSpPr>
              <p:spPr>
                <a:xfrm flipV="1">
                  <a:off x="9370450" y="6165234"/>
                  <a:ext cx="0" cy="244127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 стрелкой 65"/>
                <p:cNvCxnSpPr/>
                <p:nvPr/>
              </p:nvCxnSpPr>
              <p:spPr>
                <a:xfrm>
                  <a:off x="8149815" y="7385870"/>
                  <a:ext cx="2441269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Овал 63"/>
              <p:cNvSpPr/>
              <p:nvPr/>
            </p:nvSpPr>
            <p:spPr>
              <a:xfrm rot="60000" flipV="1">
                <a:off x="11148040" y="6558329"/>
                <a:ext cx="894376" cy="8738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5563038" y="2305897"/>
              <a:ext cx="7176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+mj-lt"/>
                </a:rPr>
                <a:t>STA2</a:t>
              </a:r>
              <a:endParaRPr lang="ru-RU" sz="1800" baseline="-25000" dirty="0">
                <a:latin typeface="+mj-lt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562922" y="1881402"/>
            <a:ext cx="2086565" cy="2198788"/>
            <a:chOff x="5560809" y="3875753"/>
            <a:chExt cx="2086565" cy="2198788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5597689" y="3875753"/>
              <a:ext cx="2049685" cy="2198788"/>
              <a:chOff x="8959073" y="5500756"/>
              <a:chExt cx="4083938" cy="4829428"/>
            </a:xfrm>
          </p:grpSpPr>
          <p:sp>
            <p:nvSpPr>
              <p:cNvPr id="58" name="Овал 57"/>
              <p:cNvSpPr/>
              <p:nvPr/>
            </p:nvSpPr>
            <p:spPr>
              <a:xfrm rot="379519" flipV="1">
                <a:off x="10170780" y="5500756"/>
                <a:ext cx="2872231" cy="30320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342900"/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8959073" y="6320182"/>
                <a:ext cx="4010002" cy="4010002"/>
                <a:chOff x="8149815" y="6165234"/>
                <a:chExt cx="2441269" cy="2441270"/>
              </a:xfrm>
            </p:grpSpPr>
            <p:cxnSp>
              <p:nvCxnSpPr>
                <p:cNvPr id="60" name="Прямая со стрелкой 59"/>
                <p:cNvCxnSpPr/>
                <p:nvPr/>
              </p:nvCxnSpPr>
              <p:spPr>
                <a:xfrm flipV="1">
                  <a:off x="9370450" y="6165234"/>
                  <a:ext cx="0" cy="244127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 стрелкой 60"/>
                <p:cNvCxnSpPr/>
                <p:nvPr/>
              </p:nvCxnSpPr>
              <p:spPr>
                <a:xfrm>
                  <a:off x="8149815" y="7385870"/>
                  <a:ext cx="2441269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Прямоугольник 67"/>
            <p:cNvSpPr/>
            <p:nvPr/>
          </p:nvSpPr>
          <p:spPr>
            <a:xfrm>
              <a:off x="5560809" y="4173535"/>
              <a:ext cx="7176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+mj-lt"/>
                </a:rPr>
                <a:t>STA1</a:t>
              </a:r>
              <a:endParaRPr lang="ru-RU" sz="1800" baseline="-25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48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transmission process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898307" y="2057400"/>
            <a:ext cx="7401944" cy="3658255"/>
            <a:chOff x="903856" y="1751945"/>
            <a:chExt cx="7401944" cy="3658255"/>
          </a:xfrm>
        </p:grpSpPr>
        <p:cxnSp>
          <p:nvCxnSpPr>
            <p:cNvPr id="9" name="Прямая со стрелкой 8"/>
            <p:cNvCxnSpPr/>
            <p:nvPr/>
          </p:nvCxnSpPr>
          <p:spPr bwMode="auto">
            <a:xfrm>
              <a:off x="1524000" y="2895600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" name="Прямая со стрелкой 9"/>
            <p:cNvCxnSpPr/>
            <p:nvPr/>
          </p:nvCxnSpPr>
          <p:spPr bwMode="auto">
            <a:xfrm>
              <a:off x="1524000" y="4114800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4" name="Прямая со стрелкой 13"/>
            <p:cNvCxnSpPr/>
            <p:nvPr/>
          </p:nvCxnSpPr>
          <p:spPr bwMode="auto">
            <a:xfrm>
              <a:off x="1524000" y="5410200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>
              <a:off x="1666186" y="2065910"/>
              <a:ext cx="1818586" cy="272271"/>
            </a:xfrm>
            <a:prstGeom prst="round2Same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To STA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2</a:t>
              </a:r>
              <a:endParaRPr lang="ru-RU" sz="1100" baseline="-25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1666186" y="2362201"/>
              <a:ext cx="1818586" cy="527310"/>
            </a:xfrm>
            <a:prstGeom prst="round2SameRect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To STA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1</a:t>
              </a:r>
              <a:endParaRPr lang="ru-RU" sz="1800" baseline="-25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Прямоугольник с двумя скругленными соседними углами 30"/>
            <p:cNvSpPr/>
            <p:nvPr/>
          </p:nvSpPr>
          <p:spPr>
            <a:xfrm>
              <a:off x="4158800" y="3757704"/>
              <a:ext cx="902600" cy="374269"/>
            </a:xfrm>
            <a:prstGeom prst="round2Same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ACK</a:t>
              </a:r>
              <a:endParaRPr lang="ru-RU" sz="1800" baseline="-25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Прямоугольник с двумя скругленными соседними углами 33"/>
            <p:cNvSpPr/>
            <p:nvPr/>
          </p:nvSpPr>
          <p:spPr>
            <a:xfrm>
              <a:off x="5709101" y="5027422"/>
              <a:ext cx="902600" cy="374269"/>
            </a:xfrm>
            <a:prstGeom prst="round2Same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ACK</a:t>
              </a:r>
              <a:endParaRPr lang="ru-RU" sz="1800" baseline="-250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3484772" y="1752600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4158800" y="1761109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5061400" y="1761109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 bwMode="auto">
            <a:xfrm>
              <a:off x="5709101" y="1761109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Прямая соединительная линия 43"/>
            <p:cNvCxnSpPr/>
            <p:nvPr/>
          </p:nvCxnSpPr>
          <p:spPr bwMode="auto">
            <a:xfrm>
              <a:off x="6611701" y="1761109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>
              <a:off x="7467600" y="1752600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Прямая соединительная линия 45"/>
            <p:cNvCxnSpPr/>
            <p:nvPr/>
          </p:nvCxnSpPr>
          <p:spPr bwMode="auto">
            <a:xfrm>
              <a:off x="7620000" y="2743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Прямая соединительная линия 50"/>
            <p:cNvCxnSpPr/>
            <p:nvPr/>
          </p:nvCxnSpPr>
          <p:spPr bwMode="auto">
            <a:xfrm>
              <a:off x="7772400" y="2743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Прямая соединительная линия 51"/>
            <p:cNvCxnSpPr/>
            <p:nvPr/>
          </p:nvCxnSpPr>
          <p:spPr bwMode="auto">
            <a:xfrm>
              <a:off x="7924800" y="2743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Прямая соединительная линия 52"/>
            <p:cNvCxnSpPr/>
            <p:nvPr/>
          </p:nvCxnSpPr>
          <p:spPr bwMode="auto">
            <a:xfrm>
              <a:off x="8077200" y="2743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4" name="Прямоугольник 53"/>
            <p:cNvSpPr/>
            <p:nvPr/>
          </p:nvSpPr>
          <p:spPr>
            <a:xfrm>
              <a:off x="3574941" y="1751946"/>
              <a:ext cx="4908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SIFS</a:t>
              </a:r>
              <a:endParaRPr lang="ru-RU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139831" y="1751945"/>
              <a:ext cx="4908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SIFS</a:t>
              </a:r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781407" y="1761109"/>
              <a:ext cx="5164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DIFS</a:t>
              </a:r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018486" y="2494822"/>
              <a:ext cx="5132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+mj-lt"/>
                </a:rPr>
                <a:t>AP</a:t>
              </a:r>
              <a:endParaRPr lang="ru-RU" sz="2000" dirty="0">
                <a:latin typeface="+mj-lt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03857" y="3713353"/>
              <a:ext cx="77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STA1</a:t>
              </a:r>
              <a:endParaRPr lang="ru-RU" sz="2000" baseline="-25000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03856" y="4994424"/>
              <a:ext cx="77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STA2</a:t>
              </a:r>
              <a:endParaRPr lang="ru-RU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62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With SOMA, no SIC is needed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DEE98B5-A89E-4BA0-8E98-7440F3E83A45}"/>
              </a:ext>
            </a:extLst>
          </p:cNvPr>
          <p:cNvGrpSpPr/>
          <p:nvPr/>
        </p:nvGrpSpPr>
        <p:grpSpPr>
          <a:xfrm>
            <a:off x="5578042" y="2079659"/>
            <a:ext cx="3172964" cy="3139084"/>
            <a:chOff x="786768" y="2071926"/>
            <a:chExt cx="3172964" cy="313908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786768" y="2071926"/>
              <a:ext cx="3114672" cy="3139084"/>
              <a:chOff x="8149815" y="5740728"/>
              <a:chExt cx="2760890" cy="2865776"/>
            </a:xfrm>
          </p:grpSpPr>
          <p:cxnSp>
            <p:nvCxnSpPr>
              <p:cNvPr id="21" name="Прямая со стрелкой 20"/>
              <p:cNvCxnSpPr/>
              <p:nvPr/>
            </p:nvCxnSpPr>
            <p:spPr>
              <a:xfrm flipV="1">
                <a:off x="9370450" y="6165234"/>
                <a:ext cx="0" cy="244127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ustomShape 45"/>
              <p:cNvSpPr/>
              <p:nvPr/>
            </p:nvSpPr>
            <p:spPr>
              <a:xfrm>
                <a:off x="10613169" y="7139217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900" spc="-1" dirty="0">
                    <a:solidFill>
                      <a:srgbClr val="3465A4"/>
                    </a:solidFill>
                    <a:latin typeface="Segoe UI" panose="020B0502040204020203" pitchFamily="34" charset="0"/>
                    <a:ea typeface="Segoe UI Symbol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ru-RU" sz="1350" spc="-1" baseline="-25000" dirty="0"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>
                <a:off x="8149815" y="7385870"/>
                <a:ext cx="2441269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CustomShape 45"/>
              <p:cNvSpPr/>
              <p:nvPr/>
            </p:nvSpPr>
            <p:spPr>
              <a:xfrm>
                <a:off x="9256562" y="5740728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900" spc="-1" dirty="0">
                    <a:solidFill>
                      <a:srgbClr val="3465A4"/>
                    </a:solidFill>
                    <a:latin typeface="Segoe UI" panose="020B0502040204020203" pitchFamily="34" charset="0"/>
                    <a:ea typeface="DejaVu Sans"/>
                    <a:cs typeface="Segoe UI" panose="020B0502040204020203" pitchFamily="34" charset="0"/>
                  </a:rPr>
                  <a:t>Q</a:t>
                </a:r>
                <a:endParaRPr lang="ru-RU" sz="1350" spc="-1" baseline="-25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3302802" y="2240557"/>
              <a:ext cx="65693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 2</a:t>
              </a:r>
              <a:endParaRPr lang="ru-RU" sz="900" baseline="-25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580FF63-46BC-4329-AB2B-C694011514E8}"/>
                </a:ext>
              </a:extLst>
            </p:cNvPr>
            <p:cNvGrpSpPr/>
            <p:nvPr/>
          </p:nvGrpSpPr>
          <p:grpSpPr>
            <a:xfrm>
              <a:off x="905560" y="2233143"/>
              <a:ext cx="2919014" cy="2705355"/>
              <a:chOff x="905560" y="2233143"/>
              <a:chExt cx="2919014" cy="2705355"/>
            </a:xfrm>
          </p:grpSpPr>
          <p:sp>
            <p:nvSpPr>
              <p:cNvPr id="10" name="Овал 9"/>
              <p:cNvSpPr/>
              <p:nvPr/>
            </p:nvSpPr>
            <p:spPr>
              <a:xfrm rot="16260000" flipV="1">
                <a:off x="2534786" y="3393505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 rot="10860000" flipV="1">
                <a:off x="3105439" y="3394752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>
              <a:xfrm rot="60000" flipV="1">
                <a:off x="2531857" y="2842911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Овал 14"/>
              <p:cNvSpPr/>
              <p:nvPr/>
            </p:nvSpPr>
            <p:spPr>
              <a:xfrm rot="5460000" flipV="1">
                <a:off x="3104111" y="2839817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rot="18744146">
                <a:off x="2571504" y="3507794"/>
                <a:ext cx="18473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9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 rot="60000" flipV="1">
                <a:off x="3102211" y="2841719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 rot="60000" flipV="1">
                <a:off x="2531856" y="3389126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>
              <a:xfrm rot="60000" flipV="1">
                <a:off x="3105439" y="3394753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 rot="16260000" flipV="1">
                <a:off x="2534785" y="4809519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 rot="10860000" flipV="1">
                <a:off x="3105439" y="4810766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Овал 29"/>
              <p:cNvSpPr/>
              <p:nvPr/>
            </p:nvSpPr>
            <p:spPr>
              <a:xfrm rot="60000" flipV="1">
                <a:off x="2531856" y="4258925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60000" flipV="1">
                <a:off x="3104111" y="4255831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>
              <a:xfrm rot="60000" flipV="1">
                <a:off x="3102210" y="4257733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 rot="60000" flipV="1">
                <a:off x="2531855" y="4805140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 rot="60000" flipV="1">
                <a:off x="3105438" y="4810767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 rot="16260000" flipV="1">
                <a:off x="1108367" y="3397582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 rot="10860000" flipV="1">
                <a:off x="1679020" y="3398830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 rot="60000" flipV="1">
                <a:off x="1105438" y="2846989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 rot="5460000" flipV="1">
                <a:off x="1677692" y="2843895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 rot="60000" flipV="1">
                <a:off x="1675792" y="2845796"/>
                <a:ext cx="130880" cy="127077"/>
              </a:xfrm>
              <a:prstGeom prst="ellipse">
                <a:avLst/>
              </a:prstGeom>
              <a:solidFill>
                <a:srgbClr val="E53B47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>
              <a:xfrm rot="60000" flipV="1">
                <a:off x="1105437" y="3393203"/>
                <a:ext cx="130880" cy="12707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60000" flipV="1">
                <a:off x="1679020" y="3398831"/>
                <a:ext cx="130880" cy="12707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 rot="16260000" flipV="1">
                <a:off x="1108367" y="4809520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60000" flipV="1">
                <a:off x="1679021" y="4810767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 rot="60000" flipV="1">
                <a:off x="1105438" y="4258926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60000" flipV="1">
                <a:off x="1677693" y="4255832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 rot="60000" flipV="1">
                <a:off x="1675792" y="4257734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 rot="60000" flipV="1">
                <a:off x="1105438" y="4805141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>
              <a:xfrm rot="60000" flipV="1">
                <a:off x="1679020" y="4810768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12133" y="2542139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05560" y="3118295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484472" y="2544075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484472" y="3121356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 rot="16260000" flipV="1">
                <a:off x="2531555" y="3393505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 rot="10860000" flipV="1">
                <a:off x="3102208" y="3394752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" name="Овал 58"/>
              <p:cNvSpPr/>
              <p:nvPr/>
            </p:nvSpPr>
            <p:spPr>
              <a:xfrm rot="60000" flipV="1">
                <a:off x="2528626" y="2842911"/>
                <a:ext cx="130880" cy="127077"/>
              </a:xfrm>
              <a:prstGeom prst="ellipse">
                <a:avLst/>
              </a:prstGeom>
              <a:solidFill>
                <a:srgbClr val="E53B47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 rot="5460000" flipV="1">
                <a:off x="3100880" y="2839817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 rot="60000" flipV="1">
                <a:off x="3098980" y="2841719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 rot="60000" flipV="1">
                <a:off x="2528625" y="3389126"/>
                <a:ext cx="130880" cy="12707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 rot="60000" flipV="1">
                <a:off x="3102208" y="3394753"/>
                <a:ext cx="130880" cy="12707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335321" y="2538061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28748" y="3114217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07660" y="2539997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907660" y="3117278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 rot="16260000" flipV="1">
                <a:off x="1112423" y="4809517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>
              <a:xfrm rot="10860000" flipV="1">
                <a:off x="1683076" y="4810765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" name="Овал 70"/>
              <p:cNvSpPr/>
              <p:nvPr/>
            </p:nvSpPr>
            <p:spPr>
              <a:xfrm rot="60000" flipV="1">
                <a:off x="1109494" y="4258924"/>
                <a:ext cx="130880" cy="12707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Овал 71"/>
              <p:cNvSpPr/>
              <p:nvPr/>
            </p:nvSpPr>
            <p:spPr>
              <a:xfrm rot="5460000" flipV="1">
                <a:off x="1681748" y="4255830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>
              <a:xfrm rot="60000" flipV="1">
                <a:off x="1679848" y="4257731"/>
                <a:ext cx="130880" cy="12707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 rot="60000" flipV="1">
                <a:off x="1109493" y="4805138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" name="Овал 74"/>
              <p:cNvSpPr/>
              <p:nvPr/>
            </p:nvSpPr>
            <p:spPr>
              <a:xfrm rot="60000" flipV="1">
                <a:off x="1683076" y="4810766"/>
                <a:ext cx="130880" cy="127077"/>
              </a:xfrm>
              <a:prstGeom prst="ellipse">
                <a:avLst/>
              </a:prstGeom>
              <a:solidFill>
                <a:srgbClr val="E53B47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916189" y="3954074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909616" y="4530230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488528" y="3956010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488528" y="4533291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>
              <a:xfrm rot="16260000" flipV="1">
                <a:off x="2534786" y="4809517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2" name="Овал 81"/>
              <p:cNvSpPr/>
              <p:nvPr/>
            </p:nvSpPr>
            <p:spPr>
              <a:xfrm rot="10860000" flipV="1">
                <a:off x="3105439" y="4810764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3" name="Овал 82"/>
              <p:cNvSpPr/>
              <p:nvPr/>
            </p:nvSpPr>
            <p:spPr>
              <a:xfrm rot="60000" flipV="1">
                <a:off x="2531857" y="4258923"/>
                <a:ext cx="130880" cy="12707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" name="Овал 83"/>
              <p:cNvSpPr/>
              <p:nvPr/>
            </p:nvSpPr>
            <p:spPr>
              <a:xfrm rot="5460000" flipV="1">
                <a:off x="3104111" y="4255829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" name="Овал 84"/>
              <p:cNvSpPr/>
              <p:nvPr/>
            </p:nvSpPr>
            <p:spPr>
              <a:xfrm rot="60000" flipV="1">
                <a:off x="3102211" y="4257731"/>
                <a:ext cx="130880" cy="12707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>
              <a:xfrm rot="60000" flipV="1">
                <a:off x="2531856" y="4805138"/>
                <a:ext cx="130880" cy="127077"/>
              </a:xfrm>
              <a:prstGeom prst="ellipse">
                <a:avLst/>
              </a:prstGeom>
              <a:solidFill>
                <a:srgbClr val="E53B47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Овал 86"/>
              <p:cNvSpPr/>
              <p:nvPr/>
            </p:nvSpPr>
            <p:spPr>
              <a:xfrm rot="60000" flipV="1">
                <a:off x="3105439" y="4810765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338552" y="3954073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331979" y="4530229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910891" y="3956009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910891" y="4533290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4" name="Скругленная прямоугольная выноска 113"/>
              <p:cNvSpPr/>
              <p:nvPr/>
            </p:nvSpPr>
            <p:spPr>
              <a:xfrm>
                <a:off x="3325961" y="2260837"/>
                <a:ext cx="498613" cy="236439"/>
              </a:xfrm>
              <a:prstGeom prst="wedgeRoundRectCallout">
                <a:avLst>
                  <a:gd name="adj1" fmla="val -62859"/>
                  <a:gd name="adj2" fmla="val 100688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2623357" y="2233143"/>
                <a:ext cx="65693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 1</a:t>
                </a:r>
                <a:endParaRPr lang="ru-RU" sz="900" baseline="-25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6" name="Скругленная прямоугольная выноска 115"/>
              <p:cNvSpPr/>
              <p:nvPr/>
            </p:nvSpPr>
            <p:spPr>
              <a:xfrm>
                <a:off x="2646516" y="2253423"/>
                <a:ext cx="498613" cy="236439"/>
              </a:xfrm>
              <a:prstGeom prst="wedgeRoundRectCallout">
                <a:avLst>
                  <a:gd name="adj1" fmla="val 31128"/>
                  <a:gd name="adj2" fmla="val 100688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F0B01AB-E5B7-490B-ABAF-A7886C7523C7}"/>
              </a:ext>
            </a:extLst>
          </p:cNvPr>
          <p:cNvGrpSpPr/>
          <p:nvPr/>
        </p:nvGrpSpPr>
        <p:grpSpPr>
          <a:xfrm>
            <a:off x="733654" y="1569828"/>
            <a:ext cx="4108862" cy="2134842"/>
            <a:chOff x="3991175" y="2363092"/>
            <a:chExt cx="5028995" cy="2643346"/>
          </a:xfrm>
        </p:grpSpPr>
        <p:sp>
          <p:nvSpPr>
            <p:cNvPr id="92" name="TextBox 8"/>
            <p:cNvSpPr txBox="1"/>
            <p:nvPr/>
          </p:nvSpPr>
          <p:spPr>
            <a:xfrm>
              <a:off x="5807543" y="2363092"/>
              <a:ext cx="921737" cy="40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500" dirty="0">
                  <a:latin typeface="Segoe UI" panose="020B0502040204020203" pitchFamily="34" charset="0"/>
                  <a:cs typeface="Segoe UI" panose="020B0502040204020203" pitchFamily="34" charset="0"/>
                </a:rPr>
                <a:t> AP</a:t>
              </a:r>
              <a:endParaRPr lang="ru-RU" sz="15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3999112" y="3160025"/>
              <a:ext cx="871757" cy="765705"/>
              <a:chOff x="708610" y="2359342"/>
              <a:chExt cx="1534546" cy="1642843"/>
            </a:xfrm>
          </p:grpSpPr>
          <p:pic>
            <p:nvPicPr>
              <p:cNvPr id="94" name="Рисунок 93"/>
              <p:cNvPicPr>
                <a:picLocks noChangeAspect="1"/>
              </p:cNvPicPr>
              <p:nvPr/>
            </p:nvPicPr>
            <p:blipFill>
              <a:blip r:embed="rId2" cstate="print">
                <a:lum bright="-3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257" y="2984244"/>
                <a:ext cx="1061104" cy="1017941"/>
              </a:xfrm>
              <a:prstGeom prst="rect">
                <a:avLst/>
              </a:prstGeom>
            </p:spPr>
          </p:pic>
          <p:grpSp>
            <p:nvGrpSpPr>
              <p:cNvPr id="95" name="Группа 94"/>
              <p:cNvGrpSpPr/>
              <p:nvPr/>
            </p:nvGrpSpPr>
            <p:grpSpPr>
              <a:xfrm rot="2710885">
                <a:off x="1529374" y="2672357"/>
                <a:ext cx="708149" cy="719415"/>
                <a:chOff x="6170252" y="3438285"/>
                <a:chExt cx="600198" cy="600198"/>
              </a:xfrm>
            </p:grpSpPr>
            <p:sp>
              <p:nvSpPr>
                <p:cNvPr id="97" name="Дуга 96"/>
                <p:cNvSpPr/>
                <p:nvPr/>
              </p:nvSpPr>
              <p:spPr>
                <a:xfrm rot="18953020">
                  <a:off x="6238464" y="3504513"/>
                  <a:ext cx="463773" cy="463773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  <p:sp>
              <p:nvSpPr>
                <p:cNvPr id="98" name="Дуга 97"/>
                <p:cNvSpPr/>
                <p:nvPr/>
              </p:nvSpPr>
              <p:spPr>
                <a:xfrm rot="18953020">
                  <a:off x="6303270" y="3569319"/>
                  <a:ext cx="334162" cy="334162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  <p:sp>
              <p:nvSpPr>
                <p:cNvPr id="99" name="Дуга 98"/>
                <p:cNvSpPr/>
                <p:nvPr/>
              </p:nvSpPr>
              <p:spPr>
                <a:xfrm rot="18953020">
                  <a:off x="6170252" y="3438285"/>
                  <a:ext cx="600198" cy="600198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708610" y="2359342"/>
                <a:ext cx="1151727" cy="69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 2</a:t>
                </a:r>
                <a:endParaRPr lang="ru-RU" sz="1500" baseline="-25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0" name="Группа 99"/>
            <p:cNvGrpSpPr/>
            <p:nvPr/>
          </p:nvGrpSpPr>
          <p:grpSpPr>
            <a:xfrm>
              <a:off x="8085760" y="4229099"/>
              <a:ext cx="934410" cy="777339"/>
              <a:chOff x="4144840" y="4938430"/>
              <a:chExt cx="1603489" cy="1514531"/>
            </a:xfrm>
          </p:grpSpPr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2" cstate="print">
                <a:lum bright="-3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8737" y="5435020"/>
                <a:ext cx="1061104" cy="1017941"/>
              </a:xfrm>
              <a:prstGeom prst="rect">
                <a:avLst/>
              </a:prstGeom>
            </p:spPr>
          </p:pic>
          <p:grpSp>
            <p:nvGrpSpPr>
              <p:cNvPr id="102" name="Группа 101"/>
              <p:cNvGrpSpPr/>
              <p:nvPr/>
            </p:nvGrpSpPr>
            <p:grpSpPr>
              <a:xfrm rot="18818796">
                <a:off x="4150473" y="5121474"/>
                <a:ext cx="708149" cy="719415"/>
                <a:chOff x="6170252" y="3438285"/>
                <a:chExt cx="600198" cy="600198"/>
              </a:xfrm>
            </p:grpSpPr>
            <p:sp>
              <p:nvSpPr>
                <p:cNvPr id="104" name="Дуга 103"/>
                <p:cNvSpPr/>
                <p:nvPr/>
              </p:nvSpPr>
              <p:spPr>
                <a:xfrm rot="18953020">
                  <a:off x="6238464" y="3504513"/>
                  <a:ext cx="463773" cy="463773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  <p:sp>
              <p:nvSpPr>
                <p:cNvPr id="105" name="Дуга 104"/>
                <p:cNvSpPr/>
                <p:nvPr/>
              </p:nvSpPr>
              <p:spPr>
                <a:xfrm rot="18953020">
                  <a:off x="6303270" y="3569319"/>
                  <a:ext cx="334162" cy="334162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  <p:sp>
              <p:nvSpPr>
                <p:cNvPr id="106" name="Дуга 105"/>
                <p:cNvSpPr/>
                <p:nvPr/>
              </p:nvSpPr>
              <p:spPr>
                <a:xfrm rot="18953020">
                  <a:off x="6170252" y="3438285"/>
                  <a:ext cx="600198" cy="600198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</p:grpSp>
          <p:sp>
            <p:nvSpPr>
              <p:cNvPr id="103" name="TextBox 19"/>
              <p:cNvSpPr txBox="1"/>
              <p:nvPr/>
            </p:nvSpPr>
            <p:spPr>
              <a:xfrm>
                <a:off x="4625552" y="4938430"/>
                <a:ext cx="1122777" cy="629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 1</a:t>
                </a:r>
                <a:endParaRPr lang="ru-RU" sz="1500" baseline="-25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07" name="Прямая со стрелкой 106"/>
            <p:cNvCxnSpPr/>
            <p:nvPr/>
          </p:nvCxnSpPr>
          <p:spPr>
            <a:xfrm flipH="1">
              <a:off x="4936684" y="3018738"/>
              <a:ext cx="414182" cy="28257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/>
            <p:nvPr/>
          </p:nvCxnSpPr>
          <p:spPr>
            <a:xfrm>
              <a:off x="6268412" y="3063042"/>
              <a:ext cx="1741599" cy="123476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Picture 2" descr="C:\Users\Левицкий\Downloads\rout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469" y="2390180"/>
              <a:ext cx="599253" cy="66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Box 116"/>
            <p:cNvSpPr txBox="1"/>
            <p:nvPr/>
          </p:nvSpPr>
          <p:spPr>
            <a:xfrm>
              <a:off x="3991175" y="4217302"/>
              <a:ext cx="38019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Gray-mapped superposed constellation </a:t>
              </a:r>
              <a:endParaRPr lang="ru-RU" sz="15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CD98-E311-4EC3-9A5D-64DC912214D4}" type="datetime1">
              <a:rPr lang="ru-RU" smtClean="0"/>
              <a:t>11.03.19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533156" y="6475413"/>
            <a:ext cx="153888" cy="184666"/>
          </a:xfrm>
        </p:spPr>
        <p:txBody>
          <a:bodyPr/>
          <a:lstStyle/>
          <a:p>
            <a:fld id="{58561C4A-FE2A-4B22-B307-E500E2728C2D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477565-BEAB-4B04-9AB3-B8A70AC644D4}"/>
              </a:ext>
            </a:extLst>
          </p:cNvPr>
          <p:cNvSpPr/>
          <p:nvPr/>
        </p:nvSpPr>
        <p:spPr>
          <a:xfrm>
            <a:off x="2907532" y="5747659"/>
            <a:ext cx="608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Can be considered as multiplexing + reflection of constellations</a:t>
            </a: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4187ED7B-2E1D-47BC-B393-8DA5B8AF6472}"/>
              </a:ext>
            </a:extLst>
          </p:cNvPr>
          <p:cNvGrpSpPr/>
          <p:nvPr/>
        </p:nvGrpSpPr>
        <p:grpSpPr>
          <a:xfrm>
            <a:off x="260456" y="3870012"/>
            <a:ext cx="4979860" cy="1563212"/>
            <a:chOff x="663127" y="2842068"/>
            <a:chExt cx="8107344" cy="2659771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DC761174-5563-4770-ABDA-B5BE9A3EED2C}"/>
                </a:ext>
              </a:extLst>
            </p:cNvPr>
            <p:cNvGrpSpPr/>
            <p:nvPr/>
          </p:nvGrpSpPr>
          <p:grpSpPr>
            <a:xfrm>
              <a:off x="6559624" y="2842068"/>
              <a:ext cx="2210847" cy="2294836"/>
              <a:chOff x="8149816" y="5740728"/>
              <a:chExt cx="2760889" cy="2865776"/>
            </a:xfrm>
          </p:grpSpPr>
          <p:cxnSp>
            <p:nvCxnSpPr>
              <p:cNvPr id="151" name="Прямая со стрелкой 150">
                <a:extLst>
                  <a:ext uri="{FF2B5EF4-FFF2-40B4-BE49-F238E27FC236}">
                    <a16:creationId xmlns:a16="http://schemas.microsoft.com/office/drawing/2014/main" id="{58C48336-86DF-4808-AE08-22D206287BD3}"/>
                  </a:ext>
                </a:extLst>
              </p:cNvPr>
              <p:cNvCxnSpPr/>
              <p:nvPr/>
            </p:nvCxnSpPr>
            <p:spPr>
              <a:xfrm flipV="1">
                <a:off x="9370450" y="6165234"/>
                <a:ext cx="0" cy="244127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CustomShape 45">
                <a:extLst>
                  <a:ext uri="{FF2B5EF4-FFF2-40B4-BE49-F238E27FC236}">
                    <a16:creationId xmlns:a16="http://schemas.microsoft.com/office/drawing/2014/main" id="{2C11756F-4789-4E2A-BCFB-5035A6FBE617}"/>
                  </a:ext>
                </a:extLst>
              </p:cNvPr>
              <p:cNvSpPr/>
              <p:nvPr/>
            </p:nvSpPr>
            <p:spPr>
              <a:xfrm>
                <a:off x="10613169" y="7139217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I</a:t>
                </a:r>
                <a:endParaRPr lang="ru-RU" sz="1800" b="0" strike="noStrike" spc="-1" baseline="-25000" dirty="0">
                  <a:latin typeface="Arial"/>
                  <a:ea typeface="Segoe UI Symbol" panose="020B0502040204020203" pitchFamily="34" charset="0"/>
                </a:endParaRPr>
              </a:p>
            </p:txBody>
          </p:sp>
          <p:cxnSp>
            <p:nvCxnSpPr>
              <p:cNvPr id="153" name="Прямая со стрелкой 152">
                <a:extLst>
                  <a:ext uri="{FF2B5EF4-FFF2-40B4-BE49-F238E27FC236}">
                    <a16:creationId xmlns:a16="http://schemas.microsoft.com/office/drawing/2014/main" id="{36D5985A-4F9D-47CA-BDDC-3B2C3F955415}"/>
                  </a:ext>
                </a:extLst>
              </p:cNvPr>
              <p:cNvCxnSpPr/>
              <p:nvPr/>
            </p:nvCxnSpPr>
            <p:spPr>
              <a:xfrm>
                <a:off x="8149816" y="7385870"/>
                <a:ext cx="2441269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CustomShape 45">
                <a:extLst>
                  <a:ext uri="{FF2B5EF4-FFF2-40B4-BE49-F238E27FC236}">
                    <a16:creationId xmlns:a16="http://schemas.microsoft.com/office/drawing/2014/main" id="{1D7A2ABF-4CD6-49D5-BC37-DE60AB317582}"/>
                  </a:ext>
                </a:extLst>
              </p:cNvPr>
              <p:cNvSpPr/>
              <p:nvPr/>
            </p:nvSpPr>
            <p:spPr>
              <a:xfrm>
                <a:off x="9256562" y="5740728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F UI Text"/>
                    <a:ea typeface="DejaVu Sans"/>
                  </a:rPr>
                  <a:t>Q</a:t>
                </a:r>
                <a:endParaRPr lang="ru-RU" sz="1800" b="0" strike="noStrike" spc="-1" baseline="-25000" dirty="0">
                  <a:latin typeface="Arial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2B0DFE5-FDD5-4ED2-97CA-C5AF60D6C761}"/>
                </a:ext>
              </a:extLst>
            </p:cNvPr>
            <p:cNvSpPr txBox="1"/>
            <p:nvPr/>
          </p:nvSpPr>
          <p:spPr>
            <a:xfrm>
              <a:off x="1384618" y="5223796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BPSK</a:t>
              </a:r>
              <a:endParaRPr lang="ru-RU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047A528-FC18-4211-8F20-D62D4B9AB0C5}"/>
                </a:ext>
              </a:extLst>
            </p:cNvPr>
            <p:cNvSpPr txBox="1"/>
            <p:nvPr/>
          </p:nvSpPr>
          <p:spPr>
            <a:xfrm>
              <a:off x="4324967" y="5224840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QPSK</a:t>
              </a:r>
              <a:endParaRPr lang="ru-RU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C203ED0-FB9F-434F-9722-29BA000D74C4}"/>
                </a:ext>
              </a:extLst>
            </p:cNvPr>
            <p:cNvSpPr txBox="1"/>
            <p:nvPr/>
          </p:nvSpPr>
          <p:spPr>
            <a:xfrm>
              <a:off x="7173290" y="5223795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Result</a:t>
              </a:r>
              <a:endParaRPr lang="ru-RU" dirty="0"/>
            </a:p>
          </p:txBody>
        </p:sp>
        <p:sp>
          <p:nvSpPr>
            <p:cNvPr id="120" name="Стрелка: вправо 119">
              <a:extLst>
                <a:ext uri="{FF2B5EF4-FFF2-40B4-BE49-F238E27FC236}">
                  <a16:creationId xmlns:a16="http://schemas.microsoft.com/office/drawing/2014/main" id="{2991C407-08D7-4E94-BA3D-F30EB0A240FC}"/>
                </a:ext>
              </a:extLst>
            </p:cNvPr>
            <p:cNvSpPr/>
            <p:nvPr/>
          </p:nvSpPr>
          <p:spPr bwMode="auto">
            <a:xfrm>
              <a:off x="5961767" y="3961940"/>
              <a:ext cx="381000" cy="358302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Знак умножения 120">
              <a:extLst>
                <a:ext uri="{FF2B5EF4-FFF2-40B4-BE49-F238E27FC236}">
                  <a16:creationId xmlns:a16="http://schemas.microsoft.com/office/drawing/2014/main" id="{45C50E01-7744-4E43-A255-C551F7F3D6F4}"/>
                </a:ext>
              </a:extLst>
            </p:cNvPr>
            <p:cNvSpPr/>
            <p:nvPr/>
          </p:nvSpPr>
          <p:spPr bwMode="auto">
            <a:xfrm>
              <a:off x="2787782" y="3886199"/>
              <a:ext cx="567784" cy="581799"/>
            </a:xfrm>
            <a:prstGeom prst="mathMultiply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47A29F75-A1B1-4EB3-A303-10F32E8CEE80}"/>
                </a:ext>
              </a:extLst>
            </p:cNvPr>
            <p:cNvGrpSpPr/>
            <p:nvPr/>
          </p:nvGrpSpPr>
          <p:grpSpPr>
            <a:xfrm>
              <a:off x="663127" y="2842068"/>
              <a:ext cx="2210848" cy="2294836"/>
              <a:chOff x="8149815" y="5740728"/>
              <a:chExt cx="2760890" cy="2865776"/>
            </a:xfrm>
          </p:grpSpPr>
          <p:cxnSp>
            <p:nvCxnSpPr>
              <p:cNvPr id="147" name="Прямая со стрелкой 146">
                <a:extLst>
                  <a:ext uri="{FF2B5EF4-FFF2-40B4-BE49-F238E27FC236}">
                    <a16:creationId xmlns:a16="http://schemas.microsoft.com/office/drawing/2014/main" id="{69155CD8-CF81-46DE-AFAC-AFFC4F8ADF80}"/>
                  </a:ext>
                </a:extLst>
              </p:cNvPr>
              <p:cNvCxnSpPr/>
              <p:nvPr/>
            </p:nvCxnSpPr>
            <p:spPr>
              <a:xfrm flipV="1">
                <a:off x="9370450" y="6165234"/>
                <a:ext cx="0" cy="244127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CustomShape 45">
                <a:extLst>
                  <a:ext uri="{FF2B5EF4-FFF2-40B4-BE49-F238E27FC236}">
                    <a16:creationId xmlns:a16="http://schemas.microsoft.com/office/drawing/2014/main" id="{3B78E7B5-CA2A-4608-8489-BCCE0B9D5772}"/>
                  </a:ext>
                </a:extLst>
              </p:cNvPr>
              <p:cNvSpPr/>
              <p:nvPr/>
            </p:nvSpPr>
            <p:spPr>
              <a:xfrm>
                <a:off x="10613169" y="7139217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I</a:t>
                </a:r>
                <a:endParaRPr lang="ru-RU" sz="1800" b="0" strike="noStrike" spc="-1" baseline="-25000" dirty="0">
                  <a:latin typeface="Arial"/>
                  <a:ea typeface="Segoe UI Symbol" panose="020B0502040204020203" pitchFamily="34" charset="0"/>
                </a:endParaRPr>
              </a:p>
            </p:txBody>
          </p:sp>
          <p:cxnSp>
            <p:nvCxnSpPr>
              <p:cNvPr id="149" name="Прямая со стрелкой 148">
                <a:extLst>
                  <a:ext uri="{FF2B5EF4-FFF2-40B4-BE49-F238E27FC236}">
                    <a16:creationId xmlns:a16="http://schemas.microsoft.com/office/drawing/2014/main" id="{A8EB71F8-FA0D-42CC-8274-4721BC078359}"/>
                  </a:ext>
                </a:extLst>
              </p:cNvPr>
              <p:cNvCxnSpPr/>
              <p:nvPr/>
            </p:nvCxnSpPr>
            <p:spPr>
              <a:xfrm>
                <a:off x="8149815" y="7385870"/>
                <a:ext cx="2441269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CustomShape 45">
                <a:extLst>
                  <a:ext uri="{FF2B5EF4-FFF2-40B4-BE49-F238E27FC236}">
                    <a16:creationId xmlns:a16="http://schemas.microsoft.com/office/drawing/2014/main" id="{77A03C1B-13A2-4EAB-A7C5-3CDBCABEA7B4}"/>
                  </a:ext>
                </a:extLst>
              </p:cNvPr>
              <p:cNvSpPr/>
              <p:nvPr/>
            </p:nvSpPr>
            <p:spPr>
              <a:xfrm>
                <a:off x="9256562" y="5740728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F UI Text"/>
                    <a:ea typeface="DejaVu Sans"/>
                  </a:rPr>
                  <a:t>Q</a:t>
                </a:r>
                <a:endParaRPr lang="ru-RU" sz="1800" b="0" strike="noStrike" spc="-1" baseline="-25000" dirty="0">
                  <a:latin typeface="Arial"/>
                </a:endParaRPr>
              </a:p>
            </p:txBody>
          </p:sp>
        </p:grpSp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34FF0936-7F93-403C-8930-33193974584F}"/>
                </a:ext>
              </a:extLst>
            </p:cNvPr>
            <p:cNvGrpSpPr/>
            <p:nvPr/>
          </p:nvGrpSpPr>
          <p:grpSpPr>
            <a:xfrm rot="18911544">
              <a:off x="1064174" y="3579403"/>
              <a:ext cx="1152456" cy="1159534"/>
              <a:chOff x="1064174" y="3579403"/>
              <a:chExt cx="1152456" cy="1159534"/>
            </a:xfrm>
          </p:grpSpPr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id="{8633692F-1C65-44AB-997E-D20154DD5B95}"/>
                  </a:ext>
                </a:extLst>
              </p:cNvPr>
              <p:cNvSpPr/>
              <p:nvPr/>
            </p:nvSpPr>
            <p:spPr>
              <a:xfrm rot="16200000" flipV="1">
                <a:off x="1064174" y="3579403"/>
                <a:ext cx="141517" cy="141517"/>
              </a:xfrm>
              <a:prstGeom prst="ellipse">
                <a:avLst/>
              </a:prstGeom>
              <a:solidFill>
                <a:srgbClr val="FFFF00"/>
              </a:solidFill>
              <a:ln cmpd="sng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Овал 145">
                <a:extLst>
                  <a:ext uri="{FF2B5EF4-FFF2-40B4-BE49-F238E27FC236}">
                    <a16:creationId xmlns:a16="http://schemas.microsoft.com/office/drawing/2014/main" id="{ADE8E133-DCE7-4AB3-98EB-4B3C64B62205}"/>
                  </a:ext>
                </a:extLst>
              </p:cNvPr>
              <p:cNvSpPr/>
              <p:nvPr/>
            </p:nvSpPr>
            <p:spPr>
              <a:xfrm rot="5400000" flipV="1">
                <a:off x="2075113" y="4597420"/>
                <a:ext cx="141517" cy="141517"/>
              </a:xfrm>
              <a:prstGeom prst="ellipse">
                <a:avLst/>
              </a:prstGeom>
              <a:solidFill>
                <a:srgbClr val="FFFF00"/>
              </a:solidFill>
              <a:ln cmpd="sng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4" name="Группа 123">
              <a:extLst>
                <a:ext uri="{FF2B5EF4-FFF2-40B4-BE49-F238E27FC236}">
                  <a16:creationId xmlns:a16="http://schemas.microsoft.com/office/drawing/2014/main" id="{2E961210-713D-48D4-BB9D-0BAB04610961}"/>
                </a:ext>
              </a:extLst>
            </p:cNvPr>
            <p:cNvGrpSpPr/>
            <p:nvPr/>
          </p:nvGrpSpPr>
          <p:grpSpPr>
            <a:xfrm>
              <a:off x="3541535" y="2842068"/>
              <a:ext cx="2210847" cy="2294836"/>
              <a:chOff x="8149816" y="5740728"/>
              <a:chExt cx="2760889" cy="2865776"/>
            </a:xfrm>
          </p:grpSpPr>
          <p:cxnSp>
            <p:nvCxnSpPr>
              <p:cNvPr id="141" name="Прямая со стрелкой 140">
                <a:extLst>
                  <a:ext uri="{FF2B5EF4-FFF2-40B4-BE49-F238E27FC236}">
                    <a16:creationId xmlns:a16="http://schemas.microsoft.com/office/drawing/2014/main" id="{C68E1607-12EA-441A-9A3E-D23435CA8E76}"/>
                  </a:ext>
                </a:extLst>
              </p:cNvPr>
              <p:cNvCxnSpPr/>
              <p:nvPr/>
            </p:nvCxnSpPr>
            <p:spPr>
              <a:xfrm flipV="1">
                <a:off x="9370450" y="6165234"/>
                <a:ext cx="0" cy="244127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CustomShape 45">
                <a:extLst>
                  <a:ext uri="{FF2B5EF4-FFF2-40B4-BE49-F238E27FC236}">
                    <a16:creationId xmlns:a16="http://schemas.microsoft.com/office/drawing/2014/main" id="{1C05091A-AC27-492C-961D-3CFE1D7A7621}"/>
                  </a:ext>
                </a:extLst>
              </p:cNvPr>
              <p:cNvSpPr/>
              <p:nvPr/>
            </p:nvSpPr>
            <p:spPr>
              <a:xfrm>
                <a:off x="10613169" y="7139217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I</a:t>
                </a:r>
                <a:endParaRPr lang="ru-RU" sz="1800" b="0" strike="noStrike" spc="-1" baseline="-25000" dirty="0">
                  <a:latin typeface="Arial"/>
                  <a:ea typeface="Segoe UI Symbol" panose="020B0502040204020203" pitchFamily="34" charset="0"/>
                </a:endParaRPr>
              </a:p>
            </p:txBody>
          </p:sp>
          <p:cxnSp>
            <p:nvCxnSpPr>
              <p:cNvPr id="143" name="Прямая со стрелкой 142">
                <a:extLst>
                  <a:ext uri="{FF2B5EF4-FFF2-40B4-BE49-F238E27FC236}">
                    <a16:creationId xmlns:a16="http://schemas.microsoft.com/office/drawing/2014/main" id="{0A1CB3C8-2E65-4D28-B627-E90C5583760A}"/>
                  </a:ext>
                </a:extLst>
              </p:cNvPr>
              <p:cNvCxnSpPr/>
              <p:nvPr/>
            </p:nvCxnSpPr>
            <p:spPr>
              <a:xfrm>
                <a:off x="8149816" y="7385870"/>
                <a:ext cx="2441269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CustomShape 45">
                <a:extLst>
                  <a:ext uri="{FF2B5EF4-FFF2-40B4-BE49-F238E27FC236}">
                    <a16:creationId xmlns:a16="http://schemas.microsoft.com/office/drawing/2014/main" id="{CED60938-14C0-4513-B9CE-262CFEF9BC29}"/>
                  </a:ext>
                </a:extLst>
              </p:cNvPr>
              <p:cNvSpPr/>
              <p:nvPr/>
            </p:nvSpPr>
            <p:spPr>
              <a:xfrm>
                <a:off x="9256562" y="5740728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F UI Text"/>
                    <a:ea typeface="DejaVu Sans"/>
                  </a:rPr>
                  <a:t>Q</a:t>
                </a:r>
                <a:endParaRPr lang="ru-RU" sz="1800" b="0" strike="noStrike" spc="-1" baseline="-25000" dirty="0">
                  <a:latin typeface="Arial"/>
                </a:endParaRPr>
              </a:p>
            </p:txBody>
          </p:sp>
        </p:grpSp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4FA86E5B-ABB5-4148-8197-517ED9DCFF6F}"/>
                </a:ext>
              </a:extLst>
            </p:cNvPr>
            <p:cNvGrpSpPr/>
            <p:nvPr/>
          </p:nvGrpSpPr>
          <p:grpSpPr>
            <a:xfrm>
              <a:off x="6680315" y="3906472"/>
              <a:ext cx="500039" cy="497675"/>
              <a:chOff x="4780229" y="3404827"/>
              <a:chExt cx="500039" cy="497675"/>
            </a:xfrm>
            <a:solidFill>
              <a:srgbClr val="FF0000"/>
            </a:solidFill>
          </p:grpSpPr>
          <p:sp>
            <p:nvSpPr>
              <p:cNvPr id="137" name="Овал 136">
                <a:extLst>
                  <a:ext uri="{FF2B5EF4-FFF2-40B4-BE49-F238E27FC236}">
                    <a16:creationId xmlns:a16="http://schemas.microsoft.com/office/drawing/2014/main" id="{C21E0230-DD7D-42F4-A8C8-D4CD796A1FFF}"/>
                  </a:ext>
                </a:extLst>
              </p:cNvPr>
              <p:cNvSpPr/>
              <p:nvPr/>
            </p:nvSpPr>
            <p:spPr>
              <a:xfrm rot="16260000" flipV="1">
                <a:off x="4780959" y="3809602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>
                <a:extLst>
                  <a:ext uri="{FF2B5EF4-FFF2-40B4-BE49-F238E27FC236}">
                    <a16:creationId xmlns:a16="http://schemas.microsoft.com/office/drawing/2014/main" id="{5CEFB417-7291-4F01-B9E1-18E53F9EB4CD}"/>
                  </a:ext>
                </a:extLst>
              </p:cNvPr>
              <p:cNvSpPr/>
              <p:nvPr/>
            </p:nvSpPr>
            <p:spPr>
              <a:xfrm rot="10860000" flipV="1">
                <a:off x="5187368" y="3809124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>
                <a:extLst>
                  <a:ext uri="{FF2B5EF4-FFF2-40B4-BE49-F238E27FC236}">
                    <a16:creationId xmlns:a16="http://schemas.microsoft.com/office/drawing/2014/main" id="{BFA63DCB-C739-4AED-96F4-217FF4D1A80C}"/>
                  </a:ext>
                </a:extLst>
              </p:cNvPr>
              <p:cNvSpPr/>
              <p:nvPr/>
            </p:nvSpPr>
            <p:spPr>
              <a:xfrm rot="60000" flipV="1">
                <a:off x="4780229" y="3405699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Овал 139">
                <a:extLst>
                  <a:ext uri="{FF2B5EF4-FFF2-40B4-BE49-F238E27FC236}">
                    <a16:creationId xmlns:a16="http://schemas.microsoft.com/office/drawing/2014/main" id="{1A7E97DA-A3F0-488D-8C6A-74CE946F5CB9}"/>
                  </a:ext>
                </a:extLst>
              </p:cNvPr>
              <p:cNvSpPr/>
              <p:nvPr/>
            </p:nvSpPr>
            <p:spPr>
              <a:xfrm rot="5460000" flipV="1">
                <a:off x="5185076" y="3404827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41E20CA0-BF06-4EBC-B39A-886CBAA7BAE4}"/>
                </a:ext>
              </a:extLst>
            </p:cNvPr>
            <p:cNvSpPr/>
            <p:nvPr/>
          </p:nvSpPr>
          <p:spPr>
            <a:xfrm flipV="1">
              <a:off x="4957518" y="3583470"/>
              <a:ext cx="141517" cy="141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F2BD620F-898F-4E97-84B4-0115DB697378}"/>
                </a:ext>
              </a:extLst>
            </p:cNvPr>
            <p:cNvSpPr/>
            <p:nvPr/>
          </p:nvSpPr>
          <p:spPr>
            <a:xfrm rot="16200000" flipV="1">
              <a:off x="3942582" y="3579403"/>
              <a:ext cx="141517" cy="141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73813904-F29A-4821-B810-800C883AB116}"/>
                </a:ext>
              </a:extLst>
            </p:cNvPr>
            <p:cNvSpPr/>
            <p:nvPr/>
          </p:nvSpPr>
          <p:spPr>
            <a:xfrm rot="5400000" flipV="1">
              <a:off x="4953521" y="4597420"/>
              <a:ext cx="141517" cy="141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01AC7C56-C44C-497B-BD23-8E3753A78B0F}"/>
                </a:ext>
              </a:extLst>
            </p:cNvPr>
            <p:cNvSpPr/>
            <p:nvPr/>
          </p:nvSpPr>
          <p:spPr>
            <a:xfrm rot="10800000" flipV="1">
              <a:off x="3938516" y="4593354"/>
              <a:ext cx="141517" cy="141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68BC8EA9-9906-42DD-90F6-D8F6E1EE9DF5}"/>
                </a:ext>
              </a:extLst>
            </p:cNvPr>
            <p:cNvSpPr/>
            <p:nvPr/>
          </p:nvSpPr>
          <p:spPr>
            <a:xfrm rot="18744146">
              <a:off x="4817545" y="3891585"/>
              <a:ext cx="112777" cy="169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C70B4BF4-B841-4ECD-9FFA-992513A4A494}"/>
                </a:ext>
              </a:extLst>
            </p:cNvPr>
            <p:cNvSpPr/>
            <p:nvPr/>
          </p:nvSpPr>
          <p:spPr>
            <a:xfrm rot="2787295">
              <a:off x="4980392" y="3385774"/>
              <a:ext cx="112777" cy="169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DB5B7D17-E13A-459F-B4F4-0949B6283355}"/>
                </a:ext>
              </a:extLst>
            </p:cNvPr>
            <p:cNvGrpSpPr/>
            <p:nvPr/>
          </p:nvGrpSpPr>
          <p:grpSpPr>
            <a:xfrm>
              <a:off x="7876389" y="3906472"/>
              <a:ext cx="500039" cy="497675"/>
              <a:chOff x="4780229" y="3404827"/>
              <a:chExt cx="500039" cy="497675"/>
            </a:xfrm>
            <a:solidFill>
              <a:srgbClr val="FF0000"/>
            </a:solidFill>
          </p:grpSpPr>
          <p:sp>
            <p:nvSpPr>
              <p:cNvPr id="133" name="Овал 132">
                <a:extLst>
                  <a:ext uri="{FF2B5EF4-FFF2-40B4-BE49-F238E27FC236}">
                    <a16:creationId xmlns:a16="http://schemas.microsoft.com/office/drawing/2014/main" id="{47898979-3E89-44C5-8523-67F5524F7254}"/>
                  </a:ext>
                </a:extLst>
              </p:cNvPr>
              <p:cNvSpPr/>
              <p:nvPr/>
            </p:nvSpPr>
            <p:spPr>
              <a:xfrm rot="16260000" flipV="1">
                <a:off x="4780959" y="3809602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Овал 133">
                <a:extLst>
                  <a:ext uri="{FF2B5EF4-FFF2-40B4-BE49-F238E27FC236}">
                    <a16:creationId xmlns:a16="http://schemas.microsoft.com/office/drawing/2014/main" id="{EA76E2C5-1213-4963-90B4-044DFEE84D9C}"/>
                  </a:ext>
                </a:extLst>
              </p:cNvPr>
              <p:cNvSpPr/>
              <p:nvPr/>
            </p:nvSpPr>
            <p:spPr>
              <a:xfrm rot="10860000" flipV="1">
                <a:off x="5187368" y="3809124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>
                <a:extLst>
                  <a:ext uri="{FF2B5EF4-FFF2-40B4-BE49-F238E27FC236}">
                    <a16:creationId xmlns:a16="http://schemas.microsoft.com/office/drawing/2014/main" id="{0710BA7E-B7D4-439E-A948-80955E199F1B}"/>
                  </a:ext>
                </a:extLst>
              </p:cNvPr>
              <p:cNvSpPr/>
              <p:nvPr/>
            </p:nvSpPr>
            <p:spPr>
              <a:xfrm rot="60000" flipV="1">
                <a:off x="4780229" y="3405699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>
                <a:extLst>
                  <a:ext uri="{FF2B5EF4-FFF2-40B4-BE49-F238E27FC236}">
                    <a16:creationId xmlns:a16="http://schemas.microsoft.com/office/drawing/2014/main" id="{88F81D6C-5F2F-44F2-A9E2-6263B335E390}"/>
                  </a:ext>
                </a:extLst>
              </p:cNvPr>
              <p:cNvSpPr/>
              <p:nvPr/>
            </p:nvSpPr>
            <p:spPr>
              <a:xfrm rot="5460000" flipV="1">
                <a:off x="5185076" y="3404827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87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45187-AF8E-4776-B73B-71A29A49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FE74B17-7295-44C2-9F33-AE20353BD2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Average throughput</a:t>
                </a:r>
              </a:p>
              <a:p>
                <a:pPr lvl="1"/>
                <a:r>
                  <a:rPr lang="en-US" dirty="0"/>
                  <a:t>Can be increased if we block the client with the worst channel conditions</a:t>
                </a:r>
              </a:p>
              <a:p>
                <a:r>
                  <a:rPr lang="en-US" dirty="0"/>
                  <a:t>Geometric Mean Throughput</a:t>
                </a:r>
              </a:p>
              <a:p>
                <a:pPr lvl="1"/>
                <a:r>
                  <a:rPr lang="en-US" dirty="0"/>
                  <a:t>KPI, widely used in cellular networks optimization as the target utility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𝑇h𝑟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Equals zero, if any client is blocked</a:t>
                </a:r>
              </a:p>
              <a:p>
                <a:pPr lvl="1"/>
                <a:r>
                  <a:rPr lang="en-US" dirty="0"/>
                  <a:t>Reaches the maximum value, if all the clients share the channel fairly (the same portion of channel time)</a:t>
                </a:r>
              </a:p>
              <a:p>
                <a:pPr lvl="2"/>
                <a:r>
                  <a:rPr lang="en-US" dirty="0"/>
                  <a:t>This is called proportional fair resource allocation</a:t>
                </a:r>
              </a:p>
              <a:p>
                <a:pPr lvl="2"/>
                <a:r>
                  <a:rPr lang="en-US" dirty="0"/>
                  <a:t>In a scenario with N client (saturated/full buffer/ traffic), each client obtains throughput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 is the maximal throughput if the client is alone.</a:t>
                </a:r>
              </a:p>
              <a:p>
                <a:pPr lvl="1"/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FE74B17-7295-44C2-9F33-AE20353BD2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114800"/>
              </a:xfrm>
              <a:blipFill>
                <a:blip r:embed="rId2"/>
                <a:stretch>
                  <a:fillRect l="-1098" t="-1185" b="-1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B68B8-ED53-4221-86F4-DE4AA366D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6BA164-A73E-4241-96FC-5EFC0A645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70D4D0E-F832-4AC4-8294-B56D7BE1C9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4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Results for 11a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504553"/>
                  </p:ext>
                </p:extLst>
              </p:nvPr>
            </p:nvGraphicFramePr>
            <p:xfrm>
              <a:off x="6212036" y="1532269"/>
              <a:ext cx="2322096" cy="18902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048">
                      <a:extLst>
                        <a:ext uri="{9D8B030D-6E8A-4147-A177-3AD203B41FA5}">
                          <a16:colId xmlns:a16="http://schemas.microsoft.com/office/drawing/2014/main" val="3579972134"/>
                        </a:ext>
                      </a:extLst>
                    </a:gridCol>
                    <a:gridCol w="1161048">
                      <a:extLst>
                        <a:ext uri="{9D8B030D-6E8A-4147-A177-3AD203B41FA5}">
                          <a16:colId xmlns:a16="http://schemas.microsoft.com/office/drawing/2014/main" val="3542272186"/>
                        </a:ext>
                      </a:extLst>
                    </a:gridCol>
                  </a:tblGrid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PHY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802.11a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8369507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SNR1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3 dB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0194591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SNR2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19 dB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2897678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MCS</a:t>
                          </a:r>
                          <a:r>
                            <a:rPr lang="en-US" sz="1400" baseline="0" dirty="0"/>
                            <a:t> TDMA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</a:t>
                          </a:r>
                          <a:r>
                            <a:rPr lang="en-US" sz="1400" baseline="0" dirty="0"/>
                            <a:t> and 6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0631504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MCS NOMA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aseline="0" dirty="0"/>
                            <a:t>0 and 4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6128278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0.85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00233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504553"/>
                  </p:ext>
                </p:extLst>
              </p:nvPr>
            </p:nvGraphicFramePr>
            <p:xfrm>
              <a:off x="6212036" y="1532269"/>
              <a:ext cx="2322096" cy="18902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048">
                      <a:extLst>
                        <a:ext uri="{9D8B030D-6E8A-4147-A177-3AD203B41FA5}">
                          <a16:colId xmlns:a16="http://schemas.microsoft.com/office/drawing/2014/main" val="3579972134"/>
                        </a:ext>
                      </a:extLst>
                    </a:gridCol>
                    <a:gridCol w="1161048">
                      <a:extLst>
                        <a:ext uri="{9D8B030D-6E8A-4147-A177-3AD203B41FA5}">
                          <a16:colId xmlns:a16="http://schemas.microsoft.com/office/drawing/2014/main" val="3542272186"/>
                        </a:ext>
                      </a:extLst>
                    </a:gridCol>
                  </a:tblGrid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PHY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802.11a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8369507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SNR1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3 dB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0194591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SNR2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19 dB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2897678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MCS</a:t>
                          </a:r>
                          <a:r>
                            <a:rPr lang="en-US" sz="1400" baseline="0" dirty="0"/>
                            <a:t> TDMA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</a:t>
                          </a:r>
                          <a:r>
                            <a:rPr lang="en-US" sz="1400" baseline="0" dirty="0"/>
                            <a:t> and 6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0631504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MCS NOMA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aseline="0" dirty="0"/>
                            <a:t>0 and 4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6128278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47" t="-500000" r="-101047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0.85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002331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17" y="1070957"/>
            <a:ext cx="5069305" cy="3240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1F80E-E935-42C8-B41F-CC38D14B69F0}"/>
              </a:ext>
            </a:extLst>
          </p:cNvPr>
          <p:cNvSpPr txBox="1"/>
          <p:nvPr/>
        </p:nvSpPr>
        <p:spPr>
          <a:xfrm>
            <a:off x="4808671" y="3620369"/>
            <a:ext cx="3244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Payload 1K/4K to align NOMA payloads  </a:t>
            </a: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360D8-B66B-4D55-86D3-D8FDEB44D716}"/>
              </a:ext>
            </a:extLst>
          </p:cNvPr>
          <p:cNvSpPr txBox="1"/>
          <p:nvPr/>
        </p:nvSpPr>
        <p:spPr>
          <a:xfrm>
            <a:off x="283566" y="4047858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Comments</a:t>
            </a:r>
          </a:p>
          <a:p>
            <a:pPr marL="228600" indent="-228600">
              <a:buAutoNum type="arabicParenR"/>
            </a:pPr>
            <a:r>
              <a:rPr lang="en-US" sz="1800" dirty="0">
                <a:solidFill>
                  <a:srgbClr val="0070C0"/>
                </a:solidFill>
              </a:rPr>
              <a:t>Round Robin 1K/1K – Equal throughput for both STAs</a:t>
            </a:r>
          </a:p>
          <a:p>
            <a:pPr marL="228600" indent="-228600">
              <a:buAutoNum type="arabicParenR"/>
            </a:pPr>
            <a:r>
              <a:rPr lang="en-US" sz="1800" dirty="0">
                <a:solidFill>
                  <a:srgbClr val="FE7A02"/>
                </a:solidFill>
              </a:rPr>
              <a:t>Round Robin 1K/4K – Throughput for STA1 goes down, Throughput for STA2 is 4 times higher than for STA1</a:t>
            </a:r>
          </a:p>
          <a:p>
            <a:pPr marL="228600" indent="-228600">
              <a:buAutoNum type="arabicParenR"/>
            </a:pPr>
            <a:r>
              <a:rPr lang="en-US" sz="1800" dirty="0"/>
              <a:t>Proportional fair 1K/4K – Equal channel time. </a:t>
            </a:r>
            <a:r>
              <a:rPr lang="en-US" sz="1800" dirty="0" err="1"/>
              <a:t>Thrp</a:t>
            </a:r>
            <a:r>
              <a:rPr lang="en-US" sz="1800" dirty="0"/>
              <a:t> for STA1 even lower, </a:t>
            </a:r>
            <a:r>
              <a:rPr lang="en-US" sz="1800" dirty="0" err="1"/>
              <a:t>Thrp</a:t>
            </a:r>
            <a:r>
              <a:rPr lang="en-US" sz="1800" dirty="0"/>
              <a:t> for STA 2 even higher -&gt; Max </a:t>
            </a:r>
            <a:r>
              <a:rPr lang="en-US" sz="1800" dirty="0" err="1"/>
              <a:t>Geomeric</a:t>
            </a:r>
            <a:r>
              <a:rPr lang="en-US" sz="1800" dirty="0"/>
              <a:t> Mean </a:t>
            </a:r>
            <a:r>
              <a:rPr lang="en-US" sz="1800" dirty="0" err="1"/>
              <a:t>Thrp</a:t>
            </a:r>
            <a:r>
              <a:rPr lang="en-US" sz="1800" dirty="0"/>
              <a:t> </a:t>
            </a:r>
          </a:p>
          <a:p>
            <a:pPr marL="228600" indent="-228600">
              <a:buAutoNum type="arabicParenR"/>
            </a:pPr>
            <a:r>
              <a:rPr lang="en-US" sz="1800" b="1" dirty="0">
                <a:highlight>
                  <a:srgbClr val="FFFF00"/>
                </a:highlight>
              </a:rPr>
              <a:t>NOMA 1K/4K – 92% gain in </a:t>
            </a:r>
            <a:r>
              <a:rPr lang="en-US" sz="1800" b="1" dirty="0" err="1">
                <a:highlight>
                  <a:srgbClr val="FFFF00"/>
                </a:highlight>
              </a:rPr>
              <a:t>thrp</a:t>
            </a:r>
            <a:r>
              <a:rPr lang="en-US" sz="1800" b="1" dirty="0">
                <a:highlight>
                  <a:srgbClr val="FFFF00"/>
                </a:highlight>
              </a:rPr>
              <a:t> for STA1, small gain in </a:t>
            </a:r>
            <a:r>
              <a:rPr lang="en-US" sz="1800" b="1" dirty="0" err="1">
                <a:highlight>
                  <a:srgbClr val="FFFF00"/>
                </a:highlight>
              </a:rPr>
              <a:t>thrp</a:t>
            </a:r>
            <a:r>
              <a:rPr lang="en-US" sz="1800" b="1" dirty="0">
                <a:highlight>
                  <a:srgbClr val="FFFF00"/>
                </a:highlight>
              </a:rPr>
              <a:t> for STA2, Overall gain +43%</a:t>
            </a:r>
            <a:endParaRPr lang="ru-RU" sz="1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3223857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54531</TotalTime>
  <Words>1513</Words>
  <Application>Microsoft Office PowerPoint</Application>
  <PresentationFormat>Экран (4:3)</PresentationFormat>
  <Paragraphs>401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Cambria Math</vt:lpstr>
      <vt:lpstr>inherit</vt:lpstr>
      <vt:lpstr>Segoe UI</vt:lpstr>
      <vt:lpstr>Segoe UI Emoji</vt:lpstr>
      <vt:lpstr>Segoe UI Semibold</vt:lpstr>
      <vt:lpstr>Segoe UI Symbol</vt:lpstr>
      <vt:lpstr>SF UI Text</vt:lpstr>
      <vt:lpstr>Source Sans Pro</vt:lpstr>
      <vt:lpstr>Times New Roman</vt:lpstr>
      <vt:lpstr>ACcord Submission Template</vt:lpstr>
      <vt:lpstr>Experimental Study of NOMA/SOMA  in Wi-Fi</vt:lpstr>
      <vt:lpstr>Outline</vt:lpstr>
      <vt:lpstr>Motivation</vt:lpstr>
      <vt:lpstr>Basic Idea of Downlink NOMA</vt:lpstr>
      <vt:lpstr>Signal Superposition</vt:lpstr>
      <vt:lpstr>A possible transmission process</vt:lpstr>
      <vt:lpstr>With SOMA, no SIC is needed</vt:lpstr>
      <vt:lpstr>KPI</vt:lpstr>
      <vt:lpstr>Theoretical Results for 11a</vt:lpstr>
      <vt:lpstr>Trade-off between throughputs for STA1 &amp; STA2</vt:lpstr>
      <vt:lpstr>Testbed</vt:lpstr>
      <vt:lpstr>TX Implementation</vt:lpstr>
      <vt:lpstr>RX Implementation</vt:lpstr>
      <vt:lpstr>Implementation</vt:lpstr>
      <vt:lpstr>Minimal set of changes to the standard</vt:lpstr>
      <vt:lpstr>November results</vt:lpstr>
      <vt:lpstr>Testbed. Experimental Setup</vt:lpstr>
      <vt:lpstr>Evaluation. Reference Throughputs </vt:lpstr>
      <vt:lpstr>Testbed. Results</vt:lpstr>
      <vt:lpstr>Презентация PowerPoint</vt:lpstr>
      <vt:lpstr>February results (SOMA)</vt:lpstr>
      <vt:lpstr>Testbed. Experimental Setup</vt:lpstr>
      <vt:lpstr>Location of devices</vt:lpstr>
      <vt:lpstr>Example of stats</vt:lpstr>
      <vt:lpstr>Testbed Results</vt:lpstr>
      <vt:lpstr>NOMA/SOMA Properties</vt:lpstr>
      <vt:lpstr>Straw Poll </vt:lpstr>
    </vt:vector>
  </TitlesOfParts>
  <Manager>khorov@frtk.ru</Manager>
  <Company>IITP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NOMA/SOMA</dc:title>
  <dc:creator>khorov@frtk.ru</dc:creator>
  <cp:lastModifiedBy>Евгений Хоров</cp:lastModifiedBy>
  <cp:revision>1793</cp:revision>
  <cp:lastPrinted>1998-02-10T13:28:06Z</cp:lastPrinted>
  <dcterms:created xsi:type="dcterms:W3CDTF">2009-12-02T19:05:24Z</dcterms:created>
  <dcterms:modified xsi:type="dcterms:W3CDTF">2019-03-11T12:32:54Z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