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522" r:id="rId4"/>
    <p:sldId id="523" r:id="rId5"/>
    <p:sldId id="524" r:id="rId6"/>
    <p:sldId id="558" r:id="rId7"/>
    <p:sldId id="557" r:id="rId8"/>
    <p:sldId id="559" r:id="rId9"/>
    <p:sldId id="525" r:id="rId10"/>
    <p:sldId id="561" r:id="rId11"/>
    <p:sldId id="562" r:id="rId12"/>
    <p:sldId id="563" r:id="rId13"/>
    <p:sldId id="564" r:id="rId14"/>
    <p:sldId id="565" r:id="rId15"/>
    <p:sldId id="527" r:id="rId16"/>
    <p:sldId id="566" r:id="rId17"/>
    <p:sldId id="556" r:id="rId18"/>
    <p:sldId id="359" r:id="rId19"/>
    <p:sldId id="567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4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7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6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802.11-18/810r1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November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Jerome Henry, Cisco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802.11-18/810r1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Jerome Henry,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802.11-18/810r1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Jerome Henry, Cisco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802.11-18/810r1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Jerome Henry, Cisco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6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797051"/>
            <a:ext cx="8345488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113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476" imgH="357" progId="">
                  <p:embed/>
                </p:oleObj>
              </mc:Choice>
              <mc:Fallback>
                <p:oleObj name="think-cell Slide" r:id="rId4" imgW="476" imgH="357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352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802.11-18/1940r0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4_Document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ot-onboarding@ietf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IoT Onboarding for 802.11</a:t>
            </a:r>
            <a:br>
              <a:rPr lang="en-GB" dirty="0"/>
            </a:b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2018-11-11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401774"/>
              </p:ext>
            </p:extLst>
          </p:nvPr>
        </p:nvGraphicFramePr>
        <p:xfrm>
          <a:off x="511175" y="2997200"/>
          <a:ext cx="767873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997200"/>
                        <a:ext cx="7678738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IoThing side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106829" y="35533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Requesting IoThing may position an “is it you” question in probe/association request frames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IoThing needs to add an identifier: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MAC address / serial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Vendor identifier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Public key (BRSKI, PKI)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F60A93-E95D-EF47-A866-CBA8E3A9B273}"/>
              </a:ext>
            </a:extLst>
          </p:cNvPr>
          <p:cNvCxnSpPr/>
          <p:nvPr/>
        </p:nvCxnSpPr>
        <p:spPr bwMode="auto">
          <a:xfrm flipV="1">
            <a:off x="876300" y="2451100"/>
            <a:ext cx="1104900" cy="635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/>
          <p:nvPr/>
        </p:nvCxnSpPr>
        <p:spPr bwMode="auto">
          <a:xfrm flipV="1">
            <a:off x="914400" y="3162300"/>
            <a:ext cx="1905000" cy="88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A3115-3B2D-7048-AA1A-04AE51BB1C3A}"/>
              </a:ext>
            </a:extLst>
          </p:cNvPr>
          <p:cNvSpPr txBox="1"/>
          <p:nvPr/>
        </p:nvSpPr>
        <p:spPr>
          <a:xfrm rot="20790315">
            <a:off x="1033929" y="2829483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Probe + “is it you?”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BBC7A7D7-0EB0-C448-9921-CA3385F2DF6A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693D5D9-90B1-9846-84F2-0FD9D419F84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789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IoThing Side Identifier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106829" y="35533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Some verticals will only need “what is that thing” value (object category)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Other verticals will need individual thing identification (thou </a:t>
            </a:r>
            <a:r>
              <a:rPr lang="en-US" kern="0" dirty="0" err="1">
                <a:solidFill>
                  <a:schemeClr val="tx1"/>
                </a:solidFill>
              </a:rPr>
              <a:t>shalst</a:t>
            </a:r>
            <a:r>
              <a:rPr lang="en-US" kern="0" dirty="0">
                <a:solidFill>
                  <a:schemeClr val="tx1"/>
                </a:solidFill>
              </a:rPr>
              <a:t> not onboard your neighbor lightbulb even if they use the same brand as yours)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Other verticals will mandate anti-spoofing provisions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F60A93-E95D-EF47-A866-CBA8E3A9B273}"/>
              </a:ext>
            </a:extLst>
          </p:cNvPr>
          <p:cNvCxnSpPr/>
          <p:nvPr/>
        </p:nvCxnSpPr>
        <p:spPr bwMode="auto">
          <a:xfrm flipV="1">
            <a:off x="876300" y="2451100"/>
            <a:ext cx="1104900" cy="635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/>
          <p:nvPr/>
        </p:nvCxnSpPr>
        <p:spPr bwMode="auto">
          <a:xfrm flipV="1">
            <a:off x="914400" y="3162300"/>
            <a:ext cx="1905000" cy="88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A3115-3B2D-7048-AA1A-04AE51BB1C3A}"/>
              </a:ext>
            </a:extLst>
          </p:cNvPr>
          <p:cNvSpPr txBox="1"/>
          <p:nvPr/>
        </p:nvSpPr>
        <p:spPr>
          <a:xfrm rot="20790315">
            <a:off x="1033929" y="2829483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Probe + “is it you?”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578BF61-BA6A-9A47-9A59-EE1EC4C50426}"/>
              </a:ext>
            </a:extLst>
          </p:cNvPr>
          <p:cNvSpPr txBox="1">
            <a:spLocks noChangeArrowheads="1"/>
          </p:cNvSpPr>
          <p:nvPr/>
        </p:nvSpPr>
        <p:spPr>
          <a:xfrm>
            <a:off x="444500" y="5397500"/>
            <a:ext cx="8229600" cy="15621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These different requirements are great area of potential cooperation with the IETF BRSKI* effort</a:t>
            </a: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9E2EF-8AA0-C241-8324-9A59563FEC8E}"/>
              </a:ext>
            </a:extLst>
          </p:cNvPr>
          <p:cNvSpPr txBox="1"/>
          <p:nvPr/>
        </p:nvSpPr>
        <p:spPr>
          <a:xfrm>
            <a:off x="4254500" y="6261100"/>
            <a:ext cx="2441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*Bootstrapping Remote Secure Key Infrastructures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7F65C-BFD9-C64D-8373-769D42C3672F}"/>
              </a:ext>
            </a:extLst>
          </p:cNvPr>
          <p:cNvSpPr txBox="1"/>
          <p:nvPr/>
        </p:nvSpPr>
        <p:spPr>
          <a:xfrm>
            <a:off x="112806" y="4028513"/>
            <a:ext cx="3922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AP only accepts the right client, with the right credentials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1B64919-6D5B-E64D-B91E-E23F44A3F1B7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EFA53C8-5D93-734E-85EC-47886059F45E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7859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Side knowledge proof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106829" y="35533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The AP can return a sign, or proof of knowledge, confirming that the IoThing communicates with the ‘right’ SSID: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Complementary value (e.g. serial)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Bloom filter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BRSKI Voucher, PKI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/>
          <p:nvPr/>
        </p:nvCxnSpPr>
        <p:spPr bwMode="auto">
          <a:xfrm flipV="1">
            <a:off x="914400" y="3162300"/>
            <a:ext cx="1905000" cy="88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A3115-3B2D-7048-AA1A-04AE51BB1C3A}"/>
              </a:ext>
            </a:extLst>
          </p:cNvPr>
          <p:cNvSpPr txBox="1"/>
          <p:nvPr/>
        </p:nvSpPr>
        <p:spPr>
          <a:xfrm rot="21355285">
            <a:off x="1089720" y="2956484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Proof that I know you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578BF61-BA6A-9A47-9A59-EE1EC4C50426}"/>
              </a:ext>
            </a:extLst>
          </p:cNvPr>
          <p:cNvSpPr txBox="1">
            <a:spLocks noChangeArrowheads="1"/>
          </p:cNvSpPr>
          <p:nvPr/>
        </p:nvSpPr>
        <p:spPr>
          <a:xfrm>
            <a:off x="444500" y="5397500"/>
            <a:ext cx="8229600" cy="15621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Complementary value, bloom filter are for IoThing level 2 needs,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PKI, BRSKI can fulfill infrastructure level 2 needs</a:t>
            </a: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9062143F-39C6-4C4F-B702-8A1DCB2C92E0}"/>
              </a:ext>
            </a:extLst>
          </p:cNvPr>
          <p:cNvSpPr/>
          <p:nvPr/>
        </p:nvSpPr>
        <p:spPr bwMode="auto">
          <a:xfrm>
            <a:off x="1714500" y="2387600"/>
            <a:ext cx="304800" cy="266700"/>
          </a:xfrm>
          <a:prstGeom prst="noSmok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C9D8B-92D6-0B4A-80E1-4040090F79F7}"/>
              </a:ext>
            </a:extLst>
          </p:cNvPr>
          <p:cNvSpPr txBox="1"/>
          <p:nvPr/>
        </p:nvSpPr>
        <p:spPr>
          <a:xfrm rot="20790315">
            <a:off x="1362297" y="2156384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No proof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C2FED-66F2-BA4D-BCE6-884829744F70}"/>
              </a:ext>
            </a:extLst>
          </p:cNvPr>
          <p:cNvSpPr txBox="1"/>
          <p:nvPr/>
        </p:nvSpPr>
        <p:spPr>
          <a:xfrm>
            <a:off x="112806" y="4028513"/>
            <a:ext cx="3922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AP only accepts the right client, with the right credentials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072612-E4B0-7546-87CB-46DD2C73BDD5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BA83CE8-823F-6840-9F9F-C5175D87E2A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Side knowledge proof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233829" y="20420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4254500"/>
            <a:ext cx="8318500" cy="18415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If the proof is given at the probe phase, the AP may need to go search for an answer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This process may require a comeback phase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>
            <a:cxnSpLocks/>
          </p:cNvCxnSpPr>
          <p:nvPr/>
        </p:nvCxnSpPr>
        <p:spPr bwMode="auto">
          <a:xfrm>
            <a:off x="914400" y="31623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6744CB-A742-5541-B731-66CB1DA266C7}"/>
              </a:ext>
            </a:extLst>
          </p:cNvPr>
          <p:cNvCxnSpPr>
            <a:cxnSpLocks/>
          </p:cNvCxnSpPr>
          <p:nvPr/>
        </p:nvCxnSpPr>
        <p:spPr bwMode="auto">
          <a:xfrm>
            <a:off x="927100" y="35306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C75E16-CF0B-2744-9E0F-9F912246F7D4}"/>
              </a:ext>
            </a:extLst>
          </p:cNvPr>
          <p:cNvCxnSpPr>
            <a:cxnSpLocks/>
          </p:cNvCxnSpPr>
          <p:nvPr/>
        </p:nvCxnSpPr>
        <p:spPr bwMode="auto">
          <a:xfrm>
            <a:off x="965200" y="39624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BE5A07-DD32-7C43-A93C-D1156B877885}"/>
              </a:ext>
            </a:extLst>
          </p:cNvPr>
          <p:cNvCxnSpPr>
            <a:cxnSpLocks/>
          </p:cNvCxnSpPr>
          <p:nvPr/>
        </p:nvCxnSpPr>
        <p:spPr bwMode="auto">
          <a:xfrm>
            <a:off x="977900" y="43307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BEEF96-EE7F-C546-9762-415F44ADF8FC}"/>
              </a:ext>
            </a:extLst>
          </p:cNvPr>
          <p:cNvSpPr txBox="1"/>
          <p:nvPr/>
        </p:nvSpPr>
        <p:spPr>
          <a:xfrm>
            <a:off x="1503829" y="2931083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Is it you?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65D43-DB7E-014C-A6CC-48A4DAC07794}"/>
              </a:ext>
            </a:extLst>
          </p:cNvPr>
          <p:cNvSpPr txBox="1"/>
          <p:nvPr/>
        </p:nvSpPr>
        <p:spPr>
          <a:xfrm>
            <a:off x="1262529" y="3286683"/>
            <a:ext cx="1446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Response + comeback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69B8DD-A79F-BD4E-8A5B-BB37B67C4F59}"/>
              </a:ext>
            </a:extLst>
          </p:cNvPr>
          <p:cNvSpPr txBox="1"/>
          <p:nvPr/>
        </p:nvSpPr>
        <p:spPr>
          <a:xfrm>
            <a:off x="1237129" y="4086783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Response + proof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326E32-1EE5-EE41-8CF9-6F9B6F3B261C}"/>
              </a:ext>
            </a:extLst>
          </p:cNvPr>
          <p:cNvSpPr txBox="1"/>
          <p:nvPr/>
        </p:nvSpPr>
        <p:spPr>
          <a:xfrm>
            <a:off x="1516529" y="3718483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Is it you?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C4ED30-0652-8945-A22C-CFC66E84003B}"/>
              </a:ext>
            </a:extLst>
          </p:cNvPr>
          <p:cNvCxnSpPr>
            <a:cxnSpLocks/>
          </p:cNvCxnSpPr>
          <p:nvPr/>
        </p:nvCxnSpPr>
        <p:spPr bwMode="auto">
          <a:xfrm>
            <a:off x="3784600" y="36830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5A5684-EC9D-774A-B405-B1418DB95995}"/>
              </a:ext>
            </a:extLst>
          </p:cNvPr>
          <p:cNvSpPr txBox="1"/>
          <p:nvPr/>
        </p:nvSpPr>
        <p:spPr>
          <a:xfrm>
            <a:off x="3840629" y="3400983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Backend proof collection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A53A6A8-89B5-1344-A6CC-D70C638D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81" y="3366994"/>
            <a:ext cx="572247" cy="572247"/>
          </a:xfrm>
          <a:prstGeom prst="rect">
            <a:avLst/>
          </a:prstGeom>
        </p:spPr>
      </p:pic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5B25A48-79FB-9B4A-8E5D-92F4661D0F31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9C29408D-FC42-844F-9E3F-43B5B2013986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236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2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Specific “IoT identifiers” fields could be added to probe/association requests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Identifiers may be associated with exchange type (in following slides)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AP probe/association response could include comeback values, proof IE values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40403-12FA-BA4B-A3E2-B530DFD92555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F08998-1E21-EC47-8195-A93E61DBFAA2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901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 for Secure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681319" y="3950072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4"/>
            <a:ext cx="2896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onboard,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and were not tampered with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1EF01-4D01-3149-B1A9-77AEB2BFAAE2}"/>
              </a:ext>
            </a:extLst>
          </p:cNvPr>
          <p:cNvSpPr txBox="1"/>
          <p:nvPr/>
        </p:nvSpPr>
        <p:spPr>
          <a:xfrm>
            <a:off x="5199530" y="2721906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AAA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ADE1F-2B12-7E40-A096-8978C3E4B58B}"/>
              </a:ext>
            </a:extLst>
          </p:cNvPr>
          <p:cNvSpPr txBox="1"/>
          <p:nvPr/>
        </p:nvSpPr>
        <p:spPr>
          <a:xfrm>
            <a:off x="5656729" y="2721906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Registrar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033E4-5629-654A-9418-FB1E4CD4F4CD}"/>
              </a:ext>
            </a:extLst>
          </p:cNvPr>
          <p:cNvSpPr txBox="1"/>
          <p:nvPr/>
        </p:nvSpPr>
        <p:spPr>
          <a:xfrm>
            <a:off x="6338047" y="273087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MASA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FE360-EA36-0143-998D-4A8245EBFD22}"/>
              </a:ext>
            </a:extLst>
          </p:cNvPr>
          <p:cNvSpPr txBox="1"/>
          <p:nvPr/>
        </p:nvSpPr>
        <p:spPr>
          <a:xfrm>
            <a:off x="7494494" y="2094376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Manufacturer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C95C3A0-A9FF-274C-9503-7062116C084A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371600"/>
            <a:ext cx="8318500" cy="4724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For higher security networks, and/or critical objects, a third level of security may be needed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IoThing may need anti-evil twin protection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Network may need anti-tempering (open boxes) measures for new </a:t>
            </a:r>
            <a:r>
              <a:rPr lang="en-US" kern="0" dirty="0" err="1">
                <a:solidFill>
                  <a:schemeClr val="tx1"/>
                </a:solidFill>
              </a:rPr>
              <a:t>IoThings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204A1CE-0390-D045-8D11-E9BEE84538DA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7402B11A-2640-FD45-8B89-7B8E67E876DE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87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 for Secure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681319" y="3950072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4"/>
            <a:ext cx="2896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onboard,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and were not tampered with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8CBE8-C757-AA47-8EDD-7EAB227D85A9}"/>
              </a:ext>
            </a:extLst>
          </p:cNvPr>
          <p:cNvSpPr txBox="1"/>
          <p:nvPr/>
        </p:nvSpPr>
        <p:spPr>
          <a:xfrm>
            <a:off x="1133289" y="4455830"/>
            <a:ext cx="3248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IoThing provides a public cert</a:t>
            </a:r>
          </a:p>
          <a:p>
            <a:r>
              <a:rPr lang="en-US" sz="1100" dirty="0">
                <a:solidFill>
                  <a:schemeClr val="tx1"/>
                </a:solidFill>
              </a:rPr>
              <a:t>Cert is verified by MASA/Manufacturer and approved</a:t>
            </a:r>
          </a:p>
          <a:p>
            <a:r>
              <a:rPr lang="en-US" sz="1100" dirty="0">
                <a:solidFill>
                  <a:schemeClr val="tx1"/>
                </a:solidFill>
              </a:rPr>
              <a:t>Proof of ownership is returned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366A55-5B5A-E44E-B980-24B8EF568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11" y="2254624"/>
            <a:ext cx="572247" cy="57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D59724-0329-AD4A-B80B-A68668C7A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681" y="1627094"/>
            <a:ext cx="572247" cy="572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A1EE72-AC3F-2B4C-BA8D-01E359208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705" y="2254624"/>
            <a:ext cx="572247" cy="572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D5CCD-2318-C84E-AA89-E5C92FE7A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17" y="2245659"/>
            <a:ext cx="572247" cy="572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A1EF01-4D01-3149-B1A9-77AEB2BFAAE2}"/>
              </a:ext>
            </a:extLst>
          </p:cNvPr>
          <p:cNvSpPr txBox="1"/>
          <p:nvPr/>
        </p:nvSpPr>
        <p:spPr>
          <a:xfrm>
            <a:off x="5199530" y="2721906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AAA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ADE1F-2B12-7E40-A096-8978C3E4B58B}"/>
              </a:ext>
            </a:extLst>
          </p:cNvPr>
          <p:cNvSpPr txBox="1"/>
          <p:nvPr/>
        </p:nvSpPr>
        <p:spPr>
          <a:xfrm>
            <a:off x="5656729" y="2721906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Registrar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033E4-5629-654A-9418-FB1E4CD4F4CD}"/>
              </a:ext>
            </a:extLst>
          </p:cNvPr>
          <p:cNvSpPr txBox="1"/>
          <p:nvPr/>
        </p:nvSpPr>
        <p:spPr>
          <a:xfrm>
            <a:off x="6338047" y="273087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MASA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FE360-EA36-0143-998D-4A8245EBFD22}"/>
              </a:ext>
            </a:extLst>
          </p:cNvPr>
          <p:cNvSpPr txBox="1"/>
          <p:nvPr/>
        </p:nvSpPr>
        <p:spPr>
          <a:xfrm>
            <a:off x="7494494" y="2094376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Manufacturer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0803B3C-C085-F049-929D-9C005438C4D4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5092700"/>
            <a:ext cx="8318500" cy="10033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BRSKI allows for such level 3 requirements on both sides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6C6942-566E-8043-9901-FBF3EC9D224C}"/>
              </a:ext>
            </a:extLst>
          </p:cNvPr>
          <p:cNvCxnSpPr/>
          <p:nvPr/>
        </p:nvCxnSpPr>
        <p:spPr bwMode="auto">
          <a:xfrm>
            <a:off x="3073400" y="3632200"/>
            <a:ext cx="22225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A42B8C-D031-6449-BD00-0D363EE8A97B}"/>
              </a:ext>
            </a:extLst>
          </p:cNvPr>
          <p:cNvCxnSpPr>
            <a:cxnSpLocks/>
          </p:cNvCxnSpPr>
          <p:nvPr/>
        </p:nvCxnSpPr>
        <p:spPr bwMode="auto">
          <a:xfrm flipV="1">
            <a:off x="5448300" y="3048000"/>
            <a:ext cx="0" cy="215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80DCFB-F771-CA46-9EDD-244AA4573333}"/>
              </a:ext>
            </a:extLst>
          </p:cNvPr>
          <p:cNvCxnSpPr>
            <a:cxnSpLocks/>
          </p:cNvCxnSpPr>
          <p:nvPr/>
        </p:nvCxnSpPr>
        <p:spPr bwMode="auto">
          <a:xfrm>
            <a:off x="5397500" y="2146300"/>
            <a:ext cx="1955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534BC5-9D50-A442-A55E-03D13B1B834F}"/>
              </a:ext>
            </a:extLst>
          </p:cNvPr>
          <p:cNvCxnSpPr>
            <a:cxnSpLocks/>
          </p:cNvCxnSpPr>
          <p:nvPr/>
        </p:nvCxnSpPr>
        <p:spPr bwMode="auto">
          <a:xfrm>
            <a:off x="5740400" y="3048000"/>
            <a:ext cx="2133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29B24C-42E7-F440-988E-0DFECEDA5F0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2300" y="3098800"/>
            <a:ext cx="0" cy="215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C70BF6-98A9-4D49-9B1C-B7D1A49415BF}"/>
              </a:ext>
            </a:extLst>
          </p:cNvPr>
          <p:cNvCxnSpPr/>
          <p:nvPr/>
        </p:nvCxnSpPr>
        <p:spPr bwMode="auto">
          <a:xfrm>
            <a:off x="3086100" y="4381500"/>
            <a:ext cx="22225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4831A31F-16CE-9843-9172-C59AD16E5CFA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D0C80F78-8AAB-0243-BB48-7987C953CB7A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16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7862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B21C-435E-2645-BC2F-83E781DF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08" y="915535"/>
            <a:ext cx="8345488" cy="731837"/>
          </a:xfrm>
        </p:spPr>
        <p:txBody>
          <a:bodyPr/>
          <a:lstStyle/>
          <a:p>
            <a:r>
              <a:rPr lang="en-US" dirty="0"/>
              <a:t>Approaches to onboarding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B95BA-F310-6649-9C74-7D021B08B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96881"/>
              </p:ext>
            </p:extLst>
          </p:nvPr>
        </p:nvGraphicFramePr>
        <p:xfrm>
          <a:off x="212796" y="1835151"/>
          <a:ext cx="8563201" cy="37895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1319">
                  <a:extLst>
                    <a:ext uri="{9D8B030D-6E8A-4147-A177-3AD203B41FA5}">
                      <a16:colId xmlns:a16="http://schemas.microsoft.com/office/drawing/2014/main" val="2565129476"/>
                    </a:ext>
                  </a:extLst>
                </a:gridCol>
                <a:gridCol w="674915">
                  <a:extLst>
                    <a:ext uri="{9D8B030D-6E8A-4147-A177-3AD203B41FA5}">
                      <a16:colId xmlns:a16="http://schemas.microsoft.com/office/drawing/2014/main" val="423625565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56227240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56747799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18376711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27182535"/>
                    </a:ext>
                  </a:extLst>
                </a:gridCol>
                <a:gridCol w="1322910">
                  <a:extLst>
                    <a:ext uri="{9D8B030D-6E8A-4147-A177-3AD203B41FA5}">
                      <a16:colId xmlns:a16="http://schemas.microsoft.com/office/drawing/2014/main" val="3197048207"/>
                    </a:ext>
                  </a:extLst>
                </a:gridCol>
              </a:tblGrid>
              <a:tr h="51534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Simple Serial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BRSKI w/ sales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BRSKI no sales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BRSKI with POP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77515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 dirty="0"/>
                        <a:t>Correct Network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42096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 dirty="0"/>
                        <a:t>Onboard without </a:t>
                      </a:r>
                    </a:p>
                    <a:p>
                      <a:r>
                        <a:rPr lang="en-US" sz="1200" dirty="0"/>
                        <a:t>Internet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10307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 dirty="0"/>
                        <a:t>Proof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98322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 dirty="0"/>
                        <a:t>Supply chain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50754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/>
                        <a:t>Hands free*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19249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/>
                        <a:t>Well secured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49951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/>
                        <a:t>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Std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Partially 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Partially 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70244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r>
                        <a:rPr lang="en-US" sz="1200" dirty="0"/>
                        <a:t>Key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Asym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X.509 + 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5482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r>
                        <a:rPr lang="en-US" sz="1200" dirty="0"/>
                        <a:t>Manufacturing </a:t>
                      </a:r>
                    </a:p>
                    <a:p>
                      <a:r>
                        <a:rPr lang="en-US" sz="1200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Nvram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Serial#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Key + label/BOM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Cert+Back</a:t>
                      </a:r>
                      <a:r>
                        <a:rPr lang="en-US" sz="1200" dirty="0"/>
                        <a:t> End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Cert+label</a:t>
                      </a:r>
                      <a:r>
                        <a:rPr lang="en-US" sz="1200" dirty="0"/>
                        <a:t>/BOM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610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4E5986-B1AE-BE41-A1BC-43E489E61FB4}"/>
              </a:ext>
            </a:extLst>
          </p:cNvPr>
          <p:cNvSpPr txBox="1"/>
          <p:nvPr/>
        </p:nvSpPr>
        <p:spPr>
          <a:xfrm>
            <a:off x="5227481" y="5700906"/>
            <a:ext cx="3340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*Hands free = no label or BOM integration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**Assumes protection of proof of ownership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***Assumes Internet access to enterprise AAA at some point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306B-9F24-454B-9590-961550F8BD10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8CD1D0-F8D9-CF40-8D9A-0553A328E26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17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26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2E3E-94CD-40A6-8D00-65219088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EEF6-D625-42AD-8B98-9E2800E52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B77F-B625-49D7-ACCC-A65C0C6309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EEA5B4-D477-40A0-9187-4B72BCD2E5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9338E-87B6-4593-A298-DD7D0FD4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7784"/>
            <a:ext cx="7770813" cy="427663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IoT onboarding presents new requirements for 802.11 exchanges</a:t>
            </a:r>
          </a:p>
          <a:p>
            <a:pPr>
              <a:buFont typeface="Arial" charset="0"/>
              <a:buChar char="•"/>
            </a:pPr>
            <a:r>
              <a:rPr lang="en-US" dirty="0"/>
              <a:t>Collaboration with IETF may help better refine the associated needs for 802.11</a:t>
            </a:r>
          </a:p>
          <a:p>
            <a:pPr>
              <a:buFont typeface="Arial" charset="0"/>
              <a:buChar char="•"/>
            </a:pPr>
            <a:r>
              <a:rPr lang="en-US" dirty="0"/>
              <a:t>New IEs in existing or new frames may be proposed to solve the various use cases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2E3E-94CD-40A6-8D00-65219088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EEF6-D625-42AD-8B98-9E2800E52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B77F-B625-49D7-ACCC-A65C0C6309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EEA5B4-D477-40A0-9187-4B72BCD2E5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9338E-87B6-4593-A298-DD7D0FD4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7784"/>
            <a:ext cx="7770813" cy="42766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BRSKI over IEEE 802.11, draft-friel-anima-brski-over-802dot11-00, https://</a:t>
            </a:r>
            <a:r>
              <a:rPr lang="en-US" dirty="0" err="1"/>
              <a:t>datatracker.ietf.org</a:t>
            </a:r>
            <a:r>
              <a:rPr lang="en-US" dirty="0"/>
              <a:t>/doc/draft-friel-anima-brski-over-802dot11/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Proof of Possession to Devices for Onboarding, draft-lear-brski-pop-00, https://</a:t>
            </a:r>
            <a:r>
              <a:rPr lang="en-US" dirty="0" err="1"/>
              <a:t>datatracker.ietf.org</a:t>
            </a:r>
            <a:r>
              <a:rPr lang="en-US" dirty="0"/>
              <a:t>/doc/draft-</a:t>
            </a:r>
            <a:r>
              <a:rPr lang="en-US" dirty="0" err="1"/>
              <a:t>lear</a:t>
            </a:r>
            <a:r>
              <a:rPr lang="en-US" dirty="0"/>
              <a:t>-</a:t>
            </a:r>
            <a:r>
              <a:rPr lang="en-US" dirty="0" err="1"/>
              <a:t>brski</a:t>
            </a:r>
            <a:r>
              <a:rPr lang="en-US" dirty="0"/>
              <a:t>-pop/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Worth noting: IETF </a:t>
            </a:r>
            <a:r>
              <a:rPr lang="en-US" dirty="0" err="1"/>
              <a:t>opsawg</a:t>
            </a:r>
            <a:r>
              <a:rPr lang="en-US" dirty="0"/>
              <a:t> and anima mailing lists, upcoming </a:t>
            </a:r>
            <a:r>
              <a:rPr lang="en-US" b="0" dirty="0">
                <a:hlinkClick r:id="rId2"/>
              </a:rPr>
              <a:t>iot-onboarding@ietf.org</a:t>
            </a:r>
            <a:r>
              <a:rPr lang="en-US" b="0" dirty="0"/>
              <a:t> </a:t>
            </a:r>
            <a:r>
              <a:rPr lang="en-US" dirty="0"/>
              <a:t>mailing list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document presents challenges around IoT onboarding for 802.11, and suggests a few areas of possible cooperation between 802.11 and IETF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5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onboarding is 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1147484" y="3959037"/>
            <a:ext cx="2105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just need the SSID / PSK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3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I accept any client with the right credentials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11484FB-5EF8-9346-A201-CEDCCD01E26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A headless IoT device needs to be told the SSID and its associated credentials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At this basic level (“level 1”), connectivity is the main objective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422116-E4A1-A74E-88A1-7DF388C48101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BE242B4-84F1-8347-8832-01F7B592DB3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3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28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Provisioning is 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1147484" y="3959037"/>
            <a:ext cx="2105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just need the SSID / PSK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3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I accept any client with the right credentials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A830BE-8B64-334E-9747-21889BDA8F04}"/>
              </a:ext>
            </a:extLst>
          </p:cNvPr>
          <p:cNvCxnSpPr/>
          <p:nvPr/>
        </p:nvCxnSpPr>
        <p:spPr>
          <a:xfrm>
            <a:off x="1721225" y="2865344"/>
            <a:ext cx="340659" cy="4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58039-9BC1-2245-A9EB-CA2CF51B7445}"/>
              </a:ext>
            </a:extLst>
          </p:cNvPr>
          <p:cNvCxnSpPr/>
          <p:nvPr/>
        </p:nvCxnSpPr>
        <p:spPr>
          <a:xfrm>
            <a:off x="1595719" y="2937061"/>
            <a:ext cx="340659" cy="4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599502-E4D5-E34F-9D34-5ECBBEAD4B06}"/>
              </a:ext>
            </a:extLst>
          </p:cNvPr>
          <p:cNvSpPr txBox="1"/>
          <p:nvPr/>
        </p:nvSpPr>
        <p:spPr>
          <a:xfrm>
            <a:off x="1129553" y="2578475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OOB (NFC, BT etc.) or P2P Wi-Fi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3A8EA-4625-FF40-ABF3-DECBE90EB347}"/>
              </a:ext>
            </a:extLst>
          </p:cNvPr>
          <p:cNvSpPr txBox="1"/>
          <p:nvPr/>
        </p:nvSpPr>
        <p:spPr>
          <a:xfrm>
            <a:off x="609601" y="3089460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SSID, credentials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092D56-B643-9449-A805-8BA2A17AF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44" y="2426074"/>
            <a:ext cx="641350" cy="641350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E5D94F7-91C1-2443-B2D0-C728E03A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Several solutions have been developed to solve this provisioning problem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This can be seen as an “individual scale” provisioning problem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EDF9744-F6D9-2844-A9B5-C79C8E73C66F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043FD0-BF2A-E445-9B64-38D468E26BB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4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374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at Scale is not solved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A90D4-5620-044D-B0E7-C4BFDE2F9F0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73529" y="2081306"/>
            <a:ext cx="3251200" cy="325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4E2CCF-0D9E-C74C-8428-EBB166198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203" y="4783791"/>
            <a:ext cx="438685" cy="394073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768600"/>
            <a:ext cx="7772400" cy="3327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“individual scale” provisioning solutions are challenged for “building scale” provisioning scenarios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9AC6349-50A1-114D-99B6-7446925B0EE6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C29855AC-AF57-6D4C-B1A1-DB38C3F083D4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5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836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at Scale is not solved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617695" y="3605677"/>
            <a:ext cx="2917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Individual P2P communication and provisioning</a:t>
            </a:r>
          </a:p>
          <a:p>
            <a:r>
              <a:rPr lang="en-US" sz="1100" dirty="0">
                <a:solidFill>
                  <a:schemeClr val="tx1"/>
                </a:solidFill>
              </a:rPr>
              <a:t>(times n individual devices)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1803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“Individual scale” provisioning techniques only imperfectly solve the “building scale” case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Potential excessive airtime consumption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“Regular” 802.11 process vs “IoT” process mismatches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84EFC3-E5EF-D148-8B7F-9FD47AF3A0F3}"/>
              </a:ext>
            </a:extLst>
          </p:cNvPr>
          <p:cNvCxnSpPr/>
          <p:nvPr/>
        </p:nvCxnSpPr>
        <p:spPr bwMode="auto">
          <a:xfrm flipH="1">
            <a:off x="2794000" y="3517900"/>
            <a:ext cx="2387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B53A4FD-11CC-1442-94B6-9D40F3EB1E18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65D7F908-8B7A-F346-8AA0-DE842498E522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49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at Scale is not solved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5056095" y="3923177"/>
            <a:ext cx="17844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Infrastructure needs to:</a:t>
            </a:r>
          </a:p>
          <a:p>
            <a:r>
              <a:rPr lang="en-US" sz="1100" dirty="0">
                <a:solidFill>
                  <a:schemeClr val="tx1"/>
                </a:solidFill>
              </a:rPr>
              <a:t>Advertise “IoT friendliness”</a:t>
            </a:r>
          </a:p>
          <a:p>
            <a:r>
              <a:rPr lang="en-US" sz="1100" dirty="0">
                <a:solidFill>
                  <a:schemeClr val="tx1"/>
                </a:solidFill>
              </a:rPr>
              <a:t>Automate provisioning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For “building scale” provisioning, the awaking IoThing needs to detect “IoT SSIDs” through which inline automated onboarding mechanism may exist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r>
              <a:rPr lang="en-US" dirty="0">
                <a:solidFill>
                  <a:schemeClr val="tx1"/>
                </a:solidFill>
              </a:rPr>
              <a:t>802.11u, 802.11aq can advertise IoT support</a:t>
            </a:r>
          </a:p>
          <a:p>
            <a:r>
              <a:rPr lang="en-US" dirty="0">
                <a:solidFill>
                  <a:schemeClr val="tx1"/>
                </a:solidFill>
              </a:rPr>
              <a:t>Temporal tunnel could be used for secure provisioning (e.g. RFC 8110, EAP-TEAP-BRSKI, others)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C0B8AD58-9A53-DB4F-844A-853DAC84391F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C581BCB3-A252-2E43-8DCC-48CE31C6CBB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828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1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802.11 messaging could be augmented to facilitate IoT onboarding at scale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Specific “IoT onboarding” values in 802.11u/</a:t>
            </a:r>
            <a:r>
              <a:rPr lang="en-US" kern="0" dirty="0" err="1">
                <a:solidFill>
                  <a:schemeClr val="tx1"/>
                </a:solidFill>
              </a:rPr>
              <a:t>aq</a:t>
            </a:r>
            <a:r>
              <a:rPr lang="en-US" kern="0" dirty="0">
                <a:solidFill>
                  <a:schemeClr val="tx1"/>
                </a:solidFill>
              </a:rPr>
              <a:t>, in beacons and probe responses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Options could be set to signal secure provisioning (e.g. RFC 8110)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3CDB7213-3345-7A4D-903F-42ADDE1CBE4C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BD205959-C039-234D-B0BA-151C50AD7C81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946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IoThing side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A90D4-5620-044D-B0E7-C4BFDE2F9F0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3529" y="2081306"/>
            <a:ext cx="3251200" cy="325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4E2CCF-0D9E-C74C-8428-EBB16619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03" y="4783791"/>
            <a:ext cx="438685" cy="39407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932329" y="54202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In multi-tenant scenarios, the IoThing needs to know the ‘right’ SSID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“Honest neighbors” also should not want to onboard the Thing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This can be achieved when the infrastructure proves that it “knows” the IoThing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BC811B28-52C0-4D4A-B196-D11471E89C29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66BBBC57-2168-3A46-8F55-1360E95F8973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168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30123</TotalTime>
  <Words>1286</Words>
  <Application>Microsoft Macintosh PowerPoint</Application>
  <PresentationFormat>On-screen Show (4:3)</PresentationFormat>
  <Paragraphs>288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MS Gothic</vt:lpstr>
      <vt:lpstr>ＭＳ Ｐゴシック</vt:lpstr>
      <vt:lpstr>Arial</vt:lpstr>
      <vt:lpstr>CiscoSans ExtraLight</vt:lpstr>
      <vt:lpstr>Times New Roman</vt:lpstr>
      <vt:lpstr>Office Theme</vt:lpstr>
      <vt:lpstr>think-cell Slide</vt:lpstr>
      <vt:lpstr>Microsoft Word 97 - 2004 Document</vt:lpstr>
      <vt:lpstr>IoT Onboarding for 802.11 </vt:lpstr>
      <vt:lpstr>Abstract</vt:lpstr>
      <vt:lpstr>Basic onboarding is simple</vt:lpstr>
      <vt:lpstr>Basic Provisioning is simple</vt:lpstr>
      <vt:lpstr>Provisioning at Scale is not solved yet</vt:lpstr>
      <vt:lpstr>Provisioning at Scale is not solved yet</vt:lpstr>
      <vt:lpstr>Provisioning at Scale is not solved yet</vt:lpstr>
      <vt:lpstr>Conclusion 1</vt:lpstr>
      <vt:lpstr>Increased IoThing side Requirements</vt:lpstr>
      <vt:lpstr>Increased IoThing side Requirements</vt:lpstr>
      <vt:lpstr>IoThing Side Identifier Challenges</vt:lpstr>
      <vt:lpstr>Infrastructure Side knowledge proof</vt:lpstr>
      <vt:lpstr>Infrastructure Side knowledge proof</vt:lpstr>
      <vt:lpstr>Conclusion 2</vt:lpstr>
      <vt:lpstr>Level 3 for Secure networks</vt:lpstr>
      <vt:lpstr>Level 3 for Secure networks</vt:lpstr>
      <vt:lpstr>Approaches to onboarding</vt:lpstr>
      <vt:lpstr>Conclusion 3</vt:lpstr>
      <vt:lpstr>References</vt:lpstr>
    </vt:vector>
  </TitlesOfParts>
  <Company>Ericsson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 1195</dc:title>
  <dc:creator>Ericsson</dc:creator>
  <cp:lastModifiedBy>Jerome Henry</cp:lastModifiedBy>
  <cp:revision>230</cp:revision>
  <cp:lastPrinted>1601-01-01T00:00:00Z</cp:lastPrinted>
  <dcterms:created xsi:type="dcterms:W3CDTF">2018-04-24T13:33:11Z</dcterms:created>
  <dcterms:modified xsi:type="dcterms:W3CDTF">2018-11-11T06:49:58Z</dcterms:modified>
</cp:coreProperties>
</file>