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48" r:id="rId2"/>
    <p:sldId id="556" r:id="rId3"/>
    <p:sldId id="559" r:id="rId4"/>
    <p:sldId id="560" r:id="rId5"/>
    <p:sldId id="562" r:id="rId6"/>
    <p:sldId id="561" r:id="rId7"/>
    <p:sldId id="558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 varScale="1">
        <p:scale>
          <a:sx n="89" d="100"/>
          <a:sy n="89" d="100"/>
        </p:scale>
        <p:origin x="128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731" y="-8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June,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September,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802.11-18/1902r1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76177"/>
            <a:ext cx="7772400" cy="893423"/>
          </a:xfrm>
        </p:spPr>
        <p:txBody>
          <a:bodyPr/>
          <a:lstStyle/>
          <a:p>
            <a:r>
              <a:rPr lang="en-US" sz="3200" b="0" dirty="0" smtClean="0"/>
              <a:t>EHT Channel Modeling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68650" y="193872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2018-10-22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24583" y="245114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2018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702290"/>
              </p:ext>
            </p:extLst>
          </p:nvPr>
        </p:nvGraphicFramePr>
        <p:xfrm>
          <a:off x="1152525" y="2998720"/>
          <a:ext cx="7391400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317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Alireza Ghaderipoor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Thomas Pare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Introduction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well accepted features for EHT are listed as follows</a:t>
            </a:r>
          </a:p>
          <a:p>
            <a:pPr lvl="1"/>
            <a:r>
              <a:rPr lang="en-US" dirty="0" smtClean="0"/>
              <a:t>Multi-AP Coordination</a:t>
            </a:r>
          </a:p>
          <a:p>
            <a:pPr lvl="1"/>
            <a:r>
              <a:rPr lang="en-US" dirty="0" smtClean="0"/>
              <a:t>320MHz bandwidth (including operations in 6GHz band)</a:t>
            </a:r>
          </a:p>
          <a:p>
            <a:pPr lvl="1"/>
            <a:r>
              <a:rPr lang="en-US" dirty="0" smtClean="0"/>
              <a:t>16 Spatial Streams</a:t>
            </a:r>
          </a:p>
          <a:p>
            <a:r>
              <a:rPr lang="en-US" dirty="0" smtClean="0"/>
              <a:t>Technical proposal selection requires a more precise channel model for link level simulations and PHY abstractions for system level simulation in EHT.</a:t>
            </a:r>
          </a:p>
          <a:p>
            <a:pPr lvl="1"/>
            <a:r>
              <a:rPr lang="en-US" dirty="0" smtClean="0"/>
              <a:t>Channel models for 6GHz band and 320MHz BW need to be added for EHT.</a:t>
            </a:r>
          </a:p>
          <a:p>
            <a:pPr lvl="1"/>
            <a:r>
              <a:rPr lang="en-US" dirty="0"/>
              <a:t>To enable 16 spatial streams, the correlations among the antennas must be taken into account due to the foot size of an AP and large number of antennas;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75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models for 6GHz band and 320MHz BW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524000"/>
          </a:xfrm>
        </p:spPr>
        <p:txBody>
          <a:bodyPr/>
          <a:lstStyle/>
          <a:p>
            <a:r>
              <a:rPr lang="en-US" dirty="0" smtClean="0"/>
              <a:t>Given that 6GHz band is close to 5GHz band, we suggest that the channel models for 6GHz band use the same model as in 5GHz band.</a:t>
            </a:r>
          </a:p>
          <a:p>
            <a:r>
              <a:rPr lang="en-US" dirty="0" smtClean="0"/>
              <a:t>Generation of 320MHz Channel:</a:t>
            </a:r>
          </a:p>
          <a:p>
            <a:pPr lvl="1"/>
            <a:r>
              <a:rPr lang="en-US" dirty="0" smtClean="0"/>
              <a:t>Using the channel generation method described in [1]: 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4496990"/>
            <a:ext cx="6402637" cy="2065528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74858"/>
              </p:ext>
            </p:extLst>
          </p:nvPr>
        </p:nvGraphicFramePr>
        <p:xfrm>
          <a:off x="1637665" y="3297631"/>
          <a:ext cx="5868670" cy="1173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5800"/>
                <a:gridCol w="1956435"/>
                <a:gridCol w="195643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System Bandwidth W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Channel Sampling Rate Expansion Factor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PDP Tap Spacing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W ≤ 40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10 ns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40 MHz &lt; W ≤ 80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5 ns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80 MHz &lt; W ≤ 160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2.5 ns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160 MHz &lt; W ≤  320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1.25 ns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320 MHz &lt; W ≤ 640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0.625ns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09600" y="3001089"/>
            <a:ext cx="76980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</a:t>
            </a:r>
            <a:r>
              <a:rPr kumimoji="0" lang="en-GB" altLang="en-US" sz="1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able </a:t>
            </a:r>
            <a:r>
              <a:rPr kumimoji="0" lang="en-GB" altLang="en-US" sz="1000" b="1" i="0" u="none" strike="noStrike" cap="none" normalizeH="0" baseline="0" dirty="0" smtClean="0" bmk="_Ref228943913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Channel sampling rate expansion (tap spacing reduction) factors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2018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8446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Correlations in Multiple Antennas Systems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In 11n/ac/ax, we model the correlations at AP with a correlation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𝐴𝑃</m:t>
                        </m:r>
                      </m:sub>
                    </m:sSub>
                  </m:oMath>
                </a14:m>
                <a:r>
                  <a:rPr lang="en-US" dirty="0" smtClean="0"/>
                  <a:t> with antenna distance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 smtClean="0"/>
                  <a:t>  and we model the correlations at the non-AP STA </a:t>
                </a:r>
                <a:r>
                  <a:rPr lang="en-US" dirty="0"/>
                  <a:t>with a correlation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𝑛𝑜𝑛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𝐴𝑃</m:t>
                        </m:r>
                      </m:sub>
                    </m:sSub>
                  </m:oMath>
                </a14:m>
                <a:r>
                  <a:rPr lang="en-US" dirty="0"/>
                  <a:t> with antenna distance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 </a:t>
                </a:r>
                <a:endParaRPr lang="en-US" dirty="0" smtClean="0"/>
              </a:p>
              <a:p>
                <a:r>
                  <a:rPr lang="en-US" dirty="0"/>
                  <a:t>Given that EHT is likely to introduce more antennas at the </a:t>
                </a:r>
                <a:r>
                  <a:rPr lang="en-US" dirty="0" smtClean="0"/>
                  <a:t>AP</a:t>
                </a:r>
                <a:r>
                  <a:rPr lang="en-US" dirty="0"/>
                  <a:t> </a:t>
                </a:r>
                <a:r>
                  <a:rPr lang="en-US" dirty="0" smtClean="0"/>
                  <a:t>and the foot-size of EHT AP may be different, we suggest to add the following correlation parameters to EHT.</a:t>
                </a:r>
              </a:p>
              <a:p>
                <a:pPr lvl="1"/>
                <a:r>
                  <a:rPr lang="en-US" dirty="0" smtClean="0"/>
                  <a:t>Three correlation matrices at the AP.</a:t>
                </a:r>
              </a:p>
              <a:p>
                <a:pPr lvl="2"/>
                <a:r>
                  <a:rPr lang="en-US" dirty="0" smtClean="0"/>
                  <a:t>Low correlations:  	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𝐴𝑃</m:t>
                        </m:r>
                      </m:sub>
                    </m:sSub>
                  </m:oMath>
                </a14:m>
                <a:r>
                  <a:rPr lang="en-US" dirty="0"/>
                  <a:t> with antenna distance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/>
                  <a:t> </a:t>
                </a:r>
                <a:endParaRPr lang="en-US" dirty="0" smtClean="0"/>
              </a:p>
              <a:p>
                <a:pPr lvl="2"/>
                <a:r>
                  <a:rPr lang="en-US" dirty="0" smtClean="0"/>
                  <a:t>Medium correlations: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𝐴𝑃</m:t>
                        </m:r>
                      </m:sub>
                    </m:sSub>
                  </m:oMath>
                </a14:m>
                <a:r>
                  <a:rPr lang="en-US" dirty="0"/>
                  <a:t> with antenna distance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/2</m:t>
                    </m:r>
                  </m:oMath>
                </a14:m>
                <a:r>
                  <a:rPr lang="en-US" dirty="0"/>
                  <a:t> </a:t>
                </a:r>
                <a:endParaRPr lang="en-US" dirty="0" smtClean="0"/>
              </a:p>
              <a:p>
                <a:pPr lvl="2"/>
                <a:r>
                  <a:rPr lang="en-US" dirty="0" smtClean="0"/>
                  <a:t>High correlations:	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𝐴𝑃</m:t>
                        </m:r>
                      </m:sub>
                    </m:sSub>
                  </m:oMath>
                </a14:m>
                <a:r>
                  <a:rPr lang="en-US" dirty="0"/>
                  <a:t> with antenna distance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/4</m:t>
                    </m:r>
                  </m:oMath>
                </a14:m>
                <a:r>
                  <a:rPr lang="en-US" dirty="0"/>
                  <a:t> 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The correlation parameter at the Non-AP STA keeps antenna </a:t>
                </a:r>
                <a:r>
                  <a:rPr lang="en-US" dirty="0"/>
                  <a:t>distance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/>
                  <a:t>In 11n/ac/ax, each channel tap has a different correlation matrix </a:t>
                </a:r>
                <a:r>
                  <a:rPr lang="en-US" dirty="0" smtClean="0"/>
                  <a:t>realization [2][3], </a:t>
                </a:r>
                <a:r>
                  <a:rPr lang="en-US" dirty="0"/>
                  <a:t>EHT should follow the same method.</a:t>
                </a:r>
              </a:p>
              <a:p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06" t="-814" r="-1255" b="-2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129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multiple possible antenna array configurations for 16 antenna systems:</a:t>
            </a:r>
          </a:p>
          <a:p>
            <a:pPr lvl="1"/>
            <a:r>
              <a:rPr lang="en-US" dirty="0" smtClean="0"/>
              <a:t>Circular</a:t>
            </a:r>
          </a:p>
          <a:p>
            <a:pPr lvl="1"/>
            <a:r>
              <a:rPr lang="en-US" dirty="0" smtClean="0"/>
              <a:t>Polarized</a:t>
            </a:r>
          </a:p>
          <a:p>
            <a:pPr lvl="1"/>
            <a:r>
              <a:rPr lang="en-US" dirty="0"/>
              <a:t>3D </a:t>
            </a:r>
          </a:p>
          <a:p>
            <a:r>
              <a:rPr lang="en-US" dirty="0" smtClean="0"/>
              <a:t>Do we need to introduce the correlation modelling for the most likely configurations too? 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Antenna Array Configurations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59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Models for Multiple AP Systems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957313" y="4726921"/>
                <a:ext cx="3352800" cy="1389229"/>
              </a:xfrm>
              <a:noFill/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(1,1)=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𝑆𝑇𝐴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𝐴𝑃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(2,1)=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𝑆𝑇𝐴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(1,2)=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𝑆𝑇𝐴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(2,2)=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𝑆𝑇𝐴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7313" y="4726921"/>
                <a:ext cx="3352800" cy="1389229"/>
              </a:xfrm>
              <a:blipFill rotWithShape="0">
                <a:blip r:embed="rId2"/>
                <a:stretch>
                  <a:fillRect b="-1739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1676400"/>
            <a:ext cx="4343400" cy="229669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71500" y="4896950"/>
                <a:ext cx="3429000" cy="1029064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 smtClean="0"/>
                  <a:t> is the channel between AP #m and non-AP STA #n with infinity antenna distance.</a:t>
                </a:r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" y="4896950"/>
                <a:ext cx="3429000" cy="1029064"/>
              </a:xfrm>
              <a:prstGeom prst="rect">
                <a:avLst/>
              </a:prstGeom>
              <a:blipFill rotWithShape="0">
                <a:blip r:embed="rId4"/>
                <a:stretch>
                  <a:fillRect l="-1773" t="-2339" b="-8772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ight Arrow 6"/>
          <p:cNvSpPr/>
          <p:nvPr/>
        </p:nvSpPr>
        <p:spPr bwMode="auto">
          <a:xfrm>
            <a:off x="4286609" y="5084938"/>
            <a:ext cx="647700" cy="497811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2361" y="4095715"/>
            <a:ext cx="7862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Base on the assumption is the antenna distances between two APs and two non-AP STAs are large, we have</a:t>
            </a:r>
            <a:endParaRPr lang="en-US" sz="16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2018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958296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/>
              <a:t>[1] “</a:t>
            </a:r>
            <a:r>
              <a:rPr lang="en-GB" sz="1600" dirty="0" err="1"/>
              <a:t>TGac</a:t>
            </a:r>
            <a:r>
              <a:rPr lang="en-GB" sz="1600" dirty="0"/>
              <a:t> Channel Model Addendum”, IEEE </a:t>
            </a:r>
            <a:r>
              <a:rPr lang="en-GB" sz="1600" dirty="0" smtClean="0"/>
              <a:t>802.11-09/0308r12</a:t>
            </a:r>
            <a:r>
              <a:rPr lang="en-GB" sz="1600" dirty="0"/>
              <a:t>, Greg </a:t>
            </a:r>
            <a:r>
              <a:rPr lang="en-GB" sz="1600" dirty="0" err="1" smtClean="0"/>
              <a:t>Breit</a:t>
            </a:r>
            <a:r>
              <a:rPr lang="en-GB" sz="1600" dirty="0" smtClean="0"/>
              <a:t>, etc.</a:t>
            </a:r>
          </a:p>
          <a:p>
            <a:pPr marL="0" indent="0">
              <a:buNone/>
            </a:pPr>
            <a:r>
              <a:rPr lang="en-GB" sz="1600" dirty="0" smtClean="0"/>
              <a:t>[2</a:t>
            </a:r>
            <a:r>
              <a:rPr lang="en-GB" sz="1600" dirty="0"/>
              <a:t>] </a:t>
            </a:r>
            <a:r>
              <a:rPr lang="en-GB" sz="1600" dirty="0" smtClean="0"/>
              <a:t>“</a:t>
            </a:r>
            <a:r>
              <a:rPr lang="en-GB" sz="1600" dirty="0" err="1"/>
              <a:t>T</a:t>
            </a:r>
            <a:r>
              <a:rPr lang="en-GB" sz="1600" dirty="0" err="1" smtClean="0"/>
              <a:t>gax</a:t>
            </a:r>
            <a:r>
              <a:rPr lang="en-GB" sz="1600" dirty="0" smtClean="0"/>
              <a:t> channel model document”, </a:t>
            </a:r>
            <a:r>
              <a:rPr lang="en-GB" sz="1600" dirty="0"/>
              <a:t>IEEE </a:t>
            </a:r>
            <a:r>
              <a:rPr lang="en-GB" sz="1600" dirty="0" smtClean="0"/>
              <a:t>802.11-14/0882r4, Jianhan Liu, etc.</a:t>
            </a:r>
          </a:p>
          <a:p>
            <a:pPr marL="0" indent="0">
              <a:buNone/>
            </a:pPr>
            <a:r>
              <a:rPr lang="en-GB" sz="1600" dirty="0" smtClean="0"/>
              <a:t>[3] “</a:t>
            </a:r>
            <a:r>
              <a:rPr lang="en-US" sz="1600" dirty="0" err="1"/>
              <a:t>TGn</a:t>
            </a:r>
            <a:r>
              <a:rPr lang="en-US" sz="1600" dirty="0"/>
              <a:t> Channel </a:t>
            </a:r>
            <a:r>
              <a:rPr lang="en-US" sz="1600" dirty="0" smtClean="0"/>
              <a:t>Models”, </a:t>
            </a:r>
            <a:r>
              <a:rPr lang="en-GB" sz="1600" dirty="0"/>
              <a:t>IEEE </a:t>
            </a:r>
            <a:r>
              <a:rPr lang="en-GB" sz="1600" dirty="0" smtClean="0"/>
              <a:t>802.11-03/0940r4, </a:t>
            </a:r>
            <a:r>
              <a:rPr lang="en-US" sz="1600" dirty="0"/>
              <a:t>Vinko </a:t>
            </a:r>
            <a:r>
              <a:rPr lang="en-US" sz="1600" dirty="0" smtClean="0"/>
              <a:t>Erceg, etc. 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r>
              <a:rPr lang="en-US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84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111446</TotalTime>
  <Words>430</Words>
  <Application>Microsoft Office PowerPoint</Application>
  <PresentationFormat>On-screen Show (4:3)</PresentationFormat>
  <Paragraphs>89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Times New Roman</vt:lpstr>
      <vt:lpstr>802-11-Submission</vt:lpstr>
      <vt:lpstr>EHT Channel Modeling</vt:lpstr>
      <vt:lpstr>Introduction</vt:lpstr>
      <vt:lpstr>Channel models for 6GHz band and 320MHz BW</vt:lpstr>
      <vt:lpstr>Correlations in Multiple Antennas Systems</vt:lpstr>
      <vt:lpstr>Possible Antenna Array Configurations</vt:lpstr>
      <vt:lpstr>Channel Models for Multiple AP Systems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 Proposal</dc:title>
  <dc:creator>Jianhan Liu</dc:creator>
  <cp:lastModifiedBy>Jianhan Liu</cp:lastModifiedBy>
  <cp:revision>135</cp:revision>
  <cp:lastPrinted>1998-02-10T13:28:06Z</cp:lastPrinted>
  <dcterms:created xsi:type="dcterms:W3CDTF">2007-05-21T21:00:37Z</dcterms:created>
  <dcterms:modified xsi:type="dcterms:W3CDTF">2019-01-12T00:35:02Z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