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501" r:id="rId3"/>
    <p:sldId id="503" r:id="rId4"/>
    <p:sldId id="504" r:id="rId5"/>
    <p:sldId id="505" r:id="rId6"/>
    <p:sldId id="506" r:id="rId7"/>
    <p:sldId id="507" r:id="rId8"/>
    <p:sldId id="508" r:id="rId9"/>
    <p:sldId id="509" r:id="rId10"/>
    <p:sldId id="510" r:id="rId11"/>
    <p:sldId id="511" r:id="rId12"/>
    <p:sldId id="512" r:id="rId13"/>
    <p:sldId id="513" r:id="rId14"/>
    <p:sldId id="496" r:id="rId1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78" d="100"/>
          <a:sy n="78" d="100"/>
        </p:scale>
        <p:origin x="1207" y="41"/>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290" y="2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11/7/2018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14</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2508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November 2018</a:t>
            </a:r>
            <a:endParaRPr lang="en-GB" dirty="0"/>
          </a:p>
        </p:txBody>
      </p:sp>
      <p:sp>
        <p:nvSpPr>
          <p:cNvPr id="5" name="Footer Placeholder 4"/>
          <p:cNvSpPr>
            <a:spLocks noGrp="1"/>
          </p:cNvSpPr>
          <p:nvPr>
            <p:ph type="ftr" idx="11"/>
          </p:nvPr>
        </p:nvSpPr>
        <p:spPr/>
        <p:txBody>
          <a:bodyPr/>
          <a:lstStyle>
            <a:lvl1pPr>
              <a:defRPr/>
            </a:lvl1pPr>
          </a:lstStyle>
          <a:p>
            <a:r>
              <a:rPr lang="en-GB" dirty="0"/>
              <a:t>James Gross, R3 Communications GmbH</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James Gross, R3 Communications GmbH</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2018</a:t>
            </a:r>
            <a:endParaRPr lang="en-GB" dirty="0"/>
          </a:p>
        </p:txBody>
      </p:sp>
      <p:sp>
        <p:nvSpPr>
          <p:cNvPr id="5" name="Content Placeholder 4"/>
          <p:cNvSpPr>
            <a:spLocks noGrp="1"/>
          </p:cNvSpPr>
          <p:nvPr>
            <p:ph sz="quarter" idx="16"/>
          </p:nvPr>
        </p:nvSpPr>
        <p:spPr>
          <a:xfrm>
            <a:off x="1752600" y="45720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a:t>October 2018</a:t>
            </a:r>
            <a:endParaRPr lang="en-GB"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October 2018</a:t>
            </a:r>
            <a:endParaRPr lang="en-GB" dirty="0"/>
          </a:p>
        </p:txBody>
      </p:sp>
      <p:sp>
        <p:nvSpPr>
          <p:cNvPr id="6" name="Footer Placeholder 5"/>
          <p:cNvSpPr>
            <a:spLocks noGrp="1"/>
          </p:cNvSpPr>
          <p:nvPr>
            <p:ph type="ftr" idx="11"/>
          </p:nvPr>
        </p:nvSpPr>
        <p:spPr/>
        <p:txBody>
          <a:bodyPr/>
          <a:lstStyle>
            <a:lvl1pPr>
              <a:defRPr/>
            </a:lvl1pPr>
          </a:lstStyle>
          <a:p>
            <a:r>
              <a:rPr lang="en-GB"/>
              <a:t>John Doe, Some Company</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October 2018</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John Doe, Some Company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November 2018</a:t>
            </a:r>
            <a:endParaRPr lang="en-GB" dirty="0"/>
          </a:p>
        </p:txBody>
      </p:sp>
      <p:sp>
        <p:nvSpPr>
          <p:cNvPr id="4" name="Footer Placeholder 3"/>
          <p:cNvSpPr>
            <a:spLocks noGrp="1"/>
          </p:cNvSpPr>
          <p:nvPr>
            <p:ph type="ftr" idx="11"/>
          </p:nvPr>
        </p:nvSpPr>
        <p:spPr/>
        <p:txBody>
          <a:bodyPr/>
          <a:lstStyle>
            <a:lvl1pPr>
              <a:defRPr/>
            </a:lvl1pPr>
          </a:lstStyle>
          <a:p>
            <a:r>
              <a:rPr lang="en-GB" dirty="0"/>
              <a:t>James Gross, R3 Communications GmbH</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November 2018</a:t>
            </a:r>
            <a:endParaRPr lang="en-GB" dirty="0"/>
          </a:p>
        </p:txBody>
      </p:sp>
      <p:sp>
        <p:nvSpPr>
          <p:cNvPr id="3" name="Footer Placeholder 2"/>
          <p:cNvSpPr>
            <a:spLocks noGrp="1"/>
          </p:cNvSpPr>
          <p:nvPr>
            <p:ph type="ftr" idx="11"/>
          </p:nvPr>
        </p:nvSpPr>
        <p:spPr/>
        <p:txBody>
          <a:bodyPr/>
          <a:lstStyle>
            <a:lvl1pPr>
              <a:defRPr/>
            </a:lvl1pPr>
          </a:lstStyle>
          <a:p>
            <a:r>
              <a:rPr lang="en-GB" dirty="0"/>
              <a:t>James Gross, R3 Communications GmbH</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October 2018</a:t>
            </a:r>
            <a:endParaRPr lang="en-GB"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October 2018</a:t>
            </a:r>
            <a:endParaRPr lang="en-GB"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James Gross, R3 Communications GmbH</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802.11-14/1889r0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6.xml"/><Relationship Id="rId5" Type="http://schemas.openxmlformats.org/officeDocument/2006/relationships/image" Target="../media/image11.tiff"/><Relationship Id="rId4" Type="http://schemas.openxmlformats.org/officeDocument/2006/relationships/image" Target="../media/image1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November 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James Gross, R3 Communications GmbH</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8382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Use Cases, Requirements and Potential Wireless Approaches for Industrial Automation Applications</a:t>
            </a:r>
            <a:endParaRPr lang="en-GB" dirty="0"/>
          </a:p>
        </p:txBody>
      </p:sp>
      <p:sp>
        <p:nvSpPr>
          <p:cNvPr id="3074" name="Rectangle 2"/>
          <p:cNvSpPr>
            <a:spLocks noGrp="1" noChangeArrowheads="1"/>
          </p:cNvSpPr>
          <p:nvPr>
            <p:ph type="body" idx="1"/>
          </p:nvPr>
        </p:nvSpPr>
        <p:spPr>
          <a:xfrm>
            <a:off x="685800" y="21336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2018-11-01</a:t>
            </a:r>
          </a:p>
        </p:txBody>
      </p:sp>
      <p:sp>
        <p:nvSpPr>
          <p:cNvPr id="3076" name="Rectangle 4"/>
          <p:cNvSpPr>
            <a:spLocks noChangeArrowheads="1"/>
          </p:cNvSpPr>
          <p:nvPr/>
        </p:nvSpPr>
        <p:spPr bwMode="auto">
          <a:xfrm>
            <a:off x="609600" y="25908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graphicFrame>
        <p:nvGraphicFramePr>
          <p:cNvPr id="9" name="Object 3"/>
          <p:cNvGraphicFramePr>
            <a:graphicFrameLocks noChangeAspect="1"/>
          </p:cNvGraphicFramePr>
          <p:nvPr>
            <p:extLst>
              <p:ext uri="{D42A27DB-BD31-4B8C-83A1-F6EECF244321}">
                <p14:modId xmlns:p14="http://schemas.microsoft.com/office/powerpoint/2010/main" val="2461036445"/>
              </p:ext>
            </p:extLst>
          </p:nvPr>
        </p:nvGraphicFramePr>
        <p:xfrm>
          <a:off x="566738" y="2973388"/>
          <a:ext cx="8086725" cy="2690812"/>
        </p:xfrm>
        <a:graphic>
          <a:graphicData uri="http://schemas.openxmlformats.org/presentationml/2006/ole">
            <mc:AlternateContent xmlns:mc="http://schemas.openxmlformats.org/markup-compatibility/2006">
              <mc:Choice xmlns:v="urn:schemas-microsoft-com:vml" Requires="v">
                <p:oleObj spid="_x0000_s1087" name="Document" r:id="rId4" imgW="8255000" imgH="2755900" progId="Word.Document.8">
                  <p:embed/>
                </p:oleObj>
              </mc:Choice>
              <mc:Fallback>
                <p:oleObj name="Document" r:id="rId4" imgW="8255000" imgH="2755900" progId="Word.Document.8">
                  <p:embed/>
                  <p:pic>
                    <p:nvPicPr>
                      <p:cNvPr id="0" name=""/>
                      <p:cNvPicPr>
                        <a:picLocks noChangeAspect="1" noChangeArrowheads="1"/>
                      </p:cNvPicPr>
                      <p:nvPr/>
                    </p:nvPicPr>
                    <p:blipFill>
                      <a:blip r:embed="rId5"/>
                      <a:srcRect/>
                      <a:stretch>
                        <a:fillRect/>
                      </a:stretch>
                    </p:blipFill>
                    <p:spPr bwMode="auto">
                      <a:xfrm>
                        <a:off x="566738" y="2973388"/>
                        <a:ext cx="8086725" cy="2690812"/>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Token-Passing Principle &amp; Cooperation</a:t>
            </a:r>
          </a:p>
        </p:txBody>
      </p:sp>
      <p:sp>
        <p:nvSpPr>
          <p:cNvPr id="3" name="Date Placeholder 2"/>
          <p:cNvSpPr>
            <a:spLocks noGrp="1"/>
          </p:cNvSpPr>
          <p:nvPr>
            <p:ph type="dt" idx="10"/>
          </p:nvPr>
        </p:nvSpPr>
        <p:spPr/>
        <p:txBody>
          <a:bodyPr/>
          <a:lstStyle/>
          <a:p>
            <a:r>
              <a:rPr lang="en-US"/>
              <a:t>November 2018</a:t>
            </a:r>
            <a:endParaRPr lang="en-GB" dirty="0"/>
          </a:p>
        </p:txBody>
      </p:sp>
      <p:sp>
        <p:nvSpPr>
          <p:cNvPr id="4" name="Footer Placeholder 3"/>
          <p:cNvSpPr>
            <a:spLocks noGrp="1"/>
          </p:cNvSpPr>
          <p:nvPr>
            <p:ph type="ftr" idx="11"/>
          </p:nvPr>
        </p:nvSpPr>
        <p:spPr/>
        <p:txBody>
          <a:bodyPr/>
          <a:lstStyle/>
          <a:p>
            <a:r>
              <a:rPr lang="en-GB"/>
              <a:t>James Gross, R3 Communications GmbH</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10</a:t>
            </a:fld>
            <a:endParaRPr lang="en-GB"/>
          </a:p>
        </p:txBody>
      </p:sp>
      <p:sp>
        <p:nvSpPr>
          <p:cNvPr id="6" name="Cloud 113"/>
          <p:cNvSpPr/>
          <p:nvPr/>
        </p:nvSpPr>
        <p:spPr>
          <a:xfrm rot="20145130" flipV="1">
            <a:off x="2550133" y="2639566"/>
            <a:ext cx="1897352" cy="1761218"/>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4729 w 43256"/>
              <a:gd name="connsiteY2" fmla="*/ 26036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641 w 43256"/>
              <a:gd name="connsiteY2"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6641 w 43256"/>
              <a:gd name="connsiteY1"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6641 w 43256"/>
              <a:gd name="connsiteY1"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2336 w 43256"/>
              <a:gd name="connsiteY1" fmla="*/ 25241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4074 w 43256"/>
              <a:gd name="connsiteY1" fmla="*/ 14063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00 w 43256"/>
              <a:gd name="connsiteY1"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302 w 43256"/>
              <a:gd name="connsiteY1" fmla="*/ 22455 h 43219"/>
              <a:gd name="connsiteX2" fmla="*/ 100 w 43256"/>
              <a:gd name="connsiteY2"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302 w 43256"/>
              <a:gd name="connsiteY1" fmla="*/ 22455 h 43219"/>
              <a:gd name="connsiteX2" fmla="*/ 100 w 43256"/>
              <a:gd name="connsiteY2"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00 w 43256"/>
              <a:gd name="connsiteY1"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921 w 43256"/>
              <a:gd name="connsiteY1" fmla="*/ 19364 h 43219"/>
              <a:gd name="connsiteX0" fmla="*/ 2965 w 42285"/>
              <a:gd name="connsiteY0" fmla="*/ 14229 h 43219"/>
              <a:gd name="connsiteX1" fmla="*/ 4688 w 42285"/>
              <a:gd name="connsiteY1" fmla="*/ 6766 h 43219"/>
              <a:gd name="connsiteX2" fmla="*/ 13070 w 42285"/>
              <a:gd name="connsiteY2" fmla="*/ 5061 h 43219"/>
              <a:gd name="connsiteX3" fmla="*/ 21521 w 42285"/>
              <a:gd name="connsiteY3" fmla="*/ 3291 h 43219"/>
              <a:gd name="connsiteX4" fmla="*/ 24814 w 42285"/>
              <a:gd name="connsiteY4" fmla="*/ 59 h 43219"/>
              <a:gd name="connsiteX5" fmla="*/ 28898 w 42285"/>
              <a:gd name="connsiteY5" fmla="*/ 2340 h 43219"/>
              <a:gd name="connsiteX6" fmla="*/ 34528 w 42285"/>
              <a:gd name="connsiteY6" fmla="*/ 549 h 43219"/>
              <a:gd name="connsiteX7" fmla="*/ 37383 w 42285"/>
              <a:gd name="connsiteY7" fmla="*/ 5435 h 43219"/>
              <a:gd name="connsiteX8" fmla="*/ 41047 w 42285"/>
              <a:gd name="connsiteY8" fmla="*/ 10177 h 43219"/>
              <a:gd name="connsiteX9" fmla="*/ 40883 w 42285"/>
              <a:gd name="connsiteY9" fmla="*/ 15319 h 43219"/>
              <a:gd name="connsiteX10" fmla="*/ 42081 w 42285"/>
              <a:gd name="connsiteY10" fmla="*/ 23181 h 43219"/>
              <a:gd name="connsiteX11" fmla="*/ 36469 w 42285"/>
              <a:gd name="connsiteY11" fmla="*/ 30063 h 43219"/>
              <a:gd name="connsiteX12" fmla="*/ 34460 w 42285"/>
              <a:gd name="connsiteY12" fmla="*/ 35960 h 43219"/>
              <a:gd name="connsiteX13" fmla="*/ 27620 w 42285"/>
              <a:gd name="connsiteY13" fmla="*/ 36674 h 43219"/>
              <a:gd name="connsiteX14" fmla="*/ 22732 w 42285"/>
              <a:gd name="connsiteY14" fmla="*/ 42965 h 43219"/>
              <a:gd name="connsiteX15" fmla="*/ 15545 w 42285"/>
              <a:gd name="connsiteY15" fmla="*/ 39125 h 43219"/>
              <a:gd name="connsiteX16" fmla="*/ 4869 w 42285"/>
              <a:gd name="connsiteY16" fmla="*/ 35331 h 43219"/>
              <a:gd name="connsiteX17" fmla="*/ 175 w 42285"/>
              <a:gd name="connsiteY17" fmla="*/ 31109 h 43219"/>
              <a:gd name="connsiteX18" fmla="*/ 1178 w 42285"/>
              <a:gd name="connsiteY18" fmla="*/ 25410 h 43219"/>
              <a:gd name="connsiteX19" fmla="*/ 2928 w 42285"/>
              <a:gd name="connsiteY19" fmla="*/ 14366 h 43219"/>
              <a:gd name="connsiteX20" fmla="*/ 2965 w 42285"/>
              <a:gd name="connsiteY20" fmla="*/ 14229 h 43219"/>
              <a:gd name="connsiteX0" fmla="*/ 1225 w 42285"/>
              <a:gd name="connsiteY0" fmla="*/ 25239 h 43219"/>
              <a:gd name="connsiteX1" fmla="*/ 950 w 42285"/>
              <a:gd name="connsiteY1" fmla="*/ 19364 h 43219"/>
              <a:gd name="connsiteX0" fmla="*/ 2965 w 42285"/>
              <a:gd name="connsiteY0" fmla="*/ 14229 h 43219"/>
              <a:gd name="connsiteX1" fmla="*/ 4688 w 42285"/>
              <a:gd name="connsiteY1" fmla="*/ 6766 h 43219"/>
              <a:gd name="connsiteX2" fmla="*/ 13070 w 42285"/>
              <a:gd name="connsiteY2" fmla="*/ 5061 h 43219"/>
              <a:gd name="connsiteX3" fmla="*/ 21521 w 42285"/>
              <a:gd name="connsiteY3" fmla="*/ 3291 h 43219"/>
              <a:gd name="connsiteX4" fmla="*/ 24814 w 42285"/>
              <a:gd name="connsiteY4" fmla="*/ 59 h 43219"/>
              <a:gd name="connsiteX5" fmla="*/ 28898 w 42285"/>
              <a:gd name="connsiteY5" fmla="*/ 2340 h 43219"/>
              <a:gd name="connsiteX6" fmla="*/ 34528 w 42285"/>
              <a:gd name="connsiteY6" fmla="*/ 549 h 43219"/>
              <a:gd name="connsiteX7" fmla="*/ 37383 w 42285"/>
              <a:gd name="connsiteY7" fmla="*/ 5435 h 43219"/>
              <a:gd name="connsiteX8" fmla="*/ 41047 w 42285"/>
              <a:gd name="connsiteY8" fmla="*/ 10177 h 43219"/>
              <a:gd name="connsiteX9" fmla="*/ 40883 w 42285"/>
              <a:gd name="connsiteY9" fmla="*/ 15319 h 43219"/>
              <a:gd name="connsiteX10" fmla="*/ 42081 w 42285"/>
              <a:gd name="connsiteY10" fmla="*/ 23181 h 43219"/>
              <a:gd name="connsiteX11" fmla="*/ 36469 w 42285"/>
              <a:gd name="connsiteY11" fmla="*/ 30063 h 43219"/>
              <a:gd name="connsiteX12" fmla="*/ 34460 w 42285"/>
              <a:gd name="connsiteY12" fmla="*/ 35960 h 43219"/>
              <a:gd name="connsiteX13" fmla="*/ 27620 w 42285"/>
              <a:gd name="connsiteY13" fmla="*/ 36674 h 43219"/>
              <a:gd name="connsiteX14" fmla="*/ 22732 w 42285"/>
              <a:gd name="connsiteY14" fmla="*/ 42965 h 43219"/>
              <a:gd name="connsiteX15" fmla="*/ 15545 w 42285"/>
              <a:gd name="connsiteY15" fmla="*/ 39125 h 43219"/>
              <a:gd name="connsiteX16" fmla="*/ 4869 w 42285"/>
              <a:gd name="connsiteY16" fmla="*/ 35331 h 43219"/>
              <a:gd name="connsiteX17" fmla="*/ 175 w 42285"/>
              <a:gd name="connsiteY17" fmla="*/ 31109 h 43219"/>
              <a:gd name="connsiteX18" fmla="*/ 1178 w 42285"/>
              <a:gd name="connsiteY18" fmla="*/ 25410 h 43219"/>
              <a:gd name="connsiteX19" fmla="*/ 904 w 42285"/>
              <a:gd name="connsiteY19" fmla="*/ 19228 h 43219"/>
              <a:gd name="connsiteX20" fmla="*/ 2928 w 42285"/>
              <a:gd name="connsiteY20" fmla="*/ 14366 h 43219"/>
              <a:gd name="connsiteX21" fmla="*/ 2965 w 42285"/>
              <a:gd name="connsiteY21" fmla="*/ 14229 h 43219"/>
              <a:gd name="connsiteX0" fmla="*/ 1225 w 42285"/>
              <a:gd name="connsiteY0" fmla="*/ 25239 h 43219"/>
              <a:gd name="connsiteX1" fmla="*/ 950 w 42285"/>
              <a:gd name="connsiteY1" fmla="*/ 19364 h 43219"/>
            </a:gdLst>
            <a:ahLst/>
            <a:cxnLst>
              <a:cxn ang="0">
                <a:pos x="connsiteX0" y="connsiteY0"/>
              </a:cxn>
              <a:cxn ang="0">
                <a:pos x="connsiteX1" y="connsiteY1"/>
              </a:cxn>
            </a:cxnLst>
            <a:rect l="l" t="t" r="r" b="b"/>
            <a:pathLst>
              <a:path w="42285" h="43219">
                <a:moveTo>
                  <a:pt x="2965" y="14229"/>
                </a:moveTo>
                <a:cubicBezTo>
                  <a:pt x="2694" y="11516"/>
                  <a:pt x="3326" y="8780"/>
                  <a:pt x="4688" y="6766"/>
                </a:cubicBezTo>
                <a:cubicBezTo>
                  <a:pt x="6840" y="3585"/>
                  <a:pt x="10329" y="2876"/>
                  <a:pt x="13070" y="5061"/>
                </a:cubicBezTo>
                <a:cubicBezTo>
                  <a:pt x="14743" y="768"/>
                  <a:pt x="18979" y="-119"/>
                  <a:pt x="21521" y="3291"/>
                </a:cubicBezTo>
                <a:cubicBezTo>
                  <a:pt x="22162" y="1542"/>
                  <a:pt x="23393" y="333"/>
                  <a:pt x="24814" y="59"/>
                </a:cubicBezTo>
                <a:cubicBezTo>
                  <a:pt x="26378" y="-243"/>
                  <a:pt x="27940" y="629"/>
                  <a:pt x="28898" y="2340"/>
                </a:cubicBezTo>
                <a:cubicBezTo>
                  <a:pt x="30280" y="126"/>
                  <a:pt x="32566" y="-601"/>
                  <a:pt x="34528" y="549"/>
                </a:cubicBezTo>
                <a:cubicBezTo>
                  <a:pt x="36023" y="1425"/>
                  <a:pt x="37095" y="3259"/>
                  <a:pt x="37383" y="5435"/>
                </a:cubicBezTo>
                <a:cubicBezTo>
                  <a:pt x="39111" y="6077"/>
                  <a:pt x="40487" y="7857"/>
                  <a:pt x="41047" y="10177"/>
                </a:cubicBezTo>
                <a:cubicBezTo>
                  <a:pt x="41454" y="11861"/>
                  <a:pt x="41396" y="13690"/>
                  <a:pt x="40883" y="15319"/>
                </a:cubicBezTo>
                <a:cubicBezTo>
                  <a:pt x="42144" y="17553"/>
                  <a:pt x="42585" y="20449"/>
                  <a:pt x="42081" y="23181"/>
                </a:cubicBezTo>
                <a:cubicBezTo>
                  <a:pt x="41411" y="26813"/>
                  <a:pt x="39193" y="29533"/>
                  <a:pt x="36469" y="30063"/>
                </a:cubicBezTo>
                <a:cubicBezTo>
                  <a:pt x="36456" y="32330"/>
                  <a:pt x="35723" y="34480"/>
                  <a:pt x="34460" y="35960"/>
                </a:cubicBezTo>
                <a:cubicBezTo>
                  <a:pt x="32541" y="38209"/>
                  <a:pt x="29769" y="38498"/>
                  <a:pt x="27620" y="36674"/>
                </a:cubicBezTo>
                <a:cubicBezTo>
                  <a:pt x="26925" y="39807"/>
                  <a:pt x="25064" y="42202"/>
                  <a:pt x="22732" y="42965"/>
                </a:cubicBezTo>
                <a:cubicBezTo>
                  <a:pt x="19984" y="43864"/>
                  <a:pt x="17116" y="42332"/>
                  <a:pt x="15545" y="39125"/>
                </a:cubicBezTo>
                <a:cubicBezTo>
                  <a:pt x="11837" y="42169"/>
                  <a:pt x="7021" y="40458"/>
                  <a:pt x="4869" y="35331"/>
                </a:cubicBezTo>
                <a:cubicBezTo>
                  <a:pt x="2755" y="35668"/>
                  <a:pt x="770" y="33883"/>
                  <a:pt x="175" y="31109"/>
                </a:cubicBezTo>
                <a:cubicBezTo>
                  <a:pt x="-256" y="29102"/>
                  <a:pt x="125" y="26936"/>
                  <a:pt x="1178" y="25410"/>
                </a:cubicBezTo>
                <a:cubicBezTo>
                  <a:pt x="1493" y="23507"/>
                  <a:pt x="612" y="21069"/>
                  <a:pt x="904" y="19228"/>
                </a:cubicBezTo>
                <a:cubicBezTo>
                  <a:pt x="1196" y="17387"/>
                  <a:pt x="2778" y="15276"/>
                  <a:pt x="2928" y="14366"/>
                </a:cubicBezTo>
                <a:cubicBezTo>
                  <a:pt x="2940" y="14320"/>
                  <a:pt x="2953" y="14275"/>
                  <a:pt x="2965" y="14229"/>
                </a:cubicBezTo>
                <a:close/>
              </a:path>
              <a:path w="42285" h="43219" fill="none" extrusionOk="0">
                <a:moveTo>
                  <a:pt x="1225" y="25239"/>
                </a:moveTo>
                <a:cubicBezTo>
                  <a:pt x="1133" y="23281"/>
                  <a:pt x="1042" y="21322"/>
                  <a:pt x="950" y="19364"/>
                </a:cubicBezTo>
              </a:path>
            </a:pathLst>
          </a:custGeom>
          <a:solidFill>
            <a:srgbClr val="2A77AC">
              <a:alpha val="10000"/>
            </a:srgbClr>
          </a:solidFill>
          <a:ln w="3175">
            <a:noFill/>
            <a:prstDash val="sysDot"/>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7" name="Cloud 113"/>
          <p:cNvSpPr/>
          <p:nvPr/>
        </p:nvSpPr>
        <p:spPr>
          <a:xfrm rot="20145130" flipV="1">
            <a:off x="4735555" y="2554041"/>
            <a:ext cx="1897352" cy="1761218"/>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4729 w 43256"/>
              <a:gd name="connsiteY2" fmla="*/ 26036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641 w 43256"/>
              <a:gd name="connsiteY2"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6641 w 43256"/>
              <a:gd name="connsiteY1"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6641 w 43256"/>
              <a:gd name="connsiteY1"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2336 w 43256"/>
              <a:gd name="connsiteY1" fmla="*/ 25241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4074 w 43256"/>
              <a:gd name="connsiteY1" fmla="*/ 14063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00 w 43256"/>
              <a:gd name="connsiteY1"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302 w 43256"/>
              <a:gd name="connsiteY1" fmla="*/ 22455 h 43219"/>
              <a:gd name="connsiteX2" fmla="*/ 100 w 43256"/>
              <a:gd name="connsiteY2"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302 w 43256"/>
              <a:gd name="connsiteY1" fmla="*/ 22455 h 43219"/>
              <a:gd name="connsiteX2" fmla="*/ 100 w 43256"/>
              <a:gd name="connsiteY2"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00 w 43256"/>
              <a:gd name="connsiteY1"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921 w 43256"/>
              <a:gd name="connsiteY1" fmla="*/ 19364 h 43219"/>
              <a:gd name="connsiteX0" fmla="*/ 2965 w 42285"/>
              <a:gd name="connsiteY0" fmla="*/ 14229 h 43219"/>
              <a:gd name="connsiteX1" fmla="*/ 4688 w 42285"/>
              <a:gd name="connsiteY1" fmla="*/ 6766 h 43219"/>
              <a:gd name="connsiteX2" fmla="*/ 13070 w 42285"/>
              <a:gd name="connsiteY2" fmla="*/ 5061 h 43219"/>
              <a:gd name="connsiteX3" fmla="*/ 21521 w 42285"/>
              <a:gd name="connsiteY3" fmla="*/ 3291 h 43219"/>
              <a:gd name="connsiteX4" fmla="*/ 24814 w 42285"/>
              <a:gd name="connsiteY4" fmla="*/ 59 h 43219"/>
              <a:gd name="connsiteX5" fmla="*/ 28898 w 42285"/>
              <a:gd name="connsiteY5" fmla="*/ 2340 h 43219"/>
              <a:gd name="connsiteX6" fmla="*/ 34528 w 42285"/>
              <a:gd name="connsiteY6" fmla="*/ 549 h 43219"/>
              <a:gd name="connsiteX7" fmla="*/ 37383 w 42285"/>
              <a:gd name="connsiteY7" fmla="*/ 5435 h 43219"/>
              <a:gd name="connsiteX8" fmla="*/ 41047 w 42285"/>
              <a:gd name="connsiteY8" fmla="*/ 10177 h 43219"/>
              <a:gd name="connsiteX9" fmla="*/ 40883 w 42285"/>
              <a:gd name="connsiteY9" fmla="*/ 15319 h 43219"/>
              <a:gd name="connsiteX10" fmla="*/ 42081 w 42285"/>
              <a:gd name="connsiteY10" fmla="*/ 23181 h 43219"/>
              <a:gd name="connsiteX11" fmla="*/ 36469 w 42285"/>
              <a:gd name="connsiteY11" fmla="*/ 30063 h 43219"/>
              <a:gd name="connsiteX12" fmla="*/ 34460 w 42285"/>
              <a:gd name="connsiteY12" fmla="*/ 35960 h 43219"/>
              <a:gd name="connsiteX13" fmla="*/ 27620 w 42285"/>
              <a:gd name="connsiteY13" fmla="*/ 36674 h 43219"/>
              <a:gd name="connsiteX14" fmla="*/ 22732 w 42285"/>
              <a:gd name="connsiteY14" fmla="*/ 42965 h 43219"/>
              <a:gd name="connsiteX15" fmla="*/ 15545 w 42285"/>
              <a:gd name="connsiteY15" fmla="*/ 39125 h 43219"/>
              <a:gd name="connsiteX16" fmla="*/ 4869 w 42285"/>
              <a:gd name="connsiteY16" fmla="*/ 35331 h 43219"/>
              <a:gd name="connsiteX17" fmla="*/ 175 w 42285"/>
              <a:gd name="connsiteY17" fmla="*/ 31109 h 43219"/>
              <a:gd name="connsiteX18" fmla="*/ 1178 w 42285"/>
              <a:gd name="connsiteY18" fmla="*/ 25410 h 43219"/>
              <a:gd name="connsiteX19" fmla="*/ 2928 w 42285"/>
              <a:gd name="connsiteY19" fmla="*/ 14366 h 43219"/>
              <a:gd name="connsiteX20" fmla="*/ 2965 w 42285"/>
              <a:gd name="connsiteY20" fmla="*/ 14229 h 43219"/>
              <a:gd name="connsiteX0" fmla="*/ 1225 w 42285"/>
              <a:gd name="connsiteY0" fmla="*/ 25239 h 43219"/>
              <a:gd name="connsiteX1" fmla="*/ 950 w 42285"/>
              <a:gd name="connsiteY1" fmla="*/ 19364 h 43219"/>
              <a:gd name="connsiteX0" fmla="*/ 2965 w 42285"/>
              <a:gd name="connsiteY0" fmla="*/ 14229 h 43219"/>
              <a:gd name="connsiteX1" fmla="*/ 4688 w 42285"/>
              <a:gd name="connsiteY1" fmla="*/ 6766 h 43219"/>
              <a:gd name="connsiteX2" fmla="*/ 13070 w 42285"/>
              <a:gd name="connsiteY2" fmla="*/ 5061 h 43219"/>
              <a:gd name="connsiteX3" fmla="*/ 21521 w 42285"/>
              <a:gd name="connsiteY3" fmla="*/ 3291 h 43219"/>
              <a:gd name="connsiteX4" fmla="*/ 24814 w 42285"/>
              <a:gd name="connsiteY4" fmla="*/ 59 h 43219"/>
              <a:gd name="connsiteX5" fmla="*/ 28898 w 42285"/>
              <a:gd name="connsiteY5" fmla="*/ 2340 h 43219"/>
              <a:gd name="connsiteX6" fmla="*/ 34528 w 42285"/>
              <a:gd name="connsiteY6" fmla="*/ 549 h 43219"/>
              <a:gd name="connsiteX7" fmla="*/ 37383 w 42285"/>
              <a:gd name="connsiteY7" fmla="*/ 5435 h 43219"/>
              <a:gd name="connsiteX8" fmla="*/ 41047 w 42285"/>
              <a:gd name="connsiteY8" fmla="*/ 10177 h 43219"/>
              <a:gd name="connsiteX9" fmla="*/ 40883 w 42285"/>
              <a:gd name="connsiteY9" fmla="*/ 15319 h 43219"/>
              <a:gd name="connsiteX10" fmla="*/ 42081 w 42285"/>
              <a:gd name="connsiteY10" fmla="*/ 23181 h 43219"/>
              <a:gd name="connsiteX11" fmla="*/ 36469 w 42285"/>
              <a:gd name="connsiteY11" fmla="*/ 30063 h 43219"/>
              <a:gd name="connsiteX12" fmla="*/ 34460 w 42285"/>
              <a:gd name="connsiteY12" fmla="*/ 35960 h 43219"/>
              <a:gd name="connsiteX13" fmla="*/ 27620 w 42285"/>
              <a:gd name="connsiteY13" fmla="*/ 36674 h 43219"/>
              <a:gd name="connsiteX14" fmla="*/ 22732 w 42285"/>
              <a:gd name="connsiteY14" fmla="*/ 42965 h 43219"/>
              <a:gd name="connsiteX15" fmla="*/ 15545 w 42285"/>
              <a:gd name="connsiteY15" fmla="*/ 39125 h 43219"/>
              <a:gd name="connsiteX16" fmla="*/ 4869 w 42285"/>
              <a:gd name="connsiteY16" fmla="*/ 35331 h 43219"/>
              <a:gd name="connsiteX17" fmla="*/ 175 w 42285"/>
              <a:gd name="connsiteY17" fmla="*/ 31109 h 43219"/>
              <a:gd name="connsiteX18" fmla="*/ 1178 w 42285"/>
              <a:gd name="connsiteY18" fmla="*/ 25410 h 43219"/>
              <a:gd name="connsiteX19" fmla="*/ 904 w 42285"/>
              <a:gd name="connsiteY19" fmla="*/ 19228 h 43219"/>
              <a:gd name="connsiteX20" fmla="*/ 2928 w 42285"/>
              <a:gd name="connsiteY20" fmla="*/ 14366 h 43219"/>
              <a:gd name="connsiteX21" fmla="*/ 2965 w 42285"/>
              <a:gd name="connsiteY21" fmla="*/ 14229 h 43219"/>
              <a:gd name="connsiteX0" fmla="*/ 1225 w 42285"/>
              <a:gd name="connsiteY0" fmla="*/ 25239 h 43219"/>
              <a:gd name="connsiteX1" fmla="*/ 950 w 42285"/>
              <a:gd name="connsiteY1" fmla="*/ 19364 h 43219"/>
            </a:gdLst>
            <a:ahLst/>
            <a:cxnLst>
              <a:cxn ang="0">
                <a:pos x="connsiteX0" y="connsiteY0"/>
              </a:cxn>
              <a:cxn ang="0">
                <a:pos x="connsiteX1" y="connsiteY1"/>
              </a:cxn>
            </a:cxnLst>
            <a:rect l="l" t="t" r="r" b="b"/>
            <a:pathLst>
              <a:path w="42285" h="43219">
                <a:moveTo>
                  <a:pt x="2965" y="14229"/>
                </a:moveTo>
                <a:cubicBezTo>
                  <a:pt x="2694" y="11516"/>
                  <a:pt x="3326" y="8780"/>
                  <a:pt x="4688" y="6766"/>
                </a:cubicBezTo>
                <a:cubicBezTo>
                  <a:pt x="6840" y="3585"/>
                  <a:pt x="10329" y="2876"/>
                  <a:pt x="13070" y="5061"/>
                </a:cubicBezTo>
                <a:cubicBezTo>
                  <a:pt x="14743" y="768"/>
                  <a:pt x="18979" y="-119"/>
                  <a:pt x="21521" y="3291"/>
                </a:cubicBezTo>
                <a:cubicBezTo>
                  <a:pt x="22162" y="1542"/>
                  <a:pt x="23393" y="333"/>
                  <a:pt x="24814" y="59"/>
                </a:cubicBezTo>
                <a:cubicBezTo>
                  <a:pt x="26378" y="-243"/>
                  <a:pt x="27940" y="629"/>
                  <a:pt x="28898" y="2340"/>
                </a:cubicBezTo>
                <a:cubicBezTo>
                  <a:pt x="30280" y="126"/>
                  <a:pt x="32566" y="-601"/>
                  <a:pt x="34528" y="549"/>
                </a:cubicBezTo>
                <a:cubicBezTo>
                  <a:pt x="36023" y="1425"/>
                  <a:pt x="37095" y="3259"/>
                  <a:pt x="37383" y="5435"/>
                </a:cubicBezTo>
                <a:cubicBezTo>
                  <a:pt x="39111" y="6077"/>
                  <a:pt x="40487" y="7857"/>
                  <a:pt x="41047" y="10177"/>
                </a:cubicBezTo>
                <a:cubicBezTo>
                  <a:pt x="41454" y="11861"/>
                  <a:pt x="41396" y="13690"/>
                  <a:pt x="40883" y="15319"/>
                </a:cubicBezTo>
                <a:cubicBezTo>
                  <a:pt x="42144" y="17553"/>
                  <a:pt x="42585" y="20449"/>
                  <a:pt x="42081" y="23181"/>
                </a:cubicBezTo>
                <a:cubicBezTo>
                  <a:pt x="41411" y="26813"/>
                  <a:pt x="39193" y="29533"/>
                  <a:pt x="36469" y="30063"/>
                </a:cubicBezTo>
                <a:cubicBezTo>
                  <a:pt x="36456" y="32330"/>
                  <a:pt x="35723" y="34480"/>
                  <a:pt x="34460" y="35960"/>
                </a:cubicBezTo>
                <a:cubicBezTo>
                  <a:pt x="32541" y="38209"/>
                  <a:pt x="29769" y="38498"/>
                  <a:pt x="27620" y="36674"/>
                </a:cubicBezTo>
                <a:cubicBezTo>
                  <a:pt x="26925" y="39807"/>
                  <a:pt x="25064" y="42202"/>
                  <a:pt x="22732" y="42965"/>
                </a:cubicBezTo>
                <a:cubicBezTo>
                  <a:pt x="19984" y="43864"/>
                  <a:pt x="17116" y="42332"/>
                  <a:pt x="15545" y="39125"/>
                </a:cubicBezTo>
                <a:cubicBezTo>
                  <a:pt x="11837" y="42169"/>
                  <a:pt x="7021" y="40458"/>
                  <a:pt x="4869" y="35331"/>
                </a:cubicBezTo>
                <a:cubicBezTo>
                  <a:pt x="2755" y="35668"/>
                  <a:pt x="770" y="33883"/>
                  <a:pt x="175" y="31109"/>
                </a:cubicBezTo>
                <a:cubicBezTo>
                  <a:pt x="-256" y="29102"/>
                  <a:pt x="125" y="26936"/>
                  <a:pt x="1178" y="25410"/>
                </a:cubicBezTo>
                <a:cubicBezTo>
                  <a:pt x="1493" y="23507"/>
                  <a:pt x="612" y="21069"/>
                  <a:pt x="904" y="19228"/>
                </a:cubicBezTo>
                <a:cubicBezTo>
                  <a:pt x="1196" y="17387"/>
                  <a:pt x="2778" y="15276"/>
                  <a:pt x="2928" y="14366"/>
                </a:cubicBezTo>
                <a:cubicBezTo>
                  <a:pt x="2940" y="14320"/>
                  <a:pt x="2953" y="14275"/>
                  <a:pt x="2965" y="14229"/>
                </a:cubicBezTo>
                <a:close/>
              </a:path>
              <a:path w="42285" h="43219" fill="none" extrusionOk="0">
                <a:moveTo>
                  <a:pt x="1225" y="25239"/>
                </a:moveTo>
                <a:cubicBezTo>
                  <a:pt x="1133" y="23281"/>
                  <a:pt x="1042" y="21322"/>
                  <a:pt x="950" y="19364"/>
                </a:cubicBezTo>
              </a:path>
            </a:pathLst>
          </a:custGeom>
          <a:solidFill>
            <a:srgbClr val="2A77AC">
              <a:alpha val="10000"/>
            </a:srgbClr>
          </a:solidFill>
          <a:ln w="3175">
            <a:noFill/>
            <a:prstDash val="sysDot"/>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8" name="Cloud 113"/>
          <p:cNvSpPr/>
          <p:nvPr/>
        </p:nvSpPr>
        <p:spPr>
          <a:xfrm rot="20145130" flipV="1">
            <a:off x="6968690" y="2537347"/>
            <a:ext cx="1897352" cy="1761218"/>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4729 w 43256"/>
              <a:gd name="connsiteY2" fmla="*/ 26036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641 w 43256"/>
              <a:gd name="connsiteY2"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6641 w 43256"/>
              <a:gd name="connsiteY1"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6641 w 43256"/>
              <a:gd name="connsiteY1"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2336 w 43256"/>
              <a:gd name="connsiteY1" fmla="*/ 25241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4074 w 43256"/>
              <a:gd name="connsiteY1" fmla="*/ 14063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00 w 43256"/>
              <a:gd name="connsiteY1"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302 w 43256"/>
              <a:gd name="connsiteY1" fmla="*/ 22455 h 43219"/>
              <a:gd name="connsiteX2" fmla="*/ 100 w 43256"/>
              <a:gd name="connsiteY2"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302 w 43256"/>
              <a:gd name="connsiteY1" fmla="*/ 22455 h 43219"/>
              <a:gd name="connsiteX2" fmla="*/ 100 w 43256"/>
              <a:gd name="connsiteY2"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00 w 43256"/>
              <a:gd name="connsiteY1"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921 w 43256"/>
              <a:gd name="connsiteY1" fmla="*/ 19364 h 43219"/>
              <a:gd name="connsiteX0" fmla="*/ 2965 w 42285"/>
              <a:gd name="connsiteY0" fmla="*/ 14229 h 43219"/>
              <a:gd name="connsiteX1" fmla="*/ 4688 w 42285"/>
              <a:gd name="connsiteY1" fmla="*/ 6766 h 43219"/>
              <a:gd name="connsiteX2" fmla="*/ 13070 w 42285"/>
              <a:gd name="connsiteY2" fmla="*/ 5061 h 43219"/>
              <a:gd name="connsiteX3" fmla="*/ 21521 w 42285"/>
              <a:gd name="connsiteY3" fmla="*/ 3291 h 43219"/>
              <a:gd name="connsiteX4" fmla="*/ 24814 w 42285"/>
              <a:gd name="connsiteY4" fmla="*/ 59 h 43219"/>
              <a:gd name="connsiteX5" fmla="*/ 28898 w 42285"/>
              <a:gd name="connsiteY5" fmla="*/ 2340 h 43219"/>
              <a:gd name="connsiteX6" fmla="*/ 34528 w 42285"/>
              <a:gd name="connsiteY6" fmla="*/ 549 h 43219"/>
              <a:gd name="connsiteX7" fmla="*/ 37383 w 42285"/>
              <a:gd name="connsiteY7" fmla="*/ 5435 h 43219"/>
              <a:gd name="connsiteX8" fmla="*/ 41047 w 42285"/>
              <a:gd name="connsiteY8" fmla="*/ 10177 h 43219"/>
              <a:gd name="connsiteX9" fmla="*/ 40883 w 42285"/>
              <a:gd name="connsiteY9" fmla="*/ 15319 h 43219"/>
              <a:gd name="connsiteX10" fmla="*/ 42081 w 42285"/>
              <a:gd name="connsiteY10" fmla="*/ 23181 h 43219"/>
              <a:gd name="connsiteX11" fmla="*/ 36469 w 42285"/>
              <a:gd name="connsiteY11" fmla="*/ 30063 h 43219"/>
              <a:gd name="connsiteX12" fmla="*/ 34460 w 42285"/>
              <a:gd name="connsiteY12" fmla="*/ 35960 h 43219"/>
              <a:gd name="connsiteX13" fmla="*/ 27620 w 42285"/>
              <a:gd name="connsiteY13" fmla="*/ 36674 h 43219"/>
              <a:gd name="connsiteX14" fmla="*/ 22732 w 42285"/>
              <a:gd name="connsiteY14" fmla="*/ 42965 h 43219"/>
              <a:gd name="connsiteX15" fmla="*/ 15545 w 42285"/>
              <a:gd name="connsiteY15" fmla="*/ 39125 h 43219"/>
              <a:gd name="connsiteX16" fmla="*/ 4869 w 42285"/>
              <a:gd name="connsiteY16" fmla="*/ 35331 h 43219"/>
              <a:gd name="connsiteX17" fmla="*/ 175 w 42285"/>
              <a:gd name="connsiteY17" fmla="*/ 31109 h 43219"/>
              <a:gd name="connsiteX18" fmla="*/ 1178 w 42285"/>
              <a:gd name="connsiteY18" fmla="*/ 25410 h 43219"/>
              <a:gd name="connsiteX19" fmla="*/ 2928 w 42285"/>
              <a:gd name="connsiteY19" fmla="*/ 14366 h 43219"/>
              <a:gd name="connsiteX20" fmla="*/ 2965 w 42285"/>
              <a:gd name="connsiteY20" fmla="*/ 14229 h 43219"/>
              <a:gd name="connsiteX0" fmla="*/ 1225 w 42285"/>
              <a:gd name="connsiteY0" fmla="*/ 25239 h 43219"/>
              <a:gd name="connsiteX1" fmla="*/ 950 w 42285"/>
              <a:gd name="connsiteY1" fmla="*/ 19364 h 43219"/>
              <a:gd name="connsiteX0" fmla="*/ 2965 w 42285"/>
              <a:gd name="connsiteY0" fmla="*/ 14229 h 43219"/>
              <a:gd name="connsiteX1" fmla="*/ 4688 w 42285"/>
              <a:gd name="connsiteY1" fmla="*/ 6766 h 43219"/>
              <a:gd name="connsiteX2" fmla="*/ 13070 w 42285"/>
              <a:gd name="connsiteY2" fmla="*/ 5061 h 43219"/>
              <a:gd name="connsiteX3" fmla="*/ 21521 w 42285"/>
              <a:gd name="connsiteY3" fmla="*/ 3291 h 43219"/>
              <a:gd name="connsiteX4" fmla="*/ 24814 w 42285"/>
              <a:gd name="connsiteY4" fmla="*/ 59 h 43219"/>
              <a:gd name="connsiteX5" fmla="*/ 28898 w 42285"/>
              <a:gd name="connsiteY5" fmla="*/ 2340 h 43219"/>
              <a:gd name="connsiteX6" fmla="*/ 34528 w 42285"/>
              <a:gd name="connsiteY6" fmla="*/ 549 h 43219"/>
              <a:gd name="connsiteX7" fmla="*/ 37383 w 42285"/>
              <a:gd name="connsiteY7" fmla="*/ 5435 h 43219"/>
              <a:gd name="connsiteX8" fmla="*/ 41047 w 42285"/>
              <a:gd name="connsiteY8" fmla="*/ 10177 h 43219"/>
              <a:gd name="connsiteX9" fmla="*/ 40883 w 42285"/>
              <a:gd name="connsiteY9" fmla="*/ 15319 h 43219"/>
              <a:gd name="connsiteX10" fmla="*/ 42081 w 42285"/>
              <a:gd name="connsiteY10" fmla="*/ 23181 h 43219"/>
              <a:gd name="connsiteX11" fmla="*/ 36469 w 42285"/>
              <a:gd name="connsiteY11" fmla="*/ 30063 h 43219"/>
              <a:gd name="connsiteX12" fmla="*/ 34460 w 42285"/>
              <a:gd name="connsiteY12" fmla="*/ 35960 h 43219"/>
              <a:gd name="connsiteX13" fmla="*/ 27620 w 42285"/>
              <a:gd name="connsiteY13" fmla="*/ 36674 h 43219"/>
              <a:gd name="connsiteX14" fmla="*/ 22732 w 42285"/>
              <a:gd name="connsiteY14" fmla="*/ 42965 h 43219"/>
              <a:gd name="connsiteX15" fmla="*/ 15545 w 42285"/>
              <a:gd name="connsiteY15" fmla="*/ 39125 h 43219"/>
              <a:gd name="connsiteX16" fmla="*/ 4869 w 42285"/>
              <a:gd name="connsiteY16" fmla="*/ 35331 h 43219"/>
              <a:gd name="connsiteX17" fmla="*/ 175 w 42285"/>
              <a:gd name="connsiteY17" fmla="*/ 31109 h 43219"/>
              <a:gd name="connsiteX18" fmla="*/ 1178 w 42285"/>
              <a:gd name="connsiteY18" fmla="*/ 25410 h 43219"/>
              <a:gd name="connsiteX19" fmla="*/ 904 w 42285"/>
              <a:gd name="connsiteY19" fmla="*/ 19228 h 43219"/>
              <a:gd name="connsiteX20" fmla="*/ 2928 w 42285"/>
              <a:gd name="connsiteY20" fmla="*/ 14366 h 43219"/>
              <a:gd name="connsiteX21" fmla="*/ 2965 w 42285"/>
              <a:gd name="connsiteY21" fmla="*/ 14229 h 43219"/>
              <a:gd name="connsiteX0" fmla="*/ 1225 w 42285"/>
              <a:gd name="connsiteY0" fmla="*/ 25239 h 43219"/>
              <a:gd name="connsiteX1" fmla="*/ 950 w 42285"/>
              <a:gd name="connsiteY1" fmla="*/ 19364 h 43219"/>
            </a:gdLst>
            <a:ahLst/>
            <a:cxnLst>
              <a:cxn ang="0">
                <a:pos x="connsiteX0" y="connsiteY0"/>
              </a:cxn>
              <a:cxn ang="0">
                <a:pos x="connsiteX1" y="connsiteY1"/>
              </a:cxn>
            </a:cxnLst>
            <a:rect l="l" t="t" r="r" b="b"/>
            <a:pathLst>
              <a:path w="42285" h="43219">
                <a:moveTo>
                  <a:pt x="2965" y="14229"/>
                </a:moveTo>
                <a:cubicBezTo>
                  <a:pt x="2694" y="11516"/>
                  <a:pt x="3326" y="8780"/>
                  <a:pt x="4688" y="6766"/>
                </a:cubicBezTo>
                <a:cubicBezTo>
                  <a:pt x="6840" y="3585"/>
                  <a:pt x="10329" y="2876"/>
                  <a:pt x="13070" y="5061"/>
                </a:cubicBezTo>
                <a:cubicBezTo>
                  <a:pt x="14743" y="768"/>
                  <a:pt x="18979" y="-119"/>
                  <a:pt x="21521" y="3291"/>
                </a:cubicBezTo>
                <a:cubicBezTo>
                  <a:pt x="22162" y="1542"/>
                  <a:pt x="23393" y="333"/>
                  <a:pt x="24814" y="59"/>
                </a:cubicBezTo>
                <a:cubicBezTo>
                  <a:pt x="26378" y="-243"/>
                  <a:pt x="27940" y="629"/>
                  <a:pt x="28898" y="2340"/>
                </a:cubicBezTo>
                <a:cubicBezTo>
                  <a:pt x="30280" y="126"/>
                  <a:pt x="32566" y="-601"/>
                  <a:pt x="34528" y="549"/>
                </a:cubicBezTo>
                <a:cubicBezTo>
                  <a:pt x="36023" y="1425"/>
                  <a:pt x="37095" y="3259"/>
                  <a:pt x="37383" y="5435"/>
                </a:cubicBezTo>
                <a:cubicBezTo>
                  <a:pt x="39111" y="6077"/>
                  <a:pt x="40487" y="7857"/>
                  <a:pt x="41047" y="10177"/>
                </a:cubicBezTo>
                <a:cubicBezTo>
                  <a:pt x="41454" y="11861"/>
                  <a:pt x="41396" y="13690"/>
                  <a:pt x="40883" y="15319"/>
                </a:cubicBezTo>
                <a:cubicBezTo>
                  <a:pt x="42144" y="17553"/>
                  <a:pt x="42585" y="20449"/>
                  <a:pt x="42081" y="23181"/>
                </a:cubicBezTo>
                <a:cubicBezTo>
                  <a:pt x="41411" y="26813"/>
                  <a:pt x="39193" y="29533"/>
                  <a:pt x="36469" y="30063"/>
                </a:cubicBezTo>
                <a:cubicBezTo>
                  <a:pt x="36456" y="32330"/>
                  <a:pt x="35723" y="34480"/>
                  <a:pt x="34460" y="35960"/>
                </a:cubicBezTo>
                <a:cubicBezTo>
                  <a:pt x="32541" y="38209"/>
                  <a:pt x="29769" y="38498"/>
                  <a:pt x="27620" y="36674"/>
                </a:cubicBezTo>
                <a:cubicBezTo>
                  <a:pt x="26925" y="39807"/>
                  <a:pt x="25064" y="42202"/>
                  <a:pt x="22732" y="42965"/>
                </a:cubicBezTo>
                <a:cubicBezTo>
                  <a:pt x="19984" y="43864"/>
                  <a:pt x="17116" y="42332"/>
                  <a:pt x="15545" y="39125"/>
                </a:cubicBezTo>
                <a:cubicBezTo>
                  <a:pt x="11837" y="42169"/>
                  <a:pt x="7021" y="40458"/>
                  <a:pt x="4869" y="35331"/>
                </a:cubicBezTo>
                <a:cubicBezTo>
                  <a:pt x="2755" y="35668"/>
                  <a:pt x="770" y="33883"/>
                  <a:pt x="175" y="31109"/>
                </a:cubicBezTo>
                <a:cubicBezTo>
                  <a:pt x="-256" y="29102"/>
                  <a:pt x="125" y="26936"/>
                  <a:pt x="1178" y="25410"/>
                </a:cubicBezTo>
                <a:cubicBezTo>
                  <a:pt x="1493" y="23507"/>
                  <a:pt x="612" y="21069"/>
                  <a:pt x="904" y="19228"/>
                </a:cubicBezTo>
                <a:cubicBezTo>
                  <a:pt x="1196" y="17387"/>
                  <a:pt x="2778" y="15276"/>
                  <a:pt x="2928" y="14366"/>
                </a:cubicBezTo>
                <a:cubicBezTo>
                  <a:pt x="2940" y="14320"/>
                  <a:pt x="2953" y="14275"/>
                  <a:pt x="2965" y="14229"/>
                </a:cubicBezTo>
                <a:close/>
              </a:path>
              <a:path w="42285" h="43219" fill="none" extrusionOk="0">
                <a:moveTo>
                  <a:pt x="1225" y="25239"/>
                </a:moveTo>
                <a:cubicBezTo>
                  <a:pt x="1133" y="23281"/>
                  <a:pt x="1042" y="21322"/>
                  <a:pt x="950" y="19364"/>
                </a:cubicBezTo>
              </a:path>
            </a:pathLst>
          </a:custGeom>
          <a:solidFill>
            <a:srgbClr val="2A77AC">
              <a:alpha val="10000"/>
            </a:srgbClr>
          </a:solidFill>
          <a:ln w="3175">
            <a:noFill/>
            <a:prstDash val="sysDot"/>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latin typeface="Proxima Nova" charset="0"/>
              <a:ea typeface="Proxima Nova" charset="0"/>
              <a:cs typeface="Proxima Nova" charset="0"/>
            </a:endParaRPr>
          </a:p>
        </p:txBody>
      </p:sp>
      <p:sp>
        <p:nvSpPr>
          <p:cNvPr id="9" name="Rectangle 8"/>
          <p:cNvSpPr/>
          <p:nvPr/>
        </p:nvSpPr>
        <p:spPr>
          <a:xfrm>
            <a:off x="4891588" y="3331990"/>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10" name="Rectangle 9"/>
          <p:cNvSpPr/>
          <p:nvPr/>
        </p:nvSpPr>
        <p:spPr>
          <a:xfrm>
            <a:off x="5567477" y="2877932"/>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11" name="Rectangle 10"/>
          <p:cNvSpPr/>
          <p:nvPr/>
        </p:nvSpPr>
        <p:spPr>
          <a:xfrm>
            <a:off x="6202745" y="3331990"/>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12" name="Rectangle 11"/>
          <p:cNvSpPr/>
          <p:nvPr/>
        </p:nvSpPr>
        <p:spPr>
          <a:xfrm>
            <a:off x="5897240" y="3786048"/>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13" name="Rectangle 12"/>
          <p:cNvSpPr/>
          <p:nvPr/>
        </p:nvSpPr>
        <p:spPr>
          <a:xfrm>
            <a:off x="5237711" y="3786048"/>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cxnSp>
        <p:nvCxnSpPr>
          <p:cNvPr id="14" name="Shape 64"/>
          <p:cNvCxnSpPr>
            <a:cxnSpLocks/>
            <a:stCxn id="18" idx="1"/>
            <a:endCxn id="16" idx="3"/>
          </p:cNvCxnSpPr>
          <p:nvPr/>
        </p:nvCxnSpPr>
        <p:spPr>
          <a:xfrm flipH="1">
            <a:off x="5118918" y="3417343"/>
            <a:ext cx="1059260" cy="4497"/>
          </a:xfrm>
          <a:prstGeom prst="straightConnector1">
            <a:avLst/>
          </a:prstGeom>
          <a:ln w="25400">
            <a:solidFill>
              <a:srgbClr val="2A77AC"/>
            </a:solidFill>
            <a:prstDash val="solid"/>
            <a:tailEnd type="triangle"/>
          </a:ln>
          <a:effectLst/>
        </p:spPr>
        <p:style>
          <a:lnRef idx="2">
            <a:schemeClr val="accent1"/>
          </a:lnRef>
          <a:fillRef idx="0">
            <a:schemeClr val="accent1"/>
          </a:fillRef>
          <a:effectRef idx="1">
            <a:schemeClr val="accent1"/>
          </a:effectRef>
          <a:fontRef idx="minor">
            <a:schemeClr val="tx1"/>
          </a:fontRef>
        </p:style>
      </p:cxnSp>
      <p:pic>
        <p:nvPicPr>
          <p:cNvPr id="15" name="Picture 14"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52088" y="2861413"/>
            <a:ext cx="244197" cy="203462"/>
          </a:xfrm>
          <a:prstGeom prst="rect">
            <a:avLst/>
          </a:prstGeom>
          <a:effectLst>
            <a:outerShdw blurRad="50800" dist="38100" dir="2700000" algn="tl" rotWithShape="0">
              <a:prstClr val="black">
                <a:alpha val="40000"/>
              </a:prstClr>
            </a:outerShdw>
          </a:effectLst>
        </p:spPr>
      </p:pic>
      <p:pic>
        <p:nvPicPr>
          <p:cNvPr id="16" name="Picture 15"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74721" y="3320109"/>
            <a:ext cx="244197" cy="203462"/>
          </a:xfrm>
          <a:prstGeom prst="rect">
            <a:avLst/>
          </a:prstGeom>
          <a:effectLst>
            <a:outerShdw blurRad="50800" dist="38100" dir="2700000" algn="tl" rotWithShape="0">
              <a:prstClr val="black">
                <a:alpha val="40000"/>
              </a:prstClr>
            </a:outerShdw>
          </a:effectLst>
        </p:spPr>
      </p:pic>
      <p:pic>
        <p:nvPicPr>
          <p:cNvPr id="17" name="Picture 16"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09357" y="3778806"/>
            <a:ext cx="244197" cy="203462"/>
          </a:xfrm>
          <a:prstGeom prst="rect">
            <a:avLst/>
          </a:prstGeom>
          <a:effectLst>
            <a:outerShdw blurRad="50800" dist="38100" dir="2700000" algn="tl" rotWithShape="0">
              <a:prstClr val="black">
                <a:alpha val="40000"/>
              </a:prstClr>
            </a:outerShdw>
          </a:effectLst>
        </p:spPr>
      </p:pic>
      <p:pic>
        <p:nvPicPr>
          <p:cNvPr id="18" name="Picture 17"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78178" y="3315612"/>
            <a:ext cx="244197" cy="203462"/>
          </a:xfrm>
          <a:prstGeom prst="rect">
            <a:avLst/>
          </a:prstGeom>
          <a:effectLst>
            <a:outerShdw blurRad="50800" dist="38100" dir="2700000" algn="tl" rotWithShape="0">
              <a:prstClr val="black">
                <a:alpha val="40000"/>
              </a:prstClr>
            </a:outerShdw>
          </a:effectLst>
        </p:spPr>
      </p:pic>
      <p:pic>
        <p:nvPicPr>
          <p:cNvPr id="19" name="Picture 18"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75928" y="3772060"/>
            <a:ext cx="244197" cy="203462"/>
          </a:xfrm>
          <a:prstGeom prst="rect">
            <a:avLst/>
          </a:prstGeom>
          <a:effectLst>
            <a:outerShdw blurRad="50800" dist="38100" dir="2700000" algn="tl" rotWithShape="0">
              <a:prstClr val="black">
                <a:alpha val="40000"/>
              </a:prstClr>
            </a:outerShdw>
          </a:effectLst>
        </p:spPr>
      </p:pic>
      <p:sp>
        <p:nvSpPr>
          <p:cNvPr id="20" name="clipart_cross"/>
          <p:cNvSpPr>
            <a:spLocks/>
          </p:cNvSpPr>
          <p:nvPr/>
        </p:nvSpPr>
        <p:spPr bwMode="gray">
          <a:xfrm>
            <a:off x="5538122" y="3256360"/>
            <a:ext cx="248244" cy="300041"/>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p:spPr>
        <p:txBody>
          <a:bodyPr wrap="none" tIns="101600" bIns="101600" anchor="ctr"/>
          <a:lstStyle/>
          <a:p>
            <a:pPr fontAlgn="base">
              <a:spcBef>
                <a:spcPct val="0"/>
              </a:spcBef>
              <a:spcAft>
                <a:spcPct val="0"/>
              </a:spcAft>
            </a:pPr>
            <a:endParaRPr lang="en-US" sz="1556" b="1">
              <a:solidFill>
                <a:srgbClr val="000000"/>
              </a:solidFill>
              <a:latin typeface="Proxima Nova" charset="0"/>
              <a:ea typeface="Proxima Nova" charset="0"/>
              <a:cs typeface="Proxima Nova" charset="0"/>
            </a:endParaRPr>
          </a:p>
        </p:txBody>
      </p:sp>
      <p:sp>
        <p:nvSpPr>
          <p:cNvPr id="21" name="Rectangle 20"/>
          <p:cNvSpPr/>
          <p:nvPr/>
        </p:nvSpPr>
        <p:spPr>
          <a:xfrm>
            <a:off x="7088094" y="3305258"/>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22" name="Rectangle 21"/>
          <p:cNvSpPr/>
          <p:nvPr/>
        </p:nvSpPr>
        <p:spPr>
          <a:xfrm>
            <a:off x="7763983" y="2851199"/>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23" name="Rectangle 22"/>
          <p:cNvSpPr/>
          <p:nvPr/>
        </p:nvSpPr>
        <p:spPr>
          <a:xfrm>
            <a:off x="8399250" y="3305258"/>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24" name="Rectangle 23"/>
          <p:cNvSpPr/>
          <p:nvPr/>
        </p:nvSpPr>
        <p:spPr>
          <a:xfrm>
            <a:off x="8093746" y="3759316"/>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25" name="Rectangle 24"/>
          <p:cNvSpPr/>
          <p:nvPr/>
        </p:nvSpPr>
        <p:spPr>
          <a:xfrm>
            <a:off x="7434217" y="3759316"/>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pic>
        <p:nvPicPr>
          <p:cNvPr id="26" name="Picture 25"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48594" y="2834680"/>
            <a:ext cx="244197" cy="203462"/>
          </a:xfrm>
          <a:prstGeom prst="rect">
            <a:avLst/>
          </a:prstGeom>
          <a:effectLst>
            <a:outerShdw blurRad="50800" dist="38100" dir="2700000" algn="tl" rotWithShape="0">
              <a:prstClr val="black">
                <a:alpha val="40000"/>
              </a:prstClr>
            </a:outerShdw>
          </a:effectLst>
        </p:spPr>
      </p:pic>
      <p:pic>
        <p:nvPicPr>
          <p:cNvPr id="27" name="Picture 26"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71227" y="3293377"/>
            <a:ext cx="244197" cy="203462"/>
          </a:xfrm>
          <a:prstGeom prst="rect">
            <a:avLst/>
          </a:prstGeom>
          <a:effectLst>
            <a:outerShdw blurRad="50800" dist="38100" dir="2700000" algn="tl" rotWithShape="0">
              <a:prstClr val="black">
                <a:alpha val="40000"/>
              </a:prstClr>
            </a:outerShdw>
          </a:effectLst>
        </p:spPr>
      </p:pic>
      <p:pic>
        <p:nvPicPr>
          <p:cNvPr id="28" name="Picture 27"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74684" y="3288879"/>
            <a:ext cx="244197" cy="203462"/>
          </a:xfrm>
          <a:prstGeom prst="rect">
            <a:avLst/>
          </a:prstGeom>
          <a:effectLst>
            <a:outerShdw blurRad="50800" dist="38100" dir="2700000" algn="tl" rotWithShape="0">
              <a:prstClr val="black">
                <a:alpha val="40000"/>
              </a:prstClr>
            </a:outerShdw>
          </a:effectLst>
        </p:spPr>
      </p:pic>
      <p:pic>
        <p:nvPicPr>
          <p:cNvPr id="29" name="Picture 28"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72434" y="3745329"/>
            <a:ext cx="244197" cy="203462"/>
          </a:xfrm>
          <a:prstGeom prst="rect">
            <a:avLst/>
          </a:prstGeom>
          <a:effectLst>
            <a:outerShdw blurRad="50800" dist="38100" dir="2700000" algn="tl" rotWithShape="0">
              <a:prstClr val="black">
                <a:alpha val="40000"/>
              </a:prstClr>
            </a:outerShdw>
          </a:effectLst>
        </p:spPr>
      </p:pic>
      <p:pic>
        <p:nvPicPr>
          <p:cNvPr id="30" name="Picture 29"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05862" y="3752074"/>
            <a:ext cx="244197" cy="203462"/>
          </a:xfrm>
          <a:prstGeom prst="rect">
            <a:avLst/>
          </a:prstGeom>
          <a:effectLst>
            <a:outerShdw blurRad="50800" dist="38100" dir="2700000" algn="tl" rotWithShape="0">
              <a:prstClr val="black">
                <a:alpha val="40000"/>
              </a:prstClr>
            </a:outerShdw>
          </a:effectLst>
        </p:spPr>
      </p:pic>
      <p:cxnSp>
        <p:nvCxnSpPr>
          <p:cNvPr id="31" name="Straight Arrow Connector 30"/>
          <p:cNvCxnSpPr>
            <a:cxnSpLocks/>
            <a:stCxn id="29" idx="0"/>
          </p:cNvCxnSpPr>
          <p:nvPr/>
        </p:nvCxnSpPr>
        <p:spPr>
          <a:xfrm flipH="1" flipV="1">
            <a:off x="7341894" y="3417344"/>
            <a:ext cx="852639" cy="327985"/>
          </a:xfrm>
          <a:prstGeom prst="straightConnector1">
            <a:avLst/>
          </a:prstGeom>
          <a:ln w="15875">
            <a:solidFill>
              <a:schemeClr val="tx1">
                <a:lumMod val="50000"/>
                <a:lumOff val="50000"/>
              </a:schemeClr>
            </a:solidFill>
            <a:prstDash val="dash"/>
            <a:tailEnd type="triangle" w="med" len="med"/>
          </a:ln>
          <a:effectLst/>
        </p:spPr>
        <p:style>
          <a:lnRef idx="2">
            <a:schemeClr val="accent1"/>
          </a:lnRef>
          <a:fillRef idx="0">
            <a:schemeClr val="accent1"/>
          </a:fillRef>
          <a:effectRef idx="1">
            <a:schemeClr val="accent1"/>
          </a:effectRef>
          <a:fontRef idx="minor">
            <a:schemeClr val="tx1"/>
          </a:fontRef>
        </p:style>
      </p:cxnSp>
      <p:sp>
        <p:nvSpPr>
          <p:cNvPr id="32" name="Rectangle 69"/>
          <p:cNvSpPr/>
          <p:nvPr/>
        </p:nvSpPr>
        <p:spPr>
          <a:xfrm>
            <a:off x="2702158" y="3331992"/>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33" name="Rectangle 71"/>
          <p:cNvSpPr/>
          <p:nvPr/>
        </p:nvSpPr>
        <p:spPr>
          <a:xfrm>
            <a:off x="3378046" y="2877935"/>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34" name="Rectangle 72"/>
          <p:cNvSpPr/>
          <p:nvPr/>
        </p:nvSpPr>
        <p:spPr>
          <a:xfrm>
            <a:off x="4013313" y="3331992"/>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35" name="Rectangle 73"/>
          <p:cNvSpPr/>
          <p:nvPr/>
        </p:nvSpPr>
        <p:spPr>
          <a:xfrm>
            <a:off x="3707810" y="3786050"/>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36" name="Rectangle 75"/>
          <p:cNvSpPr/>
          <p:nvPr/>
        </p:nvSpPr>
        <p:spPr>
          <a:xfrm>
            <a:off x="3048281" y="3786050"/>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cxnSp>
        <p:nvCxnSpPr>
          <p:cNvPr id="37" name="Shape 61"/>
          <p:cNvCxnSpPr>
            <a:stCxn id="32" idx="2"/>
            <a:endCxn id="36" idx="1"/>
          </p:cNvCxnSpPr>
          <p:nvPr/>
        </p:nvCxnSpPr>
        <p:spPr>
          <a:xfrm rot="16200000" flipH="1">
            <a:off x="2742724" y="3567725"/>
            <a:ext cx="366826" cy="244289"/>
          </a:xfrm>
          <a:prstGeom prst="bentConnector2">
            <a:avLst/>
          </a:prstGeom>
          <a:ln w="25400">
            <a:solidFill>
              <a:srgbClr val="2A77AC"/>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hape 64"/>
          <p:cNvCxnSpPr>
            <a:cxnSpLocks/>
            <a:stCxn id="45" idx="0"/>
            <a:endCxn id="41" idx="2"/>
          </p:cNvCxnSpPr>
          <p:nvPr/>
        </p:nvCxnSpPr>
        <p:spPr>
          <a:xfrm rot="16200000" flipV="1">
            <a:off x="3293084" y="3256549"/>
            <a:ext cx="707185" cy="323840"/>
          </a:xfrm>
          <a:prstGeom prst="bentConnector3">
            <a:avLst>
              <a:gd name="adj1" fmla="val 26792"/>
            </a:avLst>
          </a:prstGeom>
          <a:ln w="25400">
            <a:solidFill>
              <a:srgbClr val="2A77AC"/>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hape 64"/>
          <p:cNvCxnSpPr>
            <a:cxnSpLocks/>
            <a:stCxn id="44" idx="1"/>
            <a:endCxn id="42" idx="3"/>
          </p:cNvCxnSpPr>
          <p:nvPr/>
        </p:nvCxnSpPr>
        <p:spPr>
          <a:xfrm flipH="1">
            <a:off x="2929488" y="3417344"/>
            <a:ext cx="1059259" cy="4497"/>
          </a:xfrm>
          <a:prstGeom prst="straightConnector1">
            <a:avLst/>
          </a:prstGeom>
          <a:ln w="25400">
            <a:solidFill>
              <a:srgbClr val="2A77AC"/>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81"/>
          <p:cNvCxnSpPr>
            <a:stCxn id="36" idx="3"/>
            <a:endCxn id="35" idx="1"/>
          </p:cNvCxnSpPr>
          <p:nvPr/>
        </p:nvCxnSpPr>
        <p:spPr>
          <a:xfrm>
            <a:off x="3251951" y="3873283"/>
            <a:ext cx="455859" cy="0"/>
          </a:xfrm>
          <a:prstGeom prst="straightConnector1">
            <a:avLst/>
          </a:prstGeom>
          <a:ln w="25400">
            <a:solidFill>
              <a:srgbClr val="2A77AC"/>
            </a:solidFill>
            <a:prstDash val="sysDot"/>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41" name="Picture 63"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62657" y="2861414"/>
            <a:ext cx="244197" cy="203462"/>
          </a:xfrm>
          <a:prstGeom prst="rect">
            <a:avLst/>
          </a:prstGeom>
          <a:effectLst>
            <a:outerShdw blurRad="50800" dist="38100" dir="2700000" algn="tl" rotWithShape="0">
              <a:prstClr val="black">
                <a:alpha val="40000"/>
              </a:prstClr>
            </a:outerShdw>
          </a:effectLst>
        </p:spPr>
      </p:pic>
      <p:pic>
        <p:nvPicPr>
          <p:cNvPr id="42" name="Picture 64"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85291" y="3320110"/>
            <a:ext cx="244197" cy="203462"/>
          </a:xfrm>
          <a:prstGeom prst="rect">
            <a:avLst/>
          </a:prstGeom>
          <a:effectLst>
            <a:outerShdw blurRad="50800" dist="38100" dir="2700000" algn="tl" rotWithShape="0">
              <a:prstClr val="black">
                <a:alpha val="40000"/>
              </a:prstClr>
            </a:outerShdw>
          </a:effectLst>
        </p:spPr>
      </p:pic>
      <p:pic>
        <p:nvPicPr>
          <p:cNvPr id="43" name="Picture 65"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19926" y="3778807"/>
            <a:ext cx="244197" cy="203462"/>
          </a:xfrm>
          <a:prstGeom prst="rect">
            <a:avLst/>
          </a:prstGeom>
          <a:effectLst>
            <a:outerShdw blurRad="50800" dist="38100" dir="2700000" algn="tl" rotWithShape="0">
              <a:prstClr val="black">
                <a:alpha val="40000"/>
              </a:prstClr>
            </a:outerShdw>
          </a:effectLst>
        </p:spPr>
      </p:pic>
      <p:pic>
        <p:nvPicPr>
          <p:cNvPr id="44" name="Picture 66"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88747" y="3315613"/>
            <a:ext cx="244197" cy="203462"/>
          </a:xfrm>
          <a:prstGeom prst="rect">
            <a:avLst/>
          </a:prstGeom>
          <a:effectLst>
            <a:outerShdw blurRad="50800" dist="38100" dir="2700000" algn="tl" rotWithShape="0">
              <a:prstClr val="black">
                <a:alpha val="40000"/>
              </a:prstClr>
            </a:outerShdw>
          </a:effectLst>
        </p:spPr>
      </p:pic>
      <p:pic>
        <p:nvPicPr>
          <p:cNvPr id="45" name="Picture 68"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86497" y="3772061"/>
            <a:ext cx="244197" cy="203462"/>
          </a:xfrm>
          <a:prstGeom prst="rect">
            <a:avLst/>
          </a:prstGeom>
          <a:effectLst>
            <a:outerShdw blurRad="50800" dist="38100" dir="2700000" algn="tl" rotWithShape="0">
              <a:prstClr val="black">
                <a:alpha val="40000"/>
              </a:prstClr>
            </a:outerShdw>
          </a:effectLst>
        </p:spPr>
      </p:pic>
      <p:sp>
        <p:nvSpPr>
          <p:cNvPr id="46" name="TextBox 138"/>
          <p:cNvSpPr txBox="1"/>
          <p:nvPr/>
        </p:nvSpPr>
        <p:spPr>
          <a:xfrm>
            <a:off x="2975179" y="2466722"/>
            <a:ext cx="1000274" cy="153888"/>
          </a:xfrm>
          <a:prstGeom prst="rect">
            <a:avLst/>
          </a:prstGeom>
          <a:noFill/>
        </p:spPr>
        <p:txBody>
          <a:bodyPr wrap="non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logical token ring</a:t>
            </a:r>
          </a:p>
        </p:txBody>
      </p:sp>
      <p:sp>
        <p:nvSpPr>
          <p:cNvPr id="47" name="TextBox 135"/>
          <p:cNvSpPr txBox="1"/>
          <p:nvPr/>
        </p:nvSpPr>
        <p:spPr>
          <a:xfrm>
            <a:off x="2893973" y="4076441"/>
            <a:ext cx="1157775" cy="153888"/>
          </a:xfrm>
          <a:prstGeom prst="rect">
            <a:avLst/>
          </a:prstGeom>
          <a:noFill/>
        </p:spPr>
        <p:txBody>
          <a:bodyPr wrap="squar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wireless channel</a:t>
            </a:r>
          </a:p>
        </p:txBody>
      </p:sp>
      <p:sp>
        <p:nvSpPr>
          <p:cNvPr id="48" name="TextBox 24"/>
          <p:cNvSpPr txBox="1"/>
          <p:nvPr/>
        </p:nvSpPr>
        <p:spPr>
          <a:xfrm>
            <a:off x="2853974" y="5128735"/>
            <a:ext cx="1261564" cy="738664"/>
          </a:xfrm>
          <a:prstGeom prst="rect">
            <a:avLst/>
          </a:prstGeom>
          <a:noFill/>
        </p:spPr>
        <p:txBody>
          <a:bodyPr wrap="none" lIns="0" tIns="0" rIns="0" bIns="0" rtlCol="0" anchor="ctr">
            <a:spAutoFit/>
          </a:bodyPr>
          <a:lstStyle>
            <a:defPPr>
              <a:defRPr lang="en-US"/>
            </a:defPPr>
            <a:lvl1pPr algn="ctr">
              <a:defRPr sz="1200">
                <a:latin typeface="American Typewriter"/>
                <a:cs typeface="American Typewriter"/>
              </a:defRPr>
            </a:lvl1pPr>
          </a:lstStyle>
          <a:p>
            <a:r>
              <a:rPr lang="en-US" sz="1600" b="1" dirty="0">
                <a:solidFill>
                  <a:srgbClr val="5B8BBA"/>
                </a:solidFill>
                <a:latin typeface="Proxima Nova" charset="0"/>
                <a:ea typeface="Proxima Nova" charset="0"/>
                <a:cs typeface="Proxima Nova" charset="0"/>
              </a:rPr>
              <a:t>deterministic</a:t>
            </a:r>
          </a:p>
          <a:p>
            <a:r>
              <a:rPr lang="en-US" sz="1600" b="1" dirty="0">
                <a:solidFill>
                  <a:srgbClr val="5B8BBA"/>
                </a:solidFill>
                <a:latin typeface="Proxima Nova" charset="0"/>
                <a:ea typeface="Proxima Nova" charset="0"/>
                <a:cs typeface="Proxima Nova" charset="0"/>
              </a:rPr>
              <a:t>behavior with</a:t>
            </a:r>
          </a:p>
          <a:p>
            <a:r>
              <a:rPr lang="en-US" sz="1600" b="1" dirty="0">
                <a:solidFill>
                  <a:srgbClr val="5B8BBA"/>
                </a:solidFill>
                <a:latin typeface="Proxima Nova" charset="0"/>
                <a:ea typeface="Proxima Nova" charset="0"/>
                <a:cs typeface="Proxima Nova" charset="0"/>
              </a:rPr>
              <a:t>low latencies</a:t>
            </a:r>
          </a:p>
        </p:txBody>
      </p:sp>
      <p:sp>
        <p:nvSpPr>
          <p:cNvPr id="49" name="TextBox 24"/>
          <p:cNvSpPr txBox="1"/>
          <p:nvPr/>
        </p:nvSpPr>
        <p:spPr>
          <a:xfrm>
            <a:off x="5006016" y="5128734"/>
            <a:ext cx="1399421" cy="738664"/>
          </a:xfrm>
          <a:prstGeom prst="rect">
            <a:avLst/>
          </a:prstGeom>
          <a:noFill/>
        </p:spPr>
        <p:txBody>
          <a:bodyPr wrap="none" lIns="0" tIns="0" rIns="0" bIns="0" rtlCol="0" anchor="ctr">
            <a:spAutoFit/>
          </a:bodyPr>
          <a:lstStyle>
            <a:defPPr>
              <a:defRPr lang="en-US"/>
            </a:defPPr>
            <a:lvl1pPr algn="ctr">
              <a:defRPr sz="1200">
                <a:latin typeface="American Typewriter"/>
                <a:cs typeface="American Typewriter"/>
              </a:defRPr>
            </a:lvl1pPr>
          </a:lstStyle>
          <a:p>
            <a:r>
              <a:rPr lang="en-US" sz="1600" b="1" dirty="0">
                <a:solidFill>
                  <a:srgbClr val="5B8BBA"/>
                </a:solidFill>
                <a:latin typeface="Proxima Nova" charset="0"/>
                <a:ea typeface="Proxima Nova" charset="0"/>
                <a:cs typeface="Proxima Nova" charset="0"/>
              </a:rPr>
              <a:t>failure </a:t>
            </a:r>
            <a:r>
              <a:rPr lang="en-US" sz="1600" b="1" dirty="0" err="1">
                <a:solidFill>
                  <a:srgbClr val="5B8BBA"/>
                </a:solidFill>
                <a:latin typeface="Proxima Nova" charset="0"/>
                <a:ea typeface="Proxima Nova" charset="0"/>
                <a:cs typeface="Proxima Nova" charset="0"/>
              </a:rPr>
              <a:t>recogni</a:t>
            </a:r>
            <a:r>
              <a:rPr lang="en-US" sz="1600" b="1" dirty="0">
                <a:solidFill>
                  <a:srgbClr val="5B8BBA"/>
                </a:solidFill>
                <a:latin typeface="Proxima Nova" charset="0"/>
                <a:ea typeface="Proxima Nova" charset="0"/>
                <a:cs typeface="Proxima Nova" charset="0"/>
              </a:rPr>
              <a:t>-</a:t>
            </a:r>
          </a:p>
          <a:p>
            <a:r>
              <a:rPr lang="en-US" sz="1600" b="1" dirty="0" err="1">
                <a:solidFill>
                  <a:srgbClr val="5B8BBA"/>
                </a:solidFill>
                <a:latin typeface="Proxima Nova" charset="0"/>
                <a:ea typeface="Proxima Nova" charset="0"/>
                <a:cs typeface="Proxima Nova" charset="0"/>
              </a:rPr>
              <a:t>tion</a:t>
            </a:r>
            <a:r>
              <a:rPr lang="en-US" sz="1600" b="1" dirty="0">
                <a:solidFill>
                  <a:srgbClr val="5B8BBA"/>
                </a:solidFill>
                <a:latin typeface="Proxima Nova" charset="0"/>
                <a:ea typeface="Proxima Nova" charset="0"/>
                <a:cs typeface="Proxima Nova" charset="0"/>
              </a:rPr>
              <a:t> and auto-</a:t>
            </a:r>
          </a:p>
          <a:p>
            <a:r>
              <a:rPr lang="en-US" sz="1600" b="1" dirty="0" err="1">
                <a:solidFill>
                  <a:srgbClr val="5B8BBA"/>
                </a:solidFill>
                <a:latin typeface="Proxima Nova" charset="0"/>
                <a:ea typeface="Proxima Nova" charset="0"/>
                <a:cs typeface="Proxima Nova" charset="0"/>
              </a:rPr>
              <a:t>matic</a:t>
            </a:r>
            <a:r>
              <a:rPr lang="en-US" sz="1600" b="1" dirty="0">
                <a:solidFill>
                  <a:srgbClr val="5B8BBA"/>
                </a:solidFill>
                <a:latin typeface="Proxima Nova" charset="0"/>
                <a:ea typeface="Proxima Nova" charset="0"/>
                <a:cs typeface="Proxima Nova" charset="0"/>
              </a:rPr>
              <a:t> reaction</a:t>
            </a:r>
          </a:p>
        </p:txBody>
      </p:sp>
      <p:sp>
        <p:nvSpPr>
          <p:cNvPr id="50" name="TextBox 24"/>
          <p:cNvSpPr txBox="1"/>
          <p:nvPr/>
        </p:nvSpPr>
        <p:spPr>
          <a:xfrm>
            <a:off x="7178172" y="5128735"/>
            <a:ext cx="1578957" cy="738664"/>
          </a:xfrm>
          <a:prstGeom prst="rect">
            <a:avLst/>
          </a:prstGeom>
          <a:noFill/>
        </p:spPr>
        <p:txBody>
          <a:bodyPr wrap="none" lIns="0" tIns="0" rIns="0" bIns="0" rtlCol="0" anchor="ctr">
            <a:spAutoFit/>
          </a:bodyPr>
          <a:lstStyle>
            <a:defPPr>
              <a:defRPr lang="en-US"/>
            </a:defPPr>
            <a:lvl1pPr algn="ctr">
              <a:defRPr sz="1200">
                <a:latin typeface="American Typewriter"/>
                <a:cs typeface="American Typewriter"/>
              </a:defRPr>
            </a:lvl1pPr>
          </a:lstStyle>
          <a:p>
            <a:r>
              <a:rPr lang="en-US" sz="1600" b="1" dirty="0">
                <a:solidFill>
                  <a:srgbClr val="5B8BBA"/>
                </a:solidFill>
                <a:latin typeface="Proxima Nova" charset="0"/>
                <a:ea typeface="Proxima Nova" charset="0"/>
                <a:cs typeface="Proxima Nova" charset="0"/>
              </a:rPr>
              <a:t>cooperative re-</a:t>
            </a:r>
          </a:p>
          <a:p>
            <a:r>
              <a:rPr lang="en-US" sz="1600" b="1" dirty="0">
                <a:solidFill>
                  <a:srgbClr val="5B8BBA"/>
                </a:solidFill>
                <a:latin typeface="Proxima Nova" charset="0"/>
                <a:ea typeface="Proxima Nova" charset="0"/>
                <a:cs typeface="Proxima Nova" charset="0"/>
              </a:rPr>
              <a:t>transmission of </a:t>
            </a:r>
          </a:p>
          <a:p>
            <a:r>
              <a:rPr lang="en-US" sz="1600" b="1" dirty="0">
                <a:solidFill>
                  <a:srgbClr val="5B8BBA"/>
                </a:solidFill>
                <a:latin typeface="Proxima Nova" charset="0"/>
                <a:ea typeface="Proxima Nova" charset="0"/>
                <a:cs typeface="Proxima Nova" charset="0"/>
              </a:rPr>
              <a:t>lost data packets</a:t>
            </a:r>
          </a:p>
        </p:txBody>
      </p:sp>
      <p:cxnSp>
        <p:nvCxnSpPr>
          <p:cNvPr id="51" name="Straight Arrow Connector 50">
            <a:extLst>
              <a:ext uri="{FF2B5EF4-FFF2-40B4-BE49-F238E27FC236}">
                <a16:creationId xmlns:a16="http://schemas.microsoft.com/office/drawing/2014/main" id="{B495F55A-60B8-AC46-B581-275D151F9625}"/>
              </a:ext>
            </a:extLst>
          </p:cNvPr>
          <p:cNvCxnSpPr>
            <a:cxnSpLocks/>
            <a:stCxn id="28" idx="2"/>
            <a:endCxn id="29" idx="0"/>
          </p:cNvCxnSpPr>
          <p:nvPr/>
        </p:nvCxnSpPr>
        <p:spPr>
          <a:xfrm flipH="1">
            <a:off x="8194533" y="3492341"/>
            <a:ext cx="302250" cy="252988"/>
          </a:xfrm>
          <a:prstGeom prst="straightConnector1">
            <a:avLst/>
          </a:prstGeom>
          <a:ln w="15875">
            <a:solidFill>
              <a:schemeClr val="tx1">
                <a:lumMod val="50000"/>
                <a:lumOff val="50000"/>
              </a:schemeClr>
            </a:solidFill>
            <a:prstDash val="dash"/>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2" name="Shape 64">
            <a:extLst>
              <a:ext uri="{FF2B5EF4-FFF2-40B4-BE49-F238E27FC236}">
                <a16:creationId xmlns:a16="http://schemas.microsoft.com/office/drawing/2014/main" id="{A94A3384-4882-144C-AC03-03FFD9B9EF4F}"/>
              </a:ext>
            </a:extLst>
          </p:cNvPr>
          <p:cNvCxnSpPr>
            <a:cxnSpLocks/>
          </p:cNvCxnSpPr>
          <p:nvPr/>
        </p:nvCxnSpPr>
        <p:spPr>
          <a:xfrm flipH="1">
            <a:off x="7329966" y="3417344"/>
            <a:ext cx="1059260" cy="4497"/>
          </a:xfrm>
          <a:prstGeom prst="straightConnector1">
            <a:avLst/>
          </a:prstGeom>
          <a:ln w="25400">
            <a:solidFill>
              <a:srgbClr val="2A77AC">
                <a:alpha val="50000"/>
              </a:srgbClr>
            </a:solidFill>
            <a:prstDash val="solid"/>
            <a:tailEnd type="triangle"/>
          </a:ln>
          <a:effectLst/>
        </p:spPr>
        <p:style>
          <a:lnRef idx="2">
            <a:schemeClr val="accent1"/>
          </a:lnRef>
          <a:fillRef idx="0">
            <a:schemeClr val="accent1"/>
          </a:fillRef>
          <a:effectRef idx="1">
            <a:schemeClr val="accent1"/>
          </a:effectRef>
          <a:fontRef idx="minor">
            <a:schemeClr val="tx1"/>
          </a:fontRef>
        </p:style>
      </p:cxnSp>
      <p:sp>
        <p:nvSpPr>
          <p:cNvPr id="53" name="clipart_cross">
            <a:extLst>
              <a:ext uri="{FF2B5EF4-FFF2-40B4-BE49-F238E27FC236}">
                <a16:creationId xmlns:a16="http://schemas.microsoft.com/office/drawing/2014/main" id="{7F5BD1CE-18A8-4749-A37D-CED9D179A183}"/>
              </a:ext>
            </a:extLst>
          </p:cNvPr>
          <p:cNvSpPr>
            <a:spLocks/>
          </p:cNvSpPr>
          <p:nvPr/>
        </p:nvSpPr>
        <p:spPr bwMode="gray">
          <a:xfrm>
            <a:off x="7749170" y="3256361"/>
            <a:ext cx="248244" cy="300041"/>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alpha val="50000"/>
            </a:srgbClr>
          </a:solidFill>
          <a:ln w="12700" cap="flat" cmpd="sng">
            <a:solidFill>
              <a:srgbClr val="2A77AC">
                <a:alpha val="50000"/>
              </a:srgbClr>
            </a:solidFill>
            <a:prstDash val="solid"/>
            <a:round/>
            <a:headEnd type="none" w="med" len="med"/>
            <a:tailEnd type="none" w="med" len="med"/>
          </a:ln>
        </p:spPr>
        <p:txBody>
          <a:bodyPr wrap="none" tIns="101600" bIns="101600" anchor="ctr"/>
          <a:lstStyle/>
          <a:p>
            <a:pPr fontAlgn="base">
              <a:spcBef>
                <a:spcPct val="0"/>
              </a:spcBef>
              <a:spcAft>
                <a:spcPct val="0"/>
              </a:spcAft>
            </a:pPr>
            <a:endParaRPr lang="en-US" sz="1556" b="1">
              <a:solidFill>
                <a:srgbClr val="000000"/>
              </a:solidFill>
              <a:latin typeface="Proxima Nova" charset="0"/>
              <a:ea typeface="Proxima Nova" charset="0"/>
              <a:cs typeface="Proxima Nova" charset="0"/>
            </a:endParaRPr>
          </a:p>
        </p:txBody>
      </p:sp>
      <p:sp>
        <p:nvSpPr>
          <p:cNvPr id="54" name="Right Arrow 53">
            <a:extLst>
              <a:ext uri="{FF2B5EF4-FFF2-40B4-BE49-F238E27FC236}">
                <a16:creationId xmlns:a16="http://schemas.microsoft.com/office/drawing/2014/main" id="{BF3C3B37-0AC5-0742-A72D-8A2688FC3DA4}"/>
              </a:ext>
            </a:extLst>
          </p:cNvPr>
          <p:cNvSpPr/>
          <p:nvPr/>
        </p:nvSpPr>
        <p:spPr>
          <a:xfrm>
            <a:off x="1923197" y="2573246"/>
            <a:ext cx="824340" cy="432778"/>
          </a:xfrm>
          <a:prstGeom prst="rightArrow">
            <a:avLst>
              <a:gd name="adj1" fmla="val 71261"/>
              <a:gd name="adj2" fmla="val 50000"/>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b="1" dirty="0">
                <a:solidFill>
                  <a:prstClr val="white"/>
                </a:solidFill>
                <a:latin typeface="Proxima Nova" charset="0"/>
                <a:ea typeface="Proxima Nova" charset="0"/>
                <a:cs typeface="Proxima Nova" charset="0"/>
              </a:rPr>
              <a:t>fault</a:t>
            </a:r>
          </a:p>
          <a:p>
            <a:pPr algn="ctr"/>
            <a:r>
              <a:rPr lang="en-US" sz="1000" b="1" dirty="0">
                <a:solidFill>
                  <a:prstClr val="white"/>
                </a:solidFill>
                <a:latin typeface="Proxima Nova" charset="0"/>
                <a:ea typeface="Proxima Nova" charset="0"/>
                <a:cs typeface="Proxima Nova" charset="0"/>
              </a:rPr>
              <a:t>tolerance</a:t>
            </a:r>
          </a:p>
        </p:txBody>
      </p:sp>
      <p:sp>
        <p:nvSpPr>
          <p:cNvPr id="55" name="Rectangle 54">
            <a:extLst>
              <a:ext uri="{FF2B5EF4-FFF2-40B4-BE49-F238E27FC236}">
                <a16:creationId xmlns:a16="http://schemas.microsoft.com/office/drawing/2014/main" id="{277B83F3-C009-7B4F-8808-50CC1144F54F}"/>
              </a:ext>
            </a:extLst>
          </p:cNvPr>
          <p:cNvSpPr/>
          <p:nvPr/>
        </p:nvSpPr>
        <p:spPr>
          <a:xfrm>
            <a:off x="431348" y="3331990"/>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56" name="Rectangle 55">
            <a:extLst>
              <a:ext uri="{FF2B5EF4-FFF2-40B4-BE49-F238E27FC236}">
                <a16:creationId xmlns:a16="http://schemas.microsoft.com/office/drawing/2014/main" id="{39F855DE-AA2A-6843-9699-2B5C6FC5C1CB}"/>
              </a:ext>
            </a:extLst>
          </p:cNvPr>
          <p:cNvSpPr/>
          <p:nvPr/>
        </p:nvSpPr>
        <p:spPr>
          <a:xfrm>
            <a:off x="1107237" y="2877932"/>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57" name="Rectangle 56">
            <a:extLst>
              <a:ext uri="{FF2B5EF4-FFF2-40B4-BE49-F238E27FC236}">
                <a16:creationId xmlns:a16="http://schemas.microsoft.com/office/drawing/2014/main" id="{63DA01B9-9A0C-424C-9615-1FBE25D1112F}"/>
              </a:ext>
            </a:extLst>
          </p:cNvPr>
          <p:cNvSpPr/>
          <p:nvPr/>
        </p:nvSpPr>
        <p:spPr>
          <a:xfrm>
            <a:off x="1742505" y="3331990"/>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58" name="Rectangle 57">
            <a:extLst>
              <a:ext uri="{FF2B5EF4-FFF2-40B4-BE49-F238E27FC236}">
                <a16:creationId xmlns:a16="http://schemas.microsoft.com/office/drawing/2014/main" id="{CF4C5AE4-E7F5-AA45-8E3C-98B198BC1F0E}"/>
              </a:ext>
            </a:extLst>
          </p:cNvPr>
          <p:cNvSpPr/>
          <p:nvPr/>
        </p:nvSpPr>
        <p:spPr>
          <a:xfrm>
            <a:off x="1437000" y="3786048"/>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59" name="Rectangle 58">
            <a:extLst>
              <a:ext uri="{FF2B5EF4-FFF2-40B4-BE49-F238E27FC236}">
                <a16:creationId xmlns:a16="http://schemas.microsoft.com/office/drawing/2014/main" id="{8C3AB688-F968-5144-9191-FD0D74F0848F}"/>
              </a:ext>
            </a:extLst>
          </p:cNvPr>
          <p:cNvSpPr/>
          <p:nvPr/>
        </p:nvSpPr>
        <p:spPr>
          <a:xfrm>
            <a:off x="777471" y="3786048"/>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pic>
        <p:nvPicPr>
          <p:cNvPr id="60" name="Picture 59" descr="Warp.png">
            <a:extLst>
              <a:ext uri="{FF2B5EF4-FFF2-40B4-BE49-F238E27FC236}">
                <a16:creationId xmlns:a16="http://schemas.microsoft.com/office/drawing/2014/main" id="{997D462E-C8B9-4C4F-A4AD-6ACA43CF220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1848" y="2861413"/>
            <a:ext cx="244197" cy="203462"/>
          </a:xfrm>
          <a:prstGeom prst="rect">
            <a:avLst/>
          </a:prstGeom>
          <a:effectLst>
            <a:outerShdw blurRad="50800" dist="38100" dir="2700000" algn="tl" rotWithShape="0">
              <a:prstClr val="black">
                <a:alpha val="40000"/>
              </a:prstClr>
            </a:outerShdw>
          </a:effectLst>
        </p:spPr>
      </p:pic>
      <p:pic>
        <p:nvPicPr>
          <p:cNvPr id="61" name="Picture 60" descr="Warp.png">
            <a:extLst>
              <a:ext uri="{FF2B5EF4-FFF2-40B4-BE49-F238E27FC236}">
                <a16:creationId xmlns:a16="http://schemas.microsoft.com/office/drawing/2014/main" id="{BF58767E-6762-F848-A7C2-46FE9F8077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4481" y="3320109"/>
            <a:ext cx="244197" cy="203462"/>
          </a:xfrm>
          <a:prstGeom prst="rect">
            <a:avLst/>
          </a:prstGeom>
          <a:effectLst>
            <a:outerShdw blurRad="50800" dist="38100" dir="2700000" algn="tl" rotWithShape="0">
              <a:prstClr val="black">
                <a:alpha val="40000"/>
              </a:prstClr>
            </a:outerShdw>
          </a:effectLst>
        </p:spPr>
      </p:pic>
      <p:pic>
        <p:nvPicPr>
          <p:cNvPr id="62" name="Picture 61" descr="Warp.png">
            <a:extLst>
              <a:ext uri="{FF2B5EF4-FFF2-40B4-BE49-F238E27FC236}">
                <a16:creationId xmlns:a16="http://schemas.microsoft.com/office/drawing/2014/main" id="{EB385DD6-1426-994A-9A5C-E8D4E12D2C5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9117" y="3778806"/>
            <a:ext cx="244197" cy="203462"/>
          </a:xfrm>
          <a:prstGeom prst="rect">
            <a:avLst/>
          </a:prstGeom>
          <a:effectLst>
            <a:outerShdw blurRad="50800" dist="38100" dir="2700000" algn="tl" rotWithShape="0">
              <a:prstClr val="black">
                <a:alpha val="40000"/>
              </a:prstClr>
            </a:outerShdw>
          </a:effectLst>
        </p:spPr>
      </p:pic>
      <p:pic>
        <p:nvPicPr>
          <p:cNvPr id="63" name="Picture 62" descr="Warp.png">
            <a:extLst>
              <a:ext uri="{FF2B5EF4-FFF2-40B4-BE49-F238E27FC236}">
                <a16:creationId xmlns:a16="http://schemas.microsoft.com/office/drawing/2014/main" id="{6CE53288-0D57-3143-A439-8EF36351718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17938" y="3315612"/>
            <a:ext cx="244197" cy="203462"/>
          </a:xfrm>
          <a:prstGeom prst="rect">
            <a:avLst/>
          </a:prstGeom>
          <a:effectLst>
            <a:outerShdw blurRad="50800" dist="38100" dir="2700000" algn="tl" rotWithShape="0">
              <a:prstClr val="black">
                <a:alpha val="40000"/>
              </a:prstClr>
            </a:outerShdw>
          </a:effectLst>
        </p:spPr>
      </p:pic>
      <p:pic>
        <p:nvPicPr>
          <p:cNvPr id="64" name="Picture 63" descr="Warp.png">
            <a:extLst>
              <a:ext uri="{FF2B5EF4-FFF2-40B4-BE49-F238E27FC236}">
                <a16:creationId xmlns:a16="http://schemas.microsoft.com/office/drawing/2014/main" id="{AEEAE26B-D5CC-6047-B1FC-361868D0E1F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15688" y="3772060"/>
            <a:ext cx="244197" cy="203462"/>
          </a:xfrm>
          <a:prstGeom prst="rect">
            <a:avLst/>
          </a:prstGeom>
          <a:effectLst>
            <a:outerShdw blurRad="50800" dist="38100" dir="2700000" algn="tl" rotWithShape="0">
              <a:prstClr val="black">
                <a:alpha val="40000"/>
              </a:prstClr>
            </a:outerShdw>
          </a:effectLst>
        </p:spPr>
      </p:pic>
      <p:sp>
        <p:nvSpPr>
          <p:cNvPr id="65" name="TextBox 135">
            <a:extLst>
              <a:ext uri="{FF2B5EF4-FFF2-40B4-BE49-F238E27FC236}">
                <a16:creationId xmlns:a16="http://schemas.microsoft.com/office/drawing/2014/main" id="{6EC95780-0DE8-9443-B70B-4D492C76DEDA}"/>
              </a:ext>
            </a:extLst>
          </p:cNvPr>
          <p:cNvSpPr txBox="1"/>
          <p:nvPr/>
        </p:nvSpPr>
        <p:spPr>
          <a:xfrm>
            <a:off x="5179973" y="4076441"/>
            <a:ext cx="1157775" cy="153888"/>
          </a:xfrm>
          <a:prstGeom prst="rect">
            <a:avLst/>
          </a:prstGeom>
          <a:noFill/>
        </p:spPr>
        <p:txBody>
          <a:bodyPr wrap="squar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wireless channel</a:t>
            </a:r>
          </a:p>
        </p:txBody>
      </p:sp>
      <p:sp>
        <p:nvSpPr>
          <p:cNvPr id="66" name="TextBox 135">
            <a:extLst>
              <a:ext uri="{FF2B5EF4-FFF2-40B4-BE49-F238E27FC236}">
                <a16:creationId xmlns:a16="http://schemas.microsoft.com/office/drawing/2014/main" id="{D020ABBB-7A11-D740-8FE9-FF971DC35FDB}"/>
              </a:ext>
            </a:extLst>
          </p:cNvPr>
          <p:cNvSpPr txBox="1"/>
          <p:nvPr/>
        </p:nvSpPr>
        <p:spPr>
          <a:xfrm>
            <a:off x="7415173" y="4076441"/>
            <a:ext cx="1157775" cy="153888"/>
          </a:xfrm>
          <a:prstGeom prst="rect">
            <a:avLst/>
          </a:prstGeom>
          <a:noFill/>
        </p:spPr>
        <p:txBody>
          <a:bodyPr wrap="squar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wireless channel</a:t>
            </a:r>
          </a:p>
        </p:txBody>
      </p:sp>
      <p:cxnSp>
        <p:nvCxnSpPr>
          <p:cNvPr id="67" name="Shape 60">
            <a:extLst>
              <a:ext uri="{FF2B5EF4-FFF2-40B4-BE49-F238E27FC236}">
                <a16:creationId xmlns:a16="http://schemas.microsoft.com/office/drawing/2014/main" id="{4277F137-4A81-9240-8378-0B3EDC238C61}"/>
              </a:ext>
            </a:extLst>
          </p:cNvPr>
          <p:cNvCxnSpPr>
            <a:cxnSpLocks/>
            <a:stCxn id="41" idx="3"/>
            <a:endCxn id="44" idx="0"/>
          </p:cNvCxnSpPr>
          <p:nvPr/>
        </p:nvCxnSpPr>
        <p:spPr>
          <a:xfrm>
            <a:off x="3606854" y="2963145"/>
            <a:ext cx="503992" cy="352468"/>
          </a:xfrm>
          <a:prstGeom prst="bentConnector2">
            <a:avLst/>
          </a:prstGeom>
          <a:ln w="25400">
            <a:solidFill>
              <a:srgbClr val="2A77AC"/>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hape 60">
            <a:extLst>
              <a:ext uri="{FF2B5EF4-FFF2-40B4-BE49-F238E27FC236}">
                <a16:creationId xmlns:a16="http://schemas.microsoft.com/office/drawing/2014/main" id="{EEE84DAB-DC80-1743-96A7-3E62C5AAC218}"/>
              </a:ext>
            </a:extLst>
          </p:cNvPr>
          <p:cNvCxnSpPr>
            <a:cxnSpLocks/>
          </p:cNvCxnSpPr>
          <p:nvPr/>
        </p:nvCxnSpPr>
        <p:spPr>
          <a:xfrm>
            <a:off x="1331548" y="2963145"/>
            <a:ext cx="503992" cy="352468"/>
          </a:xfrm>
          <a:prstGeom prst="bentConnector2">
            <a:avLst/>
          </a:prstGeom>
          <a:ln w="25400">
            <a:solidFill>
              <a:srgbClr val="2A77AC"/>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hape 60">
            <a:extLst>
              <a:ext uri="{FF2B5EF4-FFF2-40B4-BE49-F238E27FC236}">
                <a16:creationId xmlns:a16="http://schemas.microsoft.com/office/drawing/2014/main" id="{17ED5C33-2661-DE48-A55C-35D1F35EFE9A}"/>
              </a:ext>
            </a:extLst>
          </p:cNvPr>
          <p:cNvCxnSpPr>
            <a:cxnSpLocks/>
            <a:stCxn id="61" idx="0"/>
            <a:endCxn id="60" idx="1"/>
          </p:cNvCxnSpPr>
          <p:nvPr/>
        </p:nvCxnSpPr>
        <p:spPr>
          <a:xfrm rot="5400000" flipH="1" flipV="1">
            <a:off x="635732" y="2863993"/>
            <a:ext cx="356965" cy="555268"/>
          </a:xfrm>
          <a:prstGeom prst="bentConnector2">
            <a:avLst/>
          </a:prstGeom>
          <a:ln w="25400">
            <a:solidFill>
              <a:srgbClr val="2A77AC"/>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hape 60">
            <a:extLst>
              <a:ext uri="{FF2B5EF4-FFF2-40B4-BE49-F238E27FC236}">
                <a16:creationId xmlns:a16="http://schemas.microsoft.com/office/drawing/2014/main" id="{91F43E3E-6C9B-334F-A911-6896D20F632D}"/>
              </a:ext>
            </a:extLst>
          </p:cNvPr>
          <p:cNvCxnSpPr>
            <a:cxnSpLocks/>
            <a:stCxn id="63" idx="2"/>
            <a:endCxn id="64" idx="3"/>
          </p:cNvCxnSpPr>
          <p:nvPr/>
        </p:nvCxnSpPr>
        <p:spPr>
          <a:xfrm rot="5400000">
            <a:off x="1572603" y="3606356"/>
            <a:ext cx="354717" cy="180152"/>
          </a:xfrm>
          <a:prstGeom prst="bentConnector2">
            <a:avLst/>
          </a:prstGeom>
          <a:ln w="25400">
            <a:solidFill>
              <a:srgbClr val="2A77AC"/>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hape 60">
            <a:extLst>
              <a:ext uri="{FF2B5EF4-FFF2-40B4-BE49-F238E27FC236}">
                <a16:creationId xmlns:a16="http://schemas.microsoft.com/office/drawing/2014/main" id="{A5218E66-5E92-6549-BB38-DD5B5327B6AB}"/>
              </a:ext>
            </a:extLst>
          </p:cNvPr>
          <p:cNvCxnSpPr>
            <a:cxnSpLocks/>
            <a:stCxn id="64" idx="1"/>
            <a:endCxn id="62" idx="3"/>
          </p:cNvCxnSpPr>
          <p:nvPr/>
        </p:nvCxnSpPr>
        <p:spPr>
          <a:xfrm flipH="1">
            <a:off x="993314" y="3873791"/>
            <a:ext cx="422374" cy="6746"/>
          </a:xfrm>
          <a:prstGeom prst="straightConnector1">
            <a:avLst/>
          </a:prstGeom>
          <a:ln w="25400">
            <a:solidFill>
              <a:srgbClr val="2A77AC"/>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hape 60">
            <a:extLst>
              <a:ext uri="{FF2B5EF4-FFF2-40B4-BE49-F238E27FC236}">
                <a16:creationId xmlns:a16="http://schemas.microsoft.com/office/drawing/2014/main" id="{50FA8132-328E-2942-9B18-E5028CA08B0D}"/>
              </a:ext>
            </a:extLst>
          </p:cNvPr>
          <p:cNvCxnSpPr>
            <a:cxnSpLocks/>
            <a:stCxn id="62" idx="1"/>
            <a:endCxn id="61" idx="2"/>
          </p:cNvCxnSpPr>
          <p:nvPr/>
        </p:nvCxnSpPr>
        <p:spPr>
          <a:xfrm rot="10800000">
            <a:off x="536581" y="3523571"/>
            <a:ext cx="212537" cy="356966"/>
          </a:xfrm>
          <a:prstGeom prst="bentConnector2">
            <a:avLst/>
          </a:prstGeom>
          <a:ln w="25400">
            <a:solidFill>
              <a:srgbClr val="2A77AC"/>
            </a:solidFill>
            <a:prstDash val="solid"/>
            <a:tailEnd type="triangle"/>
          </a:ln>
          <a:effectLst/>
        </p:spPr>
        <p:style>
          <a:lnRef idx="2">
            <a:schemeClr val="accent1"/>
          </a:lnRef>
          <a:fillRef idx="0">
            <a:schemeClr val="accent1"/>
          </a:fillRef>
          <a:effectRef idx="1">
            <a:schemeClr val="accent1"/>
          </a:effectRef>
          <a:fontRef idx="minor">
            <a:schemeClr val="tx1"/>
          </a:fontRef>
        </p:style>
      </p:cxnSp>
      <p:sp>
        <p:nvSpPr>
          <p:cNvPr id="73" name="TextBox 138">
            <a:extLst>
              <a:ext uri="{FF2B5EF4-FFF2-40B4-BE49-F238E27FC236}">
                <a16:creationId xmlns:a16="http://schemas.microsoft.com/office/drawing/2014/main" id="{E1775C90-0166-3945-8481-B91FF29BD128}"/>
              </a:ext>
            </a:extLst>
          </p:cNvPr>
          <p:cNvSpPr txBox="1"/>
          <p:nvPr/>
        </p:nvSpPr>
        <p:spPr>
          <a:xfrm>
            <a:off x="630520" y="2466722"/>
            <a:ext cx="1094852" cy="153888"/>
          </a:xfrm>
          <a:prstGeom prst="rect">
            <a:avLst/>
          </a:prstGeom>
          <a:noFill/>
        </p:spPr>
        <p:txBody>
          <a:bodyPr wrap="non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physical token ring</a:t>
            </a:r>
          </a:p>
        </p:txBody>
      </p:sp>
      <p:sp>
        <p:nvSpPr>
          <p:cNvPr id="74" name="TextBox 73">
            <a:extLst>
              <a:ext uri="{FF2B5EF4-FFF2-40B4-BE49-F238E27FC236}">
                <a16:creationId xmlns:a16="http://schemas.microsoft.com/office/drawing/2014/main" id="{4FC1E386-CE53-B94D-BCBB-40E05CB468AE}"/>
              </a:ext>
            </a:extLst>
          </p:cNvPr>
          <p:cNvSpPr txBox="1"/>
          <p:nvPr/>
        </p:nvSpPr>
        <p:spPr>
          <a:xfrm>
            <a:off x="643396" y="1749819"/>
            <a:ext cx="3138716" cy="246221"/>
          </a:xfrm>
          <a:prstGeom prst="rect">
            <a:avLst/>
          </a:prstGeom>
          <a:noFill/>
        </p:spPr>
        <p:txBody>
          <a:bodyPr wrap="square" lIns="0" tIns="0" rIns="0" bIns="0" rtlCol="0">
            <a:spAutoFit/>
          </a:bodyPr>
          <a:lstStyle/>
          <a:p>
            <a:pPr algn="ctr"/>
            <a:r>
              <a:rPr lang="en-US" sz="1600" b="1" dirty="0">
                <a:solidFill>
                  <a:srgbClr val="5B8BBA"/>
                </a:solidFill>
                <a:latin typeface="Proxima Nova" charset="0"/>
                <a:ea typeface="Proxima Nova" charset="0"/>
                <a:cs typeface="Proxima Nova" charset="0"/>
              </a:rPr>
              <a:t>ARCHITECTURE</a:t>
            </a:r>
          </a:p>
        </p:txBody>
      </p:sp>
      <p:sp>
        <p:nvSpPr>
          <p:cNvPr id="75" name="TextBox 74">
            <a:extLst>
              <a:ext uri="{FF2B5EF4-FFF2-40B4-BE49-F238E27FC236}">
                <a16:creationId xmlns:a16="http://schemas.microsoft.com/office/drawing/2014/main" id="{E27F480A-8E4E-B146-AC3C-F3EA1C7FF370}"/>
              </a:ext>
            </a:extLst>
          </p:cNvPr>
          <p:cNvSpPr txBox="1"/>
          <p:nvPr/>
        </p:nvSpPr>
        <p:spPr>
          <a:xfrm>
            <a:off x="5389335" y="1747188"/>
            <a:ext cx="3138716" cy="246221"/>
          </a:xfrm>
          <a:prstGeom prst="rect">
            <a:avLst/>
          </a:prstGeom>
          <a:noFill/>
        </p:spPr>
        <p:txBody>
          <a:bodyPr wrap="square" lIns="0" tIns="0" rIns="0" bIns="0" rtlCol="0">
            <a:spAutoFit/>
          </a:bodyPr>
          <a:lstStyle/>
          <a:p>
            <a:pPr algn="ctr"/>
            <a:r>
              <a:rPr lang="en-US" sz="1600" b="1" dirty="0">
                <a:solidFill>
                  <a:srgbClr val="5B8BBA"/>
                </a:solidFill>
                <a:latin typeface="Proxima Nova" charset="0"/>
                <a:ea typeface="Proxima Nova" charset="0"/>
                <a:cs typeface="Proxima Nova" charset="0"/>
              </a:rPr>
              <a:t>COOPERATION</a:t>
            </a:r>
          </a:p>
        </p:txBody>
      </p:sp>
      <p:sp>
        <p:nvSpPr>
          <p:cNvPr id="76" name="TextBox 135">
            <a:extLst>
              <a:ext uri="{FF2B5EF4-FFF2-40B4-BE49-F238E27FC236}">
                <a16:creationId xmlns:a16="http://schemas.microsoft.com/office/drawing/2014/main" id="{DB06A77C-303B-9B4E-8C8D-DE034C4842A6}"/>
              </a:ext>
            </a:extLst>
          </p:cNvPr>
          <p:cNvSpPr txBox="1"/>
          <p:nvPr/>
        </p:nvSpPr>
        <p:spPr>
          <a:xfrm>
            <a:off x="619403" y="4076441"/>
            <a:ext cx="1157775" cy="153888"/>
          </a:xfrm>
          <a:prstGeom prst="rect">
            <a:avLst/>
          </a:prstGeom>
          <a:noFill/>
        </p:spPr>
        <p:txBody>
          <a:bodyPr wrap="squar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cable based</a:t>
            </a:r>
          </a:p>
        </p:txBody>
      </p:sp>
      <p:sp>
        <p:nvSpPr>
          <p:cNvPr id="77" name="TextBox 24">
            <a:extLst>
              <a:ext uri="{FF2B5EF4-FFF2-40B4-BE49-F238E27FC236}">
                <a16:creationId xmlns:a16="http://schemas.microsoft.com/office/drawing/2014/main" id="{94AC0A73-C70D-CA47-B7C0-99A96ECCE2E9}"/>
              </a:ext>
            </a:extLst>
          </p:cNvPr>
          <p:cNvSpPr txBox="1"/>
          <p:nvPr/>
        </p:nvSpPr>
        <p:spPr>
          <a:xfrm>
            <a:off x="357464" y="5128736"/>
            <a:ext cx="1723229" cy="738664"/>
          </a:xfrm>
          <a:prstGeom prst="rect">
            <a:avLst/>
          </a:prstGeom>
          <a:noFill/>
        </p:spPr>
        <p:txBody>
          <a:bodyPr wrap="none" lIns="0" tIns="0" rIns="0" bIns="0" rtlCol="0" anchor="ctr">
            <a:spAutoFit/>
          </a:bodyPr>
          <a:lstStyle>
            <a:defPPr>
              <a:defRPr lang="en-US"/>
            </a:defPPr>
            <a:lvl1pPr algn="ctr">
              <a:defRPr sz="1200">
                <a:latin typeface="American Typewriter"/>
                <a:cs typeface="American Typewriter"/>
              </a:defRPr>
            </a:lvl1pPr>
          </a:lstStyle>
          <a:p>
            <a:r>
              <a:rPr lang="en-US" sz="1600" b="1" dirty="0">
                <a:solidFill>
                  <a:srgbClr val="5B8BBA"/>
                </a:solidFill>
                <a:latin typeface="Proxima Nova" charset="0"/>
                <a:ea typeface="Proxima Nova" charset="0"/>
                <a:cs typeface="Proxima Nova" charset="0"/>
              </a:rPr>
              <a:t>IEEE 802.5 Token</a:t>
            </a:r>
          </a:p>
          <a:p>
            <a:r>
              <a:rPr lang="en-US" sz="1600" b="1" dirty="0">
                <a:solidFill>
                  <a:srgbClr val="5B8BBA"/>
                </a:solidFill>
                <a:latin typeface="Proxima Nova" charset="0"/>
                <a:ea typeface="Proxima Nova" charset="0"/>
                <a:cs typeface="Proxima Nova" charset="0"/>
              </a:rPr>
              <a:t>Ring Standard as </a:t>
            </a:r>
          </a:p>
          <a:p>
            <a:r>
              <a:rPr lang="en-US" sz="1600" b="1" dirty="0">
                <a:solidFill>
                  <a:srgbClr val="5B8BBA"/>
                </a:solidFill>
                <a:latin typeface="Proxima Nova" charset="0"/>
                <a:ea typeface="Proxima Nova" charset="0"/>
                <a:cs typeface="Proxima Nova" charset="0"/>
              </a:rPr>
              <a:t>basis for </a:t>
            </a:r>
            <a:r>
              <a:rPr lang="en-US" sz="1600" b="1" dirty="0" err="1">
                <a:solidFill>
                  <a:srgbClr val="5B8BBA"/>
                </a:solidFill>
                <a:latin typeface="Proxima Nova" charset="0"/>
                <a:ea typeface="Proxima Nova" charset="0"/>
                <a:cs typeface="Proxima Nova" charset="0"/>
              </a:rPr>
              <a:t>EchoRing</a:t>
            </a:r>
            <a:endParaRPr lang="en-US" sz="1600" b="1" dirty="0">
              <a:solidFill>
                <a:srgbClr val="5B8BBA"/>
              </a:solidFill>
              <a:latin typeface="Proxima Nova" charset="0"/>
              <a:ea typeface="Proxima Nova" charset="0"/>
              <a:cs typeface="Proxima Nova" charset="0"/>
            </a:endParaRPr>
          </a:p>
        </p:txBody>
      </p:sp>
      <p:sp>
        <p:nvSpPr>
          <p:cNvPr id="78" name="TextBox 138">
            <a:extLst>
              <a:ext uri="{FF2B5EF4-FFF2-40B4-BE49-F238E27FC236}">
                <a16:creationId xmlns:a16="http://schemas.microsoft.com/office/drawing/2014/main" id="{00894C88-E1A9-5A4B-966F-889C85BFA9B1}"/>
              </a:ext>
            </a:extLst>
          </p:cNvPr>
          <p:cNvSpPr txBox="1"/>
          <p:nvPr/>
        </p:nvSpPr>
        <p:spPr>
          <a:xfrm>
            <a:off x="7338947" y="2466722"/>
            <a:ext cx="1107675" cy="153888"/>
          </a:xfrm>
          <a:prstGeom prst="rect">
            <a:avLst/>
          </a:prstGeom>
          <a:noFill/>
        </p:spPr>
        <p:txBody>
          <a:bodyPr wrap="non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immediate relaying</a:t>
            </a:r>
          </a:p>
        </p:txBody>
      </p:sp>
      <p:sp>
        <p:nvSpPr>
          <p:cNvPr id="79" name="TextBox 138">
            <a:extLst>
              <a:ext uri="{FF2B5EF4-FFF2-40B4-BE49-F238E27FC236}">
                <a16:creationId xmlns:a16="http://schemas.microsoft.com/office/drawing/2014/main" id="{58D20AA0-01C5-1441-AE9A-EB280BEFE549}"/>
              </a:ext>
            </a:extLst>
          </p:cNvPr>
          <p:cNvSpPr txBox="1"/>
          <p:nvPr/>
        </p:nvSpPr>
        <p:spPr>
          <a:xfrm>
            <a:off x="5112947" y="2466722"/>
            <a:ext cx="1133324" cy="153888"/>
          </a:xfrm>
          <a:prstGeom prst="rect">
            <a:avLst/>
          </a:prstGeom>
          <a:noFill/>
        </p:spPr>
        <p:txBody>
          <a:bodyPr wrap="non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transmission failure</a:t>
            </a:r>
          </a:p>
        </p:txBody>
      </p:sp>
      <p:sp>
        <p:nvSpPr>
          <p:cNvPr id="80" name="Right Arrow 79">
            <a:extLst>
              <a:ext uri="{FF2B5EF4-FFF2-40B4-BE49-F238E27FC236}">
                <a16:creationId xmlns:a16="http://schemas.microsoft.com/office/drawing/2014/main" id="{86450745-9686-BE48-9813-45F80A5499CF}"/>
              </a:ext>
            </a:extLst>
          </p:cNvPr>
          <p:cNvSpPr/>
          <p:nvPr/>
        </p:nvSpPr>
        <p:spPr>
          <a:xfrm>
            <a:off x="6401412" y="2573246"/>
            <a:ext cx="824340" cy="432778"/>
          </a:xfrm>
          <a:prstGeom prst="rightArrow">
            <a:avLst>
              <a:gd name="adj1" fmla="val 71261"/>
              <a:gd name="adj2" fmla="val 50000"/>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b="1" dirty="0">
                <a:solidFill>
                  <a:prstClr val="white"/>
                </a:solidFill>
                <a:latin typeface="Proxima Nova" charset="0"/>
                <a:ea typeface="Proxima Nova" charset="0"/>
                <a:cs typeface="Proxima Nova" charset="0"/>
              </a:rPr>
              <a:t>fault</a:t>
            </a:r>
          </a:p>
          <a:p>
            <a:pPr algn="ctr"/>
            <a:r>
              <a:rPr lang="en-US" sz="1000" b="1" dirty="0">
                <a:solidFill>
                  <a:prstClr val="white"/>
                </a:solidFill>
                <a:latin typeface="Proxima Nova" charset="0"/>
                <a:ea typeface="Proxima Nova" charset="0"/>
                <a:cs typeface="Proxima Nova" charset="0"/>
              </a:rPr>
              <a:t>reaction</a:t>
            </a:r>
          </a:p>
        </p:txBody>
      </p:sp>
    </p:spTree>
    <p:extLst>
      <p:ext uri="{BB962C8B-B14F-4D97-AF65-F5344CB8AC3E}">
        <p14:creationId xmlns:p14="http://schemas.microsoft.com/office/powerpoint/2010/main" val="299331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Studies</a:t>
            </a:r>
          </a:p>
        </p:txBody>
      </p:sp>
      <p:sp>
        <p:nvSpPr>
          <p:cNvPr id="3" name="Date Placeholder 2"/>
          <p:cNvSpPr>
            <a:spLocks noGrp="1"/>
          </p:cNvSpPr>
          <p:nvPr>
            <p:ph type="dt" idx="10"/>
          </p:nvPr>
        </p:nvSpPr>
        <p:spPr/>
        <p:txBody>
          <a:bodyPr/>
          <a:lstStyle/>
          <a:p>
            <a:r>
              <a:rPr lang="en-US"/>
              <a:t>November 2018</a:t>
            </a:r>
            <a:endParaRPr lang="en-GB" dirty="0"/>
          </a:p>
        </p:txBody>
      </p:sp>
      <p:sp>
        <p:nvSpPr>
          <p:cNvPr id="4" name="Footer Placeholder 3"/>
          <p:cNvSpPr>
            <a:spLocks noGrp="1"/>
          </p:cNvSpPr>
          <p:nvPr>
            <p:ph type="ftr" idx="11"/>
          </p:nvPr>
        </p:nvSpPr>
        <p:spPr/>
        <p:txBody>
          <a:bodyPr/>
          <a:lstStyle/>
          <a:p>
            <a:r>
              <a:rPr lang="en-GB"/>
              <a:t>James Gross, R3 Communications GmbH</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11</a:t>
            </a:fld>
            <a:endParaRPr lang="en-GB"/>
          </a:p>
        </p:txBody>
      </p:sp>
      <p:sp>
        <p:nvSpPr>
          <p:cNvPr id="6" name="Content Placeholder 2"/>
          <p:cNvSpPr txBox="1">
            <a:spLocks/>
          </p:cNvSpPr>
          <p:nvPr/>
        </p:nvSpPr>
        <p:spPr>
          <a:xfrm>
            <a:off x="1293812" y="2111375"/>
            <a:ext cx="6935788" cy="3603625"/>
          </a:xfrm>
          <a:prstGeom prst="rect">
            <a:avLst/>
          </a:prstGeom>
        </p:spPr>
        <p:txBody>
          <a:bodyPr>
            <a:normAutofit fontScale="85000" lnSpcReduction="2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1900" dirty="0">
                <a:solidFill>
                  <a:srgbClr val="5B8BBA"/>
                </a:solidFill>
                <a:latin typeface="Proxima Nova" charset="0"/>
                <a:ea typeface="Proxima Nova" charset="0"/>
                <a:cs typeface="Proxima Nova" charset="0"/>
              </a:rPr>
              <a:t>Scenario:</a:t>
            </a:r>
          </a:p>
          <a:p>
            <a:pPr>
              <a:buFont typeface="Arial"/>
              <a:buChar char="•"/>
            </a:pPr>
            <a:r>
              <a:rPr lang="en-US" sz="1900" b="0" dirty="0">
                <a:solidFill>
                  <a:srgbClr val="5B8BBA"/>
                </a:solidFill>
                <a:latin typeface="Proxima Nova" charset="0"/>
                <a:ea typeface="Proxima Nova" charset="0"/>
                <a:cs typeface="Proxima Nova" charset="0"/>
              </a:rPr>
              <a:t>5 stations</a:t>
            </a:r>
          </a:p>
          <a:p>
            <a:pPr>
              <a:buFont typeface="Arial"/>
              <a:buChar char="•"/>
            </a:pPr>
            <a:r>
              <a:rPr lang="en-US" sz="1900" b="0" dirty="0">
                <a:solidFill>
                  <a:srgbClr val="5B8BBA"/>
                </a:solidFill>
                <a:latin typeface="Proxima Nova" charset="0"/>
                <a:ea typeface="Proxima Nova" charset="0"/>
                <a:cs typeface="Proxima Nova" charset="0"/>
              </a:rPr>
              <a:t>Indoor, low mobility</a:t>
            </a:r>
          </a:p>
          <a:p>
            <a:pPr>
              <a:buFont typeface="Arial"/>
              <a:buChar char="•"/>
            </a:pPr>
            <a:r>
              <a:rPr lang="en-US" sz="1900" b="0" dirty="0">
                <a:solidFill>
                  <a:srgbClr val="5B8BBA"/>
                </a:solidFill>
                <a:latin typeface="Proxima Nova" charset="0"/>
                <a:ea typeface="Proxima Nova" charset="0"/>
                <a:cs typeface="Proxima Nova" charset="0"/>
              </a:rPr>
              <a:t>5 GHz band, no interference</a:t>
            </a:r>
          </a:p>
          <a:p>
            <a:pPr>
              <a:buFont typeface="Arial"/>
              <a:buChar char="•"/>
            </a:pPr>
            <a:r>
              <a:rPr lang="en-US" sz="1900" b="0" dirty="0">
                <a:solidFill>
                  <a:srgbClr val="5B8BBA"/>
                </a:solidFill>
                <a:latin typeface="Proxima Nova" charset="0"/>
                <a:ea typeface="Proxima Nova" charset="0"/>
                <a:cs typeface="Proxima Nova" charset="0"/>
              </a:rPr>
              <a:t>.11g physical layer (10 MHz)</a:t>
            </a:r>
          </a:p>
          <a:p>
            <a:pPr>
              <a:buFont typeface="Arial"/>
              <a:buChar char="•"/>
            </a:pPr>
            <a:r>
              <a:rPr lang="en-US" sz="1900" b="0" dirty="0">
                <a:solidFill>
                  <a:srgbClr val="5B8BBA"/>
                </a:solidFill>
                <a:latin typeface="Proxima Nova" charset="0"/>
                <a:ea typeface="Proxima Nova" charset="0"/>
                <a:cs typeface="Proxima Nova" charset="0"/>
              </a:rPr>
              <a:t>100 Byte packet size</a:t>
            </a:r>
          </a:p>
          <a:p>
            <a:pPr>
              <a:buFont typeface="Arial"/>
              <a:buChar char="•"/>
            </a:pPr>
            <a:r>
              <a:rPr lang="en-US" sz="1900" b="0" dirty="0">
                <a:solidFill>
                  <a:srgbClr val="5B8BBA"/>
                </a:solidFill>
                <a:latin typeface="Proxima Nova" charset="0"/>
                <a:ea typeface="Proxima Nova" charset="0"/>
                <a:cs typeface="Proxima Nova" charset="0"/>
              </a:rPr>
              <a:t>~10</a:t>
            </a:r>
            <a:r>
              <a:rPr lang="en-US" sz="1900" b="0" baseline="30000" dirty="0">
                <a:solidFill>
                  <a:srgbClr val="5B8BBA"/>
                </a:solidFill>
                <a:latin typeface="Proxima Nova" charset="0"/>
                <a:ea typeface="Proxima Nova" charset="0"/>
                <a:cs typeface="Proxima Nova" charset="0"/>
              </a:rPr>
              <a:t>8</a:t>
            </a:r>
            <a:r>
              <a:rPr lang="en-US" sz="1900" b="0" dirty="0">
                <a:solidFill>
                  <a:srgbClr val="5B8BBA"/>
                </a:solidFill>
                <a:latin typeface="Proxima Nova" charset="0"/>
                <a:ea typeface="Proxima Nova" charset="0"/>
                <a:cs typeface="Proxima Nova" charset="0"/>
              </a:rPr>
              <a:t> transmitted packets</a:t>
            </a:r>
          </a:p>
          <a:p>
            <a:endParaRPr lang="en-US" dirty="0"/>
          </a:p>
          <a:p>
            <a:r>
              <a:rPr lang="en-US" sz="1900" dirty="0">
                <a:solidFill>
                  <a:srgbClr val="5B8BBA"/>
                </a:solidFill>
                <a:latin typeface="Proxima Nova" charset="0"/>
                <a:ea typeface="Proxima Nova" charset="0"/>
                <a:cs typeface="Proxima Nova" charset="0"/>
              </a:rPr>
              <a:t>Schemes:</a:t>
            </a:r>
          </a:p>
          <a:p>
            <a:pPr marL="342900" lvl="1" indent="-342900">
              <a:spcBef>
                <a:spcPts val="600"/>
              </a:spcBef>
              <a:buFont typeface="Arial"/>
              <a:buChar char="•"/>
            </a:pPr>
            <a:r>
              <a:rPr lang="en-US" sz="1900" dirty="0">
                <a:solidFill>
                  <a:srgbClr val="5B8BBA"/>
                </a:solidFill>
                <a:latin typeface="Proxima Nova" charset="0"/>
                <a:ea typeface="Proxima Nova" charset="0"/>
                <a:cs typeface="Proxima Nova" charset="0"/>
              </a:rPr>
              <a:t>Basic ring</a:t>
            </a:r>
          </a:p>
          <a:p>
            <a:pPr marL="342900" lvl="1" indent="-342900">
              <a:spcBef>
                <a:spcPts val="600"/>
              </a:spcBef>
              <a:buFont typeface="Arial"/>
              <a:buChar char="•"/>
            </a:pPr>
            <a:r>
              <a:rPr lang="en-US" sz="1900" dirty="0">
                <a:solidFill>
                  <a:srgbClr val="5B8BBA"/>
                </a:solidFill>
                <a:latin typeface="Proxima Nova" charset="0"/>
                <a:ea typeface="Proxima Nova" charset="0"/>
                <a:cs typeface="Proxima Nova" charset="0"/>
              </a:rPr>
              <a:t>CSMA </a:t>
            </a:r>
          </a:p>
          <a:p>
            <a:pPr marL="342900" lvl="1" indent="-342900">
              <a:spcBef>
                <a:spcPts val="600"/>
              </a:spcBef>
              <a:buFont typeface="Arial"/>
              <a:buChar char="•"/>
            </a:pPr>
            <a:r>
              <a:rPr lang="en-US" sz="1900" dirty="0">
                <a:solidFill>
                  <a:srgbClr val="5B8BBA"/>
                </a:solidFill>
                <a:latin typeface="Proxima Nova" charset="0"/>
                <a:ea typeface="Proxima Nova" charset="0"/>
                <a:cs typeface="Proxima Nova" charset="0"/>
              </a:rPr>
              <a:t>Recovery ring</a:t>
            </a:r>
          </a:p>
          <a:p>
            <a:pPr marL="342900" lvl="1" indent="-342900">
              <a:spcBef>
                <a:spcPts val="600"/>
              </a:spcBef>
              <a:buFont typeface="Arial"/>
              <a:buChar char="•"/>
            </a:pPr>
            <a:r>
              <a:rPr lang="en-US" sz="1900" dirty="0" err="1">
                <a:solidFill>
                  <a:srgbClr val="5B8BBA"/>
                </a:solidFill>
                <a:latin typeface="Proxima Nova" charset="0"/>
                <a:ea typeface="Proxima Nova" charset="0"/>
                <a:cs typeface="Proxima Nova" charset="0"/>
              </a:rPr>
              <a:t>EchoRing</a:t>
            </a:r>
            <a:r>
              <a:rPr lang="en-US" sz="1900" dirty="0">
                <a:solidFill>
                  <a:srgbClr val="5B8BBA"/>
                </a:solidFill>
                <a:latin typeface="Proxima Nova" charset="0"/>
                <a:ea typeface="Proxima Nova" charset="0"/>
                <a:cs typeface="Proxima Nova" charset="0"/>
              </a:rPr>
              <a:t> (token-passing + cooperative communications)</a:t>
            </a:r>
          </a:p>
          <a:p>
            <a:endParaRPr lang="en-US" sz="1800" dirty="0"/>
          </a:p>
          <a:p>
            <a:endParaRPr lang="en-US" sz="1800" dirty="0"/>
          </a:p>
        </p:txBody>
      </p:sp>
      <p:pic>
        <p:nvPicPr>
          <p:cNvPr id="7" name="Picture 6"/>
          <p:cNvPicPr>
            <a:picLocks noChangeAspect="1"/>
          </p:cNvPicPr>
          <p:nvPr/>
        </p:nvPicPr>
        <p:blipFill>
          <a:blip r:embed="rId2"/>
          <a:stretch>
            <a:fillRect/>
          </a:stretch>
        </p:blipFill>
        <p:spPr>
          <a:xfrm>
            <a:off x="4719802" y="2733676"/>
            <a:ext cx="3336759" cy="2276738"/>
          </a:xfrm>
          <a:prstGeom prst="rect">
            <a:avLst/>
          </a:prstGeom>
        </p:spPr>
      </p:pic>
      <p:sp>
        <p:nvSpPr>
          <p:cNvPr id="8" name="TextBox 7"/>
          <p:cNvSpPr txBox="1"/>
          <p:nvPr/>
        </p:nvSpPr>
        <p:spPr>
          <a:xfrm>
            <a:off x="4932362" y="4892676"/>
            <a:ext cx="3098800" cy="307777"/>
          </a:xfrm>
          <a:prstGeom prst="rect">
            <a:avLst/>
          </a:prstGeom>
          <a:noFill/>
        </p:spPr>
        <p:txBody>
          <a:bodyPr wrap="square" rtlCol="0">
            <a:spAutoFit/>
          </a:bodyPr>
          <a:lstStyle/>
          <a:p>
            <a:pPr algn="ctr"/>
            <a:r>
              <a:rPr lang="en-US" sz="1400" dirty="0"/>
              <a:t> ~10 x 20 meters</a:t>
            </a:r>
          </a:p>
        </p:txBody>
      </p:sp>
    </p:spTree>
    <p:extLst>
      <p:ext uri="{BB962C8B-B14F-4D97-AF65-F5344CB8AC3E}">
        <p14:creationId xmlns:p14="http://schemas.microsoft.com/office/powerpoint/2010/main" val="95178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Evaluation</a:t>
            </a:r>
          </a:p>
        </p:txBody>
      </p:sp>
      <p:sp>
        <p:nvSpPr>
          <p:cNvPr id="3" name="Date Placeholder 2"/>
          <p:cNvSpPr>
            <a:spLocks noGrp="1"/>
          </p:cNvSpPr>
          <p:nvPr>
            <p:ph type="dt" idx="10"/>
          </p:nvPr>
        </p:nvSpPr>
        <p:spPr/>
        <p:txBody>
          <a:bodyPr/>
          <a:lstStyle/>
          <a:p>
            <a:r>
              <a:rPr lang="en-US"/>
              <a:t>November 2018</a:t>
            </a:r>
            <a:endParaRPr lang="en-GB" dirty="0"/>
          </a:p>
        </p:txBody>
      </p:sp>
      <p:sp>
        <p:nvSpPr>
          <p:cNvPr id="4" name="Footer Placeholder 3"/>
          <p:cNvSpPr>
            <a:spLocks noGrp="1"/>
          </p:cNvSpPr>
          <p:nvPr>
            <p:ph type="ftr" idx="11"/>
          </p:nvPr>
        </p:nvSpPr>
        <p:spPr/>
        <p:txBody>
          <a:bodyPr/>
          <a:lstStyle/>
          <a:p>
            <a:r>
              <a:rPr lang="en-GB"/>
              <a:t>James Gross, R3 Communications GmbH</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12</a:t>
            </a:fld>
            <a:endParaRPr lang="en-GB"/>
          </a:p>
        </p:txBody>
      </p:sp>
      <p:grpSp>
        <p:nvGrpSpPr>
          <p:cNvPr id="6" name="Group 5">
            <a:extLst>
              <a:ext uri="{FF2B5EF4-FFF2-40B4-BE49-F238E27FC236}">
                <a16:creationId xmlns:a16="http://schemas.microsoft.com/office/drawing/2014/main" id="{2CA6F21C-1316-824C-93EC-2C5EA6CE8243}"/>
              </a:ext>
            </a:extLst>
          </p:cNvPr>
          <p:cNvGrpSpPr/>
          <p:nvPr/>
        </p:nvGrpSpPr>
        <p:grpSpPr>
          <a:xfrm>
            <a:off x="125976" y="3568820"/>
            <a:ext cx="2630470" cy="1681442"/>
            <a:chOff x="2958993" y="-290109"/>
            <a:chExt cx="4215733" cy="2694768"/>
          </a:xfrm>
        </p:grpSpPr>
        <p:pic>
          <p:nvPicPr>
            <p:cNvPr id="7" name="Picture 6">
              <a:extLst>
                <a:ext uri="{FF2B5EF4-FFF2-40B4-BE49-F238E27FC236}">
                  <a16:creationId xmlns:a16="http://schemas.microsoft.com/office/drawing/2014/main" id="{9CA22187-1C11-F649-B478-08BF5C82207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958993" y="-290109"/>
              <a:ext cx="1168437" cy="2694768"/>
            </a:xfrm>
            <a:prstGeom prst="rect">
              <a:avLst/>
            </a:prstGeom>
          </p:spPr>
        </p:pic>
        <p:pic>
          <p:nvPicPr>
            <p:cNvPr id="8" name="Picture 7">
              <a:extLst>
                <a:ext uri="{FF2B5EF4-FFF2-40B4-BE49-F238E27FC236}">
                  <a16:creationId xmlns:a16="http://schemas.microsoft.com/office/drawing/2014/main" id="{C010F3F7-FE0B-3C4C-8165-675AFF4ADB4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127430" y="-290109"/>
              <a:ext cx="3047296" cy="2694768"/>
            </a:xfrm>
            <a:prstGeom prst="rect">
              <a:avLst/>
            </a:prstGeom>
          </p:spPr>
        </p:pic>
      </p:grpSp>
      <p:pic>
        <p:nvPicPr>
          <p:cNvPr id="9" name="Picture 8">
            <a:extLst>
              <a:ext uri="{FF2B5EF4-FFF2-40B4-BE49-F238E27FC236}">
                <a16:creationId xmlns:a16="http://schemas.microsoft.com/office/drawing/2014/main" id="{0A9A1B66-2D7D-7F47-81B7-80455F665F9F}"/>
              </a:ext>
            </a:extLst>
          </p:cNvPr>
          <p:cNvPicPr>
            <a:picLocks noChangeAspect="1"/>
          </p:cNvPicPr>
          <p:nvPr/>
        </p:nvPicPr>
        <p:blipFill>
          <a:blip r:embed="rId4"/>
          <a:stretch>
            <a:fillRect/>
          </a:stretch>
        </p:blipFill>
        <p:spPr>
          <a:xfrm>
            <a:off x="3017838" y="3568820"/>
            <a:ext cx="3061397" cy="1664774"/>
          </a:xfrm>
          <a:prstGeom prst="rect">
            <a:avLst/>
          </a:prstGeom>
        </p:spPr>
      </p:pic>
      <p:pic>
        <p:nvPicPr>
          <p:cNvPr id="10" name="Picture 9">
            <a:extLst>
              <a:ext uri="{FF2B5EF4-FFF2-40B4-BE49-F238E27FC236}">
                <a16:creationId xmlns:a16="http://schemas.microsoft.com/office/drawing/2014/main" id="{095F8F0B-AD15-4546-94B4-21A3CC55B1B5}"/>
              </a:ext>
            </a:extLst>
          </p:cNvPr>
          <p:cNvPicPr>
            <a:picLocks noChangeAspect="1"/>
          </p:cNvPicPr>
          <p:nvPr/>
        </p:nvPicPr>
        <p:blipFill>
          <a:blip r:embed="rId5"/>
          <a:stretch>
            <a:fillRect/>
          </a:stretch>
        </p:blipFill>
        <p:spPr>
          <a:xfrm>
            <a:off x="6216962" y="3592437"/>
            <a:ext cx="2850838" cy="1587719"/>
          </a:xfrm>
          <a:prstGeom prst="rect">
            <a:avLst/>
          </a:prstGeom>
        </p:spPr>
      </p:pic>
      <p:sp>
        <p:nvSpPr>
          <p:cNvPr id="11" name="TextBox 10">
            <a:extLst>
              <a:ext uri="{FF2B5EF4-FFF2-40B4-BE49-F238E27FC236}">
                <a16:creationId xmlns:a16="http://schemas.microsoft.com/office/drawing/2014/main" id="{766B9241-AD8A-3E44-94B2-DFA4B54506AA}"/>
              </a:ext>
            </a:extLst>
          </p:cNvPr>
          <p:cNvSpPr txBox="1"/>
          <p:nvPr/>
        </p:nvSpPr>
        <p:spPr>
          <a:xfrm>
            <a:off x="286218" y="2438400"/>
            <a:ext cx="2470228" cy="246221"/>
          </a:xfrm>
          <a:prstGeom prst="rect">
            <a:avLst/>
          </a:prstGeom>
          <a:noFill/>
        </p:spPr>
        <p:txBody>
          <a:bodyPr wrap="none" lIns="0" tIns="0" rIns="0" bIns="0" rtlCol="0">
            <a:spAutoFit/>
          </a:bodyPr>
          <a:lstStyle/>
          <a:p>
            <a:pPr algn="ctr"/>
            <a:r>
              <a:rPr lang="en-US" sz="1600" b="1" dirty="0">
                <a:solidFill>
                  <a:srgbClr val="5B8BBA"/>
                </a:solidFill>
                <a:latin typeface="Proxima Nova" charset="0"/>
                <a:ea typeface="Proxima Nova" charset="0"/>
                <a:cs typeface="Proxima Nova" charset="0"/>
              </a:rPr>
              <a:t>OVERALL PERFORMANCE</a:t>
            </a:r>
            <a:endParaRPr lang="en-US" sz="1600" b="1" baseline="30000" dirty="0">
              <a:solidFill>
                <a:srgbClr val="5B8BBA"/>
              </a:solidFill>
              <a:latin typeface="Proxima Nova" charset="0"/>
              <a:ea typeface="Proxima Nova" charset="0"/>
              <a:cs typeface="Proxima Nova" charset="0"/>
            </a:endParaRPr>
          </a:p>
        </p:txBody>
      </p:sp>
      <p:sp>
        <p:nvSpPr>
          <p:cNvPr id="12" name="TextBox 11">
            <a:extLst>
              <a:ext uri="{FF2B5EF4-FFF2-40B4-BE49-F238E27FC236}">
                <a16:creationId xmlns:a16="http://schemas.microsoft.com/office/drawing/2014/main" id="{7EFE3492-B519-D144-8142-B1F7C187D4B4}"/>
              </a:ext>
            </a:extLst>
          </p:cNvPr>
          <p:cNvSpPr txBox="1"/>
          <p:nvPr/>
        </p:nvSpPr>
        <p:spPr>
          <a:xfrm>
            <a:off x="3553977" y="2438400"/>
            <a:ext cx="2146421" cy="246221"/>
          </a:xfrm>
          <a:prstGeom prst="rect">
            <a:avLst/>
          </a:prstGeom>
          <a:noFill/>
        </p:spPr>
        <p:txBody>
          <a:bodyPr wrap="none" lIns="0" tIns="0" rIns="0" bIns="0" rtlCol="0">
            <a:spAutoFit/>
          </a:bodyPr>
          <a:lstStyle/>
          <a:p>
            <a:pPr algn="ctr"/>
            <a:r>
              <a:rPr lang="en-US" sz="1600" b="1" dirty="0">
                <a:solidFill>
                  <a:srgbClr val="5B8BBA"/>
                </a:solidFill>
                <a:latin typeface="Proxima Nova" charset="0"/>
                <a:ea typeface="Proxima Nova" charset="0"/>
                <a:cs typeface="Proxima Nova" charset="0"/>
              </a:rPr>
              <a:t>LATENCY BEHAVIOUR</a:t>
            </a:r>
            <a:endParaRPr lang="en-US" sz="1600" b="1" baseline="30000" dirty="0">
              <a:solidFill>
                <a:srgbClr val="5B8BBA"/>
              </a:solidFill>
              <a:latin typeface="Proxima Nova" charset="0"/>
              <a:ea typeface="Proxima Nova" charset="0"/>
              <a:cs typeface="Proxima Nova" charset="0"/>
            </a:endParaRPr>
          </a:p>
        </p:txBody>
      </p:sp>
      <p:sp>
        <p:nvSpPr>
          <p:cNvPr id="13" name="TextBox 12">
            <a:extLst>
              <a:ext uri="{FF2B5EF4-FFF2-40B4-BE49-F238E27FC236}">
                <a16:creationId xmlns:a16="http://schemas.microsoft.com/office/drawing/2014/main" id="{1E7A4E9A-F36B-4941-BECF-76D1C370BCAE}"/>
              </a:ext>
            </a:extLst>
          </p:cNvPr>
          <p:cNvSpPr txBox="1"/>
          <p:nvPr/>
        </p:nvSpPr>
        <p:spPr>
          <a:xfrm>
            <a:off x="6694097" y="2438400"/>
            <a:ext cx="2003755" cy="246221"/>
          </a:xfrm>
          <a:prstGeom prst="rect">
            <a:avLst/>
          </a:prstGeom>
          <a:noFill/>
        </p:spPr>
        <p:txBody>
          <a:bodyPr wrap="none" lIns="0" tIns="0" rIns="0" bIns="0" rtlCol="0">
            <a:spAutoFit/>
          </a:bodyPr>
          <a:lstStyle/>
          <a:p>
            <a:pPr algn="ctr"/>
            <a:r>
              <a:rPr lang="en-US" sz="1600" b="1" dirty="0">
                <a:solidFill>
                  <a:srgbClr val="5B8BBA"/>
                </a:solidFill>
                <a:latin typeface="Proxima Nova" charset="0"/>
                <a:ea typeface="Proxima Nova" charset="0"/>
                <a:cs typeface="Proxima Nova" charset="0"/>
              </a:rPr>
              <a:t>COOPERATION GAIN</a:t>
            </a:r>
            <a:endParaRPr lang="en-US" sz="1600" b="1" baseline="30000" dirty="0">
              <a:solidFill>
                <a:srgbClr val="5B8BBA"/>
              </a:solidFill>
              <a:latin typeface="Proxima Nova" charset="0"/>
              <a:ea typeface="Proxima Nova" charset="0"/>
              <a:cs typeface="Proxima Nova" charset="0"/>
            </a:endParaRPr>
          </a:p>
        </p:txBody>
      </p:sp>
      <p:sp>
        <p:nvSpPr>
          <p:cNvPr id="14" name="TextBox 13">
            <a:extLst>
              <a:ext uri="{FF2B5EF4-FFF2-40B4-BE49-F238E27FC236}">
                <a16:creationId xmlns:a16="http://schemas.microsoft.com/office/drawing/2014/main" id="{380276A3-B9AE-CB4E-B01D-68D8A4087E7F}"/>
              </a:ext>
            </a:extLst>
          </p:cNvPr>
          <p:cNvSpPr txBox="1"/>
          <p:nvPr/>
        </p:nvSpPr>
        <p:spPr>
          <a:xfrm>
            <a:off x="78731" y="5299508"/>
            <a:ext cx="2907847" cy="153888"/>
          </a:xfrm>
          <a:prstGeom prst="rect">
            <a:avLst/>
          </a:prstGeom>
          <a:noFill/>
        </p:spPr>
        <p:txBody>
          <a:bodyPr wrap="none" lIns="0" tIns="0" rIns="0" bIns="0" rtlCol="0">
            <a:spAutoFit/>
          </a:bodyPr>
          <a:lstStyle/>
          <a:p>
            <a:pPr algn="ctr"/>
            <a:r>
              <a:rPr lang="en-US" sz="1000" dirty="0">
                <a:solidFill>
                  <a:srgbClr val="5B8BBA"/>
                </a:solidFill>
                <a:latin typeface="Proxima Nova" panose="02000506030000020004" pitchFamily="2" charset="0"/>
              </a:rPr>
              <a:t>Data Packet Loss Rate above layer 2 for all stations</a:t>
            </a:r>
          </a:p>
        </p:txBody>
      </p:sp>
      <p:sp>
        <p:nvSpPr>
          <p:cNvPr id="15" name="TextBox 14">
            <a:extLst>
              <a:ext uri="{FF2B5EF4-FFF2-40B4-BE49-F238E27FC236}">
                <a16:creationId xmlns:a16="http://schemas.microsoft.com/office/drawing/2014/main" id="{7BC7926F-E41C-784D-9346-063A91761832}"/>
              </a:ext>
            </a:extLst>
          </p:cNvPr>
          <p:cNvSpPr txBox="1"/>
          <p:nvPr/>
        </p:nvSpPr>
        <p:spPr>
          <a:xfrm>
            <a:off x="3553977" y="5299508"/>
            <a:ext cx="2088712" cy="153888"/>
          </a:xfrm>
          <a:prstGeom prst="rect">
            <a:avLst/>
          </a:prstGeom>
          <a:noFill/>
        </p:spPr>
        <p:txBody>
          <a:bodyPr wrap="none" lIns="0" tIns="0" rIns="0" bIns="0" rtlCol="0">
            <a:spAutoFit/>
          </a:bodyPr>
          <a:lstStyle/>
          <a:p>
            <a:pPr algn="ctr"/>
            <a:r>
              <a:rPr lang="en-US" sz="1000" dirty="0">
                <a:solidFill>
                  <a:srgbClr val="5B8BBA"/>
                </a:solidFill>
                <a:latin typeface="Proxima Nova" panose="02000506030000020004" pitchFamily="2" charset="0"/>
              </a:rPr>
              <a:t>Packet Delay Distribution at Station </a:t>
            </a:r>
          </a:p>
        </p:txBody>
      </p:sp>
      <p:sp>
        <p:nvSpPr>
          <p:cNvPr id="16" name="TextBox 15">
            <a:extLst>
              <a:ext uri="{FF2B5EF4-FFF2-40B4-BE49-F238E27FC236}">
                <a16:creationId xmlns:a16="http://schemas.microsoft.com/office/drawing/2014/main" id="{F5885C2F-3F86-2949-8106-585FFC747945}"/>
              </a:ext>
            </a:extLst>
          </p:cNvPr>
          <p:cNvSpPr txBox="1"/>
          <p:nvPr/>
        </p:nvSpPr>
        <p:spPr>
          <a:xfrm>
            <a:off x="6694097" y="5302798"/>
            <a:ext cx="2088713" cy="153888"/>
          </a:xfrm>
          <a:prstGeom prst="rect">
            <a:avLst/>
          </a:prstGeom>
          <a:noFill/>
        </p:spPr>
        <p:txBody>
          <a:bodyPr wrap="none" lIns="0" tIns="0" rIns="0" bIns="0" rtlCol="0">
            <a:spAutoFit/>
          </a:bodyPr>
          <a:lstStyle/>
          <a:p>
            <a:pPr algn="ctr"/>
            <a:r>
              <a:rPr lang="en-US" sz="1000" dirty="0">
                <a:solidFill>
                  <a:srgbClr val="5B8BBA"/>
                </a:solidFill>
                <a:latin typeface="Proxima Nova" panose="02000506030000020004" pitchFamily="2" charset="0"/>
              </a:rPr>
              <a:t>Station 2’s PLRs for various ring sizes</a:t>
            </a:r>
          </a:p>
        </p:txBody>
      </p:sp>
    </p:spTree>
    <p:extLst>
      <p:ext uri="{BB962C8B-B14F-4D97-AF65-F5344CB8AC3E}">
        <p14:creationId xmlns:p14="http://schemas.microsoft.com/office/powerpoint/2010/main" val="289119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p>
        </p:txBody>
      </p:sp>
      <p:sp>
        <p:nvSpPr>
          <p:cNvPr id="3" name="Date Placeholder 2"/>
          <p:cNvSpPr>
            <a:spLocks noGrp="1"/>
          </p:cNvSpPr>
          <p:nvPr>
            <p:ph type="dt" idx="10"/>
          </p:nvPr>
        </p:nvSpPr>
        <p:spPr/>
        <p:txBody>
          <a:bodyPr/>
          <a:lstStyle/>
          <a:p>
            <a:r>
              <a:rPr lang="en-US"/>
              <a:t>November 2018</a:t>
            </a:r>
            <a:endParaRPr lang="en-GB" dirty="0"/>
          </a:p>
        </p:txBody>
      </p:sp>
      <p:sp>
        <p:nvSpPr>
          <p:cNvPr id="4" name="Footer Placeholder 3"/>
          <p:cNvSpPr>
            <a:spLocks noGrp="1"/>
          </p:cNvSpPr>
          <p:nvPr>
            <p:ph type="ftr" idx="11"/>
          </p:nvPr>
        </p:nvSpPr>
        <p:spPr/>
        <p:txBody>
          <a:bodyPr/>
          <a:lstStyle/>
          <a:p>
            <a:r>
              <a:rPr lang="en-GB" dirty="0"/>
              <a:t>James Gross, R3 Communications GmbH</a:t>
            </a:r>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13</a:t>
            </a:fld>
            <a:endParaRPr lang="en-GB"/>
          </a:p>
        </p:txBody>
      </p:sp>
      <p:sp>
        <p:nvSpPr>
          <p:cNvPr id="6" name="TextBox 5"/>
          <p:cNvSpPr txBox="1"/>
          <p:nvPr/>
        </p:nvSpPr>
        <p:spPr>
          <a:xfrm>
            <a:off x="838200" y="2090678"/>
            <a:ext cx="7620000" cy="3477875"/>
          </a:xfrm>
          <a:prstGeom prst="rect">
            <a:avLst/>
          </a:prstGeom>
          <a:noFill/>
        </p:spPr>
        <p:txBody>
          <a:bodyPr wrap="square" rtlCol="0">
            <a:spAutoFit/>
          </a:bodyPr>
          <a:lstStyle/>
          <a:p>
            <a:pPr marL="285750" indent="-285750">
              <a:buFont typeface="Arial"/>
              <a:buChar char="•"/>
            </a:pPr>
            <a:r>
              <a:rPr lang="en-US" sz="2000" dirty="0">
                <a:solidFill>
                  <a:srgbClr val="5B8BBA"/>
                </a:solidFill>
                <a:latin typeface="Proxima Nova" charset="0"/>
                <a:ea typeface="Proxima Nova" charset="0"/>
                <a:cs typeface="Proxima Nova" charset="0"/>
              </a:rPr>
              <a:t>Low-latency, low-rate requirements generally encountered in industrial automation applications</a:t>
            </a:r>
          </a:p>
          <a:p>
            <a:pPr marL="285750" indent="-285750">
              <a:buFont typeface="Arial"/>
              <a:buChar char="•"/>
            </a:pPr>
            <a:r>
              <a:rPr lang="en-US" sz="2000" dirty="0">
                <a:solidFill>
                  <a:srgbClr val="5B8BBA"/>
                </a:solidFill>
                <a:latin typeface="Proxima Nova" charset="0"/>
                <a:ea typeface="Proxima Nova" charset="0"/>
                <a:cs typeface="Proxima Nova" charset="0"/>
              </a:rPr>
              <a:t>Useful categorization along safety/non-safety applications and/or payload sizes. </a:t>
            </a:r>
          </a:p>
          <a:p>
            <a:pPr marL="285750" indent="-285750">
              <a:buFont typeface="Arial"/>
              <a:buChar char="•"/>
            </a:pPr>
            <a:r>
              <a:rPr lang="en-US" sz="2000" dirty="0">
                <a:solidFill>
                  <a:srgbClr val="5B8BBA"/>
                </a:solidFill>
                <a:latin typeface="Proxima Nova" charset="0"/>
                <a:ea typeface="Proxima Nova" charset="0"/>
                <a:cs typeface="Proxima Nova" charset="0"/>
              </a:rPr>
              <a:t>R3 Communications observes somewhat similar requirements for </a:t>
            </a:r>
            <a:r>
              <a:rPr lang="en-US" sz="2000">
                <a:solidFill>
                  <a:srgbClr val="5B8BBA"/>
                </a:solidFill>
                <a:latin typeface="Proxima Nova" charset="0"/>
                <a:ea typeface="Proxima Nova" charset="0"/>
                <a:cs typeface="Proxima Nova" charset="0"/>
              </a:rPr>
              <a:t>automation applications as </a:t>
            </a:r>
            <a:r>
              <a:rPr lang="en-US" sz="2000" dirty="0">
                <a:solidFill>
                  <a:srgbClr val="5B8BBA"/>
                </a:solidFill>
                <a:latin typeface="Proxima Nova" charset="0"/>
                <a:ea typeface="Proxima Nova" charset="0"/>
                <a:cs typeface="Proxima Nova" charset="0"/>
              </a:rPr>
              <a:t>Intel (Ref Missing) and NIST (</a:t>
            </a:r>
            <a:r>
              <a:rPr lang="en-GB" sz="2000" dirty="0">
                <a:solidFill>
                  <a:srgbClr val="5B8BBA"/>
                </a:solidFill>
                <a:latin typeface="Proxima Nova" charset="0"/>
                <a:ea typeface="Proxima Nova" charset="0"/>
                <a:cs typeface="Proxima Nova" charset="0"/>
              </a:rPr>
              <a:t>IEEE 802.11-14/1784r0</a:t>
            </a:r>
            <a:r>
              <a:rPr lang="en-US" sz="2000" dirty="0">
                <a:solidFill>
                  <a:srgbClr val="5B8BBA"/>
                </a:solidFill>
                <a:latin typeface="Proxima Nova" charset="0"/>
                <a:ea typeface="Proxima Nova" charset="0"/>
                <a:cs typeface="Proxima Nova" charset="0"/>
              </a:rPr>
              <a:t>) </a:t>
            </a:r>
            <a:r>
              <a:rPr lang="mr-IN" sz="2000" dirty="0">
                <a:solidFill>
                  <a:srgbClr val="5B8BBA"/>
                </a:solidFill>
                <a:latin typeface="Proxima Nova" charset="0"/>
                <a:ea typeface="Proxima Nova" charset="0"/>
                <a:cs typeface="Proxima Nova" charset="0"/>
              </a:rPr>
              <a:t>–</a:t>
            </a:r>
            <a:r>
              <a:rPr lang="en-US" sz="2000" dirty="0">
                <a:solidFill>
                  <a:srgbClr val="5B8BBA"/>
                </a:solidFill>
                <a:latin typeface="Proxima Nova" charset="0"/>
                <a:ea typeface="Proxima Nova" charset="0"/>
                <a:cs typeface="Proxima Nova" charset="0"/>
              </a:rPr>
              <a:t> difference mainly with our emphasis on cycle times.</a:t>
            </a:r>
          </a:p>
          <a:p>
            <a:pPr marL="285750" indent="-285750">
              <a:buFont typeface="Arial"/>
              <a:buChar char="•"/>
            </a:pPr>
            <a:r>
              <a:rPr lang="en-US" sz="2000" dirty="0">
                <a:solidFill>
                  <a:srgbClr val="5B8BBA"/>
                </a:solidFill>
                <a:latin typeface="Proxima Nova" charset="0"/>
                <a:ea typeface="Proxima Nova" charset="0"/>
                <a:cs typeface="Proxima Nova" charset="0"/>
              </a:rPr>
              <a:t>Token-passing is a powerful approach to guaranteeing low latencies</a:t>
            </a:r>
          </a:p>
          <a:p>
            <a:pPr marL="285750" indent="-285750">
              <a:buFont typeface="Arial"/>
              <a:buChar char="•"/>
            </a:pPr>
            <a:endParaRPr lang="en-US" sz="2000" dirty="0" err="1">
              <a:solidFill>
                <a:schemeClr val="tx1">
                  <a:lumMod val="50000"/>
                  <a:lumOff val="50000"/>
                </a:schemeClr>
              </a:solidFill>
              <a:latin typeface="Proxima Nova" panose="02000506030000020004" pitchFamily="2" charset="0"/>
            </a:endParaRPr>
          </a:p>
        </p:txBody>
      </p:sp>
    </p:spTree>
    <p:extLst>
      <p:ext uri="{BB962C8B-B14F-4D97-AF65-F5344CB8AC3E}">
        <p14:creationId xmlns:p14="http://schemas.microsoft.com/office/powerpoint/2010/main" val="189860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a:t>November 2018</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dirty="0"/>
              <a:t>James Gross, R3 Communications GmbH</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14</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sz="1800" dirty="0"/>
              <a:t>C. </a:t>
            </a:r>
            <a:r>
              <a:rPr lang="en-US" sz="1800" dirty="0" err="1"/>
              <a:t>Dombrowski</a:t>
            </a:r>
            <a:r>
              <a:rPr lang="en-US" sz="1800" dirty="0"/>
              <a:t> and J. Gross (R3 Communications) “</a:t>
            </a:r>
            <a:r>
              <a:rPr lang="en-US" sz="1800" dirty="0" err="1"/>
              <a:t>EchoRing</a:t>
            </a:r>
            <a:r>
              <a:rPr lang="en-US" sz="1800" dirty="0"/>
              <a:t>: A Low-Latency, Reliable Token-passing MAC Protocol for Wireless Industrial Networks” European Wireless Conference, 2015 .</a:t>
            </a:r>
            <a:endParaRPr lang="en-US" sz="1800" dirty="0">
              <a:solidFill>
                <a:schemeClr val="tx1"/>
              </a:solidFill>
            </a:endParaRPr>
          </a:p>
          <a:p>
            <a:endParaRPr lang="en-US" sz="1800" dirty="0">
              <a:solidFill>
                <a:schemeClr val="tx1"/>
              </a:solidFill>
            </a:endParaRPr>
          </a:p>
          <a:p>
            <a:pPr lvl="0"/>
            <a:r>
              <a:rPr lang="en-US" sz="1800" dirty="0">
                <a:solidFill>
                  <a:schemeClr val="tx1"/>
                </a:solidFill>
              </a:rPr>
              <a:t>Richard </a:t>
            </a:r>
            <a:r>
              <a:rPr lang="en-US" sz="1800" dirty="0" err="1">
                <a:solidFill>
                  <a:schemeClr val="tx1"/>
                </a:solidFill>
              </a:rPr>
              <a:t>Candell</a:t>
            </a:r>
            <a:r>
              <a:rPr lang="en-US" sz="1800" dirty="0">
                <a:solidFill>
                  <a:schemeClr val="tx1"/>
                </a:solidFill>
              </a:rPr>
              <a:t> (NIST), “Reliable, High Performance Wireless System for Factory Automation,” IEEE 802.11 RTA TIG contribution, </a:t>
            </a:r>
            <a:r>
              <a:rPr lang="en-GB" sz="1800" kern="1200" dirty="0">
                <a:latin typeface="Times New Roman" pitchFamily="16" charset="0"/>
                <a:ea typeface="MS Gothic" charset="-128"/>
                <a:cs typeface="Arial Unicode MS" charset="0"/>
              </a:rPr>
              <a:t>IEEE 802.11-14/1784r0, October 2018.</a:t>
            </a:r>
          </a:p>
          <a:p>
            <a:endParaRPr lang="en-US" sz="1800" dirty="0">
              <a:solidFill>
                <a:schemeClr val="tx1"/>
              </a:solidFill>
            </a:endParaRPr>
          </a:p>
          <a:p>
            <a:endParaRPr lang="en-US" sz="1800" dirty="0"/>
          </a:p>
        </p:txBody>
      </p:sp>
    </p:spTree>
    <p:extLst>
      <p:ext uri="{BB962C8B-B14F-4D97-AF65-F5344CB8AC3E}">
        <p14:creationId xmlns:p14="http://schemas.microsoft.com/office/powerpoint/2010/main" val="22376697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a:t>
            </a:r>
          </a:p>
        </p:txBody>
      </p:sp>
      <p:sp>
        <p:nvSpPr>
          <p:cNvPr id="3" name="Date Placeholder 2"/>
          <p:cNvSpPr>
            <a:spLocks noGrp="1"/>
          </p:cNvSpPr>
          <p:nvPr>
            <p:ph type="dt" idx="10"/>
          </p:nvPr>
        </p:nvSpPr>
        <p:spPr/>
        <p:txBody>
          <a:bodyPr/>
          <a:lstStyle/>
          <a:p>
            <a:r>
              <a:rPr lang="en-US"/>
              <a:t>November 2018</a:t>
            </a:r>
            <a:endParaRPr lang="en-GB" dirty="0"/>
          </a:p>
        </p:txBody>
      </p:sp>
      <p:sp>
        <p:nvSpPr>
          <p:cNvPr id="4" name="Footer Placeholder 3"/>
          <p:cNvSpPr>
            <a:spLocks noGrp="1"/>
          </p:cNvSpPr>
          <p:nvPr>
            <p:ph type="ftr" idx="11"/>
          </p:nvPr>
        </p:nvSpPr>
        <p:spPr/>
        <p:txBody>
          <a:bodyPr/>
          <a:lstStyle/>
          <a:p>
            <a:r>
              <a:rPr lang="en-GB"/>
              <a:t>James Gross, R3 Communications GmbH</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2</a:t>
            </a:fld>
            <a:endParaRPr lang="en-GB"/>
          </a:p>
        </p:txBody>
      </p:sp>
      <p:sp>
        <p:nvSpPr>
          <p:cNvPr id="6" name="Rectangle 2"/>
          <p:cNvSpPr txBox="1">
            <a:spLocks noChangeArrowheads="1"/>
          </p:cNvSpPr>
          <p:nvPr/>
        </p:nvSpPr>
        <p:spPr>
          <a:xfrm>
            <a:off x="685800" y="1981200"/>
            <a:ext cx="7772400" cy="4114800"/>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just"/>
            <a:r>
              <a:rPr lang="en-US">
                <a:solidFill>
                  <a:schemeClr val="tx1"/>
                </a:solidFill>
              </a:rPr>
              <a:t>   This presentation addresses requirements and use cases commonly experienced by R3 Communications in the industrial automation sector. Apart from discussing these use cases and their requirement implications, we also address potential approaches to realize the latency requirements typically seen in industrial automation use cases. We finally present some results of measurement campaigns that highlight the potential of the discussed approaches. </a:t>
            </a:r>
            <a:endParaRPr lang="en-US" dirty="0">
              <a:solidFill>
                <a:schemeClr val="tx1"/>
              </a:solidFill>
            </a:endParaRPr>
          </a:p>
        </p:txBody>
      </p:sp>
    </p:spTree>
    <p:extLst>
      <p:ext uri="{BB962C8B-B14F-4D97-AF65-F5344CB8AC3E}">
        <p14:creationId xmlns:p14="http://schemas.microsoft.com/office/powerpoint/2010/main" val="1101469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 to Smart Factory</a:t>
            </a:r>
          </a:p>
        </p:txBody>
      </p:sp>
      <p:sp>
        <p:nvSpPr>
          <p:cNvPr id="3" name="Date Placeholder 2"/>
          <p:cNvSpPr>
            <a:spLocks noGrp="1"/>
          </p:cNvSpPr>
          <p:nvPr>
            <p:ph type="dt" idx="10"/>
          </p:nvPr>
        </p:nvSpPr>
        <p:spPr/>
        <p:txBody>
          <a:bodyPr/>
          <a:lstStyle/>
          <a:p>
            <a:r>
              <a:rPr lang="en-US"/>
              <a:t>November 2018</a:t>
            </a:r>
            <a:endParaRPr lang="en-GB" dirty="0"/>
          </a:p>
        </p:txBody>
      </p:sp>
      <p:sp>
        <p:nvSpPr>
          <p:cNvPr id="4" name="Footer Placeholder 3"/>
          <p:cNvSpPr>
            <a:spLocks noGrp="1"/>
          </p:cNvSpPr>
          <p:nvPr>
            <p:ph type="ftr" idx="11"/>
          </p:nvPr>
        </p:nvSpPr>
        <p:spPr/>
        <p:txBody>
          <a:bodyPr/>
          <a:lstStyle/>
          <a:p>
            <a:r>
              <a:rPr lang="en-GB"/>
              <a:t>James Gross, R3 Communications GmbH</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3</a:t>
            </a:fld>
            <a:endParaRPr lang="en-GB"/>
          </a:p>
        </p:txBody>
      </p:sp>
      <p:sp>
        <p:nvSpPr>
          <p:cNvPr id="6" name="TextBox 5">
            <a:extLst>
              <a:ext uri="{FF2B5EF4-FFF2-40B4-BE49-F238E27FC236}">
                <a16:creationId xmlns:a16="http://schemas.microsoft.com/office/drawing/2014/main" id="{32FAF7B1-346D-DF40-B6E6-1A089DB4A554}"/>
              </a:ext>
            </a:extLst>
          </p:cNvPr>
          <p:cNvSpPr txBox="1"/>
          <p:nvPr/>
        </p:nvSpPr>
        <p:spPr>
          <a:xfrm>
            <a:off x="265224" y="4233297"/>
            <a:ext cx="4333184" cy="646331"/>
          </a:xfrm>
          <a:prstGeom prst="rect">
            <a:avLst/>
          </a:prstGeom>
          <a:noFill/>
        </p:spPr>
        <p:txBody>
          <a:bodyPr wrap="square" rtlCol="0">
            <a:spAutoFit/>
          </a:bodyPr>
          <a:lstStyle/>
          <a:p>
            <a:pPr algn="ctr"/>
            <a:r>
              <a:rPr lang="en-US" sz="1800" b="1" dirty="0">
                <a:solidFill>
                  <a:srgbClr val="5B8BBA"/>
                </a:solidFill>
                <a:latin typeface="Proxima Nova"/>
                <a:cs typeface="Proxima Nova"/>
              </a:rPr>
              <a:t>TODAY:</a:t>
            </a:r>
          </a:p>
          <a:p>
            <a:pPr algn="ctr"/>
            <a:r>
              <a:rPr lang="en-US" sz="1800" b="1" dirty="0">
                <a:solidFill>
                  <a:srgbClr val="5B8BBA"/>
                </a:solidFill>
                <a:latin typeface="Proxima Nova"/>
                <a:cs typeface="Proxima Nova"/>
              </a:rPr>
              <a:t> </a:t>
            </a:r>
            <a:r>
              <a:rPr lang="en-US" sz="1800" dirty="0">
                <a:solidFill>
                  <a:srgbClr val="5B8BBA"/>
                </a:solidFill>
                <a:latin typeface="Proxima Nova"/>
                <a:cs typeface="Proxima Nova"/>
              </a:rPr>
              <a:t>STATIC PRODUCTION SETUP</a:t>
            </a:r>
          </a:p>
        </p:txBody>
      </p:sp>
      <p:sp>
        <p:nvSpPr>
          <p:cNvPr id="7" name="TextBox 6">
            <a:extLst>
              <a:ext uri="{FF2B5EF4-FFF2-40B4-BE49-F238E27FC236}">
                <a16:creationId xmlns:a16="http://schemas.microsoft.com/office/drawing/2014/main" id="{AC05EAF1-A9EA-3842-87FE-1B21FF652647}"/>
              </a:ext>
            </a:extLst>
          </p:cNvPr>
          <p:cNvSpPr txBox="1"/>
          <p:nvPr/>
        </p:nvSpPr>
        <p:spPr>
          <a:xfrm>
            <a:off x="228600" y="5180614"/>
            <a:ext cx="4406433" cy="584775"/>
          </a:xfrm>
          <a:prstGeom prst="rect">
            <a:avLst/>
          </a:prstGeom>
          <a:noFill/>
        </p:spPr>
        <p:txBody>
          <a:bodyPr wrap="square" rtlCol="0">
            <a:spAutoFit/>
          </a:bodyPr>
          <a:lstStyle/>
          <a:p>
            <a:pPr algn="ctr"/>
            <a:r>
              <a:rPr lang="en-US" sz="1600" dirty="0">
                <a:solidFill>
                  <a:schemeClr val="tx1">
                    <a:lumMod val="50000"/>
                    <a:lumOff val="50000"/>
                  </a:schemeClr>
                </a:solidFill>
                <a:latin typeface="Proxima Nova" panose="02000506030000020004" pitchFamily="2" charset="0"/>
              </a:rPr>
              <a:t>Inflexible, centralized production flow, </a:t>
            </a:r>
            <a:br>
              <a:rPr lang="en-US" sz="1600" dirty="0">
                <a:solidFill>
                  <a:schemeClr val="tx1">
                    <a:lumMod val="50000"/>
                    <a:lumOff val="50000"/>
                  </a:schemeClr>
                </a:solidFill>
                <a:latin typeface="Proxima Nova" panose="02000506030000020004" pitchFamily="2" charset="0"/>
              </a:rPr>
            </a:br>
            <a:r>
              <a:rPr lang="en-US" sz="1600" dirty="0">
                <a:solidFill>
                  <a:schemeClr val="tx1">
                    <a:lumMod val="50000"/>
                    <a:lumOff val="50000"/>
                  </a:schemeClr>
                </a:solidFill>
                <a:latin typeface="Proxima Nova" panose="02000506030000020004" pitchFamily="2" charset="0"/>
              </a:rPr>
              <a:t>labor intensive processes.</a:t>
            </a:r>
          </a:p>
        </p:txBody>
      </p:sp>
      <p:cxnSp>
        <p:nvCxnSpPr>
          <p:cNvPr id="8" name="Straight Connector 7">
            <a:extLst>
              <a:ext uri="{FF2B5EF4-FFF2-40B4-BE49-F238E27FC236}">
                <a16:creationId xmlns:a16="http://schemas.microsoft.com/office/drawing/2014/main" id="{FBFB1EA6-6680-154F-9BDE-CFE99C2A2303}"/>
              </a:ext>
            </a:extLst>
          </p:cNvPr>
          <p:cNvCxnSpPr>
            <a:cxnSpLocks/>
          </p:cNvCxnSpPr>
          <p:nvPr/>
        </p:nvCxnSpPr>
        <p:spPr>
          <a:xfrm flipH="1">
            <a:off x="1983366" y="5026659"/>
            <a:ext cx="896900" cy="0"/>
          </a:xfrm>
          <a:prstGeom prst="line">
            <a:avLst/>
          </a:prstGeom>
          <a:ln w="28575">
            <a:solidFill>
              <a:srgbClr val="FFC737"/>
            </a:solidFill>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2F648DBC-8276-6149-A6C6-75A39CC6D3E7}"/>
              </a:ext>
            </a:extLst>
          </p:cNvPr>
          <p:cNvGrpSpPr/>
          <p:nvPr/>
        </p:nvGrpSpPr>
        <p:grpSpPr>
          <a:xfrm>
            <a:off x="4598408" y="4233297"/>
            <a:ext cx="4630428" cy="1532092"/>
            <a:chOff x="5329388" y="3659035"/>
            <a:chExt cx="4492039" cy="1532092"/>
          </a:xfrm>
        </p:grpSpPr>
        <p:sp>
          <p:nvSpPr>
            <p:cNvPr id="10" name="TextBox 9">
              <a:extLst>
                <a:ext uri="{FF2B5EF4-FFF2-40B4-BE49-F238E27FC236}">
                  <a16:creationId xmlns:a16="http://schemas.microsoft.com/office/drawing/2014/main" id="{19FDAF4C-411A-3747-BB0F-B70B5248E863}"/>
                </a:ext>
              </a:extLst>
            </p:cNvPr>
            <p:cNvSpPr txBox="1"/>
            <p:nvPr/>
          </p:nvSpPr>
          <p:spPr>
            <a:xfrm>
              <a:off x="5329388" y="3659035"/>
              <a:ext cx="4492039" cy="646331"/>
            </a:xfrm>
            <a:prstGeom prst="rect">
              <a:avLst/>
            </a:prstGeom>
            <a:noFill/>
          </p:spPr>
          <p:txBody>
            <a:bodyPr wrap="square" rtlCol="0">
              <a:spAutoFit/>
            </a:bodyPr>
            <a:lstStyle/>
            <a:p>
              <a:pPr algn="ctr"/>
              <a:r>
                <a:rPr lang="en-US" sz="1800" b="1" dirty="0">
                  <a:solidFill>
                    <a:srgbClr val="5B8BBA"/>
                  </a:solidFill>
                  <a:latin typeface="Proxima Nova"/>
                  <a:cs typeface="Proxima Nova"/>
                </a:rPr>
                <a:t>TOMORROW:</a:t>
              </a:r>
            </a:p>
            <a:p>
              <a:pPr algn="ctr"/>
              <a:r>
                <a:rPr lang="en-US" sz="1800" b="1" dirty="0">
                  <a:solidFill>
                    <a:srgbClr val="5B8BBA"/>
                  </a:solidFill>
                  <a:latin typeface="Proxima Nova"/>
                  <a:cs typeface="Proxima Nova"/>
                </a:rPr>
                <a:t> </a:t>
              </a:r>
              <a:r>
                <a:rPr lang="en-US" sz="1800" dirty="0">
                  <a:solidFill>
                    <a:srgbClr val="5B8BBA"/>
                  </a:solidFill>
                  <a:latin typeface="Proxima Nova"/>
                  <a:cs typeface="Proxima Nova"/>
                </a:rPr>
                <a:t>SMART MANUFACTURING SYSTEMS</a:t>
              </a:r>
            </a:p>
          </p:txBody>
        </p:sp>
        <p:sp>
          <p:nvSpPr>
            <p:cNvPr id="11" name="TextBox 10">
              <a:extLst>
                <a:ext uri="{FF2B5EF4-FFF2-40B4-BE49-F238E27FC236}">
                  <a16:creationId xmlns:a16="http://schemas.microsoft.com/office/drawing/2014/main" id="{19C7F6E5-AF14-DF4E-8E00-A0165D2D5527}"/>
                </a:ext>
              </a:extLst>
            </p:cNvPr>
            <p:cNvSpPr txBox="1"/>
            <p:nvPr/>
          </p:nvSpPr>
          <p:spPr>
            <a:xfrm>
              <a:off x="5372191" y="4606352"/>
              <a:ext cx="4406433" cy="584775"/>
            </a:xfrm>
            <a:prstGeom prst="rect">
              <a:avLst/>
            </a:prstGeom>
            <a:noFill/>
          </p:spPr>
          <p:txBody>
            <a:bodyPr wrap="square" rtlCol="0">
              <a:spAutoFit/>
            </a:bodyPr>
            <a:lstStyle/>
            <a:p>
              <a:pPr algn="ctr"/>
              <a:r>
                <a:rPr lang="en-US" sz="1600" dirty="0">
                  <a:solidFill>
                    <a:schemeClr val="tx1">
                      <a:lumMod val="50000"/>
                      <a:lumOff val="50000"/>
                    </a:schemeClr>
                  </a:solidFill>
                  <a:latin typeface="Proxima Nova" panose="02000506030000020004" pitchFamily="2" charset="0"/>
                </a:rPr>
                <a:t>Flexible, smart, mobile and adapting</a:t>
              </a:r>
            </a:p>
            <a:p>
              <a:pPr algn="ctr"/>
              <a:r>
                <a:rPr lang="en-US" sz="1600" dirty="0">
                  <a:solidFill>
                    <a:schemeClr val="tx1">
                      <a:lumMod val="50000"/>
                      <a:lumOff val="50000"/>
                    </a:schemeClr>
                  </a:solidFill>
                  <a:latin typeface="Proxima Nova" panose="02000506030000020004" pitchFamily="2" charset="0"/>
                </a:rPr>
                <a:t>systems that support even lot size “1”</a:t>
              </a:r>
            </a:p>
          </p:txBody>
        </p:sp>
        <p:cxnSp>
          <p:nvCxnSpPr>
            <p:cNvPr id="12" name="Straight Connector 11">
              <a:extLst>
                <a:ext uri="{FF2B5EF4-FFF2-40B4-BE49-F238E27FC236}">
                  <a16:creationId xmlns:a16="http://schemas.microsoft.com/office/drawing/2014/main" id="{CF10E463-558E-504E-9879-E2552C266FED}"/>
                </a:ext>
              </a:extLst>
            </p:cNvPr>
            <p:cNvCxnSpPr>
              <a:cxnSpLocks/>
            </p:cNvCxnSpPr>
            <p:nvPr/>
          </p:nvCxnSpPr>
          <p:spPr>
            <a:xfrm flipH="1">
              <a:off x="7126957" y="4452397"/>
              <a:ext cx="896900" cy="0"/>
            </a:xfrm>
            <a:prstGeom prst="line">
              <a:avLst/>
            </a:prstGeom>
            <a:ln w="28575">
              <a:solidFill>
                <a:srgbClr val="FFC737"/>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A903EAE8-D15C-D94E-A89D-E8173C499E75}"/>
              </a:ext>
            </a:extLst>
          </p:cNvPr>
          <p:cNvGrpSpPr/>
          <p:nvPr/>
        </p:nvGrpSpPr>
        <p:grpSpPr>
          <a:xfrm>
            <a:off x="493824" y="1987054"/>
            <a:ext cx="4406434" cy="1837300"/>
            <a:chOff x="676138" y="1422731"/>
            <a:chExt cx="4406434" cy="1837300"/>
          </a:xfrm>
        </p:grpSpPr>
        <p:pic>
          <p:nvPicPr>
            <p:cNvPr id="14" name="Picture 13">
              <a:extLst>
                <a:ext uri="{FF2B5EF4-FFF2-40B4-BE49-F238E27FC236}">
                  <a16:creationId xmlns:a16="http://schemas.microsoft.com/office/drawing/2014/main" id="{154EA159-4D1B-8845-965B-B82323C281E4}"/>
                </a:ext>
              </a:extLst>
            </p:cNvPr>
            <p:cNvPicPr>
              <a:picLocks noChangeAspect="1"/>
            </p:cNvPicPr>
            <p:nvPr/>
          </p:nvPicPr>
          <p:blipFill>
            <a:blip r:embed="rId2"/>
            <a:stretch>
              <a:fillRect/>
            </a:stretch>
          </p:blipFill>
          <p:spPr>
            <a:xfrm>
              <a:off x="676138" y="1460220"/>
              <a:ext cx="4406434" cy="1799811"/>
            </a:xfrm>
            <a:prstGeom prst="rect">
              <a:avLst/>
            </a:prstGeom>
          </p:spPr>
        </p:pic>
        <p:sp>
          <p:nvSpPr>
            <p:cNvPr id="15" name="TextBox 14">
              <a:extLst>
                <a:ext uri="{FF2B5EF4-FFF2-40B4-BE49-F238E27FC236}">
                  <a16:creationId xmlns:a16="http://schemas.microsoft.com/office/drawing/2014/main" id="{77B54AF7-F7D4-AA4F-8B05-78069CB9367E}"/>
                </a:ext>
              </a:extLst>
            </p:cNvPr>
            <p:cNvSpPr txBox="1"/>
            <p:nvPr/>
          </p:nvSpPr>
          <p:spPr>
            <a:xfrm>
              <a:off x="1531086" y="1422731"/>
              <a:ext cx="884124" cy="276999"/>
            </a:xfrm>
            <a:prstGeom prst="rect">
              <a:avLst/>
            </a:prstGeom>
            <a:noFill/>
          </p:spPr>
          <p:txBody>
            <a:bodyPr wrap="square" rtlCol="0">
              <a:spAutoFit/>
            </a:bodyPr>
            <a:lstStyle/>
            <a:p>
              <a:pPr algn="ctr"/>
              <a:r>
                <a:rPr lang="en-US" sz="1200" b="1" dirty="0">
                  <a:solidFill>
                    <a:srgbClr val="D1001B"/>
                  </a:solidFill>
                  <a:latin typeface="Proxima Nova"/>
                  <a:cs typeface="Proxima Nova"/>
                </a:rPr>
                <a:t>Product 1</a:t>
              </a:r>
            </a:p>
          </p:txBody>
        </p:sp>
        <p:sp>
          <p:nvSpPr>
            <p:cNvPr id="16" name="TextBox 15">
              <a:extLst>
                <a:ext uri="{FF2B5EF4-FFF2-40B4-BE49-F238E27FC236}">
                  <a16:creationId xmlns:a16="http://schemas.microsoft.com/office/drawing/2014/main" id="{965D16FD-DC23-334D-BDA6-0119AE82DB09}"/>
                </a:ext>
              </a:extLst>
            </p:cNvPr>
            <p:cNvSpPr txBox="1"/>
            <p:nvPr/>
          </p:nvSpPr>
          <p:spPr>
            <a:xfrm>
              <a:off x="1534401" y="2449774"/>
              <a:ext cx="884124" cy="276999"/>
            </a:xfrm>
            <a:prstGeom prst="rect">
              <a:avLst/>
            </a:prstGeom>
            <a:noFill/>
          </p:spPr>
          <p:txBody>
            <a:bodyPr wrap="square" rtlCol="0">
              <a:spAutoFit/>
            </a:bodyPr>
            <a:lstStyle/>
            <a:p>
              <a:pPr algn="ctr"/>
              <a:r>
                <a:rPr lang="en-US" sz="1200" b="1" dirty="0">
                  <a:solidFill>
                    <a:srgbClr val="F5A623"/>
                  </a:solidFill>
                  <a:latin typeface="Proxima Nova"/>
                  <a:cs typeface="Proxima Nova"/>
                </a:rPr>
                <a:t>Product 2</a:t>
              </a:r>
            </a:p>
          </p:txBody>
        </p:sp>
      </p:grpSp>
      <p:grpSp>
        <p:nvGrpSpPr>
          <p:cNvPr id="17" name="Group 16">
            <a:extLst>
              <a:ext uri="{FF2B5EF4-FFF2-40B4-BE49-F238E27FC236}">
                <a16:creationId xmlns:a16="http://schemas.microsoft.com/office/drawing/2014/main" id="{4A699D82-BE89-B34A-897A-D268ED06566E}"/>
              </a:ext>
            </a:extLst>
          </p:cNvPr>
          <p:cNvGrpSpPr/>
          <p:nvPr/>
        </p:nvGrpSpPr>
        <p:grpSpPr>
          <a:xfrm>
            <a:off x="5359187" y="1981200"/>
            <a:ext cx="3566068" cy="1793461"/>
            <a:chOff x="5901702" y="1416877"/>
            <a:chExt cx="3566068" cy="1793461"/>
          </a:xfrm>
        </p:grpSpPr>
        <p:pic>
          <p:nvPicPr>
            <p:cNvPr id="18" name="Picture 17">
              <a:extLst>
                <a:ext uri="{FF2B5EF4-FFF2-40B4-BE49-F238E27FC236}">
                  <a16:creationId xmlns:a16="http://schemas.microsoft.com/office/drawing/2014/main" id="{F47B67BC-0228-FE45-89B3-B5FDCF4EE29D}"/>
                </a:ext>
              </a:extLst>
            </p:cNvPr>
            <p:cNvPicPr>
              <a:picLocks noChangeAspect="1"/>
            </p:cNvPicPr>
            <p:nvPr/>
          </p:nvPicPr>
          <p:blipFill>
            <a:blip r:embed="rId3"/>
            <a:stretch>
              <a:fillRect/>
            </a:stretch>
          </p:blipFill>
          <p:spPr>
            <a:xfrm>
              <a:off x="5901702" y="1416877"/>
              <a:ext cx="3566068" cy="1793461"/>
            </a:xfrm>
            <a:prstGeom prst="rect">
              <a:avLst/>
            </a:prstGeom>
          </p:spPr>
        </p:pic>
        <p:sp>
          <p:nvSpPr>
            <p:cNvPr id="19" name="TextBox 18">
              <a:extLst>
                <a:ext uri="{FF2B5EF4-FFF2-40B4-BE49-F238E27FC236}">
                  <a16:creationId xmlns:a16="http://schemas.microsoft.com/office/drawing/2014/main" id="{ABD8BF7F-A10F-FA46-8D72-88DA3F2810A7}"/>
                </a:ext>
              </a:extLst>
            </p:cNvPr>
            <p:cNvSpPr txBox="1"/>
            <p:nvPr/>
          </p:nvSpPr>
          <p:spPr>
            <a:xfrm>
              <a:off x="6530579" y="2706895"/>
              <a:ext cx="884124" cy="276999"/>
            </a:xfrm>
            <a:prstGeom prst="rect">
              <a:avLst/>
            </a:prstGeom>
            <a:noFill/>
          </p:spPr>
          <p:txBody>
            <a:bodyPr wrap="square" rtlCol="0">
              <a:spAutoFit/>
            </a:bodyPr>
            <a:lstStyle/>
            <a:p>
              <a:pPr algn="ctr"/>
              <a:r>
                <a:rPr lang="en-US" sz="1200" b="1" dirty="0">
                  <a:solidFill>
                    <a:srgbClr val="D1001B"/>
                  </a:solidFill>
                  <a:latin typeface="Proxima Nova"/>
                  <a:cs typeface="Proxima Nova"/>
                </a:rPr>
                <a:t>Product 1</a:t>
              </a:r>
            </a:p>
          </p:txBody>
        </p:sp>
        <p:sp>
          <p:nvSpPr>
            <p:cNvPr id="20" name="TextBox 19">
              <a:extLst>
                <a:ext uri="{FF2B5EF4-FFF2-40B4-BE49-F238E27FC236}">
                  <a16:creationId xmlns:a16="http://schemas.microsoft.com/office/drawing/2014/main" id="{1013ADC2-8257-1840-9C8D-6688184952CD}"/>
                </a:ext>
              </a:extLst>
            </p:cNvPr>
            <p:cNvSpPr txBox="1"/>
            <p:nvPr/>
          </p:nvSpPr>
          <p:spPr>
            <a:xfrm>
              <a:off x="7441543" y="2015768"/>
              <a:ext cx="884124" cy="276999"/>
            </a:xfrm>
            <a:prstGeom prst="rect">
              <a:avLst/>
            </a:prstGeom>
            <a:noFill/>
          </p:spPr>
          <p:txBody>
            <a:bodyPr wrap="square" rtlCol="0">
              <a:spAutoFit/>
            </a:bodyPr>
            <a:lstStyle/>
            <a:p>
              <a:pPr algn="ctr"/>
              <a:r>
                <a:rPr lang="en-US" sz="1200" b="1" dirty="0">
                  <a:solidFill>
                    <a:srgbClr val="F5A623"/>
                  </a:solidFill>
                  <a:latin typeface="Proxima Nova"/>
                  <a:cs typeface="Proxima Nova"/>
                </a:rPr>
                <a:t>Product 2</a:t>
              </a:r>
            </a:p>
          </p:txBody>
        </p:sp>
      </p:grpSp>
    </p:spTree>
    <p:extLst>
      <p:ext uri="{BB962C8B-B14F-4D97-AF65-F5344CB8AC3E}">
        <p14:creationId xmlns:p14="http://schemas.microsoft.com/office/powerpoint/2010/main" val="169796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of Industrial Automation Systems</a:t>
            </a:r>
          </a:p>
        </p:txBody>
      </p:sp>
      <p:sp>
        <p:nvSpPr>
          <p:cNvPr id="3" name="Date Placeholder 2"/>
          <p:cNvSpPr>
            <a:spLocks noGrp="1"/>
          </p:cNvSpPr>
          <p:nvPr>
            <p:ph type="dt" idx="10"/>
          </p:nvPr>
        </p:nvSpPr>
        <p:spPr/>
        <p:txBody>
          <a:bodyPr/>
          <a:lstStyle/>
          <a:p>
            <a:r>
              <a:rPr lang="en-US"/>
              <a:t>November 2018</a:t>
            </a:r>
            <a:endParaRPr lang="en-GB" dirty="0"/>
          </a:p>
        </p:txBody>
      </p:sp>
      <p:sp>
        <p:nvSpPr>
          <p:cNvPr id="4" name="Footer Placeholder 3"/>
          <p:cNvSpPr>
            <a:spLocks noGrp="1"/>
          </p:cNvSpPr>
          <p:nvPr>
            <p:ph type="ftr" idx="11"/>
          </p:nvPr>
        </p:nvSpPr>
        <p:spPr/>
        <p:txBody>
          <a:bodyPr/>
          <a:lstStyle/>
          <a:p>
            <a:r>
              <a:rPr lang="en-GB"/>
              <a:t>James Gross, R3 Communications GmbH</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4</a:t>
            </a:fld>
            <a:endParaRPr lang="en-GB"/>
          </a:p>
        </p:txBody>
      </p:sp>
      <p:cxnSp>
        <p:nvCxnSpPr>
          <p:cNvPr id="7" name="Elbow Connector 6"/>
          <p:cNvCxnSpPr/>
          <p:nvPr/>
        </p:nvCxnSpPr>
        <p:spPr>
          <a:xfrm rot="5400000" flipH="1" flipV="1">
            <a:off x="6326590" y="2578380"/>
            <a:ext cx="14111" cy="3118556"/>
          </a:xfrm>
          <a:prstGeom prst="bentConnector3">
            <a:avLst>
              <a:gd name="adj1" fmla="val 1800000"/>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277201" y="3400351"/>
            <a:ext cx="0" cy="737307"/>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733923" y="2662474"/>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Master PLC</a:t>
            </a:r>
          </a:p>
        </p:txBody>
      </p:sp>
      <p:cxnSp>
        <p:nvCxnSpPr>
          <p:cNvPr id="10" name="Straight Connector 9"/>
          <p:cNvCxnSpPr/>
          <p:nvPr/>
        </p:nvCxnSpPr>
        <p:spPr>
          <a:xfrm flipH="1">
            <a:off x="3868361" y="4684463"/>
            <a:ext cx="898952"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4588027" y="4684463"/>
            <a:ext cx="179286"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767313" y="4684463"/>
            <a:ext cx="372812"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755541" y="3927758"/>
            <a:ext cx="1464659" cy="400110"/>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Unit Control</a:t>
            </a:r>
          </a:p>
          <a:p>
            <a:pPr algn="ctr"/>
            <a:r>
              <a:rPr lang="en-US" sz="1300" dirty="0">
                <a:solidFill>
                  <a:srgbClr val="5B8BBA"/>
                </a:solidFill>
                <a:latin typeface="Proxima Nova" charset="0"/>
                <a:ea typeface="Proxima Nova" charset="0"/>
                <a:cs typeface="Proxima Nova" charset="0"/>
              </a:rPr>
              <a:t> (PLCs)</a:t>
            </a:r>
          </a:p>
        </p:txBody>
      </p:sp>
      <p:cxnSp>
        <p:nvCxnSpPr>
          <p:cNvPr id="14" name="Straight Connector 13"/>
          <p:cNvCxnSpPr/>
          <p:nvPr/>
        </p:nvCxnSpPr>
        <p:spPr>
          <a:xfrm flipH="1">
            <a:off x="5378249" y="4684463"/>
            <a:ext cx="898953"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277202" y="4684463"/>
            <a:ext cx="0"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277202" y="4684463"/>
            <a:ext cx="808492"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7551360" y="4684463"/>
            <a:ext cx="379738"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931098" y="4684463"/>
            <a:ext cx="200582"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931097" y="4684463"/>
            <a:ext cx="890262"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508966" y="3669285"/>
            <a:ext cx="1738566" cy="205184"/>
          </a:xfrm>
          <a:prstGeom prst="rect">
            <a:avLst/>
          </a:prstGeom>
          <a:noFill/>
        </p:spPr>
        <p:txBody>
          <a:bodyPr wrap="square" lIns="0" tIns="0" rIns="0" bIns="0" rtlCol="0">
            <a:spAutoFit/>
          </a:bodyPr>
          <a:lstStyle/>
          <a:p>
            <a:pPr algn="ctr"/>
            <a:r>
              <a:rPr lang="en-US" sz="1300" b="1" dirty="0">
                <a:solidFill>
                  <a:srgbClr val="5B8BBA"/>
                </a:solidFill>
                <a:latin typeface="Proxima Nova" charset="0"/>
                <a:ea typeface="Proxima Nova" charset="0"/>
                <a:cs typeface="Proxima Nova" charset="0"/>
              </a:rPr>
              <a:t>Control Level</a:t>
            </a:r>
          </a:p>
        </p:txBody>
      </p:sp>
      <p:sp>
        <p:nvSpPr>
          <p:cNvPr id="21" name="TextBox 20"/>
          <p:cNvSpPr txBox="1"/>
          <p:nvPr/>
        </p:nvSpPr>
        <p:spPr>
          <a:xfrm>
            <a:off x="4861744" y="4640735"/>
            <a:ext cx="920121" cy="410369"/>
          </a:xfrm>
          <a:prstGeom prst="rect">
            <a:avLst/>
          </a:prstGeom>
          <a:noFill/>
        </p:spPr>
        <p:txBody>
          <a:bodyPr wrap="square" lIns="0" tIns="0" rIns="0" bIns="0" rtlCol="0">
            <a:spAutoFit/>
          </a:bodyPr>
          <a:lstStyle/>
          <a:p>
            <a:pPr algn="ctr"/>
            <a:r>
              <a:rPr lang="en-US" sz="1300" b="1" dirty="0">
                <a:solidFill>
                  <a:srgbClr val="5B8BBA"/>
                </a:solidFill>
                <a:latin typeface="Proxima Nova" charset="0"/>
                <a:ea typeface="Proxima Nova" charset="0"/>
                <a:cs typeface="Proxima Nova" charset="0"/>
              </a:rPr>
              <a:t>Field</a:t>
            </a:r>
          </a:p>
          <a:p>
            <a:pPr algn="ctr"/>
            <a:r>
              <a:rPr lang="en-US" sz="1300" b="1" dirty="0">
                <a:solidFill>
                  <a:srgbClr val="5B8BBA"/>
                </a:solidFill>
                <a:latin typeface="Proxima Nova" charset="0"/>
                <a:ea typeface="Proxima Nova" charset="0"/>
                <a:cs typeface="Proxima Nova" charset="0"/>
              </a:rPr>
              <a:t> Level</a:t>
            </a:r>
          </a:p>
        </p:txBody>
      </p:sp>
      <p:pic>
        <p:nvPicPr>
          <p:cNvPr id="22" name="Picture 21"/>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6200" y="3686214"/>
            <a:ext cx="1314234" cy="972600"/>
          </a:xfrm>
          <a:prstGeom prst="rect">
            <a:avLst/>
          </a:prstGeom>
        </p:spPr>
      </p:pic>
      <p:sp>
        <p:nvSpPr>
          <p:cNvPr id="23" name="TextBox 22"/>
          <p:cNvSpPr txBox="1"/>
          <p:nvPr/>
        </p:nvSpPr>
        <p:spPr>
          <a:xfrm>
            <a:off x="76200" y="4582614"/>
            <a:ext cx="1464659"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Production Cell</a:t>
            </a:r>
          </a:p>
        </p:txBody>
      </p:sp>
      <p:cxnSp>
        <p:nvCxnSpPr>
          <p:cNvPr id="24" name="Straight Connector 23"/>
          <p:cNvCxnSpPr>
            <a:stCxn id="27" idx="1"/>
            <a:endCxn id="22" idx="3"/>
          </p:cNvCxnSpPr>
          <p:nvPr/>
        </p:nvCxnSpPr>
        <p:spPr>
          <a:xfrm flipH="1">
            <a:off x="1390434" y="3434399"/>
            <a:ext cx="208116" cy="738115"/>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29" idx="1"/>
            <a:endCxn id="22" idx="3"/>
          </p:cNvCxnSpPr>
          <p:nvPr/>
        </p:nvCxnSpPr>
        <p:spPr>
          <a:xfrm flipH="1" flipV="1">
            <a:off x="1390434" y="4172514"/>
            <a:ext cx="208116" cy="24174"/>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2" idx="3"/>
            <a:endCxn id="31" idx="1"/>
          </p:cNvCxnSpPr>
          <p:nvPr/>
        </p:nvCxnSpPr>
        <p:spPr>
          <a:xfrm>
            <a:off x="1390434" y="4172514"/>
            <a:ext cx="200748" cy="847335"/>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1598550" y="3278849"/>
            <a:ext cx="1584916" cy="311100"/>
          </a:xfrm>
          <a:prstGeom prst="round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28" name="TextBox 27"/>
          <p:cNvSpPr txBox="1"/>
          <p:nvPr/>
        </p:nvSpPr>
        <p:spPr>
          <a:xfrm>
            <a:off x="1669106" y="3328320"/>
            <a:ext cx="1464659"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Module</a:t>
            </a:r>
          </a:p>
        </p:txBody>
      </p:sp>
      <p:sp>
        <p:nvSpPr>
          <p:cNvPr id="29" name="Rounded Rectangle 28"/>
          <p:cNvSpPr/>
          <p:nvPr/>
        </p:nvSpPr>
        <p:spPr>
          <a:xfrm>
            <a:off x="1598550" y="4041138"/>
            <a:ext cx="1584916" cy="311100"/>
          </a:xfrm>
          <a:prstGeom prst="round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30" name="TextBox 29"/>
          <p:cNvSpPr txBox="1"/>
          <p:nvPr/>
        </p:nvSpPr>
        <p:spPr>
          <a:xfrm>
            <a:off x="1669106" y="4090608"/>
            <a:ext cx="1464659"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Module</a:t>
            </a:r>
          </a:p>
        </p:txBody>
      </p:sp>
      <p:sp>
        <p:nvSpPr>
          <p:cNvPr id="31" name="Rounded Rectangle 30"/>
          <p:cNvSpPr/>
          <p:nvPr/>
        </p:nvSpPr>
        <p:spPr>
          <a:xfrm>
            <a:off x="1591182" y="4864299"/>
            <a:ext cx="1584916" cy="311100"/>
          </a:xfrm>
          <a:prstGeom prst="round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32" name="TextBox 31"/>
          <p:cNvSpPr txBox="1"/>
          <p:nvPr/>
        </p:nvSpPr>
        <p:spPr>
          <a:xfrm>
            <a:off x="1661738" y="4913770"/>
            <a:ext cx="1464659"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Module</a:t>
            </a:r>
          </a:p>
        </p:txBody>
      </p:sp>
      <p:sp>
        <p:nvSpPr>
          <p:cNvPr id="33" name="Left Brace 32"/>
          <p:cNvSpPr/>
          <p:nvPr/>
        </p:nvSpPr>
        <p:spPr>
          <a:xfrm>
            <a:off x="3254021" y="2362200"/>
            <a:ext cx="395111" cy="3640667"/>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a:solidFill>
                <a:srgbClr val="5B8BBA"/>
              </a:solidFill>
            </a:endParaRPr>
          </a:p>
        </p:txBody>
      </p:sp>
      <p:pic>
        <p:nvPicPr>
          <p:cNvPr id="34" name="Picture 33"/>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34628" y="2893195"/>
            <a:ext cx="485149" cy="485149"/>
          </a:xfrm>
          <a:prstGeom prst="rect">
            <a:avLst/>
          </a:prstGeom>
        </p:spPr>
      </p:pic>
      <p:pic>
        <p:nvPicPr>
          <p:cNvPr id="35" name="Picture 3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524738" y="4175768"/>
            <a:ext cx="485149" cy="485149"/>
          </a:xfrm>
          <a:prstGeom prst="rect">
            <a:avLst/>
          </a:prstGeom>
        </p:spPr>
      </p:pic>
      <p:pic>
        <p:nvPicPr>
          <p:cNvPr id="36" name="Picture 3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34627" y="4193200"/>
            <a:ext cx="485149" cy="485149"/>
          </a:xfrm>
          <a:prstGeom prst="rect">
            <a:avLst/>
          </a:prstGeom>
        </p:spPr>
      </p:pic>
      <p:pic>
        <p:nvPicPr>
          <p:cNvPr id="37" name="Picture 3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46531" y="4175768"/>
            <a:ext cx="485149" cy="485149"/>
          </a:xfrm>
          <a:prstGeom prst="rect">
            <a:avLst/>
          </a:prstGeom>
        </p:spPr>
      </p:pic>
      <p:sp>
        <p:nvSpPr>
          <p:cNvPr id="38" name="TextBox 37"/>
          <p:cNvSpPr txBox="1"/>
          <p:nvPr/>
        </p:nvSpPr>
        <p:spPr>
          <a:xfrm>
            <a:off x="3913590" y="5335956"/>
            <a:ext cx="5077102" cy="205184"/>
          </a:xfrm>
          <a:prstGeom prst="rect">
            <a:avLst/>
          </a:prstGeom>
          <a:noFill/>
          <a:ln>
            <a:solidFill>
              <a:srgbClr val="292929"/>
            </a:solidFill>
          </a:ln>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Devices (Sensors, Actuators, Primary Technology )</a:t>
            </a:r>
          </a:p>
        </p:txBody>
      </p:sp>
    </p:spTree>
    <p:extLst>
      <p:ext uri="{BB962C8B-B14F-4D97-AF65-F5344CB8AC3E}">
        <p14:creationId xmlns:p14="http://schemas.microsoft.com/office/powerpoint/2010/main" val="261527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Performance Metrics in Industrial Automation Systems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p:cNvSpPr>
            <a:spLocks noGrp="1"/>
          </p:cNvSpPr>
          <p:nvPr>
            <p:ph type="ftr" idx="14"/>
          </p:nvPr>
        </p:nvSpPr>
        <p:spPr/>
        <p:txBody>
          <a:bodyPr/>
          <a:lstStyle/>
          <a:p>
            <a:r>
              <a:rPr lang="en-GB"/>
              <a:t>James Gross, R3 Communications GmbH</a:t>
            </a:r>
            <a:endParaRPr lang="en-GB" dirty="0"/>
          </a:p>
        </p:txBody>
      </p:sp>
      <p:sp>
        <p:nvSpPr>
          <p:cNvPr id="6" name="Date Placeholder 5"/>
          <p:cNvSpPr>
            <a:spLocks noGrp="1"/>
          </p:cNvSpPr>
          <p:nvPr>
            <p:ph type="dt" idx="15"/>
          </p:nvPr>
        </p:nvSpPr>
        <p:spPr/>
        <p:txBody>
          <a:bodyPr/>
          <a:lstStyle/>
          <a:p>
            <a:r>
              <a:rPr lang="en-US"/>
              <a:t>November 2018</a:t>
            </a:r>
            <a:endParaRPr lang="en-GB" dirty="0"/>
          </a:p>
        </p:txBody>
      </p:sp>
      <p:sp>
        <p:nvSpPr>
          <p:cNvPr id="8" name="TextBox 7"/>
          <p:cNvSpPr txBox="1"/>
          <p:nvPr/>
        </p:nvSpPr>
        <p:spPr>
          <a:xfrm>
            <a:off x="838200" y="2544901"/>
            <a:ext cx="7620000" cy="3170099"/>
          </a:xfrm>
          <a:prstGeom prst="rect">
            <a:avLst/>
          </a:prstGeom>
          <a:noFill/>
        </p:spPr>
        <p:txBody>
          <a:bodyPr wrap="square" rtlCol="0">
            <a:spAutoFit/>
          </a:bodyPr>
          <a:lstStyle/>
          <a:p>
            <a:pPr marL="285750" indent="-285750">
              <a:buFont typeface="Arial"/>
              <a:buChar char="•"/>
            </a:pPr>
            <a:r>
              <a:rPr lang="en-US" sz="2000" b="1" dirty="0">
                <a:solidFill>
                  <a:srgbClr val="5B8BBA"/>
                </a:solidFill>
                <a:latin typeface="Proxima Nova" charset="0"/>
                <a:ea typeface="Proxima Nova" charset="0"/>
                <a:cs typeface="Proxima Nova" charset="0"/>
              </a:rPr>
              <a:t>Cycle time</a:t>
            </a:r>
            <a:r>
              <a:rPr lang="en-US" sz="2000" dirty="0">
                <a:solidFill>
                  <a:srgbClr val="5B8BBA"/>
                </a:solidFill>
                <a:latin typeface="Proxima Nova" charset="0"/>
                <a:ea typeface="Proxima Nova" charset="0"/>
                <a:cs typeface="Proxima Nova" charset="0"/>
              </a:rPr>
              <a:t>: Elapsed time from writing of sensor reading into memory until reading actuation command from memory.</a:t>
            </a:r>
          </a:p>
          <a:p>
            <a:pPr marL="285750" indent="-285750">
              <a:buFont typeface="Arial"/>
              <a:buChar char="•"/>
            </a:pPr>
            <a:r>
              <a:rPr lang="en-US" sz="2000" b="1" dirty="0">
                <a:solidFill>
                  <a:srgbClr val="5B8BBA"/>
                </a:solidFill>
                <a:latin typeface="Proxima Nova" charset="0"/>
                <a:ea typeface="Proxima Nova" charset="0"/>
                <a:cs typeface="Proxima Nova" charset="0"/>
              </a:rPr>
              <a:t>Reliability</a:t>
            </a:r>
            <a:r>
              <a:rPr lang="en-US" sz="2000" dirty="0">
                <a:solidFill>
                  <a:srgbClr val="5B8BBA"/>
                </a:solidFill>
                <a:latin typeface="Proxima Nova" charset="0"/>
                <a:ea typeface="Proxima Nova" charset="0"/>
                <a:cs typeface="Proxima Nova" charset="0"/>
              </a:rPr>
              <a:t>: Packet error rate per individual communication component in the loop.</a:t>
            </a:r>
          </a:p>
          <a:p>
            <a:pPr marL="285750" indent="-285750">
              <a:buFont typeface="Arial"/>
              <a:buChar char="•"/>
            </a:pPr>
            <a:r>
              <a:rPr lang="en-US" sz="2000" b="1" dirty="0">
                <a:solidFill>
                  <a:srgbClr val="5B8BBA"/>
                </a:solidFill>
                <a:latin typeface="Proxima Nova" charset="0"/>
                <a:ea typeface="Proxima Nova" charset="0"/>
                <a:cs typeface="Proxima Nova" charset="0"/>
              </a:rPr>
              <a:t>Coverage</a:t>
            </a:r>
            <a:r>
              <a:rPr lang="en-US" sz="2000" dirty="0">
                <a:solidFill>
                  <a:srgbClr val="5B8BBA"/>
                </a:solidFill>
                <a:latin typeface="Proxima Nova" charset="0"/>
                <a:ea typeface="Proxima Nova" charset="0"/>
                <a:cs typeface="Proxima Nova" charset="0"/>
              </a:rPr>
              <a:t>: Range spanned between loop components.</a:t>
            </a:r>
          </a:p>
          <a:p>
            <a:pPr marL="285750" indent="-285750">
              <a:buFont typeface="Arial"/>
              <a:buChar char="•"/>
            </a:pPr>
            <a:r>
              <a:rPr lang="en-US" sz="2000" b="1" dirty="0">
                <a:solidFill>
                  <a:srgbClr val="5B8BBA"/>
                </a:solidFill>
                <a:latin typeface="Proxima Nova" charset="0"/>
                <a:ea typeface="Proxima Nova" charset="0"/>
                <a:cs typeface="Proxima Nova" charset="0"/>
              </a:rPr>
              <a:t>Density</a:t>
            </a:r>
            <a:r>
              <a:rPr lang="en-US" sz="2000" dirty="0">
                <a:solidFill>
                  <a:srgbClr val="5B8BBA"/>
                </a:solidFill>
                <a:latin typeface="Proxima Nova" charset="0"/>
                <a:ea typeface="Proxima Nova" charset="0"/>
                <a:cs typeface="Proxima Nova" charset="0"/>
              </a:rPr>
              <a:t>: Amount of loops per unit (production cell).</a:t>
            </a:r>
          </a:p>
          <a:p>
            <a:pPr marL="285750" indent="-285750">
              <a:buFont typeface="Arial"/>
              <a:buChar char="•"/>
            </a:pPr>
            <a:r>
              <a:rPr lang="en-US" sz="2000" b="1" dirty="0">
                <a:solidFill>
                  <a:srgbClr val="5B8BBA"/>
                </a:solidFill>
                <a:latin typeface="Proxima Nova" charset="0"/>
                <a:ea typeface="Proxima Nova" charset="0"/>
                <a:cs typeface="Proxima Nova" charset="0"/>
              </a:rPr>
              <a:t>Raw payload</a:t>
            </a:r>
            <a:r>
              <a:rPr lang="en-US" sz="2000" dirty="0">
                <a:solidFill>
                  <a:srgbClr val="5B8BBA"/>
                </a:solidFill>
                <a:latin typeface="Proxima Nova" charset="0"/>
                <a:ea typeface="Proxima Nova" charset="0"/>
                <a:cs typeface="Proxima Nova" charset="0"/>
              </a:rPr>
              <a:t>: Size of the sensor reading or actuation command (additional protocol overhead might apply).</a:t>
            </a:r>
          </a:p>
          <a:p>
            <a:pPr marL="285750" indent="-285750">
              <a:buFont typeface="Arial"/>
              <a:buChar char="•"/>
            </a:pPr>
            <a:r>
              <a:rPr lang="en-US" sz="2000" b="1" dirty="0">
                <a:solidFill>
                  <a:srgbClr val="5B8BBA"/>
                </a:solidFill>
                <a:latin typeface="Proxima Nova" charset="0"/>
                <a:ea typeface="Proxima Nova" charset="0"/>
                <a:cs typeface="Proxima Nova" charset="0"/>
              </a:rPr>
              <a:t>Roaming</a:t>
            </a:r>
            <a:r>
              <a:rPr lang="en-US" sz="2000" dirty="0">
                <a:solidFill>
                  <a:srgbClr val="5B8BBA"/>
                </a:solidFill>
                <a:latin typeface="Proxima Nova" charset="0"/>
                <a:ea typeface="Proxima Nova" charset="0"/>
                <a:cs typeface="Proxima Nova" charset="0"/>
              </a:rPr>
              <a:t>: Necessity for handover functionality.</a:t>
            </a:r>
          </a:p>
          <a:p>
            <a:pPr marL="285750" indent="-285750">
              <a:buFont typeface="Arial"/>
              <a:buChar char="•"/>
            </a:pPr>
            <a:endParaRPr lang="en-US" sz="2000" dirty="0" err="1">
              <a:solidFill>
                <a:schemeClr val="tx1">
                  <a:lumMod val="50000"/>
                  <a:lumOff val="50000"/>
                </a:schemeClr>
              </a:solidFill>
              <a:latin typeface="Proxima Nova" panose="02000506030000020004" pitchFamily="2" charset="0"/>
            </a:endParaRPr>
          </a:p>
        </p:txBody>
      </p:sp>
    </p:spTree>
    <p:extLst>
      <p:ext uri="{BB962C8B-B14F-4D97-AF65-F5344CB8AC3E}">
        <p14:creationId xmlns:p14="http://schemas.microsoft.com/office/powerpoint/2010/main" val="97094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Cycle Time and Components</a:t>
            </a:r>
          </a:p>
        </p:txBody>
      </p:sp>
      <p:sp>
        <p:nvSpPr>
          <p:cNvPr id="3" name="Date Placeholder 2"/>
          <p:cNvSpPr>
            <a:spLocks noGrp="1"/>
          </p:cNvSpPr>
          <p:nvPr>
            <p:ph type="dt" idx="10"/>
          </p:nvPr>
        </p:nvSpPr>
        <p:spPr/>
        <p:txBody>
          <a:bodyPr/>
          <a:lstStyle/>
          <a:p>
            <a:r>
              <a:rPr lang="en-US"/>
              <a:t>November 2018</a:t>
            </a:r>
            <a:endParaRPr lang="en-GB" dirty="0"/>
          </a:p>
        </p:txBody>
      </p:sp>
      <p:sp>
        <p:nvSpPr>
          <p:cNvPr id="4" name="Footer Placeholder 3"/>
          <p:cNvSpPr>
            <a:spLocks noGrp="1"/>
          </p:cNvSpPr>
          <p:nvPr>
            <p:ph type="ftr" idx="11"/>
          </p:nvPr>
        </p:nvSpPr>
        <p:spPr/>
        <p:txBody>
          <a:bodyPr/>
          <a:lstStyle/>
          <a:p>
            <a:r>
              <a:rPr lang="en-GB"/>
              <a:t>James Gross, R3 Communications GmbH</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6</a:t>
            </a:fld>
            <a:endParaRPr lang="en-GB"/>
          </a:p>
        </p:txBody>
      </p:sp>
      <p:sp>
        <p:nvSpPr>
          <p:cNvPr id="6" name="Rounded Rectangle 5"/>
          <p:cNvSpPr/>
          <p:nvPr/>
        </p:nvSpPr>
        <p:spPr>
          <a:xfrm>
            <a:off x="801763" y="2524123"/>
            <a:ext cx="804333" cy="776111"/>
          </a:xfrm>
          <a:prstGeom prst="roundRect">
            <a:avLst/>
          </a:pr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7" name="Rounded Rectangle 6"/>
          <p:cNvSpPr/>
          <p:nvPr/>
        </p:nvSpPr>
        <p:spPr>
          <a:xfrm>
            <a:off x="6788276" y="3587150"/>
            <a:ext cx="804333" cy="776111"/>
          </a:xfrm>
          <a:prstGeom prst="roundRect">
            <a:avLst/>
          </a:pr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8" name="Rounded Rectangle 7"/>
          <p:cNvSpPr/>
          <p:nvPr/>
        </p:nvSpPr>
        <p:spPr>
          <a:xfrm>
            <a:off x="801763" y="4638428"/>
            <a:ext cx="804333" cy="776111"/>
          </a:xfrm>
          <a:prstGeom prst="roundRect">
            <a:avLst/>
          </a:pr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9" name="TextBox 8"/>
          <p:cNvSpPr txBox="1"/>
          <p:nvPr/>
        </p:nvSpPr>
        <p:spPr>
          <a:xfrm>
            <a:off x="642887" y="2789873"/>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Sensor</a:t>
            </a:r>
          </a:p>
        </p:txBody>
      </p:sp>
      <p:sp>
        <p:nvSpPr>
          <p:cNvPr id="10" name="TextBox 9"/>
          <p:cNvSpPr txBox="1"/>
          <p:nvPr/>
        </p:nvSpPr>
        <p:spPr>
          <a:xfrm>
            <a:off x="642887" y="4932399"/>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Actuator</a:t>
            </a:r>
          </a:p>
        </p:txBody>
      </p:sp>
      <p:sp>
        <p:nvSpPr>
          <p:cNvPr id="11" name="TextBox 10"/>
          <p:cNvSpPr txBox="1"/>
          <p:nvPr/>
        </p:nvSpPr>
        <p:spPr>
          <a:xfrm>
            <a:off x="6615289" y="3867010"/>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PLC</a:t>
            </a:r>
          </a:p>
        </p:txBody>
      </p:sp>
      <p:sp>
        <p:nvSpPr>
          <p:cNvPr id="12" name="Rounded Rectangle 11"/>
          <p:cNvSpPr/>
          <p:nvPr/>
        </p:nvSpPr>
        <p:spPr>
          <a:xfrm>
            <a:off x="2791429" y="2733428"/>
            <a:ext cx="804333" cy="362738"/>
          </a:xfrm>
          <a:prstGeom prst="roundRect">
            <a:avLst/>
          </a:pr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13" name="TextBox 12"/>
          <p:cNvSpPr txBox="1"/>
          <p:nvPr/>
        </p:nvSpPr>
        <p:spPr>
          <a:xfrm>
            <a:off x="2632553" y="2789873"/>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Tx</a:t>
            </a:r>
            <a:endParaRPr lang="en-US" sz="1300" dirty="0">
              <a:solidFill>
                <a:srgbClr val="5B8BBA"/>
              </a:solidFill>
              <a:latin typeface="Proxima Nova" charset="0"/>
              <a:ea typeface="Proxima Nova" charset="0"/>
              <a:cs typeface="Proxima Nova" charset="0"/>
            </a:endParaRPr>
          </a:p>
        </p:txBody>
      </p:sp>
      <p:sp>
        <p:nvSpPr>
          <p:cNvPr id="14" name="Rounded Rectangle 13"/>
          <p:cNvSpPr/>
          <p:nvPr/>
        </p:nvSpPr>
        <p:spPr>
          <a:xfrm>
            <a:off x="4738763" y="2733428"/>
            <a:ext cx="804333" cy="362738"/>
          </a:xfrm>
          <a:prstGeom prst="roundRect">
            <a:avLst/>
          </a:pr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15" name="TextBox 14"/>
          <p:cNvSpPr txBox="1"/>
          <p:nvPr/>
        </p:nvSpPr>
        <p:spPr>
          <a:xfrm>
            <a:off x="4579887" y="2789873"/>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Rx</a:t>
            </a:r>
          </a:p>
        </p:txBody>
      </p:sp>
      <p:sp>
        <p:nvSpPr>
          <p:cNvPr id="16" name="Rounded Rectangle 15"/>
          <p:cNvSpPr/>
          <p:nvPr/>
        </p:nvSpPr>
        <p:spPr>
          <a:xfrm>
            <a:off x="2791429" y="4849808"/>
            <a:ext cx="804333" cy="362738"/>
          </a:xfrm>
          <a:prstGeom prst="roundRect">
            <a:avLst/>
          </a:pr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17" name="TextBox 16"/>
          <p:cNvSpPr txBox="1"/>
          <p:nvPr/>
        </p:nvSpPr>
        <p:spPr>
          <a:xfrm>
            <a:off x="2632553" y="4906253"/>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Rx</a:t>
            </a:r>
          </a:p>
        </p:txBody>
      </p:sp>
      <p:sp>
        <p:nvSpPr>
          <p:cNvPr id="18" name="Rounded Rectangle 17"/>
          <p:cNvSpPr/>
          <p:nvPr/>
        </p:nvSpPr>
        <p:spPr>
          <a:xfrm>
            <a:off x="4738763" y="4849808"/>
            <a:ext cx="804333" cy="362738"/>
          </a:xfrm>
          <a:prstGeom prst="roundRect">
            <a:avLst/>
          </a:pr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19" name="TextBox 18"/>
          <p:cNvSpPr txBox="1"/>
          <p:nvPr/>
        </p:nvSpPr>
        <p:spPr>
          <a:xfrm>
            <a:off x="4579887" y="4906253"/>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Tx</a:t>
            </a:r>
            <a:endParaRPr lang="en-US" sz="1300" dirty="0">
              <a:solidFill>
                <a:srgbClr val="5B8BBA"/>
              </a:solidFill>
              <a:latin typeface="Proxima Nova" charset="0"/>
              <a:ea typeface="Proxima Nova" charset="0"/>
              <a:cs typeface="Proxima Nova" charset="0"/>
            </a:endParaRPr>
          </a:p>
        </p:txBody>
      </p:sp>
      <p:cxnSp>
        <p:nvCxnSpPr>
          <p:cNvPr id="20" name="Straight Arrow Connector 19"/>
          <p:cNvCxnSpPr>
            <a:stCxn id="9" idx="3"/>
            <a:endCxn id="13" idx="1"/>
          </p:cNvCxnSpPr>
          <p:nvPr/>
        </p:nvCxnSpPr>
        <p:spPr>
          <a:xfrm>
            <a:off x="1729442" y="2892465"/>
            <a:ext cx="903111" cy="0"/>
          </a:xfrm>
          <a:prstGeom prst="straightConnector1">
            <a:avLst/>
          </a:prstGeom>
          <a:ln w="28575" cmpd="sng">
            <a:solidFill>
              <a:srgbClr val="29292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719109" y="2908028"/>
            <a:ext cx="903111" cy="0"/>
          </a:xfrm>
          <a:prstGeom prst="straightConnector1">
            <a:avLst/>
          </a:prstGeom>
          <a:ln w="28575" cmpd="sng">
            <a:solidFill>
              <a:srgbClr val="292929"/>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729442" y="5015613"/>
            <a:ext cx="903111" cy="0"/>
          </a:xfrm>
          <a:prstGeom prst="straightConnector1">
            <a:avLst/>
          </a:prstGeom>
          <a:ln w="28575" cmpd="sng">
            <a:solidFill>
              <a:srgbClr val="292929"/>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719109" y="5031177"/>
            <a:ext cx="903111" cy="0"/>
          </a:xfrm>
          <a:prstGeom prst="straightConnector1">
            <a:avLst/>
          </a:prstGeom>
          <a:ln w="28575" cmpd="sng">
            <a:solidFill>
              <a:srgbClr val="292929"/>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5" idx="3"/>
            <a:endCxn id="7" idx="0"/>
          </p:cNvCxnSpPr>
          <p:nvPr/>
        </p:nvCxnSpPr>
        <p:spPr>
          <a:xfrm>
            <a:off x="5666442" y="2892465"/>
            <a:ext cx="1524000" cy="694686"/>
          </a:xfrm>
          <a:prstGeom prst="bentConnector2">
            <a:avLst/>
          </a:prstGeom>
          <a:ln w="28575" cmpd="sng">
            <a:solidFill>
              <a:srgbClr val="29292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7" idx="2"/>
            <a:endCxn id="19" idx="3"/>
          </p:cNvCxnSpPr>
          <p:nvPr/>
        </p:nvCxnSpPr>
        <p:spPr>
          <a:xfrm rot="5400000">
            <a:off x="6105652" y="3924052"/>
            <a:ext cx="645583" cy="1524000"/>
          </a:xfrm>
          <a:prstGeom prst="bentConnector2">
            <a:avLst/>
          </a:prstGeom>
          <a:ln w="28575" cmpd="sng">
            <a:solidFill>
              <a:srgbClr val="292929"/>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Left Brace 25"/>
          <p:cNvSpPr/>
          <p:nvPr/>
        </p:nvSpPr>
        <p:spPr>
          <a:xfrm rot="5400000">
            <a:off x="2012963" y="1369367"/>
            <a:ext cx="272820" cy="1839138"/>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b="1" dirty="0">
              <a:solidFill>
                <a:srgbClr val="5B8BBA"/>
              </a:solidFill>
            </a:endParaRPr>
          </a:p>
        </p:txBody>
      </p:sp>
      <p:sp>
        <p:nvSpPr>
          <p:cNvPr id="27" name="Left Brace 26"/>
          <p:cNvSpPr/>
          <p:nvPr/>
        </p:nvSpPr>
        <p:spPr>
          <a:xfrm rot="5400000">
            <a:off x="4035546" y="1369359"/>
            <a:ext cx="272820" cy="1839138"/>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a:solidFill>
                <a:srgbClr val="5B8BBA"/>
              </a:solidFill>
            </a:endParaRPr>
          </a:p>
        </p:txBody>
      </p:sp>
      <p:sp>
        <p:nvSpPr>
          <p:cNvPr id="28" name="Left Brace 27"/>
          <p:cNvSpPr/>
          <p:nvPr/>
        </p:nvSpPr>
        <p:spPr>
          <a:xfrm rot="5400000">
            <a:off x="6134463" y="1369367"/>
            <a:ext cx="272820" cy="1839138"/>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a:solidFill>
                <a:srgbClr val="5B8BBA"/>
              </a:solidFill>
            </a:endParaRPr>
          </a:p>
        </p:txBody>
      </p:sp>
      <p:sp>
        <p:nvSpPr>
          <p:cNvPr id="29" name="TextBox 28"/>
          <p:cNvSpPr txBox="1"/>
          <p:nvPr/>
        </p:nvSpPr>
        <p:spPr>
          <a:xfrm>
            <a:off x="1531887" y="1905000"/>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a:t>
            </a:r>
            <a:r>
              <a:rPr lang="en-US" sz="1300" baseline="-25000" dirty="0" err="1">
                <a:solidFill>
                  <a:srgbClr val="5B8BBA"/>
                </a:solidFill>
                <a:latin typeface="Proxima Nova" charset="0"/>
                <a:ea typeface="Proxima Nova" charset="0"/>
                <a:cs typeface="Proxima Nova" charset="0"/>
              </a:rPr>
              <a:t>transfer</a:t>
            </a:r>
            <a:endParaRPr lang="en-US" sz="1300" baseline="-25000" dirty="0">
              <a:solidFill>
                <a:srgbClr val="5B8BBA"/>
              </a:solidFill>
              <a:latin typeface="Proxima Nova" charset="0"/>
              <a:ea typeface="Proxima Nova" charset="0"/>
              <a:cs typeface="Proxima Nova" charset="0"/>
            </a:endParaRPr>
          </a:p>
        </p:txBody>
      </p:sp>
      <p:sp>
        <p:nvSpPr>
          <p:cNvPr id="30" name="TextBox 29"/>
          <p:cNvSpPr txBox="1"/>
          <p:nvPr/>
        </p:nvSpPr>
        <p:spPr>
          <a:xfrm>
            <a:off x="5701720" y="1905000"/>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a:t>
            </a:r>
            <a:r>
              <a:rPr lang="en-US" sz="1300" baseline="-25000" dirty="0" err="1">
                <a:solidFill>
                  <a:srgbClr val="5B8BBA"/>
                </a:solidFill>
                <a:latin typeface="Proxima Nova" charset="0"/>
                <a:ea typeface="Proxima Nova" charset="0"/>
                <a:cs typeface="Proxima Nova" charset="0"/>
              </a:rPr>
              <a:t>transfer</a:t>
            </a:r>
            <a:endParaRPr lang="en-US" sz="1300" baseline="-25000" dirty="0">
              <a:solidFill>
                <a:srgbClr val="5B8BBA"/>
              </a:solidFill>
              <a:latin typeface="Proxima Nova" charset="0"/>
              <a:ea typeface="Proxima Nova" charset="0"/>
              <a:cs typeface="Proxima Nova" charset="0"/>
            </a:endParaRPr>
          </a:p>
        </p:txBody>
      </p:sp>
      <p:sp>
        <p:nvSpPr>
          <p:cNvPr id="31" name="TextBox 30"/>
          <p:cNvSpPr txBox="1"/>
          <p:nvPr/>
        </p:nvSpPr>
        <p:spPr>
          <a:xfrm>
            <a:off x="3651955" y="1905000"/>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a:t>
            </a:r>
            <a:r>
              <a:rPr lang="en-US" sz="1300" baseline="-25000" dirty="0" err="1">
                <a:solidFill>
                  <a:srgbClr val="5B8BBA"/>
                </a:solidFill>
                <a:latin typeface="Proxima Nova" charset="0"/>
                <a:ea typeface="Proxima Nova" charset="0"/>
                <a:cs typeface="Proxima Nova" charset="0"/>
              </a:rPr>
              <a:t>wireless</a:t>
            </a:r>
            <a:endParaRPr lang="en-US" sz="1300" baseline="-25000" dirty="0">
              <a:solidFill>
                <a:srgbClr val="5B8BBA"/>
              </a:solidFill>
              <a:latin typeface="Proxima Nova" charset="0"/>
              <a:ea typeface="Proxima Nova" charset="0"/>
              <a:cs typeface="Proxima Nova" charset="0"/>
            </a:endParaRPr>
          </a:p>
        </p:txBody>
      </p:sp>
      <p:sp>
        <p:nvSpPr>
          <p:cNvPr id="32" name="Left Brace 31"/>
          <p:cNvSpPr/>
          <p:nvPr/>
        </p:nvSpPr>
        <p:spPr>
          <a:xfrm rot="16200000">
            <a:off x="1985661" y="4664445"/>
            <a:ext cx="315163" cy="1900037"/>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b="1" dirty="0">
              <a:solidFill>
                <a:srgbClr val="5B8BBA"/>
              </a:solidFill>
            </a:endParaRPr>
          </a:p>
        </p:txBody>
      </p:sp>
      <p:sp>
        <p:nvSpPr>
          <p:cNvPr id="33" name="TextBox 32"/>
          <p:cNvSpPr txBox="1"/>
          <p:nvPr/>
        </p:nvSpPr>
        <p:spPr>
          <a:xfrm>
            <a:off x="1658635" y="5800267"/>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a:t>
            </a:r>
            <a:r>
              <a:rPr lang="en-US" sz="1300" baseline="-25000" dirty="0" err="1">
                <a:solidFill>
                  <a:srgbClr val="5B8BBA"/>
                </a:solidFill>
                <a:latin typeface="Proxima Nova" charset="0"/>
                <a:ea typeface="Proxima Nova" charset="0"/>
                <a:cs typeface="Proxima Nova" charset="0"/>
              </a:rPr>
              <a:t>transfer</a:t>
            </a:r>
            <a:endParaRPr lang="en-US" sz="1300" baseline="-25000" dirty="0">
              <a:solidFill>
                <a:srgbClr val="5B8BBA"/>
              </a:solidFill>
              <a:latin typeface="Proxima Nova" charset="0"/>
              <a:ea typeface="Proxima Nova" charset="0"/>
              <a:cs typeface="Proxima Nova" charset="0"/>
            </a:endParaRPr>
          </a:p>
        </p:txBody>
      </p:sp>
      <p:sp>
        <p:nvSpPr>
          <p:cNvPr id="34" name="TextBox 33"/>
          <p:cNvSpPr txBox="1"/>
          <p:nvPr/>
        </p:nvSpPr>
        <p:spPr>
          <a:xfrm>
            <a:off x="5616802" y="5772045"/>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a:t>
            </a:r>
            <a:r>
              <a:rPr lang="en-US" sz="1300" baseline="-25000" dirty="0" err="1">
                <a:solidFill>
                  <a:srgbClr val="5B8BBA"/>
                </a:solidFill>
                <a:latin typeface="Proxima Nova" charset="0"/>
                <a:ea typeface="Proxima Nova" charset="0"/>
                <a:cs typeface="Proxima Nova" charset="0"/>
              </a:rPr>
              <a:t>transfer</a:t>
            </a:r>
            <a:endParaRPr lang="en-US" sz="1300" baseline="-25000" dirty="0">
              <a:solidFill>
                <a:srgbClr val="5B8BBA"/>
              </a:solidFill>
              <a:latin typeface="Proxima Nova" charset="0"/>
              <a:ea typeface="Proxima Nova" charset="0"/>
              <a:cs typeface="Proxima Nova" charset="0"/>
            </a:endParaRPr>
          </a:p>
        </p:txBody>
      </p:sp>
      <p:sp>
        <p:nvSpPr>
          <p:cNvPr id="35" name="TextBox 34"/>
          <p:cNvSpPr txBox="1"/>
          <p:nvPr/>
        </p:nvSpPr>
        <p:spPr>
          <a:xfrm>
            <a:off x="3567038" y="5772045"/>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a:t>
            </a:r>
            <a:r>
              <a:rPr lang="en-US" sz="1300" baseline="-25000" dirty="0" err="1">
                <a:solidFill>
                  <a:srgbClr val="5B8BBA"/>
                </a:solidFill>
                <a:latin typeface="Proxima Nova" charset="0"/>
                <a:ea typeface="Proxima Nova" charset="0"/>
                <a:cs typeface="Proxima Nova" charset="0"/>
              </a:rPr>
              <a:t>wireless</a:t>
            </a:r>
            <a:endParaRPr lang="en-US" sz="1300" baseline="-25000" dirty="0">
              <a:solidFill>
                <a:srgbClr val="5B8BBA"/>
              </a:solidFill>
              <a:latin typeface="Proxima Nova" charset="0"/>
              <a:ea typeface="Proxima Nova" charset="0"/>
              <a:cs typeface="Proxima Nova" charset="0"/>
            </a:endParaRPr>
          </a:p>
        </p:txBody>
      </p:sp>
      <p:sp>
        <p:nvSpPr>
          <p:cNvPr id="36" name="Left Brace 35"/>
          <p:cNvSpPr/>
          <p:nvPr/>
        </p:nvSpPr>
        <p:spPr>
          <a:xfrm rot="16200000">
            <a:off x="3983925" y="4664445"/>
            <a:ext cx="315163" cy="1900037"/>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b="1" dirty="0">
              <a:solidFill>
                <a:srgbClr val="5B8BBA"/>
              </a:solidFill>
            </a:endParaRPr>
          </a:p>
        </p:txBody>
      </p:sp>
      <p:sp>
        <p:nvSpPr>
          <p:cNvPr id="37" name="Left Brace 36"/>
          <p:cNvSpPr/>
          <p:nvPr/>
        </p:nvSpPr>
        <p:spPr>
          <a:xfrm rot="16200000">
            <a:off x="6082843" y="4664445"/>
            <a:ext cx="315163" cy="1900037"/>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b="1" dirty="0">
              <a:solidFill>
                <a:srgbClr val="5B8BBA"/>
              </a:solidFill>
            </a:endParaRPr>
          </a:p>
        </p:txBody>
      </p:sp>
      <p:sp>
        <p:nvSpPr>
          <p:cNvPr id="38" name="Left Brace 37"/>
          <p:cNvSpPr/>
          <p:nvPr/>
        </p:nvSpPr>
        <p:spPr>
          <a:xfrm rot="10800000">
            <a:off x="7716205" y="3333150"/>
            <a:ext cx="181741" cy="1314393"/>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a:solidFill>
                <a:srgbClr val="5B8BBA"/>
              </a:solidFill>
            </a:endParaRPr>
          </a:p>
        </p:txBody>
      </p:sp>
      <p:sp>
        <p:nvSpPr>
          <p:cNvPr id="39" name="TextBox 38"/>
          <p:cNvSpPr txBox="1"/>
          <p:nvPr/>
        </p:nvSpPr>
        <p:spPr>
          <a:xfrm>
            <a:off x="7828844" y="3925220"/>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a:t>
            </a:r>
            <a:r>
              <a:rPr lang="en-US" sz="1300" baseline="-25000" dirty="0" err="1">
                <a:solidFill>
                  <a:srgbClr val="5B8BBA"/>
                </a:solidFill>
                <a:latin typeface="Proxima Nova" charset="0"/>
                <a:ea typeface="Proxima Nova" charset="0"/>
                <a:cs typeface="Proxima Nova" charset="0"/>
              </a:rPr>
              <a:t>compute</a:t>
            </a:r>
            <a:endParaRPr lang="en-US" sz="1300" baseline="-25000" dirty="0">
              <a:solidFill>
                <a:srgbClr val="5B8BBA"/>
              </a:solidFill>
              <a:latin typeface="Proxima Nova" charset="0"/>
              <a:ea typeface="Proxima Nova" charset="0"/>
              <a:cs typeface="Proxima Nova" charset="0"/>
            </a:endParaRPr>
          </a:p>
        </p:txBody>
      </p:sp>
    </p:spTree>
    <p:extLst>
      <p:ext uri="{BB962C8B-B14F-4D97-AF65-F5344CB8AC3E}">
        <p14:creationId xmlns:p14="http://schemas.microsoft.com/office/powerpoint/2010/main" val="212625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Use Cases</a:t>
            </a:r>
          </a:p>
        </p:txBody>
      </p:sp>
      <p:sp>
        <p:nvSpPr>
          <p:cNvPr id="3" name="Date Placeholder 2"/>
          <p:cNvSpPr>
            <a:spLocks noGrp="1"/>
          </p:cNvSpPr>
          <p:nvPr>
            <p:ph type="dt" idx="10"/>
          </p:nvPr>
        </p:nvSpPr>
        <p:spPr/>
        <p:txBody>
          <a:bodyPr/>
          <a:lstStyle/>
          <a:p>
            <a:r>
              <a:rPr lang="en-US"/>
              <a:t>November 2018</a:t>
            </a:r>
            <a:endParaRPr lang="en-GB" dirty="0"/>
          </a:p>
        </p:txBody>
      </p:sp>
      <p:sp>
        <p:nvSpPr>
          <p:cNvPr id="4" name="Footer Placeholder 3"/>
          <p:cNvSpPr>
            <a:spLocks noGrp="1"/>
          </p:cNvSpPr>
          <p:nvPr>
            <p:ph type="ftr" idx="11"/>
          </p:nvPr>
        </p:nvSpPr>
        <p:spPr/>
        <p:txBody>
          <a:bodyPr/>
          <a:lstStyle/>
          <a:p>
            <a:r>
              <a:rPr lang="en-GB"/>
              <a:t>James Gross, R3 Communications GmbH</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7</a:t>
            </a:fld>
            <a:endParaRPr lang="en-GB"/>
          </a:p>
        </p:txBody>
      </p:sp>
      <p:sp>
        <p:nvSpPr>
          <p:cNvPr id="6" name="Rectangle 5">
            <a:extLst>
              <a:ext uri="{FF2B5EF4-FFF2-40B4-BE49-F238E27FC236}">
                <a16:creationId xmlns:a16="http://schemas.microsoft.com/office/drawing/2014/main" id="{653424A7-2860-984A-A2A7-68FD12642275}"/>
              </a:ext>
            </a:extLst>
          </p:cNvPr>
          <p:cNvSpPr/>
          <p:nvPr/>
        </p:nvSpPr>
        <p:spPr>
          <a:xfrm>
            <a:off x="709760" y="2924337"/>
            <a:ext cx="7900840" cy="429987"/>
          </a:xfrm>
          <a:prstGeom prst="rect">
            <a:avLst/>
          </a:prstGeom>
          <a:solidFill>
            <a:srgbClr val="5B8BBA">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5B8BBA"/>
              </a:solidFill>
              <a:effectLst/>
              <a:uLnTx/>
              <a:uFillTx/>
              <a:latin typeface="Proxima Nova" panose="02000506030000020004" pitchFamily="2" charset="0"/>
            </a:endParaRPr>
          </a:p>
        </p:txBody>
      </p:sp>
      <p:sp>
        <p:nvSpPr>
          <p:cNvPr id="7" name="Rectangle 6">
            <a:extLst>
              <a:ext uri="{FF2B5EF4-FFF2-40B4-BE49-F238E27FC236}">
                <a16:creationId xmlns:a16="http://schemas.microsoft.com/office/drawing/2014/main" id="{0E6E9058-8E56-0D42-8C75-1B534EDD7D90}"/>
              </a:ext>
            </a:extLst>
          </p:cNvPr>
          <p:cNvSpPr/>
          <p:nvPr/>
        </p:nvSpPr>
        <p:spPr>
          <a:xfrm>
            <a:off x="709760" y="4022947"/>
            <a:ext cx="7900840" cy="429987"/>
          </a:xfrm>
          <a:prstGeom prst="rect">
            <a:avLst/>
          </a:prstGeom>
          <a:solidFill>
            <a:srgbClr val="5B8BBA">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5B8BBA"/>
              </a:solidFill>
              <a:effectLst/>
              <a:uLnTx/>
              <a:uFillTx/>
              <a:latin typeface="Proxima Nova" panose="02000506030000020004" pitchFamily="2" charset="0"/>
            </a:endParaRPr>
          </a:p>
        </p:txBody>
      </p:sp>
      <p:sp>
        <p:nvSpPr>
          <p:cNvPr id="8" name="Rectangle 7">
            <a:extLst>
              <a:ext uri="{FF2B5EF4-FFF2-40B4-BE49-F238E27FC236}">
                <a16:creationId xmlns:a16="http://schemas.microsoft.com/office/drawing/2014/main" id="{7C53FDEB-AF35-E448-AE48-35398FCF2F32}"/>
              </a:ext>
            </a:extLst>
          </p:cNvPr>
          <p:cNvSpPr/>
          <p:nvPr/>
        </p:nvSpPr>
        <p:spPr>
          <a:xfrm>
            <a:off x="709760" y="5120839"/>
            <a:ext cx="7900840" cy="429987"/>
          </a:xfrm>
          <a:prstGeom prst="rect">
            <a:avLst/>
          </a:prstGeom>
          <a:solidFill>
            <a:srgbClr val="5B8BBA">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5B8BBA"/>
              </a:solidFill>
              <a:effectLst/>
              <a:uLnTx/>
              <a:uFillTx/>
              <a:latin typeface="Proxima Nova" panose="02000506030000020004" pitchFamily="2" charset="0"/>
            </a:endParaRPr>
          </a:p>
        </p:txBody>
      </p:sp>
      <p:sp>
        <p:nvSpPr>
          <p:cNvPr id="9" name="Rectangle 8">
            <a:extLst>
              <a:ext uri="{FF2B5EF4-FFF2-40B4-BE49-F238E27FC236}">
                <a16:creationId xmlns:a16="http://schemas.microsoft.com/office/drawing/2014/main" id="{1646C739-2E7F-484F-BBFB-66A7B316AE40}"/>
              </a:ext>
            </a:extLst>
          </p:cNvPr>
          <p:cNvSpPr/>
          <p:nvPr/>
        </p:nvSpPr>
        <p:spPr>
          <a:xfrm>
            <a:off x="709760" y="1828800"/>
            <a:ext cx="7900840" cy="429987"/>
          </a:xfrm>
          <a:prstGeom prst="rect">
            <a:avLst/>
          </a:prstGeom>
          <a:solidFill>
            <a:srgbClr val="5B8BBA">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5B8BBA"/>
              </a:solidFill>
              <a:effectLst/>
              <a:uLnTx/>
              <a:uFillTx/>
              <a:latin typeface="Proxima Nova" panose="02000506030000020004" pitchFamily="2" charset="0"/>
            </a:endParaRPr>
          </a:p>
        </p:txBody>
      </p:sp>
      <p:sp>
        <p:nvSpPr>
          <p:cNvPr id="10" name="Rectangle 9">
            <a:extLst>
              <a:ext uri="{FF2B5EF4-FFF2-40B4-BE49-F238E27FC236}">
                <a16:creationId xmlns:a16="http://schemas.microsoft.com/office/drawing/2014/main" id="{1BDE6FA6-CC98-D944-BF62-74DDB02B9244}"/>
              </a:ext>
            </a:extLst>
          </p:cNvPr>
          <p:cNvSpPr/>
          <p:nvPr/>
        </p:nvSpPr>
        <p:spPr>
          <a:xfrm>
            <a:off x="2438101" y="1924538"/>
            <a:ext cx="3494867" cy="276999"/>
          </a:xfrm>
          <a:prstGeom prst="rect">
            <a:avLst/>
          </a:prstGeom>
        </p:spPr>
        <p:txBody>
          <a:bodyPr wrap="none">
            <a:spAutoFit/>
          </a:bodyPr>
          <a:lstStyle/>
          <a:p>
            <a:pPr>
              <a:defRPr/>
            </a:pPr>
            <a:r>
              <a:rPr lang="en-US" sz="1200" dirty="0">
                <a:solidFill>
                  <a:prstClr val="black">
                    <a:lumMod val="50000"/>
                    <a:lumOff val="50000"/>
                  </a:prstClr>
                </a:solidFill>
                <a:latin typeface="Proxima Nova"/>
              </a:rPr>
              <a:t>automation of transport (AGVs, monorails, AS/RS)</a:t>
            </a:r>
            <a:endParaRPr kumimoji="0" lang="en-US" sz="120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A9447763-4699-D444-93B7-F9B1A8149D74}"/>
              </a:ext>
            </a:extLst>
          </p:cNvPr>
          <p:cNvSpPr/>
          <p:nvPr/>
        </p:nvSpPr>
        <p:spPr>
          <a:xfrm>
            <a:off x="719385" y="1829583"/>
            <a:ext cx="904094" cy="430887"/>
          </a:xfrm>
          <a:prstGeom prst="rect">
            <a:avLst/>
          </a:prstGeom>
        </p:spPr>
        <p:txBody>
          <a:bodyPr wrap="non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LOGISTICS</a:t>
            </a:r>
          </a:p>
          <a:p>
            <a:pPr marL="0" marR="0" lvl="0" indent="0"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5B8BBA"/>
                </a:solidFill>
                <a:effectLst/>
                <a:uLnTx/>
                <a:uFillTx/>
                <a:latin typeface="Proxima Nova"/>
                <a:ea typeface="+mn-ea"/>
                <a:cs typeface="Proxima Nova"/>
              </a:rPr>
              <a:t>(LAM)</a:t>
            </a:r>
          </a:p>
        </p:txBody>
      </p:sp>
      <p:sp>
        <p:nvSpPr>
          <p:cNvPr id="12" name="Rectangle 11">
            <a:extLst>
              <a:ext uri="{FF2B5EF4-FFF2-40B4-BE49-F238E27FC236}">
                <a16:creationId xmlns:a16="http://schemas.microsoft.com/office/drawing/2014/main" id="{2C67D49F-A998-5541-99BE-F780FF19F368}"/>
              </a:ext>
            </a:extLst>
          </p:cNvPr>
          <p:cNvSpPr/>
          <p:nvPr/>
        </p:nvSpPr>
        <p:spPr>
          <a:xfrm>
            <a:off x="709760" y="2378979"/>
            <a:ext cx="817531" cy="430887"/>
          </a:xfrm>
          <a:prstGeom prst="rect">
            <a:avLst/>
          </a:prstGeom>
        </p:spPr>
        <p:txBody>
          <a:bodyPr wrap="non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MACHINE</a:t>
            </a:r>
          </a:p>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TOOLS</a:t>
            </a:r>
            <a:endParaRPr kumimoji="0" lang="de-DE" sz="1400" b="1" i="0" u="none" strike="noStrike" kern="1200" cap="none" spc="0" normalizeH="0" baseline="0" noProof="0" dirty="0">
              <a:ln>
                <a:noFill/>
              </a:ln>
              <a:solidFill>
                <a:srgbClr val="5B8BBA"/>
              </a:solidFill>
              <a:effectLst/>
              <a:uLnTx/>
              <a:uFillTx/>
              <a:latin typeface="Proxima Nova"/>
              <a:ea typeface="+mn-ea"/>
              <a:cs typeface="Proxima Nova"/>
            </a:endParaRPr>
          </a:p>
        </p:txBody>
      </p:sp>
      <p:sp>
        <p:nvSpPr>
          <p:cNvPr id="13" name="Rectangle 12">
            <a:extLst>
              <a:ext uri="{FF2B5EF4-FFF2-40B4-BE49-F238E27FC236}">
                <a16:creationId xmlns:a16="http://schemas.microsoft.com/office/drawing/2014/main" id="{882C8C2E-FB5D-9542-A972-FD71A9C241FC}"/>
              </a:ext>
            </a:extLst>
          </p:cNvPr>
          <p:cNvSpPr/>
          <p:nvPr/>
        </p:nvSpPr>
        <p:spPr>
          <a:xfrm>
            <a:off x="2438101" y="2468611"/>
            <a:ext cx="3526928" cy="276999"/>
          </a:xfrm>
          <a:prstGeom prst="rect">
            <a:avLst/>
          </a:prstGeom>
        </p:spPr>
        <p:txBody>
          <a:bodyPr wrap="none">
            <a:spAutoFit/>
          </a:bodyPr>
          <a:lstStyle/>
          <a:p>
            <a:pPr lvl="0">
              <a:defRPr/>
            </a:pPr>
            <a:r>
              <a:rPr lang="en-US" sz="1200" dirty="0">
                <a:solidFill>
                  <a:srgbClr val="7F7F7F"/>
                </a:solidFill>
                <a:latin typeface="Proxima Nova" panose="02000506030000020004" pitchFamily="2" charset="0"/>
              </a:rPr>
              <a:t>Instantaneous adaptation of shop floor machinery</a:t>
            </a:r>
            <a:endParaRPr kumimoji="0" lang="en-US" sz="120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E1274EE-E905-9B47-B93D-014D3A4C24EE}"/>
              </a:ext>
            </a:extLst>
          </p:cNvPr>
          <p:cNvSpPr/>
          <p:nvPr/>
        </p:nvSpPr>
        <p:spPr>
          <a:xfrm>
            <a:off x="2438101" y="4100830"/>
            <a:ext cx="3996607" cy="276999"/>
          </a:xfrm>
          <a:prstGeom prst="rect">
            <a:avLst/>
          </a:prstGeom>
        </p:spPr>
        <p:txBody>
          <a:bodyPr wrap="none">
            <a:spAutoFit/>
          </a:bodyPr>
          <a:lstStyle/>
          <a:p>
            <a:pPr lvl="0">
              <a:defRPr/>
            </a:pPr>
            <a:r>
              <a:rPr lang="en-US" sz="1200" dirty="0">
                <a:solidFill>
                  <a:prstClr val="black">
                    <a:lumMod val="50000"/>
                    <a:lumOff val="50000"/>
                  </a:prstClr>
                </a:solidFill>
                <a:latin typeface="Proxima Nova"/>
                <a:cs typeface="Proxima Nova"/>
              </a:rPr>
              <a:t>closed loop control </a:t>
            </a:r>
            <a:r>
              <a:rPr lang="en-US" sz="1200" dirty="0">
                <a:solidFill>
                  <a:schemeClr val="tx1">
                    <a:lumMod val="50000"/>
                    <a:lumOff val="50000"/>
                  </a:schemeClr>
                </a:solidFill>
                <a:latin typeface="Proxima Nova" panose="02000506030000020004" pitchFamily="2" charset="0"/>
                <a:cs typeface="Proxima Nova"/>
              </a:rPr>
              <a:t>between PLC and field devices (I/</a:t>
            </a:r>
            <a:r>
              <a:rPr lang="en-US" sz="1200" dirty="0" err="1">
                <a:solidFill>
                  <a:schemeClr val="tx1">
                    <a:lumMod val="50000"/>
                    <a:lumOff val="50000"/>
                  </a:schemeClr>
                </a:solidFill>
                <a:latin typeface="Proxima Nova" panose="02000506030000020004" pitchFamily="2" charset="0"/>
                <a:cs typeface="Proxima Nova"/>
              </a:rPr>
              <a:t>Os</a:t>
            </a:r>
            <a:r>
              <a:rPr lang="en-US" sz="1200" dirty="0">
                <a:solidFill>
                  <a:schemeClr val="tx1">
                    <a:lumMod val="50000"/>
                    <a:lumOff val="50000"/>
                  </a:schemeClr>
                </a:solidFill>
                <a:latin typeface="Proxima Nova" panose="02000506030000020004" pitchFamily="2" charset="0"/>
                <a:cs typeface="Proxima Nova"/>
              </a:rPr>
              <a:t>)</a:t>
            </a:r>
            <a:endParaRPr lang="en-US" sz="1200" b="1" dirty="0">
              <a:solidFill>
                <a:prstClr val="black"/>
              </a:solidFill>
            </a:endParaRPr>
          </a:p>
        </p:txBody>
      </p:sp>
      <p:sp>
        <p:nvSpPr>
          <p:cNvPr id="15" name="Rectangle 14">
            <a:extLst>
              <a:ext uri="{FF2B5EF4-FFF2-40B4-BE49-F238E27FC236}">
                <a16:creationId xmlns:a16="http://schemas.microsoft.com/office/drawing/2014/main" id="{24FAF6B9-6E64-0949-9D27-0FF98CB3EB3A}"/>
              </a:ext>
            </a:extLst>
          </p:cNvPr>
          <p:cNvSpPr/>
          <p:nvPr/>
        </p:nvSpPr>
        <p:spPr>
          <a:xfrm>
            <a:off x="719385" y="4027167"/>
            <a:ext cx="1054776" cy="430887"/>
          </a:xfrm>
          <a:prstGeom prst="rect">
            <a:avLst/>
          </a:prstGeom>
        </p:spPr>
        <p:txBody>
          <a:bodyPr wrap="non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FIELD-LEVEL</a:t>
            </a:r>
          </a:p>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CONTROL</a:t>
            </a:r>
            <a:endParaRPr kumimoji="0" lang="de-DE" sz="1400" b="1" i="0" u="none" strike="noStrike" kern="1200" cap="none" spc="0" normalizeH="0" baseline="0" noProof="0" dirty="0">
              <a:ln>
                <a:noFill/>
              </a:ln>
              <a:solidFill>
                <a:srgbClr val="5B8BBA"/>
              </a:solidFill>
              <a:effectLst/>
              <a:uLnTx/>
              <a:uFillTx/>
              <a:latin typeface="Proxima Nova"/>
              <a:ea typeface="+mn-ea"/>
              <a:cs typeface="Proxima Nova"/>
            </a:endParaRPr>
          </a:p>
        </p:txBody>
      </p:sp>
      <p:sp>
        <p:nvSpPr>
          <p:cNvPr id="16" name="Rectangle 15">
            <a:extLst>
              <a:ext uri="{FF2B5EF4-FFF2-40B4-BE49-F238E27FC236}">
                <a16:creationId xmlns:a16="http://schemas.microsoft.com/office/drawing/2014/main" id="{AB6C15FA-DE24-9D45-ABFC-05B2A4B56C39}"/>
              </a:ext>
            </a:extLst>
          </p:cNvPr>
          <p:cNvSpPr/>
          <p:nvPr/>
        </p:nvSpPr>
        <p:spPr>
          <a:xfrm>
            <a:off x="709760" y="3477771"/>
            <a:ext cx="1551707" cy="430887"/>
          </a:xfrm>
          <a:prstGeom prst="rect">
            <a:avLst/>
          </a:prstGeom>
        </p:spPr>
        <p:txBody>
          <a:bodyPr wrap="non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5B8BBA"/>
                </a:solidFill>
                <a:effectLst/>
                <a:uLnTx/>
                <a:uFillTx/>
                <a:latin typeface="Proxima Nova"/>
                <a:ea typeface="+mn-ea"/>
                <a:cs typeface="Proxima Nova"/>
              </a:rPr>
              <a:t>PLC-2-PLC</a:t>
            </a:r>
          </a:p>
          <a:p>
            <a:pPr marL="0" marR="0" lvl="0" indent="0"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5B8BBA"/>
                </a:solidFill>
                <a:effectLst/>
                <a:uLnTx/>
                <a:uFillTx/>
                <a:latin typeface="Proxima Nova"/>
                <a:ea typeface="+mn-ea"/>
                <a:cs typeface="Proxima Nova"/>
              </a:rPr>
              <a:t>COMMUNICATION</a:t>
            </a:r>
          </a:p>
        </p:txBody>
      </p:sp>
      <p:sp>
        <p:nvSpPr>
          <p:cNvPr id="17" name="Rectangle 16">
            <a:extLst>
              <a:ext uri="{FF2B5EF4-FFF2-40B4-BE49-F238E27FC236}">
                <a16:creationId xmlns:a16="http://schemas.microsoft.com/office/drawing/2014/main" id="{86F144DB-7310-464E-8503-5898D36D879E}"/>
              </a:ext>
            </a:extLst>
          </p:cNvPr>
          <p:cNvSpPr/>
          <p:nvPr/>
        </p:nvSpPr>
        <p:spPr>
          <a:xfrm>
            <a:off x="2438101" y="3556757"/>
            <a:ext cx="4073551" cy="276999"/>
          </a:xfrm>
          <a:prstGeom prst="rect">
            <a:avLst/>
          </a:prstGeom>
        </p:spPr>
        <p:txBody>
          <a:bodyPr wrap="none">
            <a:spAutoFit/>
          </a:bodyPr>
          <a:lstStyle/>
          <a:p>
            <a:pPr lvl="0">
              <a:defRPr/>
            </a:pPr>
            <a:r>
              <a:rPr lang="en-US" sz="1200" dirty="0">
                <a:solidFill>
                  <a:schemeClr val="tx1">
                    <a:lumMod val="50000"/>
                    <a:lumOff val="50000"/>
                  </a:schemeClr>
                </a:solidFill>
                <a:latin typeface="Proxima Nova" panose="02000506030000020004" pitchFamily="2" charset="0"/>
              </a:rPr>
              <a:t>fixed-group PLC master/slave set-up (multiple hierarchies)</a:t>
            </a:r>
            <a:endParaRPr kumimoji="0" lang="en-US" sz="120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051F8D84-5E25-0643-A403-B201DEE7A7C6}"/>
              </a:ext>
            </a:extLst>
          </p:cNvPr>
          <p:cNvSpPr/>
          <p:nvPr/>
        </p:nvSpPr>
        <p:spPr>
          <a:xfrm>
            <a:off x="2438101" y="4644903"/>
            <a:ext cx="3297698" cy="276999"/>
          </a:xfrm>
          <a:prstGeom prst="rect">
            <a:avLst/>
          </a:prstGeom>
        </p:spPr>
        <p:txBody>
          <a:bodyPr wrap="none">
            <a:spAutoFit/>
          </a:bodyPr>
          <a:lstStyle/>
          <a:p>
            <a:pPr lvl="0">
              <a:defRPr/>
            </a:pPr>
            <a:r>
              <a:rPr lang="en-US" sz="1200" dirty="0">
                <a:solidFill>
                  <a:schemeClr val="tx1">
                    <a:lumMod val="50000"/>
                    <a:lumOff val="50000"/>
                  </a:schemeClr>
                </a:solidFill>
                <a:latin typeface="Proxima Nova" panose="02000506030000020004" pitchFamily="2" charset="0"/>
              </a:rPr>
              <a:t>same as field-level control, but safety-oriented</a:t>
            </a:r>
            <a:endParaRPr lang="en-US" sz="1200" b="1" dirty="0">
              <a:solidFill>
                <a:prstClr val="black"/>
              </a:solidFill>
            </a:endParaRPr>
          </a:p>
        </p:txBody>
      </p:sp>
      <p:sp>
        <p:nvSpPr>
          <p:cNvPr id="19" name="Rectangle 18">
            <a:extLst>
              <a:ext uri="{FF2B5EF4-FFF2-40B4-BE49-F238E27FC236}">
                <a16:creationId xmlns:a16="http://schemas.microsoft.com/office/drawing/2014/main" id="{67A1EBB8-95D6-8F42-B02D-32572A517E57}"/>
              </a:ext>
            </a:extLst>
          </p:cNvPr>
          <p:cNvSpPr/>
          <p:nvPr/>
        </p:nvSpPr>
        <p:spPr>
          <a:xfrm>
            <a:off x="1011161" y="4576563"/>
            <a:ext cx="1412246" cy="430887"/>
          </a:xfrm>
          <a:prstGeom prst="rect">
            <a:avLst/>
          </a:prstGeom>
        </p:spPr>
        <p:txBody>
          <a:bodyPr wrap="non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SAFE FIELD-</a:t>
            </a:r>
          </a:p>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LEVEL CONTROL</a:t>
            </a:r>
            <a:endParaRPr kumimoji="0" lang="de-DE" sz="1400" b="1" i="0" u="none" strike="noStrike" kern="1200" cap="none" spc="0" normalizeH="0" baseline="0" noProof="0" dirty="0">
              <a:ln>
                <a:noFill/>
              </a:ln>
              <a:solidFill>
                <a:srgbClr val="5B8BBA"/>
              </a:solidFill>
              <a:effectLst/>
              <a:uLnTx/>
              <a:uFillTx/>
              <a:latin typeface="Proxima Nova"/>
              <a:ea typeface="+mn-ea"/>
              <a:cs typeface="Proxima Nova"/>
            </a:endParaRPr>
          </a:p>
        </p:txBody>
      </p:sp>
      <p:sp>
        <p:nvSpPr>
          <p:cNvPr id="20" name="Rectangle 19">
            <a:extLst>
              <a:ext uri="{FF2B5EF4-FFF2-40B4-BE49-F238E27FC236}">
                <a16:creationId xmlns:a16="http://schemas.microsoft.com/office/drawing/2014/main" id="{613E9A4E-9295-AF4E-BAFD-388CA436FF08}"/>
              </a:ext>
            </a:extLst>
          </p:cNvPr>
          <p:cNvSpPr/>
          <p:nvPr/>
        </p:nvSpPr>
        <p:spPr>
          <a:xfrm>
            <a:off x="1001536" y="5125959"/>
            <a:ext cx="1285608" cy="430887"/>
          </a:xfrm>
          <a:prstGeom prst="rect">
            <a:avLst/>
          </a:prstGeom>
        </p:spPr>
        <p:txBody>
          <a:bodyPr wrap="non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5B8BBA"/>
                </a:solidFill>
                <a:effectLst/>
                <a:uLnTx/>
                <a:uFillTx/>
                <a:latin typeface="Proxima Nova"/>
                <a:ea typeface="+mn-ea"/>
                <a:cs typeface="Proxima Nova"/>
              </a:rPr>
              <a:t>HUMAN IN THE</a:t>
            </a:r>
          </a:p>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LOOP (</a:t>
            </a:r>
            <a:r>
              <a:rPr kumimoji="0" lang="de-DE" sz="1400" b="1" i="0" u="none" strike="noStrike" kern="1200" cap="none" spc="0" normalizeH="0" baseline="0" noProof="0" dirty="0">
                <a:ln>
                  <a:noFill/>
                </a:ln>
                <a:solidFill>
                  <a:srgbClr val="5B8BBA"/>
                </a:solidFill>
                <a:effectLst/>
                <a:uLnTx/>
                <a:uFillTx/>
                <a:latin typeface="Proxima Nova"/>
                <a:ea typeface="+mn-ea"/>
                <a:cs typeface="Proxima Nova"/>
              </a:rPr>
              <a:t>HMI)</a:t>
            </a:r>
          </a:p>
        </p:txBody>
      </p:sp>
      <p:sp>
        <p:nvSpPr>
          <p:cNvPr id="21" name="Rectangle 20">
            <a:extLst>
              <a:ext uri="{FF2B5EF4-FFF2-40B4-BE49-F238E27FC236}">
                <a16:creationId xmlns:a16="http://schemas.microsoft.com/office/drawing/2014/main" id="{4A6ECE8A-220D-F54B-9A28-A7B606891DA0}"/>
              </a:ext>
            </a:extLst>
          </p:cNvPr>
          <p:cNvSpPr/>
          <p:nvPr/>
        </p:nvSpPr>
        <p:spPr>
          <a:xfrm>
            <a:off x="2438101" y="5188976"/>
            <a:ext cx="3966150" cy="276999"/>
          </a:xfrm>
          <a:prstGeom prst="rect">
            <a:avLst/>
          </a:prstGeom>
        </p:spPr>
        <p:txBody>
          <a:bodyPr wrap="none">
            <a:spAutoFit/>
          </a:bodyPr>
          <a:lstStyle/>
          <a:p>
            <a:pPr lvl="0">
              <a:defRPr/>
            </a:pPr>
            <a:r>
              <a:rPr lang="en-US" sz="1200" dirty="0">
                <a:solidFill>
                  <a:prstClr val="black">
                    <a:lumMod val="50000"/>
                    <a:lumOff val="50000"/>
                  </a:prstClr>
                </a:solidFill>
                <a:latin typeface="Proxima Nova"/>
              </a:rPr>
              <a:t>wireless control for humans (integrated in safety control)</a:t>
            </a:r>
            <a:endParaRPr kumimoji="0" lang="en-US" sz="120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1DB93B11-73F2-5A45-9D66-D50BF99C3ECE}"/>
              </a:ext>
            </a:extLst>
          </p:cNvPr>
          <p:cNvSpPr/>
          <p:nvPr/>
        </p:nvSpPr>
        <p:spPr>
          <a:xfrm>
            <a:off x="2438101" y="3012684"/>
            <a:ext cx="3954929" cy="276999"/>
          </a:xfrm>
          <a:prstGeom prst="rect">
            <a:avLst/>
          </a:prstGeom>
        </p:spPr>
        <p:txBody>
          <a:bodyPr wrap="none">
            <a:spAutoFit/>
          </a:bodyPr>
          <a:lstStyle/>
          <a:p>
            <a:pPr lvl="0">
              <a:defRPr/>
            </a:pPr>
            <a:r>
              <a:rPr lang="en-US" sz="1200" dirty="0">
                <a:solidFill>
                  <a:prstClr val="black">
                    <a:lumMod val="50000"/>
                    <a:lumOff val="50000"/>
                  </a:prstClr>
                </a:solidFill>
                <a:latin typeface="Proxima Nova"/>
                <a:cs typeface="Proxima Nova"/>
              </a:rPr>
              <a:t>wireless edge control of / collaboration between robots </a:t>
            </a:r>
            <a:endParaRPr lang="en-US" sz="1200" b="1" dirty="0">
              <a:solidFill>
                <a:prstClr val="black"/>
              </a:solidFill>
            </a:endParaRPr>
          </a:p>
        </p:txBody>
      </p:sp>
      <p:sp>
        <p:nvSpPr>
          <p:cNvPr id="23" name="Rectangle 22">
            <a:extLst>
              <a:ext uri="{FF2B5EF4-FFF2-40B4-BE49-F238E27FC236}">
                <a16:creationId xmlns:a16="http://schemas.microsoft.com/office/drawing/2014/main" id="{CF613875-33E2-5743-A276-CE6FACF4AE91}"/>
              </a:ext>
            </a:extLst>
          </p:cNvPr>
          <p:cNvSpPr/>
          <p:nvPr/>
        </p:nvSpPr>
        <p:spPr>
          <a:xfrm>
            <a:off x="719385" y="2928375"/>
            <a:ext cx="1284006" cy="430887"/>
          </a:xfrm>
          <a:prstGeom prst="rect">
            <a:avLst/>
          </a:prstGeom>
        </p:spPr>
        <p:txBody>
          <a:bodyPr wrap="none" lIns="0" tIns="0" rIns="0" bIns="0">
            <a:spAutoFit/>
          </a:bodyPr>
          <a:lstStyle/>
          <a:p>
            <a:pPr lvl="0">
              <a:defRPr/>
            </a:pPr>
            <a:r>
              <a:rPr lang="de-DE" sz="1400" b="1" dirty="0">
                <a:solidFill>
                  <a:srgbClr val="5B8BBA"/>
                </a:solidFill>
                <a:latin typeface="Proxima Nova"/>
                <a:cs typeface="Proxima Nova"/>
              </a:rPr>
              <a:t>COORDINATED</a:t>
            </a:r>
          </a:p>
          <a:p>
            <a:pPr lvl="0">
              <a:defRPr/>
            </a:pPr>
            <a:r>
              <a:rPr lang="de-DE" sz="1400" b="1" dirty="0">
                <a:solidFill>
                  <a:srgbClr val="5B8BBA"/>
                </a:solidFill>
                <a:latin typeface="Proxima Nova"/>
                <a:cs typeface="Proxima Nova"/>
              </a:rPr>
              <a:t>ROBOTS</a:t>
            </a:r>
          </a:p>
        </p:txBody>
      </p:sp>
      <p:sp>
        <p:nvSpPr>
          <p:cNvPr id="24" name="Rectangle 23">
            <a:extLst>
              <a:ext uri="{FF2B5EF4-FFF2-40B4-BE49-F238E27FC236}">
                <a16:creationId xmlns:a16="http://schemas.microsoft.com/office/drawing/2014/main" id="{BACC6C00-21BA-A94C-A5A5-538D79A69061}"/>
              </a:ext>
            </a:extLst>
          </p:cNvPr>
          <p:cNvSpPr/>
          <p:nvPr/>
        </p:nvSpPr>
        <p:spPr>
          <a:xfrm>
            <a:off x="1001536" y="5675355"/>
            <a:ext cx="1340110" cy="430887"/>
          </a:xfrm>
          <a:prstGeom prst="rect">
            <a:avLst/>
          </a:prstGeom>
        </p:spPr>
        <p:txBody>
          <a:bodyPr wrap="none" lIns="0" tIns="0" rIns="0" bIns="0">
            <a:spAutoFit/>
          </a:bodyPr>
          <a:lstStyle/>
          <a:p>
            <a:pPr lvl="0">
              <a:defRPr/>
            </a:pPr>
            <a:r>
              <a:rPr lang="de-DE" sz="1400" b="1" dirty="0">
                <a:solidFill>
                  <a:srgbClr val="5B8BBA"/>
                </a:solidFill>
                <a:latin typeface="Proxima Nova"/>
                <a:cs typeface="Proxima Nova"/>
              </a:rPr>
              <a:t>HUMAN-ROBOT</a:t>
            </a:r>
          </a:p>
          <a:p>
            <a:pPr lvl="0">
              <a:defRPr/>
            </a:pPr>
            <a:r>
              <a:rPr lang="de-DE" sz="1400" b="1" dirty="0">
                <a:solidFill>
                  <a:srgbClr val="5B8BBA"/>
                </a:solidFill>
                <a:latin typeface="Proxima Nova"/>
                <a:cs typeface="Proxima Nova"/>
              </a:rPr>
              <a:t>COEXISTENCE</a:t>
            </a:r>
          </a:p>
        </p:txBody>
      </p:sp>
      <p:sp>
        <p:nvSpPr>
          <p:cNvPr id="25" name="Rectangle 24">
            <a:extLst>
              <a:ext uri="{FF2B5EF4-FFF2-40B4-BE49-F238E27FC236}">
                <a16:creationId xmlns:a16="http://schemas.microsoft.com/office/drawing/2014/main" id="{AF1D4E76-7B3D-8E40-9872-41C90609C02B}"/>
              </a:ext>
            </a:extLst>
          </p:cNvPr>
          <p:cNvSpPr/>
          <p:nvPr/>
        </p:nvSpPr>
        <p:spPr>
          <a:xfrm>
            <a:off x="2438101" y="5733048"/>
            <a:ext cx="4168129" cy="276999"/>
          </a:xfrm>
          <a:prstGeom prst="rect">
            <a:avLst/>
          </a:prstGeom>
        </p:spPr>
        <p:txBody>
          <a:bodyPr wrap="none">
            <a:spAutoFit/>
          </a:bodyPr>
          <a:lstStyle/>
          <a:p>
            <a:pPr lvl="0">
              <a:defRPr/>
            </a:pPr>
            <a:r>
              <a:rPr lang="en-US" sz="1200" dirty="0">
                <a:solidFill>
                  <a:prstClr val="black">
                    <a:lumMod val="50000"/>
                    <a:lumOff val="50000"/>
                  </a:prstClr>
                </a:solidFill>
                <a:latin typeface="Proxima Nova"/>
              </a:rPr>
              <a:t>wireless control / worker safety in dynamic production cells</a:t>
            </a:r>
            <a:endParaRPr kumimoji="0" lang="en-US" sz="120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4E97ECC2-E728-2746-82AA-763B0222B97B}"/>
              </a:ext>
            </a:extLst>
          </p:cNvPr>
          <p:cNvSpPr/>
          <p:nvPr/>
        </p:nvSpPr>
        <p:spPr>
          <a:xfrm rot="16200000">
            <a:off x="75969" y="5219977"/>
            <a:ext cx="1529679" cy="242849"/>
          </a:xfrm>
          <a:prstGeom prst="rect">
            <a:avLst/>
          </a:prstGeom>
          <a:solidFill>
            <a:srgbClr val="FFFF00"/>
          </a:solidFill>
        </p:spPr>
        <p:txBody>
          <a:bodyPr wrap="square" lIns="18000" tIns="18000" rIns="18000" bIns="18000">
            <a:noAutofit/>
          </a:bodyPr>
          <a:lstStyle/>
          <a:p>
            <a:pPr algn="ctr">
              <a:defRPr/>
            </a:pPr>
            <a:r>
              <a:rPr lang="en-US" sz="1200" b="1" dirty="0">
                <a:solidFill>
                  <a:srgbClr val="FF0000"/>
                </a:solidFill>
                <a:latin typeface="Proxima Nova"/>
              </a:rPr>
              <a:t>SAFETY</a:t>
            </a:r>
            <a:endParaRPr kumimoji="0" lang="en-US" sz="1200" b="1"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3248988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Requirements</a:t>
            </a:r>
          </a:p>
        </p:txBody>
      </p:sp>
      <p:sp>
        <p:nvSpPr>
          <p:cNvPr id="3" name="Date Placeholder 2"/>
          <p:cNvSpPr>
            <a:spLocks noGrp="1"/>
          </p:cNvSpPr>
          <p:nvPr>
            <p:ph type="dt" idx="10"/>
          </p:nvPr>
        </p:nvSpPr>
        <p:spPr/>
        <p:txBody>
          <a:bodyPr/>
          <a:lstStyle/>
          <a:p>
            <a:r>
              <a:rPr lang="en-US"/>
              <a:t>November 2018</a:t>
            </a:r>
            <a:endParaRPr lang="en-GB" dirty="0"/>
          </a:p>
        </p:txBody>
      </p:sp>
      <p:sp>
        <p:nvSpPr>
          <p:cNvPr id="4" name="Footer Placeholder 3"/>
          <p:cNvSpPr>
            <a:spLocks noGrp="1"/>
          </p:cNvSpPr>
          <p:nvPr>
            <p:ph type="ftr" idx="11"/>
          </p:nvPr>
        </p:nvSpPr>
        <p:spPr/>
        <p:txBody>
          <a:bodyPr/>
          <a:lstStyle/>
          <a:p>
            <a:r>
              <a:rPr lang="en-GB"/>
              <a:t>James Gross, R3 Communications GmbH</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8</a:t>
            </a:fld>
            <a:endParaRPr lang="en-GB"/>
          </a:p>
        </p:txBody>
      </p:sp>
      <p:cxnSp>
        <p:nvCxnSpPr>
          <p:cNvPr id="6" name="Straight Arrow Connector 5"/>
          <p:cNvCxnSpPr/>
          <p:nvPr/>
        </p:nvCxnSpPr>
        <p:spPr>
          <a:xfrm flipH="1" flipV="1">
            <a:off x="7096513" y="2714103"/>
            <a:ext cx="9408" cy="1683926"/>
          </a:xfrm>
          <a:prstGeom prst="straightConnector1">
            <a:avLst/>
          </a:prstGeom>
          <a:ln w="6350">
            <a:solidFill>
              <a:srgbClr val="4F81BD"/>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7105921" y="4398028"/>
            <a:ext cx="1853259" cy="0"/>
          </a:xfrm>
          <a:prstGeom prst="straightConnector1">
            <a:avLst/>
          </a:prstGeom>
          <a:ln w="6350">
            <a:solidFill>
              <a:srgbClr val="4F81BD"/>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562642" y="2431118"/>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Cycle Time</a:t>
            </a:r>
          </a:p>
        </p:txBody>
      </p:sp>
      <p:sp>
        <p:nvSpPr>
          <p:cNvPr id="9" name="TextBox 8"/>
          <p:cNvSpPr txBox="1"/>
          <p:nvPr/>
        </p:nvSpPr>
        <p:spPr>
          <a:xfrm>
            <a:off x="8229600" y="4595416"/>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Reliability</a:t>
            </a:r>
          </a:p>
        </p:txBody>
      </p:sp>
      <p:cxnSp>
        <p:nvCxnSpPr>
          <p:cNvPr id="10" name="Straight Arrow Connector 9"/>
          <p:cNvCxnSpPr/>
          <p:nvPr/>
        </p:nvCxnSpPr>
        <p:spPr>
          <a:xfrm>
            <a:off x="5243260" y="4398028"/>
            <a:ext cx="1853259" cy="0"/>
          </a:xfrm>
          <a:prstGeom prst="straightConnector1">
            <a:avLst/>
          </a:prstGeom>
          <a:ln w="6350">
            <a:solidFill>
              <a:srgbClr val="4F81BD"/>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11773" y="4127591"/>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Coverage</a:t>
            </a:r>
          </a:p>
        </p:txBody>
      </p:sp>
      <p:cxnSp>
        <p:nvCxnSpPr>
          <p:cNvPr id="12" name="Straight Arrow Connector 11"/>
          <p:cNvCxnSpPr/>
          <p:nvPr/>
        </p:nvCxnSpPr>
        <p:spPr>
          <a:xfrm flipH="1" flipV="1">
            <a:off x="7105921" y="4406543"/>
            <a:ext cx="9408" cy="1683926"/>
          </a:xfrm>
          <a:prstGeom prst="straightConnector1">
            <a:avLst/>
          </a:prstGeom>
          <a:ln w="6350">
            <a:solidFill>
              <a:srgbClr val="4F81BD"/>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025973" y="4049953"/>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025973" y="3532548"/>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025973" y="3080995"/>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035381" y="5733882"/>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035381" y="5216477"/>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035381" y="4764924"/>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851910" y="3975585"/>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&lt;50 </a:t>
            </a:r>
            <a:r>
              <a:rPr lang="en-US" sz="900" dirty="0" err="1">
                <a:solidFill>
                  <a:srgbClr val="5B8BBA"/>
                </a:solidFill>
                <a:latin typeface="Proxima Nova" charset="0"/>
                <a:ea typeface="Proxima Nova" charset="0"/>
                <a:cs typeface="Proxima Nova" charset="0"/>
              </a:rPr>
              <a:t>ms</a:t>
            </a:r>
            <a:endParaRPr lang="en-US" sz="900" dirty="0">
              <a:solidFill>
                <a:srgbClr val="5B8BBA"/>
              </a:solidFill>
              <a:latin typeface="Proxima Nova" charset="0"/>
              <a:ea typeface="Proxima Nova" charset="0"/>
              <a:cs typeface="Proxima Nova" charset="0"/>
            </a:endParaRPr>
          </a:p>
        </p:txBody>
      </p:sp>
      <p:sp>
        <p:nvSpPr>
          <p:cNvPr id="20" name="TextBox 19"/>
          <p:cNvSpPr txBox="1"/>
          <p:nvPr/>
        </p:nvSpPr>
        <p:spPr>
          <a:xfrm>
            <a:off x="6814277" y="3454746"/>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 </a:t>
            </a:r>
            <a:r>
              <a:rPr lang="en-US" sz="900" dirty="0" err="1">
                <a:solidFill>
                  <a:srgbClr val="5B8BBA"/>
                </a:solidFill>
                <a:latin typeface="Proxima Nova" charset="0"/>
                <a:ea typeface="Proxima Nova" charset="0"/>
                <a:cs typeface="Proxima Nova" charset="0"/>
              </a:rPr>
              <a:t>ms</a:t>
            </a:r>
            <a:endParaRPr lang="en-US" sz="900" dirty="0">
              <a:solidFill>
                <a:srgbClr val="5B8BBA"/>
              </a:solidFill>
              <a:latin typeface="Proxima Nova" charset="0"/>
              <a:ea typeface="Proxima Nova" charset="0"/>
              <a:cs typeface="Proxima Nova" charset="0"/>
            </a:endParaRPr>
          </a:p>
        </p:txBody>
      </p:sp>
      <p:sp>
        <p:nvSpPr>
          <p:cNvPr id="21" name="TextBox 20"/>
          <p:cNvSpPr txBox="1"/>
          <p:nvPr/>
        </p:nvSpPr>
        <p:spPr>
          <a:xfrm>
            <a:off x="6804865" y="3003192"/>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&lt;1 </a:t>
            </a:r>
            <a:r>
              <a:rPr lang="en-US" sz="900" dirty="0" err="1">
                <a:solidFill>
                  <a:srgbClr val="5B8BBA"/>
                </a:solidFill>
                <a:latin typeface="Proxima Nova" charset="0"/>
                <a:ea typeface="Proxima Nova" charset="0"/>
                <a:cs typeface="Proxima Nova" charset="0"/>
              </a:rPr>
              <a:t>ms</a:t>
            </a:r>
            <a:endParaRPr lang="en-US" sz="900" dirty="0">
              <a:solidFill>
                <a:srgbClr val="5B8BBA"/>
              </a:solidFill>
              <a:latin typeface="Proxima Nova" charset="0"/>
              <a:ea typeface="Proxima Nova" charset="0"/>
              <a:cs typeface="Proxima Nova" charset="0"/>
            </a:endParaRPr>
          </a:p>
        </p:txBody>
      </p:sp>
      <p:cxnSp>
        <p:nvCxnSpPr>
          <p:cNvPr id="22" name="Straight Arrow Connector 21"/>
          <p:cNvCxnSpPr/>
          <p:nvPr/>
        </p:nvCxnSpPr>
        <p:spPr>
          <a:xfrm>
            <a:off x="7486936" y="4327853"/>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8032538" y="4333833"/>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8568757" y="4327853"/>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868871" y="4331281"/>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6546158" y="4331281"/>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945982" y="4466418"/>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a:t>
            </a:r>
            <a:r>
              <a:rPr lang="en-US" sz="900" baseline="30000" dirty="0">
                <a:solidFill>
                  <a:srgbClr val="5B8BBA"/>
                </a:solidFill>
                <a:latin typeface="Proxima Nova" charset="0"/>
                <a:ea typeface="Proxima Nova" charset="0"/>
                <a:cs typeface="Proxima Nova" charset="0"/>
              </a:rPr>
              <a:t>-3</a:t>
            </a:r>
          </a:p>
        </p:txBody>
      </p:sp>
      <p:sp>
        <p:nvSpPr>
          <p:cNvPr id="28" name="TextBox 27"/>
          <p:cNvSpPr txBox="1"/>
          <p:nvPr/>
        </p:nvSpPr>
        <p:spPr>
          <a:xfrm>
            <a:off x="7482201" y="4475826"/>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a:t>
            </a:r>
            <a:r>
              <a:rPr lang="en-US" sz="900" baseline="30000" dirty="0">
                <a:solidFill>
                  <a:srgbClr val="5B8BBA"/>
                </a:solidFill>
                <a:latin typeface="Proxima Nova" charset="0"/>
                <a:ea typeface="Proxima Nova" charset="0"/>
                <a:cs typeface="Proxima Nova" charset="0"/>
              </a:rPr>
              <a:t>-6</a:t>
            </a:r>
          </a:p>
        </p:txBody>
      </p:sp>
      <p:sp>
        <p:nvSpPr>
          <p:cNvPr id="29" name="TextBox 28"/>
          <p:cNvSpPr txBox="1"/>
          <p:nvPr/>
        </p:nvSpPr>
        <p:spPr>
          <a:xfrm>
            <a:off x="8023135" y="4475826"/>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a:t>
            </a:r>
            <a:r>
              <a:rPr lang="en-US" sz="900" baseline="30000" dirty="0">
                <a:solidFill>
                  <a:srgbClr val="5B8BBA"/>
                </a:solidFill>
                <a:latin typeface="Proxima Nova" charset="0"/>
                <a:ea typeface="Proxima Nova" charset="0"/>
                <a:cs typeface="Proxima Nova" charset="0"/>
              </a:rPr>
              <a:t>-9</a:t>
            </a:r>
          </a:p>
        </p:txBody>
      </p:sp>
      <p:sp>
        <p:nvSpPr>
          <p:cNvPr id="30" name="TextBox 29"/>
          <p:cNvSpPr txBox="1"/>
          <p:nvPr/>
        </p:nvSpPr>
        <p:spPr>
          <a:xfrm>
            <a:off x="6365073" y="4687121"/>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&lt; 5</a:t>
            </a:r>
          </a:p>
        </p:txBody>
      </p:sp>
      <p:sp>
        <p:nvSpPr>
          <p:cNvPr id="31" name="TextBox 30"/>
          <p:cNvSpPr txBox="1"/>
          <p:nvPr/>
        </p:nvSpPr>
        <p:spPr>
          <a:xfrm>
            <a:off x="6308630" y="5138675"/>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10-20</a:t>
            </a:r>
          </a:p>
        </p:txBody>
      </p:sp>
      <p:sp>
        <p:nvSpPr>
          <p:cNvPr id="32" name="TextBox 31"/>
          <p:cNvSpPr txBox="1"/>
          <p:nvPr/>
        </p:nvSpPr>
        <p:spPr>
          <a:xfrm>
            <a:off x="6358014" y="5665487"/>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&gt; 50</a:t>
            </a:r>
          </a:p>
        </p:txBody>
      </p:sp>
      <p:sp>
        <p:nvSpPr>
          <p:cNvPr id="33" name="TextBox 32"/>
          <p:cNvSpPr txBox="1"/>
          <p:nvPr/>
        </p:nvSpPr>
        <p:spPr>
          <a:xfrm>
            <a:off x="6014659" y="4203913"/>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10 m</a:t>
            </a:r>
          </a:p>
        </p:txBody>
      </p:sp>
      <p:sp>
        <p:nvSpPr>
          <p:cNvPr id="34" name="TextBox 33"/>
          <p:cNvSpPr txBox="1"/>
          <p:nvPr/>
        </p:nvSpPr>
        <p:spPr>
          <a:xfrm>
            <a:off x="5325593" y="4194506"/>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100 m</a:t>
            </a:r>
          </a:p>
        </p:txBody>
      </p:sp>
      <p:sp>
        <p:nvSpPr>
          <p:cNvPr id="35" name="Freeform 34"/>
          <p:cNvSpPr/>
          <p:nvPr/>
        </p:nvSpPr>
        <p:spPr>
          <a:xfrm>
            <a:off x="6550882" y="3278548"/>
            <a:ext cx="1486371" cy="1712148"/>
          </a:xfrm>
          <a:custGeom>
            <a:avLst/>
            <a:gdLst>
              <a:gd name="connsiteX0" fmla="*/ 482600 w 1337734"/>
              <a:gd name="connsiteY0" fmla="*/ 0 h 1540933"/>
              <a:gd name="connsiteX1" fmla="*/ 0 w 1337734"/>
              <a:gd name="connsiteY1" fmla="*/ 999067 h 1540933"/>
              <a:gd name="connsiteX2" fmla="*/ 508000 w 1337734"/>
              <a:gd name="connsiteY2" fmla="*/ 1540933 h 1540933"/>
              <a:gd name="connsiteX3" fmla="*/ 1337734 w 1337734"/>
              <a:gd name="connsiteY3" fmla="*/ 1007533 h 1540933"/>
              <a:gd name="connsiteX4" fmla="*/ 482600 w 1337734"/>
              <a:gd name="connsiteY4" fmla="*/ 0 h 154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734" h="1540933">
                <a:moveTo>
                  <a:pt x="482600" y="0"/>
                </a:moveTo>
                <a:lnTo>
                  <a:pt x="0" y="999067"/>
                </a:lnTo>
                <a:lnTo>
                  <a:pt x="508000" y="1540933"/>
                </a:lnTo>
                <a:lnTo>
                  <a:pt x="1337734" y="1007533"/>
                </a:lnTo>
                <a:lnTo>
                  <a:pt x="482600" y="0"/>
                </a:lnTo>
                <a:close/>
              </a:path>
            </a:pathLst>
          </a:custGeom>
          <a:noFill/>
          <a:ln w="28575" cmpd="sng">
            <a:solidFill>
              <a:srgbClr val="FDB017"/>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36" name="TextBox 35"/>
          <p:cNvSpPr txBox="1"/>
          <p:nvPr/>
        </p:nvSpPr>
        <p:spPr>
          <a:xfrm>
            <a:off x="4799773" y="2864677"/>
            <a:ext cx="1521648" cy="205184"/>
          </a:xfrm>
          <a:prstGeom prst="rect">
            <a:avLst/>
          </a:prstGeom>
          <a:noFill/>
          <a:ln>
            <a:noFill/>
          </a:ln>
        </p:spPr>
        <p:txBody>
          <a:bodyPr wrap="square" lIns="0" tIns="0" rIns="0" bIns="0" rtlCol="0">
            <a:spAutoFit/>
          </a:bodyPr>
          <a:lstStyle/>
          <a:p>
            <a:r>
              <a:rPr lang="en-US" sz="1300" dirty="0">
                <a:solidFill>
                  <a:srgbClr val="FDB017"/>
                </a:solidFill>
                <a:latin typeface="Proxima Nova" charset="0"/>
                <a:ea typeface="Proxima Nova" charset="0"/>
                <a:cs typeface="Proxima Nova" charset="0"/>
              </a:rPr>
              <a:t>Field-Level Control</a:t>
            </a:r>
          </a:p>
        </p:txBody>
      </p:sp>
      <p:sp>
        <p:nvSpPr>
          <p:cNvPr id="37" name="TextBox 36"/>
          <p:cNvSpPr txBox="1"/>
          <p:nvPr/>
        </p:nvSpPr>
        <p:spPr>
          <a:xfrm>
            <a:off x="321639" y="2862202"/>
            <a:ext cx="2067278" cy="205184"/>
          </a:xfrm>
          <a:prstGeom prst="rect">
            <a:avLst/>
          </a:prstGeom>
          <a:noFill/>
          <a:ln>
            <a:noFill/>
          </a:ln>
        </p:spPr>
        <p:txBody>
          <a:bodyPr wrap="square" lIns="0" tIns="0" rIns="0" bIns="0" rtlCol="0">
            <a:spAutoFit/>
          </a:bodyPr>
          <a:lstStyle/>
          <a:p>
            <a:r>
              <a:rPr lang="en-US" sz="1300" dirty="0">
                <a:solidFill>
                  <a:srgbClr val="3366FF"/>
                </a:solidFill>
                <a:latin typeface="Proxima Nova" charset="0"/>
                <a:ea typeface="Proxima Nova" charset="0"/>
                <a:cs typeface="Proxima Nova" charset="0"/>
              </a:rPr>
              <a:t>PLC-2-PLC Communication</a:t>
            </a:r>
          </a:p>
        </p:txBody>
      </p:sp>
      <p:sp>
        <p:nvSpPr>
          <p:cNvPr id="38" name="Freeform 37"/>
          <p:cNvSpPr/>
          <p:nvPr/>
        </p:nvSpPr>
        <p:spPr>
          <a:xfrm>
            <a:off x="1522993" y="3622657"/>
            <a:ext cx="1740370" cy="1222963"/>
          </a:xfrm>
          <a:custGeom>
            <a:avLst/>
            <a:gdLst>
              <a:gd name="connsiteX0" fmla="*/ 728133 w 1566333"/>
              <a:gd name="connsiteY0" fmla="*/ 0 h 1100667"/>
              <a:gd name="connsiteX1" fmla="*/ 0 w 1566333"/>
              <a:gd name="connsiteY1" fmla="*/ 677334 h 1100667"/>
              <a:gd name="connsiteX2" fmla="*/ 736600 w 1566333"/>
              <a:gd name="connsiteY2" fmla="*/ 1100667 h 1100667"/>
              <a:gd name="connsiteX3" fmla="*/ 1566333 w 1566333"/>
              <a:gd name="connsiteY3" fmla="*/ 677334 h 1100667"/>
              <a:gd name="connsiteX4" fmla="*/ 728133 w 1566333"/>
              <a:gd name="connsiteY4" fmla="*/ 0 h 1100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333" h="1100667">
                <a:moveTo>
                  <a:pt x="728133" y="0"/>
                </a:moveTo>
                <a:lnTo>
                  <a:pt x="0" y="677334"/>
                </a:lnTo>
                <a:lnTo>
                  <a:pt x="736600" y="1100667"/>
                </a:lnTo>
                <a:lnTo>
                  <a:pt x="1566333" y="677334"/>
                </a:lnTo>
                <a:lnTo>
                  <a:pt x="728133" y="0"/>
                </a:lnTo>
                <a:close/>
              </a:path>
            </a:pathLst>
          </a:custGeom>
          <a:noFill/>
          <a:ln w="285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39" name="Freeform 38"/>
          <p:cNvSpPr/>
          <p:nvPr/>
        </p:nvSpPr>
        <p:spPr>
          <a:xfrm>
            <a:off x="6287476" y="3842992"/>
            <a:ext cx="2286000" cy="997186"/>
          </a:xfrm>
          <a:custGeom>
            <a:avLst/>
            <a:gdLst>
              <a:gd name="connsiteX0" fmla="*/ 736600 w 2057400"/>
              <a:gd name="connsiteY0" fmla="*/ 0 h 897467"/>
              <a:gd name="connsiteX1" fmla="*/ 2057400 w 2057400"/>
              <a:gd name="connsiteY1" fmla="*/ 499533 h 897467"/>
              <a:gd name="connsiteX2" fmla="*/ 736600 w 2057400"/>
              <a:gd name="connsiteY2" fmla="*/ 897467 h 897467"/>
              <a:gd name="connsiteX3" fmla="*/ 0 w 2057400"/>
              <a:gd name="connsiteY3" fmla="*/ 491067 h 897467"/>
              <a:gd name="connsiteX4" fmla="*/ 736600 w 2057400"/>
              <a:gd name="connsiteY4" fmla="*/ 0 h 89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897467">
                <a:moveTo>
                  <a:pt x="736600" y="0"/>
                </a:moveTo>
                <a:lnTo>
                  <a:pt x="2057400" y="499533"/>
                </a:lnTo>
                <a:lnTo>
                  <a:pt x="736600" y="897467"/>
                </a:lnTo>
                <a:lnTo>
                  <a:pt x="0" y="491067"/>
                </a:lnTo>
                <a:lnTo>
                  <a:pt x="736600" y="0"/>
                </a:lnTo>
                <a:close/>
              </a:path>
            </a:pathLst>
          </a:cu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40" name="TextBox 39"/>
          <p:cNvSpPr txBox="1"/>
          <p:nvPr/>
        </p:nvSpPr>
        <p:spPr>
          <a:xfrm>
            <a:off x="4799773" y="3215297"/>
            <a:ext cx="2067278" cy="205184"/>
          </a:xfrm>
          <a:prstGeom prst="rect">
            <a:avLst/>
          </a:prstGeom>
          <a:noFill/>
          <a:ln>
            <a:noFill/>
          </a:ln>
        </p:spPr>
        <p:txBody>
          <a:bodyPr wrap="square" lIns="0" tIns="0" rIns="0" bIns="0" rtlCol="0">
            <a:spAutoFit/>
          </a:bodyPr>
          <a:lstStyle/>
          <a:p>
            <a:r>
              <a:rPr lang="en-US" sz="1300" dirty="0">
                <a:solidFill>
                  <a:srgbClr val="FF0000"/>
                </a:solidFill>
                <a:latin typeface="Proxima Nova" charset="0"/>
                <a:ea typeface="Proxima Nova" charset="0"/>
                <a:cs typeface="Proxima Nova" charset="0"/>
              </a:rPr>
              <a:t>Safe Field-Level Control</a:t>
            </a:r>
          </a:p>
        </p:txBody>
      </p:sp>
      <p:sp>
        <p:nvSpPr>
          <p:cNvPr id="41" name="Freeform 40"/>
          <p:cNvSpPr/>
          <p:nvPr/>
        </p:nvSpPr>
        <p:spPr>
          <a:xfrm>
            <a:off x="5864143" y="3852400"/>
            <a:ext cx="2709333" cy="827851"/>
          </a:xfrm>
          <a:custGeom>
            <a:avLst/>
            <a:gdLst>
              <a:gd name="connsiteX0" fmla="*/ 1117600 w 2438400"/>
              <a:gd name="connsiteY0" fmla="*/ 0 h 745066"/>
              <a:gd name="connsiteX1" fmla="*/ 0 w 2438400"/>
              <a:gd name="connsiteY1" fmla="*/ 482600 h 745066"/>
              <a:gd name="connsiteX2" fmla="*/ 1117600 w 2438400"/>
              <a:gd name="connsiteY2" fmla="*/ 745066 h 745066"/>
              <a:gd name="connsiteX3" fmla="*/ 2438400 w 2438400"/>
              <a:gd name="connsiteY3" fmla="*/ 482600 h 745066"/>
              <a:gd name="connsiteX4" fmla="*/ 1117600 w 2438400"/>
              <a:gd name="connsiteY4" fmla="*/ 0 h 745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745066">
                <a:moveTo>
                  <a:pt x="1117600" y="0"/>
                </a:moveTo>
                <a:lnTo>
                  <a:pt x="0" y="482600"/>
                </a:lnTo>
                <a:lnTo>
                  <a:pt x="1117600" y="745066"/>
                </a:lnTo>
                <a:lnTo>
                  <a:pt x="2438400" y="482600"/>
                </a:lnTo>
                <a:lnTo>
                  <a:pt x="1117600" y="0"/>
                </a:lnTo>
                <a:close/>
              </a:path>
            </a:pathLst>
          </a:custGeom>
          <a:noFill/>
          <a:ln w="28575" cmpd="sng">
            <a:solidFill>
              <a:srgbClr val="800000"/>
            </a:solidFill>
            <a:prstDash val="solid"/>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42" name="TextBox 41"/>
          <p:cNvSpPr txBox="1"/>
          <p:nvPr/>
        </p:nvSpPr>
        <p:spPr>
          <a:xfrm>
            <a:off x="4799773" y="3372851"/>
            <a:ext cx="2373352" cy="200055"/>
          </a:xfrm>
          <a:prstGeom prst="rect">
            <a:avLst/>
          </a:prstGeom>
          <a:noFill/>
          <a:ln>
            <a:noFill/>
          </a:ln>
        </p:spPr>
        <p:txBody>
          <a:bodyPr wrap="square" lIns="0" tIns="0" rIns="0" bIns="0" rtlCol="0">
            <a:spAutoFit/>
          </a:bodyPr>
          <a:lstStyle/>
          <a:p>
            <a:r>
              <a:rPr lang="en-US" sz="1300" dirty="0">
                <a:solidFill>
                  <a:srgbClr val="800000"/>
                </a:solidFill>
                <a:latin typeface="Proxima Nova" charset="0"/>
                <a:ea typeface="Proxima Nova" charset="0"/>
                <a:cs typeface="Proxima Nova" charset="0"/>
              </a:rPr>
              <a:t>Human in the Loop (HMI)</a:t>
            </a:r>
          </a:p>
        </p:txBody>
      </p:sp>
      <p:cxnSp>
        <p:nvCxnSpPr>
          <p:cNvPr id="43" name="Straight Arrow Connector 42"/>
          <p:cNvCxnSpPr/>
          <p:nvPr/>
        </p:nvCxnSpPr>
        <p:spPr>
          <a:xfrm flipH="1" flipV="1">
            <a:off x="2320332" y="2705879"/>
            <a:ext cx="9408" cy="1683926"/>
          </a:xfrm>
          <a:prstGeom prst="straightConnector1">
            <a:avLst/>
          </a:prstGeom>
          <a:ln w="6350">
            <a:solidFill>
              <a:srgbClr val="4F81BD"/>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329739" y="4389804"/>
            <a:ext cx="1853259" cy="0"/>
          </a:xfrm>
          <a:prstGeom prst="straightConnector1">
            <a:avLst/>
          </a:prstGeom>
          <a:ln w="6350">
            <a:solidFill>
              <a:srgbClr val="4F81BD"/>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786461" y="2401471"/>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Cycle Time</a:t>
            </a:r>
          </a:p>
        </p:txBody>
      </p:sp>
      <p:sp>
        <p:nvSpPr>
          <p:cNvPr id="46" name="TextBox 45"/>
          <p:cNvSpPr txBox="1"/>
          <p:nvPr/>
        </p:nvSpPr>
        <p:spPr>
          <a:xfrm>
            <a:off x="3963168" y="4452220"/>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Reliability</a:t>
            </a:r>
          </a:p>
        </p:txBody>
      </p:sp>
      <p:cxnSp>
        <p:nvCxnSpPr>
          <p:cNvPr id="47" name="Straight Arrow Connector 46"/>
          <p:cNvCxnSpPr/>
          <p:nvPr/>
        </p:nvCxnSpPr>
        <p:spPr>
          <a:xfrm>
            <a:off x="467078" y="4389804"/>
            <a:ext cx="1853259" cy="0"/>
          </a:xfrm>
          <a:prstGeom prst="straightConnector1">
            <a:avLst/>
          </a:prstGeom>
          <a:ln w="6350">
            <a:solidFill>
              <a:srgbClr val="4F81BD"/>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6200" y="4127278"/>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Coverage</a:t>
            </a:r>
          </a:p>
        </p:txBody>
      </p:sp>
      <p:cxnSp>
        <p:nvCxnSpPr>
          <p:cNvPr id="49" name="Straight Arrow Connector 48"/>
          <p:cNvCxnSpPr/>
          <p:nvPr/>
        </p:nvCxnSpPr>
        <p:spPr>
          <a:xfrm flipH="1" flipV="1">
            <a:off x="2329739" y="4398319"/>
            <a:ext cx="9408" cy="1683926"/>
          </a:xfrm>
          <a:prstGeom prst="straightConnector1">
            <a:avLst/>
          </a:prstGeom>
          <a:ln w="6350">
            <a:solidFill>
              <a:srgbClr val="4F81BD"/>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1786455" y="6118227"/>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Density</a:t>
            </a:r>
          </a:p>
        </p:txBody>
      </p:sp>
      <p:cxnSp>
        <p:nvCxnSpPr>
          <p:cNvPr id="51" name="Straight Arrow Connector 50"/>
          <p:cNvCxnSpPr/>
          <p:nvPr/>
        </p:nvCxnSpPr>
        <p:spPr>
          <a:xfrm>
            <a:off x="2249792" y="4041728"/>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2249792" y="3524324"/>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2249792" y="3072771"/>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2259199" y="5725657"/>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2259199" y="5208253"/>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2259199" y="4756700"/>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2075729" y="3967360"/>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&lt;50 </a:t>
            </a:r>
            <a:r>
              <a:rPr lang="en-US" sz="900" dirty="0" err="1">
                <a:solidFill>
                  <a:srgbClr val="5B8BBA"/>
                </a:solidFill>
                <a:latin typeface="Proxima Nova" charset="0"/>
                <a:ea typeface="Proxima Nova" charset="0"/>
                <a:cs typeface="Proxima Nova" charset="0"/>
              </a:rPr>
              <a:t>ms</a:t>
            </a:r>
            <a:endParaRPr lang="en-US" sz="900" dirty="0">
              <a:solidFill>
                <a:srgbClr val="5B8BBA"/>
              </a:solidFill>
              <a:latin typeface="Proxima Nova" charset="0"/>
              <a:ea typeface="Proxima Nova" charset="0"/>
              <a:cs typeface="Proxima Nova" charset="0"/>
            </a:endParaRPr>
          </a:p>
        </p:txBody>
      </p:sp>
      <p:sp>
        <p:nvSpPr>
          <p:cNvPr id="58" name="TextBox 57"/>
          <p:cNvSpPr txBox="1"/>
          <p:nvPr/>
        </p:nvSpPr>
        <p:spPr>
          <a:xfrm>
            <a:off x="2038095" y="3446521"/>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 </a:t>
            </a:r>
            <a:r>
              <a:rPr lang="en-US" sz="900" dirty="0" err="1">
                <a:solidFill>
                  <a:srgbClr val="5B8BBA"/>
                </a:solidFill>
                <a:latin typeface="Proxima Nova" charset="0"/>
                <a:ea typeface="Proxima Nova" charset="0"/>
                <a:cs typeface="Proxima Nova" charset="0"/>
              </a:rPr>
              <a:t>ms</a:t>
            </a:r>
            <a:endParaRPr lang="en-US" sz="900" dirty="0">
              <a:solidFill>
                <a:srgbClr val="5B8BBA"/>
              </a:solidFill>
              <a:latin typeface="Proxima Nova" charset="0"/>
              <a:ea typeface="Proxima Nova" charset="0"/>
              <a:cs typeface="Proxima Nova" charset="0"/>
            </a:endParaRPr>
          </a:p>
        </p:txBody>
      </p:sp>
      <p:sp>
        <p:nvSpPr>
          <p:cNvPr id="59" name="TextBox 58"/>
          <p:cNvSpPr txBox="1"/>
          <p:nvPr/>
        </p:nvSpPr>
        <p:spPr>
          <a:xfrm>
            <a:off x="2028684" y="2994968"/>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&lt;1 </a:t>
            </a:r>
            <a:r>
              <a:rPr lang="en-US" sz="900" dirty="0" err="1">
                <a:solidFill>
                  <a:srgbClr val="5B8BBA"/>
                </a:solidFill>
                <a:latin typeface="Proxima Nova" charset="0"/>
                <a:ea typeface="Proxima Nova" charset="0"/>
                <a:cs typeface="Proxima Nova" charset="0"/>
              </a:rPr>
              <a:t>ms</a:t>
            </a:r>
            <a:endParaRPr lang="en-US" sz="900" dirty="0">
              <a:solidFill>
                <a:srgbClr val="5B8BBA"/>
              </a:solidFill>
              <a:latin typeface="Proxima Nova" charset="0"/>
              <a:ea typeface="Proxima Nova" charset="0"/>
              <a:cs typeface="Proxima Nova" charset="0"/>
            </a:endParaRPr>
          </a:p>
        </p:txBody>
      </p:sp>
      <p:cxnSp>
        <p:nvCxnSpPr>
          <p:cNvPr id="60" name="Straight Arrow Connector 59"/>
          <p:cNvCxnSpPr/>
          <p:nvPr/>
        </p:nvCxnSpPr>
        <p:spPr>
          <a:xfrm>
            <a:off x="2710755" y="4319629"/>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3256357" y="4325609"/>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3792576" y="4319629"/>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1092690" y="4323056"/>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1769977" y="4323056"/>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2169801" y="4458193"/>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a:t>
            </a:r>
            <a:r>
              <a:rPr lang="en-US" sz="900" baseline="30000" dirty="0">
                <a:solidFill>
                  <a:srgbClr val="5B8BBA"/>
                </a:solidFill>
                <a:latin typeface="Proxima Nova" charset="0"/>
                <a:ea typeface="Proxima Nova" charset="0"/>
                <a:cs typeface="Proxima Nova" charset="0"/>
              </a:rPr>
              <a:t>-3</a:t>
            </a:r>
          </a:p>
        </p:txBody>
      </p:sp>
      <p:sp>
        <p:nvSpPr>
          <p:cNvPr id="66" name="TextBox 65"/>
          <p:cNvSpPr txBox="1"/>
          <p:nvPr/>
        </p:nvSpPr>
        <p:spPr>
          <a:xfrm>
            <a:off x="2706020" y="4467601"/>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a:t>
            </a:r>
            <a:r>
              <a:rPr lang="en-US" sz="900" baseline="30000" dirty="0">
                <a:solidFill>
                  <a:srgbClr val="5B8BBA"/>
                </a:solidFill>
                <a:latin typeface="Proxima Nova" charset="0"/>
                <a:ea typeface="Proxima Nova" charset="0"/>
                <a:cs typeface="Proxima Nova" charset="0"/>
              </a:rPr>
              <a:t>-6</a:t>
            </a:r>
          </a:p>
        </p:txBody>
      </p:sp>
      <p:sp>
        <p:nvSpPr>
          <p:cNvPr id="67" name="TextBox 66"/>
          <p:cNvSpPr txBox="1"/>
          <p:nvPr/>
        </p:nvSpPr>
        <p:spPr>
          <a:xfrm>
            <a:off x="3246954" y="4467601"/>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a:t>
            </a:r>
            <a:r>
              <a:rPr lang="en-US" sz="900" baseline="30000" dirty="0">
                <a:solidFill>
                  <a:srgbClr val="5B8BBA"/>
                </a:solidFill>
                <a:latin typeface="Proxima Nova" charset="0"/>
                <a:ea typeface="Proxima Nova" charset="0"/>
                <a:cs typeface="Proxima Nova" charset="0"/>
              </a:rPr>
              <a:t>-9</a:t>
            </a:r>
          </a:p>
        </p:txBody>
      </p:sp>
      <p:sp>
        <p:nvSpPr>
          <p:cNvPr id="68" name="TextBox 67"/>
          <p:cNvSpPr txBox="1"/>
          <p:nvPr/>
        </p:nvSpPr>
        <p:spPr>
          <a:xfrm>
            <a:off x="1588892" y="4678897"/>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&lt; 5</a:t>
            </a:r>
          </a:p>
        </p:txBody>
      </p:sp>
      <p:sp>
        <p:nvSpPr>
          <p:cNvPr id="69" name="TextBox 68"/>
          <p:cNvSpPr txBox="1"/>
          <p:nvPr/>
        </p:nvSpPr>
        <p:spPr>
          <a:xfrm>
            <a:off x="1532449" y="5130450"/>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10-20</a:t>
            </a:r>
          </a:p>
        </p:txBody>
      </p:sp>
      <p:sp>
        <p:nvSpPr>
          <p:cNvPr id="70" name="TextBox 69"/>
          <p:cNvSpPr txBox="1"/>
          <p:nvPr/>
        </p:nvSpPr>
        <p:spPr>
          <a:xfrm>
            <a:off x="1581833" y="5657262"/>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&gt; 50</a:t>
            </a:r>
          </a:p>
        </p:txBody>
      </p:sp>
      <p:sp>
        <p:nvSpPr>
          <p:cNvPr id="71" name="TextBox 70"/>
          <p:cNvSpPr txBox="1"/>
          <p:nvPr/>
        </p:nvSpPr>
        <p:spPr>
          <a:xfrm>
            <a:off x="1238478" y="4195689"/>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10 m</a:t>
            </a:r>
          </a:p>
        </p:txBody>
      </p:sp>
      <p:sp>
        <p:nvSpPr>
          <p:cNvPr id="72" name="TextBox 71"/>
          <p:cNvSpPr txBox="1"/>
          <p:nvPr/>
        </p:nvSpPr>
        <p:spPr>
          <a:xfrm>
            <a:off x="549412" y="4186281"/>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100 m</a:t>
            </a:r>
          </a:p>
        </p:txBody>
      </p:sp>
      <p:sp>
        <p:nvSpPr>
          <p:cNvPr id="73" name="Freeform 72"/>
          <p:cNvSpPr/>
          <p:nvPr/>
        </p:nvSpPr>
        <p:spPr>
          <a:xfrm>
            <a:off x="1090252" y="3768916"/>
            <a:ext cx="2173111" cy="2116667"/>
          </a:xfrm>
          <a:custGeom>
            <a:avLst/>
            <a:gdLst>
              <a:gd name="connsiteX0" fmla="*/ 1100666 w 1955800"/>
              <a:gd name="connsiteY0" fmla="*/ 0 h 1905000"/>
              <a:gd name="connsiteX1" fmla="*/ 0 w 1955800"/>
              <a:gd name="connsiteY1" fmla="*/ 558800 h 1905000"/>
              <a:gd name="connsiteX2" fmla="*/ 1126066 w 1955800"/>
              <a:gd name="connsiteY2" fmla="*/ 1905000 h 1905000"/>
              <a:gd name="connsiteX3" fmla="*/ 1955800 w 1955800"/>
              <a:gd name="connsiteY3" fmla="*/ 558800 h 1905000"/>
              <a:gd name="connsiteX4" fmla="*/ 1100666 w 19558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905000">
                <a:moveTo>
                  <a:pt x="1100666" y="0"/>
                </a:moveTo>
                <a:lnTo>
                  <a:pt x="0" y="558800"/>
                </a:lnTo>
                <a:lnTo>
                  <a:pt x="1126066" y="1905000"/>
                </a:lnTo>
                <a:lnTo>
                  <a:pt x="1955800" y="558800"/>
                </a:lnTo>
                <a:lnTo>
                  <a:pt x="1100666" y="0"/>
                </a:lnTo>
                <a:close/>
              </a:path>
            </a:pathLst>
          </a:cu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74" name="TextBox 73"/>
          <p:cNvSpPr txBox="1"/>
          <p:nvPr/>
        </p:nvSpPr>
        <p:spPr>
          <a:xfrm>
            <a:off x="321639" y="3013514"/>
            <a:ext cx="1521648" cy="205184"/>
          </a:xfrm>
          <a:prstGeom prst="rect">
            <a:avLst/>
          </a:prstGeom>
          <a:noFill/>
          <a:ln>
            <a:noFill/>
          </a:ln>
        </p:spPr>
        <p:txBody>
          <a:bodyPr wrap="square" lIns="0" tIns="0" rIns="0" bIns="0" rtlCol="0">
            <a:spAutoFit/>
          </a:bodyPr>
          <a:lstStyle/>
          <a:p>
            <a:r>
              <a:rPr lang="en-US" sz="1300" dirty="0">
                <a:solidFill>
                  <a:srgbClr val="008000"/>
                </a:solidFill>
                <a:latin typeface="Proxima Nova" charset="0"/>
                <a:ea typeface="Proxima Nova" charset="0"/>
                <a:cs typeface="Proxima Nova" charset="0"/>
              </a:rPr>
              <a:t>Logistics (LAM)</a:t>
            </a:r>
          </a:p>
        </p:txBody>
      </p:sp>
      <p:sp>
        <p:nvSpPr>
          <p:cNvPr id="75" name="Freeform 74"/>
          <p:cNvSpPr/>
          <p:nvPr/>
        </p:nvSpPr>
        <p:spPr>
          <a:xfrm>
            <a:off x="1080845" y="4192250"/>
            <a:ext cx="1627481" cy="1016000"/>
          </a:xfrm>
          <a:custGeom>
            <a:avLst/>
            <a:gdLst>
              <a:gd name="connsiteX0" fmla="*/ 1117600 w 1464733"/>
              <a:gd name="connsiteY0" fmla="*/ 0 h 914400"/>
              <a:gd name="connsiteX1" fmla="*/ 0 w 1464733"/>
              <a:gd name="connsiteY1" fmla="*/ 169333 h 914400"/>
              <a:gd name="connsiteX2" fmla="*/ 1126067 w 1464733"/>
              <a:gd name="connsiteY2" fmla="*/ 914400 h 914400"/>
              <a:gd name="connsiteX3" fmla="*/ 1464733 w 1464733"/>
              <a:gd name="connsiteY3" fmla="*/ 177800 h 914400"/>
              <a:gd name="connsiteX4" fmla="*/ 1117600 w 1464733"/>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733" h="914400">
                <a:moveTo>
                  <a:pt x="1117600" y="0"/>
                </a:moveTo>
                <a:lnTo>
                  <a:pt x="0" y="169333"/>
                </a:lnTo>
                <a:lnTo>
                  <a:pt x="1126067" y="914400"/>
                </a:lnTo>
                <a:lnTo>
                  <a:pt x="1464733" y="177800"/>
                </a:lnTo>
                <a:lnTo>
                  <a:pt x="1117600" y="0"/>
                </a:lnTo>
                <a:close/>
              </a:path>
            </a:pathLst>
          </a:custGeom>
          <a:noFill/>
          <a:ln w="28575"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76" name="TextBox 75"/>
          <p:cNvSpPr txBox="1"/>
          <p:nvPr/>
        </p:nvSpPr>
        <p:spPr>
          <a:xfrm>
            <a:off x="321639" y="3171367"/>
            <a:ext cx="1521648" cy="205184"/>
          </a:xfrm>
          <a:prstGeom prst="rect">
            <a:avLst/>
          </a:prstGeom>
          <a:noFill/>
          <a:ln>
            <a:noFill/>
          </a:ln>
        </p:spPr>
        <p:txBody>
          <a:bodyPr wrap="square" lIns="0" tIns="0" rIns="0" bIns="0" rtlCol="0">
            <a:spAutoFit/>
          </a:bodyPr>
          <a:lstStyle/>
          <a:p>
            <a:r>
              <a:rPr lang="en-US" sz="1300" dirty="0">
                <a:solidFill>
                  <a:srgbClr val="660066"/>
                </a:solidFill>
                <a:latin typeface="Proxima Nova" charset="0"/>
                <a:ea typeface="Proxima Nova" charset="0"/>
                <a:cs typeface="Proxima Nova" charset="0"/>
              </a:rPr>
              <a:t>Machine Tools</a:t>
            </a:r>
          </a:p>
        </p:txBody>
      </p:sp>
      <p:sp>
        <p:nvSpPr>
          <p:cNvPr id="77" name="Freeform 76"/>
          <p:cNvSpPr/>
          <p:nvPr/>
        </p:nvSpPr>
        <p:spPr>
          <a:xfrm>
            <a:off x="1776992" y="3157436"/>
            <a:ext cx="1486371" cy="1740370"/>
          </a:xfrm>
          <a:custGeom>
            <a:avLst/>
            <a:gdLst>
              <a:gd name="connsiteX0" fmla="*/ 491067 w 1337734"/>
              <a:gd name="connsiteY0" fmla="*/ 0 h 1566333"/>
              <a:gd name="connsiteX1" fmla="*/ 0 w 1337734"/>
              <a:gd name="connsiteY1" fmla="*/ 1109133 h 1566333"/>
              <a:gd name="connsiteX2" fmla="*/ 508000 w 1337734"/>
              <a:gd name="connsiteY2" fmla="*/ 1566333 h 1566333"/>
              <a:gd name="connsiteX3" fmla="*/ 1337734 w 1337734"/>
              <a:gd name="connsiteY3" fmla="*/ 1109133 h 1566333"/>
              <a:gd name="connsiteX4" fmla="*/ 491067 w 1337734"/>
              <a:gd name="connsiteY4" fmla="*/ 0 h 1566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734" h="1566333">
                <a:moveTo>
                  <a:pt x="491067" y="0"/>
                </a:moveTo>
                <a:lnTo>
                  <a:pt x="0" y="1109133"/>
                </a:lnTo>
                <a:lnTo>
                  <a:pt x="508000" y="1566333"/>
                </a:lnTo>
                <a:lnTo>
                  <a:pt x="1337734" y="1109133"/>
                </a:lnTo>
                <a:lnTo>
                  <a:pt x="491067" y="0"/>
                </a:lnTo>
                <a:close/>
              </a:path>
            </a:pathLst>
          </a:cu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78" name="TextBox 77"/>
          <p:cNvSpPr txBox="1"/>
          <p:nvPr/>
        </p:nvSpPr>
        <p:spPr>
          <a:xfrm>
            <a:off x="321639" y="3326971"/>
            <a:ext cx="1521648" cy="205184"/>
          </a:xfrm>
          <a:prstGeom prst="rect">
            <a:avLst/>
          </a:prstGeom>
          <a:noFill/>
          <a:ln>
            <a:noFill/>
          </a:ln>
        </p:spPr>
        <p:txBody>
          <a:bodyPr wrap="square" lIns="0" tIns="0" rIns="0" bIns="0" rtlCol="0">
            <a:spAutoFit/>
          </a:bodyPr>
          <a:lstStyle/>
          <a:p>
            <a:r>
              <a:rPr lang="en-US" sz="1300" dirty="0">
                <a:solidFill>
                  <a:srgbClr val="292929"/>
                </a:solidFill>
                <a:latin typeface="Proxima Nova" charset="0"/>
                <a:ea typeface="Proxima Nova" charset="0"/>
                <a:cs typeface="Proxima Nova" charset="0"/>
              </a:rPr>
              <a:t>Coordinated Robots</a:t>
            </a:r>
          </a:p>
        </p:txBody>
      </p:sp>
      <p:sp>
        <p:nvSpPr>
          <p:cNvPr id="79" name="Freeform 78"/>
          <p:cNvSpPr/>
          <p:nvPr/>
        </p:nvSpPr>
        <p:spPr>
          <a:xfrm>
            <a:off x="6546158" y="3532548"/>
            <a:ext cx="2013186" cy="1354667"/>
          </a:xfrm>
          <a:custGeom>
            <a:avLst/>
            <a:gdLst>
              <a:gd name="connsiteX0" fmla="*/ 491067 w 1811867"/>
              <a:gd name="connsiteY0" fmla="*/ 0 h 1219200"/>
              <a:gd name="connsiteX1" fmla="*/ 0 w 1811867"/>
              <a:gd name="connsiteY1" fmla="*/ 778933 h 1219200"/>
              <a:gd name="connsiteX2" fmla="*/ 508000 w 1811867"/>
              <a:gd name="connsiteY2" fmla="*/ 1219200 h 1219200"/>
              <a:gd name="connsiteX3" fmla="*/ 1811867 w 1811867"/>
              <a:gd name="connsiteY3" fmla="*/ 770466 h 1219200"/>
              <a:gd name="connsiteX4" fmla="*/ 491067 w 1811867"/>
              <a:gd name="connsiteY4" fmla="*/ 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867" h="1219200">
                <a:moveTo>
                  <a:pt x="491067" y="0"/>
                </a:moveTo>
                <a:lnTo>
                  <a:pt x="0" y="778933"/>
                </a:lnTo>
                <a:lnTo>
                  <a:pt x="508000" y="1219200"/>
                </a:lnTo>
                <a:lnTo>
                  <a:pt x="1811867" y="770466"/>
                </a:lnTo>
                <a:lnTo>
                  <a:pt x="491067" y="0"/>
                </a:lnTo>
                <a:close/>
              </a:path>
            </a:pathLst>
          </a:custGeom>
          <a:no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80" name="TextBox 79"/>
          <p:cNvSpPr txBox="1"/>
          <p:nvPr/>
        </p:nvSpPr>
        <p:spPr>
          <a:xfrm>
            <a:off x="4799773" y="3033739"/>
            <a:ext cx="2181886" cy="200055"/>
          </a:xfrm>
          <a:prstGeom prst="rect">
            <a:avLst/>
          </a:prstGeom>
          <a:noFill/>
          <a:ln>
            <a:noFill/>
          </a:ln>
        </p:spPr>
        <p:txBody>
          <a:bodyPr wrap="square" lIns="0" tIns="0" rIns="0" bIns="0" rtlCol="0">
            <a:spAutoFit/>
          </a:bodyPr>
          <a:lstStyle/>
          <a:p>
            <a:r>
              <a:rPr lang="en-US" sz="1300" dirty="0">
                <a:solidFill>
                  <a:srgbClr val="FF6600"/>
                </a:solidFill>
                <a:latin typeface="Proxima Nova" charset="0"/>
                <a:ea typeface="Proxima Nova" charset="0"/>
                <a:cs typeface="Proxima Nova" charset="0"/>
              </a:rPr>
              <a:t>Human-Robot Coexistence</a:t>
            </a:r>
          </a:p>
        </p:txBody>
      </p:sp>
      <p:sp>
        <p:nvSpPr>
          <p:cNvPr id="81" name="TextBox 80"/>
          <p:cNvSpPr txBox="1"/>
          <p:nvPr/>
        </p:nvSpPr>
        <p:spPr>
          <a:xfrm>
            <a:off x="6576158" y="6119416"/>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Density</a:t>
            </a:r>
          </a:p>
        </p:txBody>
      </p:sp>
      <p:sp>
        <p:nvSpPr>
          <p:cNvPr id="82" name="TextBox 81"/>
          <p:cNvSpPr txBox="1"/>
          <p:nvPr/>
        </p:nvSpPr>
        <p:spPr>
          <a:xfrm>
            <a:off x="152400" y="1963579"/>
            <a:ext cx="4454274" cy="246221"/>
          </a:xfrm>
          <a:prstGeom prst="rect">
            <a:avLst/>
          </a:prstGeom>
          <a:noFill/>
        </p:spPr>
        <p:txBody>
          <a:bodyPr wrap="square" lIns="0" tIns="0" rIns="0" bIns="0" rtlCol="0">
            <a:spAutoFit/>
          </a:bodyPr>
          <a:lstStyle/>
          <a:p>
            <a:pPr algn="ctr"/>
            <a:r>
              <a:rPr lang="en-US" sz="1600" b="1" dirty="0">
                <a:solidFill>
                  <a:srgbClr val="5B8BBA"/>
                </a:solidFill>
                <a:latin typeface="Proxima Nova" charset="0"/>
                <a:ea typeface="Proxima Nova" charset="0"/>
                <a:cs typeface="Proxima Nova" charset="0"/>
              </a:rPr>
              <a:t>Use cases with large packet size (&gt; 50 Byte)</a:t>
            </a:r>
          </a:p>
        </p:txBody>
      </p:sp>
      <p:sp>
        <p:nvSpPr>
          <p:cNvPr id="83" name="TextBox 82"/>
          <p:cNvSpPr txBox="1"/>
          <p:nvPr/>
        </p:nvSpPr>
        <p:spPr>
          <a:xfrm>
            <a:off x="4724400" y="1947815"/>
            <a:ext cx="4449863" cy="246221"/>
          </a:xfrm>
          <a:prstGeom prst="rect">
            <a:avLst/>
          </a:prstGeom>
          <a:noFill/>
        </p:spPr>
        <p:txBody>
          <a:bodyPr wrap="square" lIns="0" tIns="0" rIns="0" bIns="0" rtlCol="0">
            <a:spAutoFit/>
          </a:bodyPr>
          <a:lstStyle/>
          <a:p>
            <a:pPr algn="ctr"/>
            <a:r>
              <a:rPr lang="en-US" sz="1600" b="1" dirty="0">
                <a:solidFill>
                  <a:srgbClr val="5B8BBA"/>
                </a:solidFill>
                <a:latin typeface="Proxima Nova" charset="0"/>
                <a:ea typeface="Proxima Nova" charset="0"/>
                <a:cs typeface="Proxima Nova" charset="0"/>
              </a:rPr>
              <a:t>Use cases with small packet size (&lt; 50 Byte)</a:t>
            </a:r>
          </a:p>
        </p:txBody>
      </p:sp>
    </p:spTree>
    <p:extLst>
      <p:ext uri="{BB962C8B-B14F-4D97-AF65-F5344CB8AC3E}">
        <p14:creationId xmlns:p14="http://schemas.microsoft.com/office/powerpoint/2010/main" val="60230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Contemporary Wireless Capabilities</a:t>
            </a:r>
          </a:p>
        </p:txBody>
      </p:sp>
      <p:sp>
        <p:nvSpPr>
          <p:cNvPr id="3" name="Date Placeholder 2"/>
          <p:cNvSpPr>
            <a:spLocks noGrp="1"/>
          </p:cNvSpPr>
          <p:nvPr>
            <p:ph type="dt" idx="10"/>
          </p:nvPr>
        </p:nvSpPr>
        <p:spPr/>
        <p:txBody>
          <a:bodyPr/>
          <a:lstStyle/>
          <a:p>
            <a:r>
              <a:rPr lang="en-US"/>
              <a:t>November 2018</a:t>
            </a:r>
            <a:endParaRPr lang="en-GB" dirty="0"/>
          </a:p>
        </p:txBody>
      </p:sp>
      <p:sp>
        <p:nvSpPr>
          <p:cNvPr id="4" name="Footer Placeholder 3"/>
          <p:cNvSpPr>
            <a:spLocks noGrp="1"/>
          </p:cNvSpPr>
          <p:nvPr>
            <p:ph type="ftr" idx="11"/>
          </p:nvPr>
        </p:nvSpPr>
        <p:spPr/>
        <p:txBody>
          <a:bodyPr/>
          <a:lstStyle/>
          <a:p>
            <a:r>
              <a:rPr lang="en-GB"/>
              <a:t>James Gross, R3 Communications GmbH</a:t>
            </a:r>
            <a:endParaRPr lang="en-GB" dirty="0"/>
          </a:p>
        </p:txBody>
      </p:sp>
      <p:sp>
        <p:nvSpPr>
          <p:cNvPr id="5" name="Slide Number Placeholder 4"/>
          <p:cNvSpPr>
            <a:spLocks noGrp="1"/>
          </p:cNvSpPr>
          <p:nvPr>
            <p:ph type="sldNum" idx="12"/>
          </p:nvPr>
        </p:nvSpPr>
        <p:spPr/>
        <p:txBody>
          <a:bodyPr/>
          <a:lstStyle/>
          <a:p>
            <a:r>
              <a:rPr lang="en-GB"/>
              <a:t>Slide </a:t>
            </a:r>
            <a:fld id="{06B781AF-4CCF-49B0-A572-DE54FBE5D942}" type="slidenum">
              <a:rPr lang="en-GB" smtClean="0"/>
              <a:pPr/>
              <a:t>9</a:t>
            </a:fld>
            <a:endParaRPr lang="en-GB"/>
          </a:p>
        </p:txBody>
      </p:sp>
      <p:sp>
        <p:nvSpPr>
          <p:cNvPr id="6" name="Rectangle 5">
            <a:extLst>
              <a:ext uri="{FF2B5EF4-FFF2-40B4-BE49-F238E27FC236}">
                <a16:creationId xmlns:a16="http://schemas.microsoft.com/office/drawing/2014/main" id="{274E9772-2CDC-A342-BEF7-6D7DBC49FAC6}"/>
              </a:ext>
            </a:extLst>
          </p:cNvPr>
          <p:cNvSpPr/>
          <p:nvPr/>
        </p:nvSpPr>
        <p:spPr>
          <a:xfrm>
            <a:off x="2816965" y="1831919"/>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53924AC-6BFE-D749-B36B-75E41EA6B77C}"/>
              </a:ext>
            </a:extLst>
          </p:cNvPr>
          <p:cNvSpPr/>
          <p:nvPr/>
        </p:nvSpPr>
        <p:spPr>
          <a:xfrm>
            <a:off x="3807855" y="1831919"/>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C93006-7746-DB44-8906-C8015F070FEB}"/>
              </a:ext>
            </a:extLst>
          </p:cNvPr>
          <p:cNvSpPr/>
          <p:nvPr/>
        </p:nvSpPr>
        <p:spPr>
          <a:xfrm>
            <a:off x="4798745" y="1831919"/>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489335-6F76-954A-B46C-8DEE9A6A716F}"/>
              </a:ext>
            </a:extLst>
          </p:cNvPr>
          <p:cNvSpPr/>
          <p:nvPr/>
        </p:nvSpPr>
        <p:spPr>
          <a:xfrm>
            <a:off x="5789635" y="1831919"/>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4776F1-07A2-B44C-BBE8-9BFDAF1F842D}"/>
              </a:ext>
            </a:extLst>
          </p:cNvPr>
          <p:cNvSpPr/>
          <p:nvPr/>
        </p:nvSpPr>
        <p:spPr>
          <a:xfrm>
            <a:off x="1826075" y="1831918"/>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58709E5-48AE-B94A-B9BA-9033E4F55CE2}"/>
              </a:ext>
            </a:extLst>
          </p:cNvPr>
          <p:cNvSpPr/>
          <p:nvPr/>
        </p:nvSpPr>
        <p:spPr>
          <a:xfrm>
            <a:off x="2816965" y="3118762"/>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96DD42-2B76-2B4C-B1A5-5EFBEC7B4286}"/>
              </a:ext>
            </a:extLst>
          </p:cNvPr>
          <p:cNvSpPr/>
          <p:nvPr/>
        </p:nvSpPr>
        <p:spPr>
          <a:xfrm>
            <a:off x="4798745" y="3118762"/>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674919-007C-6640-AF50-5588EDC4E060}"/>
              </a:ext>
            </a:extLst>
          </p:cNvPr>
          <p:cNvSpPr/>
          <p:nvPr/>
        </p:nvSpPr>
        <p:spPr>
          <a:xfrm>
            <a:off x="5789635" y="3118762"/>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ABD35AA-9A08-1C47-A869-D0D247CA003C}"/>
              </a:ext>
            </a:extLst>
          </p:cNvPr>
          <p:cNvSpPr/>
          <p:nvPr/>
        </p:nvSpPr>
        <p:spPr>
          <a:xfrm>
            <a:off x="1826075" y="3118761"/>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5CACD2-7139-9349-84D3-77B797824F03}"/>
              </a:ext>
            </a:extLst>
          </p:cNvPr>
          <p:cNvSpPr/>
          <p:nvPr/>
        </p:nvSpPr>
        <p:spPr>
          <a:xfrm>
            <a:off x="2816965" y="4405604"/>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2607894-7C27-1E4C-8B8F-27F1FABEAD65}"/>
              </a:ext>
            </a:extLst>
          </p:cNvPr>
          <p:cNvSpPr/>
          <p:nvPr/>
        </p:nvSpPr>
        <p:spPr>
          <a:xfrm>
            <a:off x="3807855" y="4405604"/>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37B9D-5AF5-4746-A0FA-454DFBA0D5A9}"/>
              </a:ext>
            </a:extLst>
          </p:cNvPr>
          <p:cNvSpPr/>
          <p:nvPr/>
        </p:nvSpPr>
        <p:spPr>
          <a:xfrm>
            <a:off x="4798745" y="4405604"/>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B251236-B182-7241-9B13-F70C91AFC543}"/>
              </a:ext>
            </a:extLst>
          </p:cNvPr>
          <p:cNvSpPr/>
          <p:nvPr/>
        </p:nvSpPr>
        <p:spPr>
          <a:xfrm>
            <a:off x="5789635" y="4405604"/>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B98CF3-7083-2548-B205-3ECE559EC1CE}"/>
              </a:ext>
            </a:extLst>
          </p:cNvPr>
          <p:cNvSpPr/>
          <p:nvPr/>
        </p:nvSpPr>
        <p:spPr>
          <a:xfrm>
            <a:off x="1826075" y="4405603"/>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FFF9F1C-5B42-4442-BAA9-E69AB372A700}"/>
              </a:ext>
            </a:extLst>
          </p:cNvPr>
          <p:cNvSpPr/>
          <p:nvPr/>
        </p:nvSpPr>
        <p:spPr>
          <a:xfrm>
            <a:off x="6780525" y="1831918"/>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DBE81D-8E36-474D-9CAF-8164BE10EFD9}"/>
              </a:ext>
            </a:extLst>
          </p:cNvPr>
          <p:cNvSpPr/>
          <p:nvPr/>
        </p:nvSpPr>
        <p:spPr>
          <a:xfrm>
            <a:off x="6780525" y="3118761"/>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D466E9A-DE28-E745-917C-FB9B27E61A71}"/>
              </a:ext>
            </a:extLst>
          </p:cNvPr>
          <p:cNvSpPr/>
          <p:nvPr/>
        </p:nvSpPr>
        <p:spPr>
          <a:xfrm>
            <a:off x="6780525" y="4405603"/>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D62DC518-BDAF-8944-83C1-416BDE074DB0}"/>
              </a:ext>
            </a:extLst>
          </p:cNvPr>
          <p:cNvCxnSpPr>
            <a:cxnSpLocks/>
          </p:cNvCxnSpPr>
          <p:nvPr/>
        </p:nvCxnSpPr>
        <p:spPr>
          <a:xfrm flipV="1">
            <a:off x="2816965" y="1831918"/>
            <a:ext cx="0" cy="3865613"/>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BB92ADE-1578-EE4E-8785-EB0520C38113}"/>
              </a:ext>
            </a:extLst>
          </p:cNvPr>
          <p:cNvCxnSpPr>
            <a:cxnSpLocks/>
          </p:cNvCxnSpPr>
          <p:nvPr/>
        </p:nvCxnSpPr>
        <p:spPr>
          <a:xfrm flipV="1">
            <a:off x="3807216" y="1831918"/>
            <a:ext cx="0" cy="3865613"/>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C3E4551-7CB9-6B44-97C3-C835C9EDD35E}"/>
              </a:ext>
            </a:extLst>
          </p:cNvPr>
          <p:cNvCxnSpPr>
            <a:cxnSpLocks/>
          </p:cNvCxnSpPr>
          <p:nvPr/>
        </p:nvCxnSpPr>
        <p:spPr>
          <a:xfrm flipV="1">
            <a:off x="5787718" y="1831918"/>
            <a:ext cx="0" cy="3865613"/>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75865D6-6B60-3F43-8A4C-C579D3E7EFEF}"/>
              </a:ext>
            </a:extLst>
          </p:cNvPr>
          <p:cNvCxnSpPr>
            <a:cxnSpLocks/>
          </p:cNvCxnSpPr>
          <p:nvPr/>
        </p:nvCxnSpPr>
        <p:spPr>
          <a:xfrm flipV="1">
            <a:off x="4797467" y="1831918"/>
            <a:ext cx="0" cy="3865613"/>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656B110-C260-5F47-BE44-36AA1D1B2A5E}"/>
              </a:ext>
            </a:extLst>
          </p:cNvPr>
          <p:cNvCxnSpPr>
            <a:cxnSpLocks/>
          </p:cNvCxnSpPr>
          <p:nvPr/>
        </p:nvCxnSpPr>
        <p:spPr>
          <a:xfrm flipV="1">
            <a:off x="7768219" y="1831918"/>
            <a:ext cx="0" cy="3865613"/>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BC12DBF1-21AC-B543-9F16-07A11EC9C659}"/>
              </a:ext>
            </a:extLst>
          </p:cNvPr>
          <p:cNvCxnSpPr>
            <a:cxnSpLocks/>
          </p:cNvCxnSpPr>
          <p:nvPr/>
        </p:nvCxnSpPr>
        <p:spPr>
          <a:xfrm flipV="1">
            <a:off x="6777969" y="1831918"/>
            <a:ext cx="0" cy="3865613"/>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04D0061-E1F1-AE46-9C79-5295365A7B47}"/>
              </a:ext>
            </a:extLst>
          </p:cNvPr>
          <p:cNvCxnSpPr>
            <a:cxnSpLocks/>
          </p:cNvCxnSpPr>
          <p:nvPr/>
        </p:nvCxnSpPr>
        <p:spPr>
          <a:xfrm flipH="1">
            <a:off x="1826075" y="3118761"/>
            <a:ext cx="5942144" cy="1"/>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FA62DAE-0D5F-4048-B13E-36BBA4E2F2F0}"/>
              </a:ext>
            </a:extLst>
          </p:cNvPr>
          <p:cNvCxnSpPr>
            <a:cxnSpLocks/>
          </p:cNvCxnSpPr>
          <p:nvPr/>
        </p:nvCxnSpPr>
        <p:spPr>
          <a:xfrm flipH="1">
            <a:off x="1817931" y="4401941"/>
            <a:ext cx="5942144" cy="1"/>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grpSp>
        <p:nvGrpSpPr>
          <p:cNvPr id="31" name="Group 30">
            <a:extLst>
              <a:ext uri="{FF2B5EF4-FFF2-40B4-BE49-F238E27FC236}">
                <a16:creationId xmlns:a16="http://schemas.microsoft.com/office/drawing/2014/main" id="{E18411B7-4A2A-BA47-A1E8-62614A9EFBF8}"/>
              </a:ext>
            </a:extLst>
          </p:cNvPr>
          <p:cNvGrpSpPr/>
          <p:nvPr/>
        </p:nvGrpSpPr>
        <p:grpSpPr>
          <a:xfrm>
            <a:off x="2311563" y="5694261"/>
            <a:ext cx="4953127" cy="276999"/>
            <a:chOff x="1216759" y="5010586"/>
            <a:chExt cx="4953127" cy="276999"/>
          </a:xfrm>
        </p:grpSpPr>
        <p:sp>
          <p:nvSpPr>
            <p:cNvPr id="32" name="TextBox 31">
              <a:extLst>
                <a:ext uri="{FF2B5EF4-FFF2-40B4-BE49-F238E27FC236}">
                  <a16:creationId xmlns:a16="http://schemas.microsoft.com/office/drawing/2014/main" id="{AD702C42-46C2-4344-9C14-9CA61C5B0A3A}"/>
                </a:ext>
              </a:extLst>
            </p:cNvPr>
            <p:cNvSpPr txBox="1"/>
            <p:nvPr/>
          </p:nvSpPr>
          <p:spPr>
            <a:xfrm>
              <a:off x="1216759" y="5010586"/>
              <a:ext cx="990731" cy="276999"/>
            </a:xfrm>
            <a:prstGeom prst="rect">
              <a:avLst/>
            </a:prstGeom>
            <a:noFill/>
          </p:spPr>
          <p:txBody>
            <a:bodyPr wrap="square" rtlCol="0">
              <a:spAutoFit/>
            </a:bodyPr>
            <a:lstStyle/>
            <a:p>
              <a:pPr algn="ctr"/>
              <a:r>
                <a:rPr lang="de-DE" sz="1200" dirty="0">
                  <a:solidFill>
                    <a:schemeClr val="tx1">
                      <a:lumMod val="50000"/>
                      <a:lumOff val="50000"/>
                    </a:schemeClr>
                  </a:solidFill>
                  <a:latin typeface="Proxima Nova" panose="02000506030000020004" pitchFamily="2" charset="0"/>
                </a:rPr>
                <a:t>100ms</a:t>
              </a:r>
            </a:p>
          </p:txBody>
        </p:sp>
        <p:sp>
          <p:nvSpPr>
            <p:cNvPr id="33" name="TextBox 32">
              <a:extLst>
                <a:ext uri="{FF2B5EF4-FFF2-40B4-BE49-F238E27FC236}">
                  <a16:creationId xmlns:a16="http://schemas.microsoft.com/office/drawing/2014/main" id="{4B296E8C-E1D3-B744-A44A-7467B9B35AFD}"/>
                </a:ext>
              </a:extLst>
            </p:cNvPr>
            <p:cNvSpPr txBox="1"/>
            <p:nvPr/>
          </p:nvSpPr>
          <p:spPr>
            <a:xfrm>
              <a:off x="2228142" y="5010586"/>
              <a:ext cx="990731" cy="276999"/>
            </a:xfrm>
            <a:prstGeom prst="rect">
              <a:avLst/>
            </a:prstGeom>
            <a:noFill/>
          </p:spPr>
          <p:txBody>
            <a:bodyPr wrap="square" rtlCol="0">
              <a:spAutoFit/>
            </a:bodyPr>
            <a:lstStyle/>
            <a:p>
              <a:pPr algn="ctr"/>
              <a:r>
                <a:rPr lang="de-DE" sz="1200" dirty="0">
                  <a:solidFill>
                    <a:schemeClr val="tx1">
                      <a:lumMod val="50000"/>
                      <a:lumOff val="50000"/>
                    </a:schemeClr>
                  </a:solidFill>
                  <a:latin typeface="Proxima Nova" panose="02000506030000020004" pitchFamily="2" charset="0"/>
                </a:rPr>
                <a:t>50ms</a:t>
              </a:r>
            </a:p>
          </p:txBody>
        </p:sp>
        <p:sp>
          <p:nvSpPr>
            <p:cNvPr id="34" name="TextBox 33">
              <a:extLst>
                <a:ext uri="{FF2B5EF4-FFF2-40B4-BE49-F238E27FC236}">
                  <a16:creationId xmlns:a16="http://schemas.microsoft.com/office/drawing/2014/main" id="{A2C27DA0-D1F8-EF41-B825-4F71889561A1}"/>
                </a:ext>
              </a:extLst>
            </p:cNvPr>
            <p:cNvSpPr txBox="1"/>
            <p:nvPr/>
          </p:nvSpPr>
          <p:spPr>
            <a:xfrm>
              <a:off x="3211812" y="5010586"/>
              <a:ext cx="990731" cy="276999"/>
            </a:xfrm>
            <a:prstGeom prst="rect">
              <a:avLst/>
            </a:prstGeom>
            <a:noFill/>
          </p:spPr>
          <p:txBody>
            <a:bodyPr wrap="square" rtlCol="0">
              <a:spAutoFit/>
            </a:bodyPr>
            <a:lstStyle/>
            <a:p>
              <a:pPr algn="ctr"/>
              <a:r>
                <a:rPr lang="de-DE" sz="1200" dirty="0">
                  <a:solidFill>
                    <a:schemeClr val="tx1">
                      <a:lumMod val="50000"/>
                      <a:lumOff val="50000"/>
                    </a:schemeClr>
                  </a:solidFill>
                  <a:latin typeface="Proxima Nova" panose="02000506030000020004" pitchFamily="2" charset="0"/>
                </a:rPr>
                <a:t>20ms</a:t>
              </a:r>
            </a:p>
          </p:txBody>
        </p:sp>
        <p:sp>
          <p:nvSpPr>
            <p:cNvPr id="35" name="TextBox 34">
              <a:extLst>
                <a:ext uri="{FF2B5EF4-FFF2-40B4-BE49-F238E27FC236}">
                  <a16:creationId xmlns:a16="http://schemas.microsoft.com/office/drawing/2014/main" id="{E0BF63BA-6F05-424D-8C53-C0464E64CF64}"/>
                </a:ext>
              </a:extLst>
            </p:cNvPr>
            <p:cNvSpPr txBox="1"/>
            <p:nvPr/>
          </p:nvSpPr>
          <p:spPr>
            <a:xfrm>
              <a:off x="4204718" y="5010586"/>
              <a:ext cx="990731" cy="276999"/>
            </a:xfrm>
            <a:prstGeom prst="rect">
              <a:avLst/>
            </a:prstGeom>
            <a:noFill/>
          </p:spPr>
          <p:txBody>
            <a:bodyPr wrap="square" rtlCol="0">
              <a:spAutoFit/>
            </a:bodyPr>
            <a:lstStyle/>
            <a:p>
              <a:pPr algn="ctr"/>
              <a:r>
                <a:rPr lang="de-DE" sz="1200" dirty="0">
                  <a:solidFill>
                    <a:schemeClr val="tx1">
                      <a:lumMod val="50000"/>
                      <a:lumOff val="50000"/>
                    </a:schemeClr>
                  </a:solidFill>
                  <a:latin typeface="Proxima Nova" panose="02000506030000020004" pitchFamily="2" charset="0"/>
                </a:rPr>
                <a:t>10ms</a:t>
              </a:r>
            </a:p>
          </p:txBody>
        </p:sp>
        <p:sp>
          <p:nvSpPr>
            <p:cNvPr id="36" name="TextBox 35">
              <a:extLst>
                <a:ext uri="{FF2B5EF4-FFF2-40B4-BE49-F238E27FC236}">
                  <a16:creationId xmlns:a16="http://schemas.microsoft.com/office/drawing/2014/main" id="{BD9CD92C-27C6-3E4B-9C22-3A9B060FC56A}"/>
                </a:ext>
              </a:extLst>
            </p:cNvPr>
            <p:cNvSpPr txBox="1"/>
            <p:nvPr/>
          </p:nvSpPr>
          <p:spPr>
            <a:xfrm>
              <a:off x="5179155" y="5010586"/>
              <a:ext cx="990731" cy="276999"/>
            </a:xfrm>
            <a:prstGeom prst="rect">
              <a:avLst/>
            </a:prstGeom>
            <a:noFill/>
          </p:spPr>
          <p:txBody>
            <a:bodyPr wrap="square" rtlCol="0">
              <a:spAutoFit/>
            </a:bodyPr>
            <a:lstStyle/>
            <a:p>
              <a:pPr algn="ctr"/>
              <a:r>
                <a:rPr lang="de-DE" sz="1200" dirty="0">
                  <a:solidFill>
                    <a:schemeClr val="tx1">
                      <a:lumMod val="50000"/>
                      <a:lumOff val="50000"/>
                    </a:schemeClr>
                  </a:solidFill>
                  <a:latin typeface="Proxima Nova" panose="02000506030000020004" pitchFamily="2" charset="0"/>
                </a:rPr>
                <a:t>1ms</a:t>
              </a:r>
            </a:p>
          </p:txBody>
        </p:sp>
      </p:grpSp>
      <p:sp>
        <p:nvSpPr>
          <p:cNvPr id="37" name="TextBox 36">
            <a:extLst>
              <a:ext uri="{FF2B5EF4-FFF2-40B4-BE49-F238E27FC236}">
                <a16:creationId xmlns:a16="http://schemas.microsoft.com/office/drawing/2014/main" id="{6BEC1997-40D3-F544-A389-93211DC21446}"/>
              </a:ext>
            </a:extLst>
          </p:cNvPr>
          <p:cNvSpPr txBox="1"/>
          <p:nvPr/>
        </p:nvSpPr>
        <p:spPr>
          <a:xfrm>
            <a:off x="1334952" y="1697082"/>
            <a:ext cx="512118" cy="276999"/>
          </a:xfrm>
          <a:prstGeom prst="rect">
            <a:avLst/>
          </a:prstGeom>
          <a:noFill/>
        </p:spPr>
        <p:txBody>
          <a:bodyPr wrap="square" rtlCol="0">
            <a:spAutoFit/>
          </a:bodyPr>
          <a:lstStyle/>
          <a:p>
            <a:pPr algn="r"/>
            <a:r>
              <a:rPr lang="de-DE" sz="1200" dirty="0">
                <a:solidFill>
                  <a:schemeClr val="tx1">
                    <a:lumMod val="50000"/>
                    <a:lumOff val="50000"/>
                  </a:schemeClr>
                </a:solidFill>
                <a:latin typeface="Proxima Nova" panose="02000506030000020004" pitchFamily="2" charset="0"/>
              </a:rPr>
              <a:t>10</a:t>
            </a:r>
            <a:r>
              <a:rPr lang="de-DE" sz="1200" baseline="30000" dirty="0">
                <a:solidFill>
                  <a:schemeClr val="tx1">
                    <a:lumMod val="50000"/>
                    <a:lumOff val="50000"/>
                  </a:schemeClr>
                </a:solidFill>
                <a:latin typeface="Proxima Nova" panose="02000506030000020004" pitchFamily="2" charset="0"/>
              </a:rPr>
              <a:t>-9</a:t>
            </a:r>
          </a:p>
        </p:txBody>
      </p:sp>
      <p:sp>
        <p:nvSpPr>
          <p:cNvPr id="38" name="TextBox 37">
            <a:extLst>
              <a:ext uri="{FF2B5EF4-FFF2-40B4-BE49-F238E27FC236}">
                <a16:creationId xmlns:a16="http://schemas.microsoft.com/office/drawing/2014/main" id="{5ACFE7A4-AD04-384A-BA3F-EB76EFBEF351}"/>
              </a:ext>
            </a:extLst>
          </p:cNvPr>
          <p:cNvSpPr txBox="1"/>
          <p:nvPr/>
        </p:nvSpPr>
        <p:spPr>
          <a:xfrm>
            <a:off x="1334952" y="2976312"/>
            <a:ext cx="512118" cy="276999"/>
          </a:xfrm>
          <a:prstGeom prst="rect">
            <a:avLst/>
          </a:prstGeom>
          <a:noFill/>
        </p:spPr>
        <p:txBody>
          <a:bodyPr wrap="square" rtlCol="0">
            <a:spAutoFit/>
          </a:bodyPr>
          <a:lstStyle/>
          <a:p>
            <a:pPr algn="r"/>
            <a:r>
              <a:rPr lang="de-DE" sz="1200" dirty="0">
                <a:solidFill>
                  <a:schemeClr val="tx1">
                    <a:lumMod val="50000"/>
                    <a:lumOff val="50000"/>
                  </a:schemeClr>
                </a:solidFill>
                <a:latin typeface="Proxima Nova" panose="02000506030000020004" pitchFamily="2" charset="0"/>
              </a:rPr>
              <a:t>10</a:t>
            </a:r>
            <a:r>
              <a:rPr lang="de-DE" sz="1200" baseline="30000" dirty="0">
                <a:solidFill>
                  <a:schemeClr val="tx1">
                    <a:lumMod val="50000"/>
                    <a:lumOff val="50000"/>
                  </a:schemeClr>
                </a:solidFill>
                <a:latin typeface="Proxima Nova" panose="02000506030000020004" pitchFamily="2" charset="0"/>
              </a:rPr>
              <a:t>-6</a:t>
            </a:r>
          </a:p>
        </p:txBody>
      </p:sp>
      <p:sp>
        <p:nvSpPr>
          <p:cNvPr id="39" name="TextBox 38">
            <a:extLst>
              <a:ext uri="{FF2B5EF4-FFF2-40B4-BE49-F238E27FC236}">
                <a16:creationId xmlns:a16="http://schemas.microsoft.com/office/drawing/2014/main" id="{752EDA72-1018-2C47-B0F7-3A26D61BD7F7}"/>
              </a:ext>
            </a:extLst>
          </p:cNvPr>
          <p:cNvSpPr txBox="1"/>
          <p:nvPr/>
        </p:nvSpPr>
        <p:spPr>
          <a:xfrm>
            <a:off x="1334952" y="4264784"/>
            <a:ext cx="512118" cy="276999"/>
          </a:xfrm>
          <a:prstGeom prst="rect">
            <a:avLst/>
          </a:prstGeom>
          <a:noFill/>
        </p:spPr>
        <p:txBody>
          <a:bodyPr wrap="square" rtlCol="0">
            <a:spAutoFit/>
          </a:bodyPr>
          <a:lstStyle/>
          <a:p>
            <a:pPr algn="r"/>
            <a:r>
              <a:rPr lang="de-DE" sz="1200" dirty="0">
                <a:solidFill>
                  <a:schemeClr val="tx1">
                    <a:lumMod val="50000"/>
                    <a:lumOff val="50000"/>
                  </a:schemeClr>
                </a:solidFill>
                <a:latin typeface="Proxima Nova" panose="02000506030000020004" pitchFamily="2" charset="0"/>
              </a:rPr>
              <a:t>10</a:t>
            </a:r>
            <a:r>
              <a:rPr lang="de-DE" sz="1200" baseline="30000" dirty="0">
                <a:solidFill>
                  <a:schemeClr val="tx1">
                    <a:lumMod val="50000"/>
                    <a:lumOff val="50000"/>
                  </a:schemeClr>
                </a:solidFill>
                <a:latin typeface="Proxima Nova" panose="02000506030000020004" pitchFamily="2" charset="0"/>
              </a:rPr>
              <a:t>-3</a:t>
            </a:r>
          </a:p>
        </p:txBody>
      </p:sp>
      <p:sp>
        <p:nvSpPr>
          <p:cNvPr id="40" name="TextBox 39">
            <a:extLst>
              <a:ext uri="{FF2B5EF4-FFF2-40B4-BE49-F238E27FC236}">
                <a16:creationId xmlns:a16="http://schemas.microsoft.com/office/drawing/2014/main" id="{0A5A832B-ED68-8D42-97F5-74274356D227}"/>
              </a:ext>
            </a:extLst>
          </p:cNvPr>
          <p:cNvSpPr txBox="1"/>
          <p:nvPr/>
        </p:nvSpPr>
        <p:spPr>
          <a:xfrm>
            <a:off x="2947368" y="5971401"/>
            <a:ext cx="3683270" cy="276999"/>
          </a:xfrm>
          <a:prstGeom prst="rect">
            <a:avLst/>
          </a:prstGeom>
          <a:noFill/>
        </p:spPr>
        <p:txBody>
          <a:bodyPr wrap="square" rtlCol="0">
            <a:spAutoFit/>
          </a:bodyPr>
          <a:lstStyle/>
          <a:p>
            <a:pPr algn="ctr"/>
            <a:r>
              <a:rPr lang="de-DE" sz="1200" b="1" dirty="0" err="1">
                <a:solidFill>
                  <a:schemeClr val="tx1">
                    <a:lumMod val="50000"/>
                    <a:lumOff val="50000"/>
                  </a:schemeClr>
                </a:solidFill>
                <a:latin typeface="Proxima Nova" panose="02000506030000020004" pitchFamily="2" charset="0"/>
              </a:rPr>
              <a:t>Latency</a:t>
            </a:r>
            <a:r>
              <a:rPr lang="de-DE" sz="1200" dirty="0">
                <a:solidFill>
                  <a:schemeClr val="tx1">
                    <a:lumMod val="50000"/>
                    <a:lumOff val="50000"/>
                  </a:schemeClr>
                </a:solidFill>
                <a:latin typeface="Proxima Nova" panose="02000506030000020004" pitchFamily="2" charset="0"/>
              </a:rPr>
              <a:t> (sensor-</a:t>
            </a:r>
            <a:r>
              <a:rPr lang="de-DE" sz="1200" dirty="0" err="1">
                <a:solidFill>
                  <a:schemeClr val="tx1">
                    <a:lumMod val="50000"/>
                    <a:lumOff val="50000"/>
                  </a:schemeClr>
                </a:solidFill>
                <a:latin typeface="Proxima Nova" panose="02000506030000020004" pitchFamily="2" charset="0"/>
              </a:rPr>
              <a:t>to</a:t>
            </a:r>
            <a:r>
              <a:rPr lang="de-DE" sz="1200" dirty="0">
                <a:solidFill>
                  <a:schemeClr val="tx1">
                    <a:lumMod val="50000"/>
                    <a:lumOff val="50000"/>
                  </a:schemeClr>
                </a:solidFill>
                <a:latin typeface="Proxima Nova" panose="02000506030000020004" pitchFamily="2" charset="0"/>
              </a:rPr>
              <a:t>-controller-</a:t>
            </a:r>
            <a:r>
              <a:rPr lang="de-DE" sz="1200" dirty="0" err="1">
                <a:solidFill>
                  <a:schemeClr val="tx1">
                    <a:lumMod val="50000"/>
                    <a:lumOff val="50000"/>
                  </a:schemeClr>
                </a:solidFill>
                <a:latin typeface="Proxima Nova" panose="02000506030000020004" pitchFamily="2" charset="0"/>
              </a:rPr>
              <a:t>to</a:t>
            </a:r>
            <a:r>
              <a:rPr lang="de-DE" sz="1200" dirty="0">
                <a:solidFill>
                  <a:schemeClr val="tx1">
                    <a:lumMod val="50000"/>
                    <a:lumOff val="50000"/>
                  </a:schemeClr>
                </a:solidFill>
                <a:latin typeface="Proxima Nova" panose="02000506030000020004" pitchFamily="2" charset="0"/>
              </a:rPr>
              <a:t>-</a:t>
            </a:r>
            <a:r>
              <a:rPr lang="de-DE" sz="1200" dirty="0" err="1">
                <a:solidFill>
                  <a:schemeClr val="tx1">
                    <a:lumMod val="50000"/>
                    <a:lumOff val="50000"/>
                  </a:schemeClr>
                </a:solidFill>
                <a:latin typeface="Proxima Nova" panose="02000506030000020004" pitchFamily="2" charset="0"/>
              </a:rPr>
              <a:t>actor</a:t>
            </a:r>
            <a:r>
              <a:rPr lang="de-DE" sz="1200" dirty="0">
                <a:solidFill>
                  <a:schemeClr val="tx1">
                    <a:lumMod val="50000"/>
                    <a:lumOff val="50000"/>
                  </a:schemeClr>
                </a:solidFill>
                <a:latin typeface="Proxima Nova" panose="02000506030000020004" pitchFamily="2" charset="0"/>
              </a:rPr>
              <a:t>)</a:t>
            </a:r>
            <a:endParaRPr lang="de-DE" sz="1200" baseline="30000" dirty="0">
              <a:solidFill>
                <a:schemeClr val="tx1">
                  <a:lumMod val="50000"/>
                  <a:lumOff val="50000"/>
                </a:schemeClr>
              </a:solidFill>
              <a:latin typeface="Proxima Nova" panose="02000506030000020004" pitchFamily="2" charset="0"/>
            </a:endParaRPr>
          </a:p>
        </p:txBody>
      </p:sp>
      <p:sp>
        <p:nvSpPr>
          <p:cNvPr id="41" name="TextBox 40">
            <a:extLst>
              <a:ext uri="{FF2B5EF4-FFF2-40B4-BE49-F238E27FC236}">
                <a16:creationId xmlns:a16="http://schemas.microsoft.com/office/drawing/2014/main" id="{09CEBF2A-0DC2-324E-96CC-1D25DD9251D7}"/>
              </a:ext>
            </a:extLst>
          </p:cNvPr>
          <p:cNvSpPr txBox="1"/>
          <p:nvPr/>
        </p:nvSpPr>
        <p:spPr>
          <a:xfrm rot="16200000">
            <a:off x="-483935" y="3639220"/>
            <a:ext cx="3683270" cy="276999"/>
          </a:xfrm>
          <a:prstGeom prst="rect">
            <a:avLst/>
          </a:prstGeom>
          <a:noFill/>
        </p:spPr>
        <p:txBody>
          <a:bodyPr wrap="square" rtlCol="0">
            <a:spAutoFit/>
          </a:bodyPr>
          <a:lstStyle/>
          <a:p>
            <a:pPr algn="ctr"/>
            <a:r>
              <a:rPr lang="de-DE" sz="1200" b="1" dirty="0" err="1">
                <a:solidFill>
                  <a:schemeClr val="tx1">
                    <a:lumMod val="50000"/>
                    <a:lumOff val="50000"/>
                  </a:schemeClr>
                </a:solidFill>
                <a:latin typeface="Proxima Nova" panose="02000506030000020004" pitchFamily="2" charset="0"/>
              </a:rPr>
              <a:t>Reliability</a:t>
            </a:r>
            <a:r>
              <a:rPr lang="de-DE" sz="1200" b="1" dirty="0">
                <a:solidFill>
                  <a:schemeClr val="tx1">
                    <a:lumMod val="50000"/>
                    <a:lumOff val="50000"/>
                  </a:schemeClr>
                </a:solidFill>
                <a:latin typeface="Proxima Nova" panose="02000506030000020004" pitchFamily="2" charset="0"/>
              </a:rPr>
              <a:t> </a:t>
            </a:r>
            <a:r>
              <a:rPr lang="de-DE" sz="1200" dirty="0">
                <a:solidFill>
                  <a:schemeClr val="tx1">
                    <a:lumMod val="50000"/>
                    <a:lumOff val="50000"/>
                  </a:schemeClr>
                </a:solidFill>
                <a:latin typeface="Proxima Nova" panose="02000506030000020004" pitchFamily="2" charset="0"/>
              </a:rPr>
              <a:t>(</a:t>
            </a:r>
            <a:r>
              <a:rPr lang="de-DE" sz="1200" dirty="0" err="1">
                <a:solidFill>
                  <a:schemeClr val="tx1">
                    <a:lumMod val="50000"/>
                    <a:lumOff val="50000"/>
                  </a:schemeClr>
                </a:solidFill>
                <a:latin typeface="Proxima Nova" panose="02000506030000020004" pitchFamily="2" charset="0"/>
              </a:rPr>
              <a:t>error</a:t>
            </a:r>
            <a:r>
              <a:rPr lang="de-DE" sz="1200" dirty="0">
                <a:solidFill>
                  <a:schemeClr val="tx1">
                    <a:lumMod val="50000"/>
                    <a:lumOff val="50000"/>
                  </a:schemeClr>
                </a:solidFill>
                <a:latin typeface="Proxima Nova" panose="02000506030000020004" pitchFamily="2" charset="0"/>
              </a:rPr>
              <a:t>/</a:t>
            </a:r>
            <a:r>
              <a:rPr lang="de-DE" sz="1200" dirty="0" err="1">
                <a:solidFill>
                  <a:schemeClr val="tx1">
                    <a:lumMod val="50000"/>
                    <a:lumOff val="50000"/>
                  </a:schemeClr>
                </a:solidFill>
                <a:latin typeface="Proxima Nova" panose="02000506030000020004" pitchFamily="2" charset="0"/>
              </a:rPr>
              <a:t>success</a:t>
            </a:r>
            <a:r>
              <a:rPr lang="de-DE" sz="1200" dirty="0">
                <a:solidFill>
                  <a:schemeClr val="tx1">
                    <a:lumMod val="50000"/>
                    <a:lumOff val="50000"/>
                  </a:schemeClr>
                </a:solidFill>
                <a:latin typeface="Proxima Nova" panose="02000506030000020004" pitchFamily="2" charset="0"/>
              </a:rPr>
              <a:t> </a:t>
            </a:r>
            <a:r>
              <a:rPr lang="de-DE" sz="1200" dirty="0" err="1">
                <a:solidFill>
                  <a:schemeClr val="tx1">
                    <a:lumMod val="50000"/>
                    <a:lumOff val="50000"/>
                  </a:schemeClr>
                </a:solidFill>
                <a:latin typeface="Proxima Nova" panose="02000506030000020004" pitchFamily="2" charset="0"/>
              </a:rPr>
              <a:t>transmission</a:t>
            </a:r>
            <a:r>
              <a:rPr lang="de-DE" sz="1200" dirty="0">
                <a:solidFill>
                  <a:schemeClr val="tx1">
                    <a:lumMod val="50000"/>
                    <a:lumOff val="50000"/>
                  </a:schemeClr>
                </a:solidFill>
                <a:latin typeface="Proxima Nova" panose="02000506030000020004" pitchFamily="2" charset="0"/>
              </a:rPr>
              <a:t> </a:t>
            </a:r>
            <a:r>
              <a:rPr lang="de-DE" sz="1200" dirty="0" err="1">
                <a:solidFill>
                  <a:schemeClr val="tx1">
                    <a:lumMod val="50000"/>
                    <a:lumOff val="50000"/>
                  </a:schemeClr>
                </a:solidFill>
                <a:latin typeface="Proxima Nova" panose="02000506030000020004" pitchFamily="2" charset="0"/>
              </a:rPr>
              <a:t>ratio</a:t>
            </a:r>
            <a:r>
              <a:rPr lang="de-DE" sz="1200" dirty="0">
                <a:solidFill>
                  <a:schemeClr val="tx1">
                    <a:lumMod val="50000"/>
                    <a:lumOff val="50000"/>
                  </a:schemeClr>
                </a:solidFill>
                <a:latin typeface="Proxima Nova" panose="02000506030000020004" pitchFamily="2" charset="0"/>
              </a:rPr>
              <a:t>)</a:t>
            </a:r>
            <a:r>
              <a:rPr lang="de-DE" sz="1200" baseline="30000" dirty="0">
                <a:solidFill>
                  <a:schemeClr val="tx1">
                    <a:lumMod val="50000"/>
                    <a:lumOff val="50000"/>
                  </a:schemeClr>
                </a:solidFill>
                <a:latin typeface="Proxima Nova" panose="02000506030000020004" pitchFamily="2" charset="0"/>
              </a:rPr>
              <a:t>1</a:t>
            </a:r>
          </a:p>
        </p:txBody>
      </p:sp>
      <p:sp>
        <p:nvSpPr>
          <p:cNvPr id="42" name="Rectangle 41">
            <a:extLst>
              <a:ext uri="{FF2B5EF4-FFF2-40B4-BE49-F238E27FC236}">
                <a16:creationId xmlns:a16="http://schemas.microsoft.com/office/drawing/2014/main" id="{2ABEF708-22C2-C440-81EA-49E352ED07A0}"/>
              </a:ext>
            </a:extLst>
          </p:cNvPr>
          <p:cNvSpPr/>
          <p:nvPr/>
        </p:nvSpPr>
        <p:spPr>
          <a:xfrm>
            <a:off x="3837897" y="3118762"/>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1489679-ED41-9A48-8A66-1C21681195EA}"/>
              </a:ext>
            </a:extLst>
          </p:cNvPr>
          <p:cNvSpPr/>
          <p:nvPr/>
        </p:nvSpPr>
        <p:spPr>
          <a:xfrm>
            <a:off x="1871758" y="1981495"/>
            <a:ext cx="901192" cy="945566"/>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Proxima Nova" panose="02000506030000020004" pitchFamily="2" charset="0"/>
              </a:rPr>
              <a:t>Remote</a:t>
            </a:r>
          </a:p>
          <a:p>
            <a:pPr algn="ctr"/>
            <a:r>
              <a:rPr lang="en-US" sz="1400" b="1" dirty="0">
                <a:solidFill>
                  <a:schemeClr val="tx1">
                    <a:lumMod val="65000"/>
                    <a:lumOff val="35000"/>
                  </a:schemeClr>
                </a:solidFill>
                <a:latin typeface="Proxima Nova" panose="02000506030000020004" pitchFamily="2" charset="0"/>
              </a:rPr>
              <a:t>Control</a:t>
            </a:r>
          </a:p>
        </p:txBody>
      </p:sp>
      <p:sp>
        <p:nvSpPr>
          <p:cNvPr id="44" name="Rectangle 43">
            <a:extLst>
              <a:ext uri="{FF2B5EF4-FFF2-40B4-BE49-F238E27FC236}">
                <a16:creationId xmlns:a16="http://schemas.microsoft.com/office/drawing/2014/main" id="{DF6A51BC-D314-9E4F-B826-AADC38C855D5}"/>
              </a:ext>
            </a:extLst>
          </p:cNvPr>
          <p:cNvSpPr/>
          <p:nvPr/>
        </p:nvSpPr>
        <p:spPr>
          <a:xfrm>
            <a:off x="1868073" y="3316534"/>
            <a:ext cx="901192" cy="945566"/>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dirty="0">
                <a:solidFill>
                  <a:schemeClr val="tx1">
                    <a:lumMod val="65000"/>
                    <a:lumOff val="35000"/>
                  </a:schemeClr>
                </a:solidFill>
                <a:latin typeface="Proxima Nova" panose="02000506030000020004" pitchFamily="2" charset="0"/>
              </a:rPr>
              <a:t>Wireless</a:t>
            </a:r>
          </a:p>
          <a:p>
            <a:pPr algn="ctr"/>
            <a:r>
              <a:rPr lang="en-US" sz="1400" b="1" dirty="0">
                <a:solidFill>
                  <a:schemeClr val="tx1">
                    <a:lumMod val="65000"/>
                    <a:lumOff val="35000"/>
                  </a:schemeClr>
                </a:solidFill>
                <a:latin typeface="Proxima Nova" panose="02000506030000020004" pitchFamily="2" charset="0"/>
              </a:rPr>
              <a:t>HART</a:t>
            </a:r>
          </a:p>
        </p:txBody>
      </p:sp>
      <p:sp>
        <p:nvSpPr>
          <p:cNvPr id="45" name="Rectangle 44">
            <a:extLst>
              <a:ext uri="{FF2B5EF4-FFF2-40B4-BE49-F238E27FC236}">
                <a16:creationId xmlns:a16="http://schemas.microsoft.com/office/drawing/2014/main" id="{FED12109-87A3-314A-88D4-2DA0474FCFC1}"/>
              </a:ext>
            </a:extLst>
          </p:cNvPr>
          <p:cNvSpPr/>
          <p:nvPr/>
        </p:nvSpPr>
        <p:spPr>
          <a:xfrm>
            <a:off x="2475408" y="4778327"/>
            <a:ext cx="1678228" cy="335204"/>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Proxima Nova" panose="02000506030000020004" pitchFamily="2" charset="0"/>
              </a:rPr>
              <a:t>Bluetooth</a:t>
            </a:r>
          </a:p>
        </p:txBody>
      </p:sp>
      <p:sp>
        <p:nvSpPr>
          <p:cNvPr id="46" name="Rectangle 45">
            <a:extLst>
              <a:ext uri="{FF2B5EF4-FFF2-40B4-BE49-F238E27FC236}">
                <a16:creationId xmlns:a16="http://schemas.microsoft.com/office/drawing/2014/main" id="{9A3D13C7-1921-A647-88D1-484D2A54C5FC}"/>
              </a:ext>
            </a:extLst>
          </p:cNvPr>
          <p:cNvSpPr/>
          <p:nvPr/>
        </p:nvSpPr>
        <p:spPr>
          <a:xfrm>
            <a:off x="1995723" y="5200145"/>
            <a:ext cx="1146252" cy="335204"/>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Proxima Nova" panose="02000506030000020004" pitchFamily="2" charset="0"/>
              </a:rPr>
              <a:t>ZigBee</a:t>
            </a:r>
          </a:p>
        </p:txBody>
      </p:sp>
      <p:sp>
        <p:nvSpPr>
          <p:cNvPr id="47" name="Rectangle 46">
            <a:extLst>
              <a:ext uri="{FF2B5EF4-FFF2-40B4-BE49-F238E27FC236}">
                <a16:creationId xmlns:a16="http://schemas.microsoft.com/office/drawing/2014/main" id="{E7BDC839-D673-CD41-B1C0-069736DDE5C4}"/>
              </a:ext>
            </a:extLst>
          </p:cNvPr>
          <p:cNvSpPr/>
          <p:nvPr/>
        </p:nvSpPr>
        <p:spPr>
          <a:xfrm>
            <a:off x="3348273" y="5221917"/>
            <a:ext cx="1146252" cy="335204"/>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Proxima Nova" panose="02000506030000020004" pitchFamily="2" charset="0"/>
              </a:rPr>
              <a:t>802.11p</a:t>
            </a:r>
          </a:p>
        </p:txBody>
      </p:sp>
      <p:sp>
        <p:nvSpPr>
          <p:cNvPr id="48" name="Rectangle 47">
            <a:extLst>
              <a:ext uri="{FF2B5EF4-FFF2-40B4-BE49-F238E27FC236}">
                <a16:creationId xmlns:a16="http://schemas.microsoft.com/office/drawing/2014/main" id="{98B158DC-B18D-574C-9855-266865838528}"/>
              </a:ext>
            </a:extLst>
          </p:cNvPr>
          <p:cNvSpPr/>
          <p:nvPr/>
        </p:nvSpPr>
        <p:spPr>
          <a:xfrm>
            <a:off x="4598331" y="4576300"/>
            <a:ext cx="1146252" cy="904944"/>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Proxima Nova" panose="02000506030000020004" pitchFamily="2" charset="0"/>
              </a:rPr>
              <a:t>Standard</a:t>
            </a:r>
          </a:p>
          <a:p>
            <a:pPr algn="ctr"/>
            <a:r>
              <a:rPr lang="en-US" sz="1400" b="1" dirty="0">
                <a:solidFill>
                  <a:schemeClr val="tx1">
                    <a:lumMod val="65000"/>
                    <a:lumOff val="35000"/>
                  </a:schemeClr>
                </a:solidFill>
                <a:latin typeface="Proxima Nova" panose="02000506030000020004" pitchFamily="2" charset="0"/>
              </a:rPr>
              <a:t>WLAN</a:t>
            </a:r>
          </a:p>
        </p:txBody>
      </p:sp>
      <p:sp>
        <p:nvSpPr>
          <p:cNvPr id="49" name="Rectangle 48">
            <a:extLst>
              <a:ext uri="{FF2B5EF4-FFF2-40B4-BE49-F238E27FC236}">
                <a16:creationId xmlns:a16="http://schemas.microsoft.com/office/drawing/2014/main" id="{9F038E37-DA7A-F247-9FAE-E2AC535568A7}"/>
              </a:ext>
            </a:extLst>
          </p:cNvPr>
          <p:cNvSpPr/>
          <p:nvPr/>
        </p:nvSpPr>
        <p:spPr>
          <a:xfrm>
            <a:off x="2903598" y="1932276"/>
            <a:ext cx="4754603" cy="1890750"/>
          </a:xfrm>
          <a:prstGeom prst="rect">
            <a:avLst/>
          </a:prstGeom>
          <a:solidFill>
            <a:srgbClr val="92D050">
              <a:alpha val="82000"/>
            </a:srgbClr>
          </a:solidFill>
          <a:ln w="349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Proxima Nova" panose="02000506030000020004" pitchFamily="2" charset="0"/>
              </a:rPr>
              <a:t>DETERMINISTIC</a:t>
            </a:r>
          </a:p>
          <a:p>
            <a:pPr algn="ctr"/>
            <a:r>
              <a:rPr lang="en-US" sz="1400" b="1" dirty="0">
                <a:solidFill>
                  <a:schemeClr val="bg1"/>
                </a:solidFill>
                <a:latin typeface="Proxima Nova" panose="02000506030000020004" pitchFamily="2" charset="0"/>
              </a:rPr>
              <a:t>REQUIRMENTS</a:t>
            </a:r>
          </a:p>
        </p:txBody>
      </p:sp>
      <p:sp>
        <p:nvSpPr>
          <p:cNvPr id="50" name="Rectangle 49">
            <a:extLst>
              <a:ext uri="{FF2B5EF4-FFF2-40B4-BE49-F238E27FC236}">
                <a16:creationId xmlns:a16="http://schemas.microsoft.com/office/drawing/2014/main" id="{EB30189D-E02A-6E4D-BDB3-D88A02AAA20E}"/>
              </a:ext>
            </a:extLst>
          </p:cNvPr>
          <p:cNvSpPr/>
          <p:nvPr/>
        </p:nvSpPr>
        <p:spPr>
          <a:xfrm>
            <a:off x="3023415" y="3555717"/>
            <a:ext cx="2515136" cy="471707"/>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Proxima Nova" panose="02000506030000020004" pitchFamily="2" charset="0"/>
              </a:rPr>
              <a:t>SIEMENS IWLAN</a:t>
            </a:r>
          </a:p>
        </p:txBody>
      </p:sp>
      <p:sp>
        <p:nvSpPr>
          <p:cNvPr id="51" name="Rectangle 50">
            <a:extLst>
              <a:ext uri="{FF2B5EF4-FFF2-40B4-BE49-F238E27FC236}">
                <a16:creationId xmlns:a16="http://schemas.microsoft.com/office/drawing/2014/main" id="{474769AA-CCFC-594C-9309-8E7C857E554E}"/>
              </a:ext>
            </a:extLst>
          </p:cNvPr>
          <p:cNvSpPr/>
          <p:nvPr/>
        </p:nvSpPr>
        <p:spPr>
          <a:xfrm>
            <a:off x="2818881" y="4034711"/>
            <a:ext cx="3471372" cy="454335"/>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Proxima Nova" panose="02000506030000020004" pitchFamily="2" charset="0"/>
              </a:rPr>
              <a:t>LTE/4G</a:t>
            </a:r>
          </a:p>
        </p:txBody>
      </p:sp>
    </p:spTree>
    <p:extLst>
      <p:ext uri="{BB962C8B-B14F-4D97-AF65-F5344CB8AC3E}">
        <p14:creationId xmlns:p14="http://schemas.microsoft.com/office/powerpoint/2010/main" val="89122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37" grpId="0"/>
      <p:bldP spid="38" grpId="0"/>
      <p:bldP spid="39" grpId="0"/>
      <p:bldP spid="40" grpId="0"/>
      <p:bldP spid="41" grpId="0"/>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NIST for 802-11 RTA TIG v2</Template>
  <TotalTime>506</TotalTime>
  <Words>949</Words>
  <Application>Microsoft Office PowerPoint</Application>
  <PresentationFormat>On-screen Show (4:3)</PresentationFormat>
  <Paragraphs>250</Paragraphs>
  <Slides>14</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 Unicode MS</vt:lpstr>
      <vt:lpstr>MS Gothic</vt:lpstr>
      <vt:lpstr>Arial</vt:lpstr>
      <vt:lpstr>Calibri</vt:lpstr>
      <vt:lpstr>Proxima Nova</vt:lpstr>
      <vt:lpstr>Times New Roman</vt:lpstr>
      <vt:lpstr>Office Theme</vt:lpstr>
      <vt:lpstr>Document</vt:lpstr>
      <vt:lpstr>Use Cases, Requirements and Potential Wireless Approaches for Industrial Automation Applications</vt:lpstr>
      <vt:lpstr>Abstract</vt:lpstr>
      <vt:lpstr>Shift to Smart Factory</vt:lpstr>
      <vt:lpstr>Architecture of Industrial Automation Systems</vt:lpstr>
      <vt:lpstr>Relevant Performance Metrics in Industrial Automation Systems</vt:lpstr>
      <vt:lpstr>Illustration Cycle Time and Components</vt:lpstr>
      <vt:lpstr>Typical Use Cases</vt:lpstr>
      <vt:lpstr>Use Case Requirements</vt:lpstr>
      <vt:lpstr>Contemporary Wireless Capabilities</vt:lpstr>
      <vt:lpstr>Token-Passing Principle &amp; Cooperation</vt:lpstr>
      <vt:lpstr>Performance Studies</vt:lpstr>
      <vt:lpstr>Experimental Evaluation</vt:lpstr>
      <vt:lpstr>Conclusions</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Cases, Requirements and Potential Wireless Approaches for Industrial Automation Applications</dc:title>
  <dc:creator>James Gross</dc:creator>
  <cp:lastModifiedBy>Jones, Allan</cp:lastModifiedBy>
  <cp:revision>88</cp:revision>
  <cp:lastPrinted>1601-01-01T00:00:00Z</cp:lastPrinted>
  <dcterms:created xsi:type="dcterms:W3CDTF">2018-10-01T17:38:13Z</dcterms:created>
  <dcterms:modified xsi:type="dcterms:W3CDTF">2018-11-08T08:00:19Z</dcterms:modified>
</cp:coreProperties>
</file>