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6" r:id="rId2"/>
    <p:sldId id="262" r:id="rId3"/>
    <p:sldId id="284" r:id="rId4"/>
    <p:sldId id="270" r:id="rId5"/>
    <p:sldId id="273" r:id="rId6"/>
    <p:sldId id="282" r:id="rId7"/>
    <p:sldId id="278" r:id="rId8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508" autoAdjust="0"/>
    <p:restoredTop sz="94660"/>
  </p:normalViewPr>
  <p:slideViewPr>
    <p:cSldViewPr>
      <p:cViewPr varScale="1">
        <p:scale>
          <a:sx n="92" d="100"/>
          <a:sy n="92" d="100"/>
        </p:scale>
        <p:origin x="216" y="65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11/14/2018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2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4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939656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5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848978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7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70192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Peter Ecclesine (Cisco Systems)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Peter Ecclesine (Cisco Systems)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November 2018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Peter Ecclesine (Cisco Systems)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2018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Peter Ecclesine (Cisco Systems)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2018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Peter Ecclesine (Cisco Systems)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2018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Peter Ecclesine (Cisco Systems)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2018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Peter Ecclesine (Cisco Systems)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Peter Ecclesine (Cisco Systems)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Peter Ecclesine (Cisco Systems)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November 2018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Peter Ecclesine (Cisco Systems)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802.11-18/1846r2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mailto:volker.jungnickel@hhi.fraunhofer.de" TargetMode="External"/><Relationship Id="rId13" Type="http://schemas.openxmlformats.org/officeDocument/2006/relationships/hyperlink" Target="mailto:petere@ieee.org" TargetMode="External"/><Relationship Id="rId18" Type="http://schemas.openxmlformats.org/officeDocument/2006/relationships/hyperlink" Target="mailto:Ping.FANG@huawei.com" TargetMode="External"/><Relationship Id="rId3" Type="http://schemas.openxmlformats.org/officeDocument/2006/relationships/hyperlink" Target="mailto:robert.stacey@intel.com" TargetMode="External"/><Relationship Id="rId21" Type="http://schemas.openxmlformats.org/officeDocument/2006/relationships/hyperlink" Target="mailto:d3e3e3@gmail.com" TargetMode="External"/><Relationship Id="rId7" Type="http://schemas.openxmlformats.org/officeDocument/2006/relationships/hyperlink" Target="mailto:Gaurav.Patwardhan@hpe.com" TargetMode="External"/><Relationship Id="rId12" Type="http://schemas.openxmlformats.org/officeDocument/2006/relationships/hyperlink" Target="mailto:henry@LOGOUT.COM" TargetMode="External"/><Relationship Id="rId17" Type="http://schemas.openxmlformats.org/officeDocument/2006/relationships/hyperlink" Target="mailto:LRA@tiac.net" TargetMode="External"/><Relationship Id="rId2" Type="http://schemas.openxmlformats.org/officeDocument/2006/relationships/notesSlide" Target="../notesSlides/notesSlide2.xml"/><Relationship Id="rId16" Type="http://schemas.openxmlformats.org/officeDocument/2006/relationships/hyperlink" Target="mailto:aasterja@qti.qualcomm.com" TargetMode="External"/><Relationship Id="rId20" Type="http://schemas.openxmlformats.org/officeDocument/2006/relationships/hyperlink" Target="mailto:shiwenhe@seu.edu.cn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po-kai.huang@intel.com" TargetMode="External"/><Relationship Id="rId11" Type="http://schemas.openxmlformats.org/officeDocument/2006/relationships/hyperlink" Target="mailto:alex.ashley@hotmail.co.uk" TargetMode="External"/><Relationship Id="rId5" Type="http://schemas.openxmlformats.org/officeDocument/2006/relationships/hyperlink" Target="mailto:chaochun.wang@mediatek.com" TargetMode="External"/><Relationship Id="rId15" Type="http://schemas.openxmlformats.org/officeDocument/2006/relationships/hyperlink" Target="mailto:yongho.seok@gmail.com" TargetMode="External"/><Relationship Id="rId10" Type="http://schemas.openxmlformats.org/officeDocument/2006/relationships/hyperlink" Target="mailto:edward.ks.au@huawei.com" TargetMode="External"/><Relationship Id="rId19" Type="http://schemas.openxmlformats.org/officeDocument/2006/relationships/hyperlink" Target="mailto:jiamin.chen@mail01.huawei.com" TargetMode="External"/><Relationship Id="rId4" Type="http://schemas.openxmlformats.org/officeDocument/2006/relationships/hyperlink" Target="mailto:carlos.cordeiro@intel.com" TargetMode="External"/><Relationship Id="rId9" Type="http://schemas.openxmlformats.org/officeDocument/2006/relationships/hyperlink" Target="mailto:emily.h.qi@intel.com" TargetMode="External"/><Relationship Id="rId14" Type="http://schemas.openxmlformats.org/officeDocument/2006/relationships/hyperlink" Target="mailto:adrian.p.stephens@ieee.org" TargetMode="External"/><Relationship Id="rId22" Type="http://schemas.openxmlformats.org/officeDocument/2006/relationships/hyperlink" Target="mailto:ddrgal@gmail.com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09/11-09-1034-12-0000-802-11-editorial-style-guide.docx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development.standards.ieee.org/myproject/Public/mytools/draft/styleman.pdf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grouper.ieee.org/groups/802/11/Reports/802.11_Timelines.htm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802.11 WG Editor’s Meeting </a:t>
            </a:r>
            <a:r>
              <a:rPr lang="en-US" dirty="0" smtClean="0"/>
              <a:t>(November 2018</a:t>
            </a:r>
            <a:r>
              <a:rPr lang="en-US" dirty="0"/>
              <a:t>)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2018-11-06</a:t>
            </a:r>
            <a:endParaRPr lang="en-GB" sz="2000" b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November 2018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 smtClean="0"/>
              <a:t>Peter Ecclesine (Cisco Systems)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62794483"/>
              </p:ext>
            </p:extLst>
          </p:nvPr>
        </p:nvGraphicFramePr>
        <p:xfrm>
          <a:off x="993775" y="2436813"/>
          <a:ext cx="10123488" cy="2460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04" name="Document" r:id="rId4" imgW="10439485" imgH="2546686" progId="Word.Document.8">
                  <p:embed/>
                </p:oleObj>
              </mc:Choice>
              <mc:Fallback>
                <p:oleObj name="Document" r:id="rId4" imgW="10439485" imgH="2546686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3775" y="2436813"/>
                        <a:ext cx="10123488" cy="2460625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Volunteer Editor Contacts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2018</a:t>
            </a:r>
            <a:endParaRPr lang="en-GB"/>
          </a:p>
        </p:txBody>
      </p:sp>
      <p:sp>
        <p:nvSpPr>
          <p:cNvPr id="8" name="Rectangle 3"/>
          <p:cNvSpPr>
            <a:spLocks noGrp="1" noChangeArrowheads="1"/>
          </p:cNvSpPr>
          <p:nvPr>
            <p:ph idx="1"/>
          </p:nvPr>
        </p:nvSpPr>
        <p:spPr>
          <a:xfrm>
            <a:off x="907283" y="1524000"/>
            <a:ext cx="10361084" cy="4876800"/>
          </a:xfrm>
          <a:noFill/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sz="1600" b="1" dirty="0" err="1" smtClean="0"/>
              <a:t>TGax</a:t>
            </a:r>
            <a:r>
              <a:rPr lang="en-US" sz="1600" b="1" dirty="0" smtClean="0"/>
              <a:t> </a:t>
            </a:r>
            <a:r>
              <a:rPr lang="en-US" sz="1600" b="1" dirty="0"/>
              <a:t>– Robert Stacey </a:t>
            </a:r>
            <a:r>
              <a:rPr lang="en-US" sz="1600" dirty="0"/>
              <a:t>– </a:t>
            </a:r>
            <a:r>
              <a:rPr lang="en-US" sz="1600" dirty="0">
                <a:hlinkClick r:id="rId3"/>
              </a:rPr>
              <a:t>robert.stacey@intel.com</a:t>
            </a:r>
            <a:r>
              <a:rPr lang="en-US" sz="1600" dirty="0"/>
              <a:t> </a:t>
            </a:r>
            <a:r>
              <a:rPr lang="en-US" sz="1600" b="0" dirty="0"/>
              <a:t> </a:t>
            </a:r>
          </a:p>
          <a:p>
            <a:pPr marL="342900" lvl="1" indent="-342900">
              <a:buFontTx/>
              <a:buChar char="•"/>
            </a:pPr>
            <a:r>
              <a:rPr lang="en-US" sz="1600" b="1" dirty="0" err="1"/>
              <a:t>TGay</a:t>
            </a:r>
            <a:r>
              <a:rPr lang="en-US" sz="1600" b="1" dirty="0"/>
              <a:t> – Carlos </a:t>
            </a:r>
            <a:r>
              <a:rPr lang="en-US" sz="1600" b="1" dirty="0" err="1"/>
              <a:t>Cordeiro</a:t>
            </a:r>
            <a:r>
              <a:rPr lang="en-US" sz="1600" b="1" dirty="0"/>
              <a:t> </a:t>
            </a:r>
            <a:r>
              <a:rPr lang="en-US" sz="1600" dirty="0"/>
              <a:t>– </a:t>
            </a:r>
            <a:r>
              <a:rPr lang="en-US" sz="1600" dirty="0">
                <a:hlinkClick r:id="rId4"/>
              </a:rPr>
              <a:t>carlos.cordeiro@intel.com</a:t>
            </a:r>
            <a:r>
              <a:rPr lang="en-US" sz="1600" dirty="0"/>
              <a:t>  </a:t>
            </a:r>
          </a:p>
          <a:p>
            <a:pPr marL="342900" lvl="1" indent="-342900">
              <a:buFontTx/>
              <a:buChar char="•"/>
            </a:pPr>
            <a:r>
              <a:rPr lang="en-US" sz="1600" b="1" dirty="0" err="1"/>
              <a:t>TGaz</a:t>
            </a:r>
            <a:r>
              <a:rPr lang="en-US" sz="1600" b="1" dirty="0"/>
              <a:t> – Chao Chun Wang </a:t>
            </a:r>
            <a:r>
              <a:rPr lang="en-US" sz="1600" dirty="0"/>
              <a:t>– </a:t>
            </a:r>
            <a:r>
              <a:rPr lang="en-US" sz="1600" dirty="0">
                <a:hlinkClick r:id="rId5"/>
              </a:rPr>
              <a:t>chaochun.wang@mediatek.com</a:t>
            </a:r>
            <a:r>
              <a:rPr lang="en-US" sz="1600" dirty="0"/>
              <a:t> </a:t>
            </a:r>
            <a:endParaRPr lang="en-US" sz="1600" dirty="0" smtClean="0"/>
          </a:p>
          <a:p>
            <a:pPr marL="342900" lvl="1" indent="-342900">
              <a:buFontTx/>
              <a:buChar char="•"/>
            </a:pPr>
            <a:r>
              <a:rPr lang="en-US" sz="1600" b="1" dirty="0" err="1" smtClean="0"/>
              <a:t>TGba</a:t>
            </a:r>
            <a:r>
              <a:rPr lang="en-US" sz="1600" b="1" dirty="0" smtClean="0"/>
              <a:t> – Po-kai Huang </a:t>
            </a:r>
            <a:r>
              <a:rPr lang="en-US" sz="1600" dirty="0"/>
              <a:t>– </a:t>
            </a:r>
            <a:r>
              <a:rPr lang="en-US" sz="1600" dirty="0" smtClean="0">
                <a:hlinkClick r:id="rId6"/>
              </a:rPr>
              <a:t>po-kai.huang@intel.com</a:t>
            </a:r>
            <a:r>
              <a:rPr lang="en-US" sz="1600" dirty="0" smtClean="0"/>
              <a:t> </a:t>
            </a:r>
          </a:p>
          <a:p>
            <a:pPr marL="342900" lvl="1" indent="-342900">
              <a:buFontTx/>
              <a:buChar char="•"/>
            </a:pPr>
            <a:r>
              <a:rPr lang="en-US" sz="1600" b="1" dirty="0" err="1" smtClean="0"/>
              <a:t>TGbb</a:t>
            </a:r>
            <a:r>
              <a:rPr lang="en-US" sz="1600" b="1" dirty="0" smtClean="0"/>
              <a:t> - </a:t>
            </a:r>
            <a:r>
              <a:rPr lang="en-US" sz="1600" b="1" dirty="0"/>
              <a:t>Gaurav </a:t>
            </a:r>
            <a:r>
              <a:rPr lang="en-US" sz="1600" b="1" dirty="0" err="1" smtClean="0"/>
              <a:t>Patwardhan</a:t>
            </a:r>
            <a:r>
              <a:rPr lang="en-US" sz="1600" b="1" dirty="0" smtClean="0"/>
              <a:t> </a:t>
            </a:r>
            <a:r>
              <a:rPr lang="en-US" sz="1600" dirty="0" smtClean="0">
                <a:hlinkClick r:id="rId7"/>
              </a:rPr>
              <a:t>Gaurav.Patwardhan@hpe.com</a:t>
            </a:r>
            <a:r>
              <a:rPr lang="en-US" sz="1600" dirty="0" smtClean="0"/>
              <a:t> , </a:t>
            </a:r>
            <a:r>
              <a:rPr lang="en-US" sz="1600" b="1" dirty="0"/>
              <a:t>Volker </a:t>
            </a:r>
            <a:r>
              <a:rPr lang="en-US" sz="1600" b="1" dirty="0" err="1" smtClean="0"/>
              <a:t>Jungnickel</a:t>
            </a:r>
            <a:r>
              <a:rPr lang="en-US" sz="1600" b="1" dirty="0"/>
              <a:t> </a:t>
            </a:r>
            <a:r>
              <a:rPr lang="en-US" sz="1600" dirty="0" smtClean="0">
                <a:hlinkClick r:id="rId8"/>
              </a:rPr>
              <a:t>volker.jungnickel@hhi.fraunhofer.de</a:t>
            </a:r>
            <a:r>
              <a:rPr lang="en-US" sz="1600" dirty="0" smtClean="0"/>
              <a:t> </a:t>
            </a:r>
          </a:p>
          <a:p>
            <a:pPr marL="342900" lvl="1" indent="-342900">
              <a:buFontTx/>
              <a:buChar char="•"/>
            </a:pPr>
            <a:r>
              <a:rPr lang="en-US" sz="1600" dirty="0" smtClean="0"/>
              <a:t> </a:t>
            </a:r>
            <a:r>
              <a:rPr lang="en-US" sz="1600" b="1" dirty="0" err="1" smtClean="0"/>
              <a:t>REVmd</a:t>
            </a:r>
            <a:r>
              <a:rPr lang="en-US" sz="1600" b="1" dirty="0" smtClean="0"/>
              <a:t> – Emily </a:t>
            </a:r>
            <a:r>
              <a:rPr lang="en-US" sz="1600" b="1" dirty="0"/>
              <a:t>Qi </a:t>
            </a:r>
            <a:r>
              <a:rPr lang="en-US" sz="1600" dirty="0"/>
              <a:t>– </a:t>
            </a:r>
            <a:r>
              <a:rPr lang="en-US" sz="1600" b="0" dirty="0" smtClean="0">
                <a:hlinkClick r:id="rId9"/>
              </a:rPr>
              <a:t>emily.h.qi@intel.com</a:t>
            </a:r>
            <a:r>
              <a:rPr lang="en-US" sz="1600" dirty="0" smtClean="0"/>
              <a:t>, </a:t>
            </a:r>
            <a:r>
              <a:rPr lang="en-US" sz="1600" b="1" dirty="0"/>
              <a:t>Edward Au </a:t>
            </a:r>
            <a:r>
              <a:rPr lang="en-US" sz="1600" dirty="0"/>
              <a:t>– </a:t>
            </a:r>
            <a:r>
              <a:rPr lang="en-US" sz="1600" b="0" u="sng" dirty="0">
                <a:hlinkClick r:id="rId10"/>
              </a:rPr>
              <a:t>edward.ks.au@huawei.com</a:t>
            </a:r>
            <a:r>
              <a:rPr lang="en-US" sz="1600" dirty="0"/>
              <a:t>, </a:t>
            </a:r>
          </a:p>
          <a:p>
            <a:pPr marL="342900" lvl="1" indent="-342900">
              <a:buFontTx/>
              <a:buChar char="•"/>
            </a:pPr>
            <a:r>
              <a:rPr lang="en-US" sz="1600" dirty="0" smtClean="0"/>
              <a:t>Editors </a:t>
            </a:r>
            <a:r>
              <a:rPr lang="en-US" sz="1600" dirty="0"/>
              <a:t>Emeritus:</a:t>
            </a:r>
          </a:p>
          <a:p>
            <a:pPr lvl="1"/>
            <a:r>
              <a:rPr lang="en-US" sz="1050" dirty="0" err="1"/>
              <a:t>TGaa</a:t>
            </a:r>
            <a:r>
              <a:rPr lang="en-US" sz="1050" dirty="0"/>
              <a:t> – Alex Ashley – </a:t>
            </a:r>
            <a:r>
              <a:rPr lang="en-US" sz="1050" dirty="0" smtClean="0">
                <a:hlinkClick r:id="rId11"/>
              </a:rPr>
              <a:t>alex.ashley@hotmail.co.uk</a:t>
            </a:r>
            <a:r>
              <a:rPr lang="en-US" sz="1050" dirty="0" smtClean="0"/>
              <a:t>	</a:t>
            </a:r>
          </a:p>
          <a:p>
            <a:pPr lvl="1"/>
            <a:r>
              <a:rPr lang="en-US" sz="1050" dirty="0" err="1" smtClean="0"/>
              <a:t>TGac</a:t>
            </a:r>
            <a:r>
              <a:rPr lang="en-US" sz="1050" dirty="0" smtClean="0"/>
              <a:t> – Robert Stacey – </a:t>
            </a:r>
            <a:r>
              <a:rPr lang="en-US" sz="1050" dirty="0" smtClean="0">
                <a:hlinkClick r:id="rId3"/>
              </a:rPr>
              <a:t>robert.stacey@intel.com</a:t>
            </a:r>
            <a:r>
              <a:rPr lang="en-US" sz="1050" dirty="0" smtClean="0"/>
              <a:t> </a:t>
            </a:r>
          </a:p>
          <a:p>
            <a:pPr lvl="1"/>
            <a:r>
              <a:rPr lang="en-US" sz="1050" dirty="0" err="1" smtClean="0"/>
              <a:t>TGad</a:t>
            </a:r>
            <a:r>
              <a:rPr lang="en-US" sz="1050" dirty="0" smtClean="0"/>
              <a:t> </a:t>
            </a:r>
            <a:r>
              <a:rPr lang="en-US" sz="1050" dirty="0"/>
              <a:t>– Carlos Cordeiro – </a:t>
            </a:r>
            <a:r>
              <a:rPr lang="en-US" sz="1050" dirty="0">
                <a:hlinkClick r:id="rId4"/>
              </a:rPr>
              <a:t>carlos.cordeiro@intel.com</a:t>
            </a:r>
            <a:r>
              <a:rPr lang="en-US" sz="1050" dirty="0"/>
              <a:t>  </a:t>
            </a:r>
          </a:p>
          <a:p>
            <a:pPr lvl="1"/>
            <a:r>
              <a:rPr lang="en-US" sz="1050" dirty="0" err="1"/>
              <a:t>TGae</a:t>
            </a:r>
            <a:r>
              <a:rPr lang="en-US" sz="1050" dirty="0"/>
              <a:t> – Henry </a:t>
            </a:r>
            <a:r>
              <a:rPr lang="en-US" sz="1050" dirty="0" err="1"/>
              <a:t>Ptasinski</a:t>
            </a:r>
            <a:r>
              <a:rPr lang="en-US" sz="1050" dirty="0"/>
              <a:t> – </a:t>
            </a:r>
            <a:r>
              <a:rPr lang="en-US" sz="1050" dirty="0">
                <a:hlinkClick r:id="rId12"/>
              </a:rPr>
              <a:t>henry@LOGOUT.COM</a:t>
            </a:r>
            <a:r>
              <a:rPr lang="en-US" sz="1050" dirty="0"/>
              <a:t> </a:t>
            </a:r>
          </a:p>
          <a:p>
            <a:pPr lvl="1"/>
            <a:r>
              <a:rPr lang="en-US" sz="1050" dirty="0" err="1"/>
              <a:t>TGaf</a:t>
            </a:r>
            <a:r>
              <a:rPr lang="en-US" sz="1050" dirty="0"/>
              <a:t> – Peter Ecclesine – </a:t>
            </a:r>
            <a:r>
              <a:rPr lang="en-US" sz="1050" dirty="0">
                <a:hlinkClick r:id="rId13"/>
              </a:rPr>
              <a:t>petere@ieee.org</a:t>
            </a:r>
            <a:r>
              <a:rPr lang="en-US" sz="1050" dirty="0"/>
              <a:t>  </a:t>
            </a:r>
          </a:p>
          <a:p>
            <a:pPr lvl="1"/>
            <a:r>
              <a:rPr lang="en-US" sz="1050" dirty="0" err="1"/>
              <a:t>REVmc</a:t>
            </a:r>
            <a:r>
              <a:rPr lang="en-US" sz="1050" dirty="0"/>
              <a:t> – Adrian Stephens </a:t>
            </a:r>
            <a:r>
              <a:rPr lang="en-US" sz="1050" b="0" dirty="0"/>
              <a:t>– </a:t>
            </a:r>
            <a:r>
              <a:rPr lang="en-US" sz="1050" b="0" dirty="0">
                <a:hlinkClick r:id="rId14"/>
              </a:rPr>
              <a:t>adrian.p.stephens@ieee.org</a:t>
            </a:r>
            <a:r>
              <a:rPr lang="en-US" sz="1050" b="0" dirty="0"/>
              <a:t> </a:t>
            </a:r>
            <a:r>
              <a:rPr lang="en-US" sz="1050" dirty="0"/>
              <a:t>, Edward Au – </a:t>
            </a:r>
            <a:r>
              <a:rPr lang="en-US" sz="1050" b="0" u="sng" dirty="0">
                <a:hlinkClick r:id="rId10"/>
              </a:rPr>
              <a:t>edward.ks.au@huawei.com</a:t>
            </a:r>
            <a:r>
              <a:rPr lang="en-US" sz="1050" dirty="0"/>
              <a:t>, Emily Qi – </a:t>
            </a:r>
            <a:r>
              <a:rPr lang="en-US" sz="1050" b="0" dirty="0">
                <a:hlinkClick r:id="rId9"/>
              </a:rPr>
              <a:t>emily.h.qi@intel.com</a:t>
            </a:r>
            <a:r>
              <a:rPr lang="en-US" sz="1050" b="0" dirty="0"/>
              <a:t> </a:t>
            </a:r>
            <a:endParaRPr lang="en-US" sz="1050" b="0" dirty="0" smtClean="0"/>
          </a:p>
          <a:p>
            <a:pPr lvl="1"/>
            <a:r>
              <a:rPr lang="en-US" sz="1050" dirty="0" err="1"/>
              <a:t>TGah</a:t>
            </a:r>
            <a:r>
              <a:rPr lang="en-US" sz="1050" dirty="0"/>
              <a:t> – </a:t>
            </a:r>
            <a:r>
              <a:rPr lang="en-US" sz="1050" dirty="0" err="1"/>
              <a:t>Yongho</a:t>
            </a:r>
            <a:r>
              <a:rPr lang="en-US" sz="1050" dirty="0"/>
              <a:t> </a:t>
            </a:r>
            <a:r>
              <a:rPr lang="en-US" sz="1050" dirty="0" err="1"/>
              <a:t>Seok</a:t>
            </a:r>
            <a:r>
              <a:rPr lang="en-US" sz="1050" dirty="0"/>
              <a:t> </a:t>
            </a:r>
            <a:r>
              <a:rPr lang="en-US" sz="1050" dirty="0">
                <a:hlinkClick r:id="rId15"/>
              </a:rPr>
              <a:t>yongho.seok@gmail.com</a:t>
            </a:r>
            <a:r>
              <a:rPr lang="en-US" sz="1050" dirty="0"/>
              <a:t>,  Alfred </a:t>
            </a:r>
            <a:r>
              <a:rPr lang="en-US" sz="1050" dirty="0" err="1"/>
              <a:t>Asterjadhi</a:t>
            </a:r>
            <a:r>
              <a:rPr lang="en-US" sz="1050" dirty="0"/>
              <a:t> – </a:t>
            </a:r>
            <a:r>
              <a:rPr lang="en-US" sz="1050" dirty="0">
                <a:hlinkClick r:id="rId16"/>
              </a:rPr>
              <a:t>aasterja@qti.qualcomm.com</a:t>
            </a:r>
            <a:r>
              <a:rPr lang="en-US" sz="1050" dirty="0"/>
              <a:t>  </a:t>
            </a:r>
          </a:p>
          <a:p>
            <a:pPr lvl="1"/>
            <a:r>
              <a:rPr lang="en-US" sz="1050" dirty="0" err="1"/>
              <a:t>TGai</a:t>
            </a:r>
            <a:r>
              <a:rPr lang="en-US" sz="1050" dirty="0"/>
              <a:t> - </a:t>
            </a:r>
            <a:r>
              <a:rPr lang="en-US" sz="1050" dirty="0">
                <a:hlinkClick r:id="rId17"/>
              </a:rPr>
              <a:t>LRA@tiac.net</a:t>
            </a:r>
            <a:r>
              <a:rPr lang="en-US" sz="1050" dirty="0"/>
              <a:t>, Ping FANG </a:t>
            </a:r>
            <a:r>
              <a:rPr lang="en-US" sz="1050" dirty="0">
                <a:hlinkClick r:id="rId18"/>
              </a:rPr>
              <a:t>Ping.FANG@huawei.com </a:t>
            </a:r>
            <a:endParaRPr lang="en-US" sz="1050" dirty="0"/>
          </a:p>
          <a:p>
            <a:pPr lvl="1"/>
            <a:r>
              <a:rPr lang="en-US" sz="1000" b="0" dirty="0" err="1" smtClean="0"/>
              <a:t>TGaj</a:t>
            </a:r>
            <a:r>
              <a:rPr lang="en-US" sz="1000" b="0" dirty="0" smtClean="0"/>
              <a:t> </a:t>
            </a:r>
            <a:r>
              <a:rPr lang="en-US" sz="1000" b="0" dirty="0"/>
              <a:t>– </a:t>
            </a:r>
            <a:r>
              <a:rPr lang="en-US" sz="1000" b="0" dirty="0" err="1"/>
              <a:t>Jiamin</a:t>
            </a:r>
            <a:r>
              <a:rPr lang="en-US" sz="1000" b="0" dirty="0"/>
              <a:t> CHEN – </a:t>
            </a:r>
            <a:r>
              <a:rPr lang="en-US" sz="1000" b="0" dirty="0">
                <a:hlinkClick r:id="rId19"/>
              </a:rPr>
              <a:t>jiamin.chen@mail01.huawei.com</a:t>
            </a:r>
            <a:r>
              <a:rPr lang="en-US" sz="1000" b="0" dirty="0"/>
              <a:t> , </a:t>
            </a:r>
            <a:r>
              <a:rPr lang="en-US" sz="1000" b="0" dirty="0" err="1"/>
              <a:t>Shiwen</a:t>
            </a:r>
            <a:r>
              <a:rPr lang="en-US" sz="1000" b="0" dirty="0"/>
              <a:t> He – </a:t>
            </a:r>
            <a:r>
              <a:rPr lang="en-US" sz="1000" b="0" u="sng" dirty="0" smtClean="0">
                <a:hlinkClick r:id="rId20"/>
              </a:rPr>
              <a:t>shiwenhe@seu.edu.cn</a:t>
            </a:r>
            <a:endParaRPr lang="en-US" sz="1000" b="0" u="sng" dirty="0" smtClean="0"/>
          </a:p>
          <a:p>
            <a:pPr lvl="1"/>
            <a:r>
              <a:rPr lang="en-US" sz="1000" dirty="0" err="1"/>
              <a:t>TGak</a:t>
            </a:r>
            <a:r>
              <a:rPr lang="en-US" sz="1000" dirty="0"/>
              <a:t> – Donald Eastlake – </a:t>
            </a:r>
            <a:r>
              <a:rPr lang="en-US" sz="1000" dirty="0">
                <a:hlinkClick r:id="rId21"/>
              </a:rPr>
              <a:t>d3e3e3@gmail.com</a:t>
            </a:r>
            <a:r>
              <a:rPr lang="en-US" sz="1000" dirty="0"/>
              <a:t> </a:t>
            </a:r>
            <a:endParaRPr lang="en-US" sz="1000" dirty="0" smtClean="0"/>
          </a:p>
          <a:p>
            <a:pPr lvl="1"/>
            <a:r>
              <a:rPr lang="en-US" sz="1050" dirty="0" err="1" smtClean="0"/>
              <a:t>TGaq</a:t>
            </a:r>
            <a:r>
              <a:rPr lang="en-US" sz="1050" dirty="0" smtClean="0"/>
              <a:t> </a:t>
            </a:r>
            <a:r>
              <a:rPr lang="en-US" sz="1050" dirty="0"/>
              <a:t>– Dan Gal –  </a:t>
            </a:r>
            <a:r>
              <a:rPr lang="en-US" sz="1050" dirty="0">
                <a:hlinkClick r:id="rId22"/>
              </a:rPr>
              <a:t>ddrgal@gmail.com</a:t>
            </a:r>
            <a:r>
              <a:rPr lang="en-US" sz="1050" dirty="0"/>
              <a:t> , Lee Armstrong – </a:t>
            </a:r>
            <a:r>
              <a:rPr lang="en-US" sz="1050" dirty="0">
                <a:solidFill>
                  <a:schemeClr val="accent2"/>
                </a:solidFill>
                <a:hlinkClick r:id="rId17"/>
              </a:rPr>
              <a:t>LRA@tiac.net</a:t>
            </a:r>
            <a:r>
              <a:rPr lang="en-US" sz="1050" dirty="0">
                <a:solidFill>
                  <a:schemeClr val="accent2"/>
                </a:solidFill>
              </a:rPr>
              <a:t> </a:t>
            </a:r>
            <a:endParaRPr lang="en-US" sz="1050" dirty="0"/>
          </a:p>
          <a:p>
            <a:pPr lvl="1"/>
            <a:endParaRPr lang="en-US" sz="1050" dirty="0"/>
          </a:p>
          <a:p>
            <a:pPr lvl="1"/>
            <a:endParaRPr lang="en-US" sz="160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11ax next steps (continued)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29217" y="1981200"/>
            <a:ext cx="10361084" cy="4113213"/>
          </a:xfrm>
        </p:spPr>
        <p:txBody>
          <a:bodyPr/>
          <a:lstStyle/>
          <a:p>
            <a:r>
              <a:rPr lang="en-US" dirty="0" smtClean="0"/>
              <a:t>MDR review of </a:t>
            </a:r>
            <a:r>
              <a:rPr lang="en-US" dirty="0" smtClean="0">
                <a:solidFill>
                  <a:srgbClr val="FF0000"/>
                </a:solidFill>
              </a:rPr>
              <a:t>D4.0, </a:t>
            </a:r>
            <a:r>
              <a:rPr lang="en-US" dirty="0" smtClean="0"/>
              <a:t> Changed </a:t>
            </a:r>
            <a:r>
              <a:rPr lang="en-US" dirty="0" smtClean="0"/>
              <a:t>the 11ax baseline to </a:t>
            </a:r>
            <a:r>
              <a:rPr lang="en-US" dirty="0" err="1" smtClean="0"/>
              <a:t>REVmd</a:t>
            </a:r>
            <a:endParaRPr lang="en-US" dirty="0" smtClean="0"/>
          </a:p>
          <a:p>
            <a:r>
              <a:rPr lang="en-US" dirty="0" err="1" smtClean="0"/>
              <a:t>REVmd</a:t>
            </a:r>
            <a:r>
              <a:rPr lang="en-US" dirty="0" smtClean="0"/>
              <a:t> SB April 2019, probably will have a shorter SB recycle than </a:t>
            </a:r>
            <a:r>
              <a:rPr lang="en-US" dirty="0" err="1" smtClean="0"/>
              <a:t>REVmc</a:t>
            </a:r>
            <a:r>
              <a:rPr lang="en-US" dirty="0" smtClean="0"/>
              <a:t> did without rolling in any amendments. We expect all to switch baseline to </a:t>
            </a:r>
            <a:r>
              <a:rPr lang="en-US" dirty="0" err="1" smtClean="0"/>
              <a:t>REVmd</a:t>
            </a:r>
            <a:r>
              <a:rPr lang="en-US" dirty="0" smtClean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Peter Ecclesine (Cisco Systems)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32801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802.11 Style Guide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981201"/>
            <a:ext cx="10361084" cy="4494213"/>
          </a:xfrm>
          <a:ln/>
        </p:spPr>
        <p:txBody>
          <a:bodyPr/>
          <a:lstStyle/>
          <a:p>
            <a:r>
              <a:rPr lang="en-GB" dirty="0"/>
              <a:t>See </a:t>
            </a:r>
            <a:r>
              <a:rPr lang="en-GB" dirty="0">
                <a:hlinkClick r:id="rId3"/>
              </a:rPr>
              <a:t>https://</a:t>
            </a:r>
            <a:r>
              <a:rPr lang="en-GB" dirty="0" smtClean="0">
                <a:hlinkClick r:id="rId3"/>
              </a:rPr>
              <a:t>mentor.ieee.org/802.11/dcn/09/11-09-1034-12-0000-802-11-editorial-style-guide.docx</a:t>
            </a:r>
            <a:endParaRPr lang="en-GB" dirty="0" smtClean="0"/>
          </a:p>
          <a:p>
            <a:r>
              <a:rPr lang="en-US" dirty="0" smtClean="0"/>
              <a:t>We </a:t>
            </a:r>
            <a:r>
              <a:rPr lang="en-US" dirty="0"/>
              <a:t>updated 802.11 WG Style Guide based on 2012 IEEE Standards Style Manual and consistency changes in final publication of the 802.11 standard</a:t>
            </a:r>
            <a:endParaRPr lang="en-GB" dirty="0"/>
          </a:p>
          <a:p>
            <a:r>
              <a:rPr lang="en-US" b="0" dirty="0"/>
              <a:t>Editor’s responsibility includes checking the </a:t>
            </a:r>
            <a:r>
              <a:rPr lang="en-US" dirty="0"/>
              <a:t>2014 IEEE Standards Style Manual </a:t>
            </a:r>
            <a:r>
              <a:rPr lang="en-US" b="0" dirty="0"/>
              <a:t>when creating or updating drafts. </a:t>
            </a:r>
            <a:r>
              <a:rPr lang="en-GB" u="sng" dirty="0">
                <a:hlinkClick r:id="rId4"/>
              </a:rPr>
              <a:t>https://development.standards.ieee.org/myproject/Public/mytools/draft/styleman.pdf</a:t>
            </a:r>
            <a:endParaRPr lang="en-US" b="0" dirty="0"/>
          </a:p>
          <a:p>
            <a:r>
              <a:rPr lang="en-US" b="0" dirty="0"/>
              <a:t>Submissions with draft text should conform to both the WG11 Style Guide and IEEE Standards Style Manual</a:t>
            </a:r>
          </a:p>
          <a:p>
            <a:r>
              <a:rPr lang="en-US" b="0" dirty="0"/>
              <a:t>Note that the </a:t>
            </a:r>
            <a:r>
              <a:rPr lang="en-US" b="0" dirty="0" smtClean="0"/>
              <a:t>802.11 Style </a:t>
            </a:r>
            <a:r>
              <a:rPr lang="en-US" b="0" dirty="0"/>
              <a:t>Guide evolves with our </a:t>
            </a:r>
            <a:r>
              <a:rPr lang="en-US" b="0" dirty="0" smtClean="0"/>
              <a:t>practice</a:t>
            </a:r>
            <a:endParaRPr lang="en-US" b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2018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838991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380999"/>
          </a:xfrm>
        </p:spPr>
        <p:txBody>
          <a:bodyPr/>
          <a:lstStyle/>
          <a:p>
            <a:r>
              <a:rPr lang="en-US" dirty="0"/>
              <a:t>Editor Amendment Ordering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146176"/>
            <a:ext cx="10361084" cy="5329237"/>
          </a:xfrm>
          <a:ln/>
        </p:spPr>
        <p:txBody>
          <a:bodyPr/>
          <a:lstStyle/>
          <a:p>
            <a:pPr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2000" dirty="0"/>
              <a:t>Data as of </a:t>
            </a:r>
            <a:r>
              <a:rPr lang="en-US" sz="2000" dirty="0" smtClean="0">
                <a:solidFill>
                  <a:srgbClr val="FF0000"/>
                </a:solidFill>
              </a:rPr>
              <a:t>Nov </a:t>
            </a:r>
            <a:r>
              <a:rPr lang="en-US" sz="2000" dirty="0">
                <a:solidFill>
                  <a:srgbClr val="FF0000"/>
                </a:solidFill>
              </a:rPr>
              <a:t>2018</a:t>
            </a:r>
          </a:p>
          <a:p>
            <a:pPr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600" dirty="0"/>
              <a:t>See </a:t>
            </a:r>
            <a:r>
              <a:rPr lang="en-US" sz="1600" dirty="0">
                <a:hlinkClick r:id="rId3"/>
              </a:rPr>
              <a:t>http://grouper.ieee.org/groups/802/11/Reports/802.11_Timelines.htm</a:t>
            </a:r>
            <a:endParaRPr lang="en-US" sz="1600" dirty="0"/>
          </a:p>
          <a:p>
            <a:pPr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800" dirty="0"/>
              <a:t>In Nov 2017, Editors discussed </a:t>
            </a:r>
            <a:r>
              <a:rPr lang="en-US" sz="1800" dirty="0" err="1"/>
              <a:t>REVmd</a:t>
            </a:r>
            <a:r>
              <a:rPr lang="en-US" sz="1800" dirty="0"/>
              <a:t> schedule and possible completion in </a:t>
            </a:r>
            <a:r>
              <a:rPr lang="en-US" sz="1800" dirty="0" smtClean="0"/>
              <a:t>2020. </a:t>
            </a:r>
            <a:r>
              <a:rPr lang="en-US" sz="1800" dirty="0"/>
              <a:t>We will revisit the running order in</a:t>
            </a:r>
            <a:r>
              <a:rPr lang="en-US" sz="1800" dirty="0">
                <a:solidFill>
                  <a:srgbClr val="FF0000"/>
                </a:solidFill>
              </a:rPr>
              <a:t> </a:t>
            </a:r>
            <a:r>
              <a:rPr lang="en-US" sz="1800" dirty="0" smtClean="0">
                <a:solidFill>
                  <a:srgbClr val="FF0000"/>
                </a:solidFill>
              </a:rPr>
              <a:t>January</a:t>
            </a:r>
            <a:r>
              <a:rPr lang="en-US" sz="1800" dirty="0" smtClean="0"/>
              <a:t>.</a:t>
            </a:r>
            <a:endParaRPr lang="en-US" sz="1800" dirty="0"/>
          </a:p>
          <a:p>
            <a:pPr>
              <a:buFont typeface="Times New Roman" pitchFamily="16" charset="0"/>
              <a:buChar char="•"/>
            </a:pPr>
            <a:endParaRPr lang="en-GB" b="0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2018</a:t>
            </a:r>
            <a:endParaRPr lang="en-GB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99217229"/>
              </p:ext>
            </p:extLst>
          </p:nvPr>
        </p:nvGraphicFramePr>
        <p:xfrm>
          <a:off x="1295400" y="2285999"/>
          <a:ext cx="9296400" cy="4632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98800">
                  <a:extLst>
                    <a:ext uri="{9D8B030D-6E8A-4147-A177-3AD203B41FA5}">
                      <a16:colId xmlns:a16="http://schemas.microsoft.com/office/drawing/2014/main" val="3336049185"/>
                    </a:ext>
                  </a:extLst>
                </a:gridCol>
                <a:gridCol w="3098800">
                  <a:extLst>
                    <a:ext uri="{9D8B030D-6E8A-4147-A177-3AD203B41FA5}">
                      <a16:colId xmlns:a16="http://schemas.microsoft.com/office/drawing/2014/main" val="1921072032"/>
                    </a:ext>
                  </a:extLst>
                </a:gridCol>
                <a:gridCol w="3098800">
                  <a:extLst>
                    <a:ext uri="{9D8B030D-6E8A-4147-A177-3AD203B41FA5}">
                      <a16:colId xmlns:a16="http://schemas.microsoft.com/office/drawing/2014/main" val="3834352144"/>
                    </a:ext>
                  </a:extLst>
                </a:gridCol>
              </a:tblGrid>
              <a:tr h="36721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Amendment Number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Task Group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Projected REVCOM Date</a:t>
                      </a: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78554141"/>
                  </a:ext>
                </a:extLst>
              </a:tr>
              <a:tr h="57809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REVmd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REVmd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Amendment 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TGax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– 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697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May 2020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Dec 2019*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6556490"/>
                  </a:ext>
                </a:extLst>
              </a:tr>
              <a:tr h="30060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REVmd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Amendment 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TGay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– 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679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Dec 2019*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14023622"/>
                  </a:ext>
                </a:extLst>
              </a:tr>
              <a:tr h="30060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REVmd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Amendment 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TGaz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– 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115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Mar 2021</a:t>
                      </a: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27809256"/>
                  </a:ext>
                </a:extLst>
              </a:tr>
              <a:tr h="30060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REVmd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Amendment 4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TGba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– 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90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Sept 2020</a:t>
                      </a: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82380037"/>
                  </a:ext>
                </a:extLst>
              </a:tr>
              <a:tr h="53184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</a:rPr>
                        <a:t>*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</a:rPr>
                        <a:t>REVmd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</a:rPr>
                        <a:t> might be March or May, 2020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67905179"/>
                  </a:ext>
                </a:extLst>
              </a:tr>
              <a:tr h="30060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82416159"/>
                  </a:ext>
                </a:extLst>
              </a:tr>
              <a:tr h="30060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02494330"/>
                  </a:ext>
                </a:extLst>
              </a:tr>
              <a:tr h="30060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39065581"/>
                  </a:ext>
                </a:extLst>
              </a:tr>
              <a:tr h="30060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876352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5488325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8237" y="603763"/>
            <a:ext cx="10361084" cy="1065213"/>
          </a:xfrm>
        </p:spPr>
        <p:txBody>
          <a:bodyPr/>
          <a:lstStyle/>
          <a:p>
            <a:r>
              <a:rPr lang="en-US" dirty="0" smtClean="0"/>
              <a:t>Draft Development Snapshot</a:t>
            </a:r>
            <a:endParaRPr lang="en-US" dirty="0"/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64059633"/>
              </p:ext>
            </p:extLst>
          </p:nvPr>
        </p:nvGraphicFramePr>
        <p:xfrm>
          <a:off x="835168" y="1550547"/>
          <a:ext cx="10518632" cy="4185920"/>
        </p:xfrm>
        <a:graphic>
          <a:graphicData uri="http://schemas.openxmlformats.org/drawingml/2006/table">
            <a:tbl>
              <a:tblPr firstRow="1">
                <a:tableStyleId>{073A0DAA-6AF3-43AB-8588-CEC1D06C72B9}</a:tableStyleId>
              </a:tblPr>
              <a:tblGrid>
                <a:gridCol w="647601">
                  <a:extLst>
                    <a:ext uri="{9D8B030D-6E8A-4147-A177-3AD203B41FA5}">
                      <a16:colId xmlns:a16="http://schemas.microsoft.com/office/drawing/2014/main" val="4261970102"/>
                    </a:ext>
                  </a:extLst>
                </a:gridCol>
                <a:gridCol w="422231">
                  <a:extLst>
                    <a:ext uri="{9D8B030D-6E8A-4147-A177-3AD203B41FA5}">
                      <a16:colId xmlns:a16="http://schemas.microsoft.com/office/drawing/2014/main" val="78877518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145119986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3029749347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948022760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1543342895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3821760127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162502473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849464904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3784159027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309422106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746800865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3917323349"/>
                    </a:ext>
                  </a:extLst>
                </a:gridCol>
                <a:gridCol w="1938583">
                  <a:extLst>
                    <a:ext uri="{9D8B030D-6E8A-4147-A177-3AD203B41FA5}">
                      <a16:colId xmlns:a16="http://schemas.microsoft.com/office/drawing/2014/main" val="664609411"/>
                    </a:ext>
                  </a:extLst>
                </a:gridCol>
                <a:gridCol w="1185617">
                  <a:extLst>
                    <a:ext uri="{9D8B030D-6E8A-4147-A177-3AD203B41FA5}">
                      <a16:colId xmlns:a16="http://schemas.microsoft.com/office/drawing/2014/main" val="1668201667"/>
                    </a:ext>
                  </a:extLst>
                </a:gridCol>
              </a:tblGrid>
              <a:tr h="218440"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TG</a:t>
                      </a: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Published or Draft Baseline Documents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u="none" strike="noStrike" cap="none" normalizeH="0" baseline="0" dirty="0">
                        <a:ln>
                          <a:noFill/>
                        </a:ln>
                        <a:effectLst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Source</a:t>
                      </a:r>
                      <a:endParaRPr kumimoji="0" 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u="none" strike="noStrike" cap="none" normalizeH="0" baseline="0" dirty="0">
                        <a:ln>
                          <a:noFill/>
                        </a:ln>
                        <a:effectLst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MDR</a:t>
                      </a:r>
                      <a:endParaRPr kumimoji="0" 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Style Guide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u="none" strike="noStrike" cap="none" normalizeH="0" baseline="0">
                        <a:ln>
                          <a:noFill/>
                        </a:ln>
                        <a:effectLst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Editor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Snapshot Date</a:t>
                      </a:r>
                      <a:endParaRPr kumimoji="0" 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7557412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Published</a:t>
                      </a: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aq</a:t>
                      </a: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md</a:t>
                      </a: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ax</a:t>
                      </a: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ay</a:t>
                      </a: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az</a:t>
                      </a: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ba</a:t>
                      </a: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bb</a:t>
                      </a: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 </a:t>
                      </a: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411055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aq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14.0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Frame 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12.0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Yes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Lee Armstrong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29-Apr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022179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md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1.6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Frame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Emily Qi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Edward Au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13-Nov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930733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ax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1.5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3.2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Framemaker</a:t>
                      </a: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2017 release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Robert Stacey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13-Nov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523628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ay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14.0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-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3.0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2.1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Word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Carlos 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Cordeiro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11-Nov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720468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az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1.0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3.0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2.0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0.5</a:t>
                      </a: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Word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No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Chao Chun Wang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13-Nov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606122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ba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1.2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3.0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1.4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0.3</a:t>
                      </a: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1.0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Framemaker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2017 release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Po-Kai Wang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12-Nov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585421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bb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 smtClean="0">
                        <a:solidFill>
                          <a:srgbClr val="0000CC"/>
                        </a:solidFill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 smtClean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 smtClean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111384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rgbClr val="00B05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400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400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400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400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400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400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400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400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85866631"/>
                  </a:ext>
                </a:extLst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Peter Ecclesine (Cisco Systems)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2018</a:t>
            </a:r>
            <a:endParaRPr lang="en-GB" dirty="0"/>
          </a:p>
        </p:txBody>
      </p:sp>
      <p:sp>
        <p:nvSpPr>
          <p:cNvPr id="7" name="Text Box 116"/>
          <p:cNvSpPr txBox="1">
            <a:spLocks noChangeArrowheads="1"/>
          </p:cNvSpPr>
          <p:nvPr/>
        </p:nvSpPr>
        <p:spPr bwMode="auto">
          <a:xfrm>
            <a:off x="9753600" y="855592"/>
            <a:ext cx="1295400" cy="646331"/>
          </a:xfrm>
          <a:prstGeom prst="rect">
            <a:avLst/>
          </a:prstGeom>
          <a:solidFill>
            <a:srgbClr val="92D050"/>
          </a:solidFill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/>
            <a:r>
              <a:rPr lang="en-US" sz="1200" dirty="0"/>
              <a:t>Most current doc shaded green.</a:t>
            </a:r>
            <a:endParaRPr lang="en-US" sz="1200" b="1" dirty="0"/>
          </a:p>
        </p:txBody>
      </p:sp>
      <p:sp>
        <p:nvSpPr>
          <p:cNvPr id="8" name="Text Box 231"/>
          <p:cNvSpPr txBox="1">
            <a:spLocks noChangeArrowheads="1"/>
          </p:cNvSpPr>
          <p:nvPr/>
        </p:nvSpPr>
        <p:spPr bwMode="auto">
          <a:xfrm>
            <a:off x="685800" y="603763"/>
            <a:ext cx="12192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1600" dirty="0" smtClean="0">
                <a:solidFill>
                  <a:srgbClr val="FF0000"/>
                </a:solidFill>
                <a:latin typeface="Arial" charset="0"/>
              </a:rPr>
              <a:t>Nov 2018</a:t>
            </a:r>
            <a:endParaRPr lang="en-US" sz="1800" dirty="0">
              <a:solidFill>
                <a:srgbClr val="FF0000"/>
              </a:solidFill>
              <a:latin typeface="Arial" charset="0"/>
            </a:endParaRPr>
          </a:p>
        </p:txBody>
      </p:sp>
      <p:sp>
        <p:nvSpPr>
          <p:cNvPr id="9" name="Text Box 116"/>
          <p:cNvSpPr txBox="1">
            <a:spLocks noChangeArrowheads="1"/>
          </p:cNvSpPr>
          <p:nvPr/>
        </p:nvSpPr>
        <p:spPr bwMode="auto">
          <a:xfrm>
            <a:off x="685800" y="833738"/>
            <a:ext cx="1676400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r>
              <a:rPr lang="en-US" sz="1200" dirty="0">
                <a:solidFill>
                  <a:srgbClr val="FF0000"/>
                </a:solidFill>
              </a:rPr>
              <a:t>Changes from  last report shown in </a:t>
            </a:r>
            <a:r>
              <a:rPr lang="en-US" sz="1200" b="1" dirty="0">
                <a:solidFill>
                  <a:srgbClr val="FF0000"/>
                </a:solidFill>
              </a:rPr>
              <a:t>red.</a:t>
            </a:r>
          </a:p>
        </p:txBody>
      </p:sp>
    </p:spTree>
    <p:extLst>
      <p:ext uri="{BB962C8B-B14F-4D97-AF65-F5344CB8AC3E}">
        <p14:creationId xmlns:p14="http://schemas.microsoft.com/office/powerpoint/2010/main" val="3884957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MIB Style, Visio and Frame Practices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r>
              <a:rPr lang="en-GB" sz="2000" dirty="0"/>
              <a:t>I’m going to suggest going forward we use a single style with appropriately set tabs,  and use leading</a:t>
            </a:r>
            <a:r>
              <a:rPr lang="en-US" sz="2000" dirty="0"/>
              <a:t> </a:t>
            </a:r>
            <a:r>
              <a:rPr lang="en-GB" sz="2000" dirty="0"/>
              <a:t>Tabs to distinguish the syntax and description parts. (Adrian Stephens Feb 9, 2010)</a:t>
            </a:r>
            <a:endParaRPr lang="en-US" sz="2000" dirty="0"/>
          </a:p>
          <a:p>
            <a:r>
              <a:rPr lang="en-GB" sz="2000" dirty="0">
                <a:solidFill>
                  <a:srgbClr val="FF0000"/>
                </a:solidFill>
              </a:rPr>
              <a:t>Two ways to format a figure &amp; its caption in frame:</a:t>
            </a:r>
            <a:endParaRPr lang="en-US" sz="2000" dirty="0">
              <a:solidFill>
                <a:srgbClr val="FF0000"/>
              </a:solidFill>
            </a:endParaRPr>
          </a:p>
          <a:p>
            <a:pPr lvl="1"/>
            <a:r>
              <a:rPr lang="en-GB" sz="1600" dirty="0">
                <a:solidFill>
                  <a:srgbClr val="FF0000"/>
                </a:solidFill>
              </a:rPr>
              <a:t>Insert a table.  Insert anchored frame inside table cell to hold graphics.  Use table caption as figure caption.</a:t>
            </a:r>
            <a:endParaRPr lang="en-US" sz="1600" dirty="0">
              <a:solidFill>
                <a:srgbClr val="FF0000"/>
              </a:solidFill>
            </a:endParaRPr>
          </a:p>
          <a:p>
            <a:pPr lvl="1"/>
            <a:r>
              <a:rPr lang="en-GB" sz="1600" dirty="0">
                <a:solidFill>
                  <a:srgbClr val="FF0000"/>
                </a:solidFill>
              </a:rPr>
              <a:t>Insert an anchored frame.  Insert caption inside a text frame inside the anchored frame.  Insert graphics inside the anchored frame.</a:t>
            </a:r>
            <a:endParaRPr lang="en-US" sz="1600" dirty="0">
              <a:solidFill>
                <a:srgbClr val="FF0000"/>
              </a:solidFill>
            </a:endParaRPr>
          </a:p>
          <a:p>
            <a:r>
              <a:rPr lang="en-GB" sz="2000" dirty="0"/>
              <a:t> Keep embedded figures using </a:t>
            </a:r>
            <a:r>
              <a:rPr lang="en-GB" sz="2000" dirty="0" err="1"/>
              <a:t>visio</a:t>
            </a:r>
            <a:r>
              <a:rPr lang="en-GB" sz="2000" dirty="0"/>
              <a:t> as long as </a:t>
            </a:r>
            <a:r>
              <a:rPr lang="en-GB" sz="2000" dirty="0" smtClean="0"/>
              <a:t>possible (not in Word)</a:t>
            </a:r>
            <a:endParaRPr lang="en-US" sz="2000" dirty="0"/>
          </a:p>
          <a:p>
            <a:pPr lvl="1"/>
            <a:r>
              <a:rPr lang="en-GB" sz="1800" dirty="0"/>
              <a:t>Near the end of sponsor ballot, </a:t>
            </a:r>
            <a:r>
              <a:rPr lang="en-GB" sz="1800" dirty="0" smtClean="0">
                <a:solidFill>
                  <a:schemeClr val="tx1"/>
                </a:solidFill>
              </a:rPr>
              <a:t>turn </a:t>
            </a:r>
            <a:r>
              <a:rPr lang="en-GB" sz="1800" dirty="0">
                <a:solidFill>
                  <a:schemeClr val="tx1"/>
                </a:solidFill>
              </a:rPr>
              <a:t>these all into .</a:t>
            </a:r>
            <a:r>
              <a:rPr lang="en-GB" sz="1800" dirty="0" err="1">
                <a:solidFill>
                  <a:schemeClr val="tx1"/>
                </a:solidFill>
              </a:rPr>
              <a:t>emf</a:t>
            </a:r>
            <a:r>
              <a:rPr lang="en-GB" sz="1800" dirty="0">
                <a:solidFill>
                  <a:schemeClr val="tx1"/>
                </a:solidFill>
              </a:rPr>
              <a:t> </a:t>
            </a:r>
            <a:r>
              <a:rPr lang="en-GB" sz="1800" dirty="0"/>
              <a:t>(windows meta file) format files (you can do this from </a:t>
            </a:r>
            <a:r>
              <a:rPr lang="en-GB" sz="1800" dirty="0" err="1"/>
              <a:t>visio</a:t>
            </a:r>
            <a:r>
              <a:rPr lang="en-GB" sz="1800" dirty="0"/>
              <a:t> using “save as”).   </a:t>
            </a:r>
            <a:r>
              <a:rPr lang="en-GB" sz="1800" dirty="0">
                <a:solidFill>
                  <a:srgbClr val="FF0000"/>
                </a:solidFill>
              </a:rPr>
              <a:t>Keep </a:t>
            </a:r>
            <a:r>
              <a:rPr lang="en-GB" sz="1800" dirty="0"/>
              <a:t>separate files for the .</a:t>
            </a:r>
            <a:r>
              <a:rPr lang="en-GB" sz="1800" dirty="0" err="1"/>
              <a:t>vsd</a:t>
            </a:r>
            <a:r>
              <a:rPr lang="en-GB" sz="1800" dirty="0"/>
              <a:t> source and the .</a:t>
            </a:r>
            <a:r>
              <a:rPr lang="en-GB" sz="1800" dirty="0" err="1"/>
              <a:t>emf</a:t>
            </a:r>
            <a:r>
              <a:rPr lang="en-GB" sz="1800" dirty="0"/>
              <a:t> file that is linked to from frame. There is </a:t>
            </a:r>
            <a:r>
              <a:rPr lang="en-GB" sz="1800" dirty="0" smtClean="0"/>
              <a:t>high likelihood </a:t>
            </a:r>
            <a:r>
              <a:rPr lang="en-GB" sz="1800" dirty="0"/>
              <a:t>we should use .</a:t>
            </a:r>
            <a:r>
              <a:rPr lang="en-GB" sz="1800" dirty="0" err="1"/>
              <a:t>emf</a:t>
            </a:r>
            <a:endParaRPr lang="en-GB" sz="1800" dirty="0"/>
          </a:p>
          <a:p>
            <a:r>
              <a:rPr lang="en-GB" sz="2000" dirty="0"/>
              <a:t>Frame templates </a:t>
            </a:r>
            <a:r>
              <a:rPr lang="en-GB" sz="2000" dirty="0" smtClean="0"/>
              <a:t>are available</a:t>
            </a:r>
            <a:endParaRPr lang="en-GB" sz="20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2018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776342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Custom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4755FF"/>
      </a:hlink>
      <a:folHlink>
        <a:srgbClr val="858585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 (1)</Template>
  <TotalTime>1182</TotalTime>
  <Words>556</Words>
  <Application>Microsoft Office PowerPoint</Application>
  <PresentationFormat>Widescreen</PresentationFormat>
  <Paragraphs>187</Paragraphs>
  <Slides>7</Slides>
  <Notes>5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MS Gothic</vt:lpstr>
      <vt:lpstr>Arial</vt:lpstr>
      <vt:lpstr>Arial Unicode MS</vt:lpstr>
      <vt:lpstr>Times New Roman</vt:lpstr>
      <vt:lpstr>Office Theme</vt:lpstr>
      <vt:lpstr>Document</vt:lpstr>
      <vt:lpstr>802.11 WG Editor’s Meeting (November 2018)</vt:lpstr>
      <vt:lpstr>Volunteer Editor Contacts</vt:lpstr>
      <vt:lpstr>11ax next steps (continued)</vt:lpstr>
      <vt:lpstr>802.11 Style Guide</vt:lpstr>
      <vt:lpstr>Editor Amendment Ordering</vt:lpstr>
      <vt:lpstr>Draft Development Snapshot</vt:lpstr>
      <vt:lpstr>MIB Style, Visio and Frame Practices</vt:lpstr>
    </vt:vector>
  </TitlesOfParts>
  <Company>Cisco Systems,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Peter Ecclesine (pecclesi)</dc:creator>
  <cp:keywords>CTPClassification=CTP_NT</cp:keywords>
  <cp:lastModifiedBy>Peter Ecclesine (pecclesi)</cp:lastModifiedBy>
  <cp:revision>130</cp:revision>
  <cp:lastPrinted>1601-01-01T00:00:00Z</cp:lastPrinted>
  <dcterms:created xsi:type="dcterms:W3CDTF">2018-01-07T18:30:13Z</dcterms:created>
  <dcterms:modified xsi:type="dcterms:W3CDTF">2018-11-15T04:20:23Z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aac88202-5e9b-4871-89ab-389b8f17b9bc</vt:lpwstr>
  </property>
  <property fmtid="{D5CDD505-2E9C-101B-9397-08002B2CF9AE}" pid="3" name="CTP_TimeStamp">
    <vt:lpwstr>2018-05-08 06:12:08Z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