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9"/>
  </p:notesMasterIdLst>
  <p:handoutMasterIdLst>
    <p:handoutMasterId r:id="rId10"/>
  </p:handoutMasterIdLst>
  <p:sldIdLst>
    <p:sldId id="500" r:id="rId2"/>
    <p:sldId id="535" r:id="rId3"/>
    <p:sldId id="543" r:id="rId4"/>
    <p:sldId id="540" r:id="rId5"/>
    <p:sldId id="542" r:id="rId6"/>
    <p:sldId id="544" r:id="rId7"/>
    <p:sldId id="545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01584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7214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202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802.11-18/1796r4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56331" y="199810"/>
            <a:ext cx="6636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802.11-18/1796r4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Oct 2018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Comment Classification for Draft 1.0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2018-10-29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425444"/>
              </p:ext>
            </p:extLst>
          </p:nvPr>
        </p:nvGraphicFramePr>
        <p:xfrm>
          <a:off x="895350" y="2590800"/>
          <a:ext cx="7334250" cy="8077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document provides classification for comments in D1.0.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85012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Group and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C</a:t>
            </a:r>
            <a:r>
              <a:rPr lang="en-US" sz="2000" dirty="0" smtClean="0"/>
              <a:t>lassify comments into comment groups based on topic.</a:t>
            </a:r>
          </a:p>
          <a:p>
            <a:r>
              <a:rPr lang="en-US" sz="2000" dirty="0" smtClean="0"/>
              <a:t>Editorial </a:t>
            </a:r>
            <a:r>
              <a:rPr lang="en-US" sz="2000" dirty="0"/>
              <a:t>comments not related to general style are passed to each comment </a:t>
            </a:r>
            <a:r>
              <a:rPr lang="en-US" sz="2000" dirty="0" smtClean="0"/>
              <a:t>group.</a:t>
            </a:r>
          </a:p>
          <a:p>
            <a:r>
              <a:rPr lang="en-US" sz="2000" dirty="0" smtClean="0"/>
              <a:t>Comments for a comment group can be found in the spreadsheet (demo). Latest revision (r2) will be sent out later based on the assignment.</a:t>
            </a:r>
          </a:p>
          <a:p>
            <a:r>
              <a:rPr lang="en-US" sz="2000" dirty="0"/>
              <a:t>Point of contact (POC) for a </a:t>
            </a:r>
            <a:r>
              <a:rPr lang="en-US" sz="2000" dirty="0" smtClean="0"/>
              <a:t>comment group is </a:t>
            </a:r>
            <a:r>
              <a:rPr lang="en-US" sz="2000" dirty="0"/>
              <a:t>chosen among volunteers in the teleconference </a:t>
            </a:r>
            <a:r>
              <a:rPr lang="en-US" sz="2000" dirty="0" smtClean="0"/>
              <a:t>call.</a:t>
            </a:r>
          </a:p>
          <a:p>
            <a:pPr lvl="1"/>
            <a:r>
              <a:rPr lang="en-US" sz="1600" dirty="0" smtClean="0"/>
              <a:t>If there are more than one volunteer, Chair will choose the POC.</a:t>
            </a:r>
            <a:endParaRPr lang="en-US" sz="1600" dirty="0"/>
          </a:p>
          <a:p>
            <a:r>
              <a:rPr lang="en-US" sz="2000" dirty="0"/>
              <a:t>People can contact the POC to work together and generate </a:t>
            </a:r>
            <a:r>
              <a:rPr lang="en-US" sz="2000" dirty="0" smtClean="0"/>
              <a:t>one or more comment </a:t>
            </a:r>
            <a:r>
              <a:rPr lang="en-US" sz="2000" dirty="0"/>
              <a:t>resolution </a:t>
            </a:r>
            <a:r>
              <a:rPr lang="en-US" sz="2000" dirty="0" smtClean="0"/>
              <a:t>documents.</a:t>
            </a:r>
          </a:p>
          <a:p>
            <a:r>
              <a:rPr lang="en-US" sz="2000" dirty="0" smtClean="0"/>
              <a:t>If </a:t>
            </a:r>
            <a:r>
              <a:rPr lang="en-US" sz="2000" dirty="0"/>
              <a:t>c</a:t>
            </a:r>
            <a:r>
              <a:rPr lang="en-US" sz="2000" dirty="0" smtClean="0"/>
              <a:t>omments that are not classified correctly are identified, please send an email to the editor to reclassify the comments.</a:t>
            </a:r>
            <a:endParaRPr lang="en-US" sz="2000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26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48311"/>
              </p:ext>
            </p:extLst>
          </p:nvPr>
        </p:nvGraphicFramePr>
        <p:xfrm>
          <a:off x="1219200" y="1524000"/>
          <a:ext cx="6705600" cy="5573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MAC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Misc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Capabilities 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Suhwook</a:t>
                      </a:r>
                      <a:r>
                        <a:rPr lang="en-US" sz="1400" dirty="0" smtClean="0"/>
                        <a:t>(POC)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Channel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Beacon and </a:t>
                      </a:r>
                      <a:r>
                        <a:rPr lang="en-US" sz="1400" dirty="0" smtClean="0"/>
                        <a:t>Synchronization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Po-Kai Huang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WUR Duty Cycle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Po-Kai Huang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Power Management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Suhwook</a:t>
                      </a:r>
                      <a:r>
                        <a:rPr lang="en-US" sz="1400" dirty="0" smtClean="0"/>
                        <a:t>/Po-Kai(POC)/</a:t>
                      </a:r>
                      <a:r>
                        <a:rPr lang="en-US" sz="1400" dirty="0" err="1" smtClean="0"/>
                        <a:t>Kaiying</a:t>
                      </a:r>
                      <a:r>
                        <a:rPr lang="en-US" sz="1400" dirty="0" smtClean="0"/>
                        <a:t>  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Wake</a:t>
                      </a:r>
                      <a:r>
                        <a:rPr lang="en-US" sz="1400" baseline="0" dirty="0" smtClean="0"/>
                        <a:t> up Operation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Xiaofei/Po-Kai(POC)</a:t>
                      </a:r>
                      <a:endParaRPr lang="en-US" sz="1400" dirty="0"/>
                    </a:p>
                  </a:txBody>
                  <a:tcPr/>
                </a:tc>
              </a:tr>
              <a:tr h="4010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Group 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 Huang({POC)/Xiaofei/</a:t>
                      </a:r>
                      <a:r>
                        <a:rPr lang="en-US" sz="1400" dirty="0" err="1" smtClean="0"/>
                        <a:t>Kaiying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</a:t>
                      </a:r>
                      <a:r>
                        <a:rPr lang="en-US" sz="1400" baseline="0" dirty="0" smtClean="0"/>
                        <a:t> Frame Format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Alfred(POC)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Protected WUR Frames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Alfred(POC)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FDMA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Yongho(POC)/</a:t>
                      </a:r>
                      <a:r>
                        <a:rPr lang="en-US" sz="1400" dirty="0" err="1" smtClean="0"/>
                        <a:t>Kaiying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WUR Discovery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Rojan</a:t>
                      </a:r>
                      <a:r>
                        <a:rPr lang="en-US" sz="1400" dirty="0" smtClean="0"/>
                        <a:t>(POC)/Taewon/Xiaofei/</a:t>
                      </a:r>
                      <a:r>
                        <a:rPr lang="en-US" sz="1400" dirty="0" err="1" smtClean="0"/>
                        <a:t>Kaiying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39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Comment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4217324"/>
              </p:ext>
            </p:extLst>
          </p:nvPr>
        </p:nvGraphicFramePr>
        <p:xfrm>
          <a:off x="457200" y="1371600"/>
          <a:ext cx="8105775" cy="5395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388"/>
                <a:gridCol w="2594462"/>
                <a:gridCol w="2701925"/>
              </a:tblGrid>
              <a:tr h="2699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Procedure</a:t>
                      </a:r>
                    </a:p>
                    <a:p>
                      <a:r>
                        <a:rPr lang="en-US" sz="1400" dirty="0" smtClean="0"/>
                        <a:t>(32.2.13/32.2.14)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Vinod(POC)/Peter</a:t>
                      </a:r>
                      <a:endParaRPr lang="en-US" sz="14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Tx</a:t>
                      </a:r>
                      <a:r>
                        <a:rPr lang="en-US" sz="1400" dirty="0" smtClean="0"/>
                        <a:t>/Rx Specification </a:t>
                      </a:r>
                      <a:endParaRPr lang="en-US" sz="1400" baseline="0" dirty="0" smtClean="0"/>
                    </a:p>
                    <a:p>
                      <a:r>
                        <a:rPr lang="en-US" sz="1400" baseline="0" dirty="0" smtClean="0"/>
                        <a:t>(32.2.11/32.2.12)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Leif(POC)</a:t>
                      </a:r>
                      <a:endParaRPr lang="en-US" sz="1400" dirty="0"/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Legacy Portion (32.2.4.2, 32.2.4.3 to 32.2.4.4, 32.2.8.2)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Rui(POC)</a:t>
                      </a:r>
                      <a:endParaRPr lang="en-US" sz="14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BPSK Mark (32.2.4.5)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Alphan</a:t>
                      </a:r>
                      <a:r>
                        <a:rPr lang="en-US" sz="1400" dirty="0" smtClean="0"/>
                        <a:t>/Peter/Vinod(POC)</a:t>
                      </a:r>
                      <a:endParaRPr lang="en-US" sz="1400" dirty="0"/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Sync field (32.2.8.3, 32.2.4.6)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Steve(POC)</a:t>
                      </a:r>
                      <a:endParaRPr lang="en-US" sz="1400" dirty="0"/>
                    </a:p>
                  </a:txBody>
                  <a:tcPr/>
                </a:tc>
              </a:tr>
              <a:tr h="414782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Data field (32.2.9, 32.2.4.7, 32.2.5)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Eunsung</a:t>
                      </a:r>
                      <a:r>
                        <a:rPr lang="en-US" sz="1400" dirty="0" smtClean="0"/>
                        <a:t>(POC)/Junghoon</a:t>
                      </a:r>
                      <a:endParaRPr lang="en-US" sz="1400" dirty="0"/>
                    </a:p>
                  </a:txBody>
                  <a:tcPr/>
                </a:tc>
              </a:tr>
              <a:tr h="585574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CSD and Waveform generation (32.2.3, Annex AB)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Vinod/Junghoon/Dennis(POC)</a:t>
                      </a:r>
                      <a:endParaRPr lang="en-US" sz="14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WUR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PHY FDMA and padding (32.2.4.8, 32.2.10)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Eunsung</a:t>
                      </a:r>
                      <a:r>
                        <a:rPr lang="en-US" sz="1400" dirty="0" smtClean="0"/>
                        <a:t>(POC)/Junghoon/Rui</a:t>
                      </a:r>
                      <a:endParaRPr lang="en-US" sz="1400" dirty="0"/>
                    </a:p>
                  </a:txBody>
                  <a:tcPr/>
                </a:tc>
              </a:tr>
              <a:tr h="45897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Mathematical description of signals (32.2.7)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Miguel(POC)</a:t>
                      </a:r>
                      <a:endParaRPr lang="en-US" sz="14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PHY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26998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78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8593030"/>
              </p:ext>
            </p:extLst>
          </p:nvPr>
        </p:nvGraphicFramePr>
        <p:xfrm>
          <a:off x="992188" y="2057400"/>
          <a:ext cx="6705600" cy="2672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2"/>
                <a:gridCol w="1804988"/>
                <a:gridCol w="2235200"/>
              </a:tblGrid>
              <a:tr h="1195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Comment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Number of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Assignment</a:t>
                      </a:r>
                      <a:endParaRPr lang="en-US" sz="1400" dirty="0"/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r>
                        <a:rPr lang="en-US" sz="1400" dirty="0" smtClean="0"/>
                        <a:t>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M/O and Feature Description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r>
                        <a:rPr lang="en-US" sz="1400" dirty="0" smtClean="0"/>
                        <a:t>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Annex G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Minyoung</a:t>
                      </a:r>
                      <a:r>
                        <a:rPr lang="en-US" sz="1400" dirty="0" smtClean="0"/>
                        <a:t>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Coexistence Document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Yongho</a:t>
                      </a:r>
                      <a:r>
                        <a:rPr lang="en-US" sz="1400" dirty="0" smtClean="0"/>
                        <a:t>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Editorial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171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</a:t>
                      </a:r>
                      <a:r>
                        <a:rPr lang="en-US" sz="1400" dirty="0" smtClean="0"/>
                        <a:t>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 Proposal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Low Priority</a:t>
                      </a:r>
                      <a:r>
                        <a:rPr lang="en-US" sz="1400" dirty="0" smtClean="0"/>
                        <a:t>(POC)</a:t>
                      </a:r>
                    </a:p>
                  </a:txBody>
                  <a:tcPr/>
                </a:tc>
              </a:tr>
              <a:tr h="30773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38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11-18/1794r2 </a:t>
            </a:r>
            <a:r>
              <a:rPr lang="en-US" dirty="0"/>
              <a:t>Comments on </a:t>
            </a:r>
            <a:r>
              <a:rPr lang="en-US" dirty="0" err="1"/>
              <a:t>TGba</a:t>
            </a:r>
            <a:r>
              <a:rPr lang="en-US" dirty="0"/>
              <a:t> D1.0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7298033"/>
      </p:ext>
    </p:extLst>
  </p:cSld>
  <p:clrMapOvr>
    <a:masterClrMapping/>
  </p:clrMapOvr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92423</TotalTime>
  <Words>525</Words>
  <Application>Microsoft Office PowerPoint</Application>
  <PresentationFormat>On-screen Show (4:3)</PresentationFormat>
  <Paragraphs>161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Comment Classification for Draft 1.0</vt:lpstr>
      <vt:lpstr>Abstract</vt:lpstr>
      <vt:lpstr>Comment Group and Assignment</vt:lpstr>
      <vt:lpstr>MAC Comment Groups</vt:lpstr>
      <vt:lpstr>PHY Comment Groups </vt:lpstr>
      <vt:lpstr>General Comment Groups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CTPClassification=CTP_IC:VisualMarkings=, CTPClassification=CTP_IC</cp:keywords>
  <cp:lastModifiedBy>Huang, Po-kai</cp:lastModifiedBy>
  <cp:revision>2187</cp:revision>
  <cp:lastPrinted>1998-02-10T13:28:06Z</cp:lastPrinted>
  <dcterms:created xsi:type="dcterms:W3CDTF">2008-03-19T13:28:15Z</dcterms:created>
  <dcterms:modified xsi:type="dcterms:W3CDTF">2018-11-15T10:59:35Z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975c0b72-a69a-42e3-852c-e91dd3c91e65</vt:lpwstr>
  </property>
  <property fmtid="{D5CDD505-2E9C-101B-9397-08002B2CF9AE}" pid="8" name="CTP_BU">
    <vt:lpwstr>NEXT GEN &amp; STANDARDS GROUP</vt:lpwstr>
  </property>
  <property fmtid="{D5CDD505-2E9C-101B-9397-08002B2CF9AE}" pid="9" name="CTP_TimeStamp">
    <vt:lpwstr>2018-11-15 10:59:35Z</vt:lpwstr>
  </property>
  <property fmtid="{D5CDD505-2E9C-101B-9397-08002B2CF9AE}" pid="10" name="CTPClassification">
    <vt:lpwstr>CTP_IC</vt:lpwstr>
  </property>
</Properties>
</file>