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9"/>
  </p:notesMasterIdLst>
  <p:handoutMasterIdLst>
    <p:handoutMasterId r:id="rId140"/>
  </p:handoutMasterIdLst>
  <p:sldIdLst>
    <p:sldId id="256" r:id="rId2"/>
    <p:sldId id="257" r:id="rId3"/>
    <p:sldId id="379" r:id="rId4"/>
    <p:sldId id="380"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 id="357" r:id="rId98"/>
    <p:sldId id="358" r:id="rId99"/>
    <p:sldId id="359" r:id="rId100"/>
    <p:sldId id="360" r:id="rId101"/>
    <p:sldId id="361" r:id="rId102"/>
    <p:sldId id="362" r:id="rId103"/>
    <p:sldId id="363" r:id="rId104"/>
    <p:sldId id="364" r:id="rId105"/>
    <p:sldId id="365" r:id="rId106"/>
    <p:sldId id="366" r:id="rId107"/>
    <p:sldId id="367" r:id="rId108"/>
    <p:sldId id="368" r:id="rId109"/>
    <p:sldId id="369" r:id="rId110"/>
    <p:sldId id="370" r:id="rId111"/>
    <p:sldId id="371" r:id="rId112"/>
    <p:sldId id="372" r:id="rId113"/>
    <p:sldId id="373" r:id="rId114"/>
    <p:sldId id="374" r:id="rId115"/>
    <p:sldId id="375" r:id="rId116"/>
    <p:sldId id="376" r:id="rId117"/>
    <p:sldId id="377" r:id="rId118"/>
    <p:sldId id="381" r:id="rId119"/>
    <p:sldId id="382" r:id="rId120"/>
    <p:sldId id="383" r:id="rId121"/>
    <p:sldId id="384" r:id="rId122"/>
    <p:sldId id="385" r:id="rId123"/>
    <p:sldId id="386" r:id="rId124"/>
    <p:sldId id="387" r:id="rId125"/>
    <p:sldId id="388" r:id="rId126"/>
    <p:sldId id="389" r:id="rId127"/>
    <p:sldId id="390" r:id="rId128"/>
    <p:sldId id="391" r:id="rId129"/>
    <p:sldId id="392" r:id="rId130"/>
    <p:sldId id="393" r:id="rId131"/>
    <p:sldId id="394" r:id="rId132"/>
    <p:sldId id="395" r:id="rId133"/>
    <p:sldId id="396" r:id="rId134"/>
    <p:sldId id="397" r:id="rId135"/>
    <p:sldId id="398" r:id="rId136"/>
    <p:sldId id="399" r:id="rId137"/>
    <p:sldId id="400" r:id="rId138"/>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4660"/>
  </p:normalViewPr>
  <p:slideViewPr>
    <p:cSldViewPr>
      <p:cViewPr varScale="1">
        <p:scale>
          <a:sx n="89" d="100"/>
          <a:sy n="89" d="100"/>
        </p:scale>
        <p:origin x="106" y="32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11/15/2018</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17</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9212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18</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19031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19</a:t>
            </a:fld>
            <a:endParaRPr lang="en-US"/>
          </a:p>
        </p:txBody>
      </p:sp>
    </p:spTree>
    <p:extLst>
      <p:ext uri="{BB962C8B-B14F-4D97-AF65-F5344CB8AC3E}">
        <p14:creationId xmlns:p14="http://schemas.microsoft.com/office/powerpoint/2010/main" val="3245147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642196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902960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1938003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23</a:t>
            </a:fld>
            <a:endParaRPr lang="en-US"/>
          </a:p>
        </p:txBody>
      </p:sp>
    </p:spTree>
    <p:extLst>
      <p:ext uri="{BB962C8B-B14F-4D97-AF65-F5344CB8AC3E}">
        <p14:creationId xmlns:p14="http://schemas.microsoft.com/office/powerpoint/2010/main" val="2768037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24</a:t>
            </a:fld>
            <a:endParaRPr lang="en-US"/>
          </a:p>
        </p:txBody>
      </p:sp>
    </p:spTree>
    <p:extLst>
      <p:ext uri="{BB962C8B-B14F-4D97-AF65-F5344CB8AC3E}">
        <p14:creationId xmlns:p14="http://schemas.microsoft.com/office/powerpoint/2010/main" val="969487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802-11-18-1707r2</a:t>
            </a:r>
          </a:p>
        </p:txBody>
      </p:sp>
      <p:sp>
        <p:nvSpPr>
          <p:cNvPr id="5" name="Rectangle 3"/>
          <p:cNvSpPr>
            <a:spLocks noGrp="1" noChangeArrowheads="1"/>
          </p:cNvSpPr>
          <p:nvPr>
            <p:ph type="dt"/>
          </p:nvPr>
        </p:nvSpPr>
        <p:spPr>
          <a:ln/>
        </p:spPr>
        <p:txBody>
          <a:bodyPr/>
          <a:lstStyle/>
          <a:p>
            <a:r>
              <a:rPr lang="en-US"/>
              <a:t>November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78034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full title has to be listed in 8.1</a:t>
            </a:r>
          </a:p>
          <a:p>
            <a:endParaRPr lang="en-US" dirty="0"/>
          </a:p>
        </p:txBody>
      </p:sp>
      <p:sp>
        <p:nvSpPr>
          <p:cNvPr id="4" name="Header Placeholder 3"/>
          <p:cNvSpPr>
            <a:spLocks noGrp="1"/>
          </p:cNvSpPr>
          <p:nvPr>
            <p:ph type="hdr" idx="10"/>
          </p:nvPr>
        </p:nvSpPr>
        <p:spPr/>
        <p:txBody>
          <a:bodyPr/>
          <a:lstStyle/>
          <a:p>
            <a:r>
              <a:rPr lang="en-US"/>
              <a:t>doc.: IEEE 802-11-18-1707r2</a:t>
            </a:r>
          </a:p>
        </p:txBody>
      </p:sp>
      <p:sp>
        <p:nvSpPr>
          <p:cNvPr id="5" name="Date Placeholder 4"/>
          <p:cNvSpPr>
            <a:spLocks noGrp="1"/>
          </p:cNvSpPr>
          <p:nvPr>
            <p:ph type="dt" idx="11"/>
          </p:nvPr>
        </p:nvSpPr>
        <p:spPr/>
        <p:txBody>
          <a:bodyPr/>
          <a:lstStyle/>
          <a:p>
            <a:r>
              <a:rPr lang="en-US"/>
              <a:t>November 2018</a:t>
            </a:r>
          </a:p>
        </p:txBody>
      </p:sp>
      <p:sp>
        <p:nvSpPr>
          <p:cNvPr id="6" name="Footer Placeholder 5"/>
          <p:cNvSpPr>
            <a:spLocks noGrp="1"/>
          </p:cNvSpPr>
          <p:nvPr>
            <p:ph type="ftr" idx="12"/>
          </p:nvPr>
        </p:nvSpPr>
        <p:spPr/>
        <p:txBody>
          <a:bodyPr/>
          <a:lstStyle/>
          <a:p>
            <a:r>
              <a:rPr lang="en-US"/>
              <a:t>Jon Rosdahl (Qualcomm)</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35</a:t>
            </a:fld>
            <a:endParaRPr lang="en-US"/>
          </a:p>
        </p:txBody>
      </p:sp>
    </p:spTree>
    <p:extLst>
      <p:ext uri="{BB962C8B-B14F-4D97-AF65-F5344CB8AC3E}">
        <p14:creationId xmlns:p14="http://schemas.microsoft.com/office/powerpoint/2010/main" val="3312496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802-11-18-1707r2</a:t>
            </a:r>
          </a:p>
        </p:txBody>
      </p:sp>
      <p:sp>
        <p:nvSpPr>
          <p:cNvPr id="5" name="Rectangle 3"/>
          <p:cNvSpPr>
            <a:spLocks noGrp="1" noChangeArrowheads="1"/>
          </p:cNvSpPr>
          <p:nvPr>
            <p:ph type="dt"/>
          </p:nvPr>
        </p:nvSpPr>
        <p:spPr>
          <a:ln/>
        </p:spPr>
        <p:txBody>
          <a:bodyPr/>
          <a:lstStyle/>
          <a:p>
            <a:r>
              <a:rPr lang="en-US"/>
              <a:t>November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52</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02751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53</a:t>
            </a:fld>
            <a:endParaRPr lang="en-US" smtClean="0"/>
          </a:p>
        </p:txBody>
      </p:sp>
      <p:sp>
        <p:nvSpPr>
          <p:cNvPr id="68614" name="Rectangle 2"/>
          <p:cNvSpPr>
            <a:spLocks noGrp="1" noRot="1" noChangeAspect="1" noChangeArrowheads="1" noTextEdit="1"/>
          </p:cNvSpPr>
          <p:nvPr>
            <p:ph type="sldImg"/>
          </p:nvPr>
        </p:nvSpPr>
        <p:spPr>
          <a:xfrm>
            <a:off x="384175" y="701675"/>
            <a:ext cx="6165850"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extLst>
      <p:ext uri="{BB962C8B-B14F-4D97-AF65-F5344CB8AC3E}">
        <p14:creationId xmlns:p14="http://schemas.microsoft.com/office/powerpoint/2010/main" val="3405097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57</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545272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58</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1706242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59</a:t>
            </a:fld>
            <a:endParaRPr lang="en-GB" altLang="en-US"/>
          </a:p>
        </p:txBody>
      </p:sp>
      <p:sp>
        <p:nvSpPr>
          <p:cNvPr id="19462" name="Rectangle 2"/>
          <p:cNvSpPr>
            <a:spLocks noGrp="1" noRot="1" noChangeAspect="1" noChangeArrowheads="1" noTextEdit="1"/>
          </p:cNvSpPr>
          <p:nvPr>
            <p:ph type="sldImg"/>
          </p:nvPr>
        </p:nvSpPr>
        <p:spPr>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3829439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a:xfrm>
            <a:off x="4986512" y="8985250"/>
            <a:ext cx="1295226" cy="184666"/>
          </a:xfrm>
        </p:spPr>
        <p:txBody>
          <a:bodyPr/>
          <a:lstStyle/>
          <a:p>
            <a:pPr lvl="4">
              <a:defRPr/>
            </a:pPr>
            <a:r>
              <a:rPr lang="en-US" dirty="0" smtClean="0"/>
              <a:t>Peter Yee, AKAYLA</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61</a:t>
            </a:fld>
            <a:endParaRPr lang="en-US" dirty="0" smtClean="0"/>
          </a:p>
        </p:txBody>
      </p:sp>
      <p:sp>
        <p:nvSpPr>
          <p:cNvPr id="68614" name="Rectangle 2"/>
          <p:cNvSpPr>
            <a:spLocks noGrp="1" noRot="1" noChangeAspect="1" noChangeArrowheads="1" noTextEdit="1"/>
          </p:cNvSpPr>
          <p:nvPr>
            <p:ph type="sldImg"/>
          </p:nvPr>
        </p:nvSpPr>
        <p:spPr>
          <a:xfrm>
            <a:off x="384175" y="701675"/>
            <a:ext cx="6165850"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extLst>
      <p:ext uri="{BB962C8B-B14F-4D97-AF65-F5344CB8AC3E}">
        <p14:creationId xmlns:p14="http://schemas.microsoft.com/office/powerpoint/2010/main" val="35313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802.11-18/2060r0</a:t>
            </a:r>
          </a:p>
        </p:txBody>
      </p:sp>
      <p:sp>
        <p:nvSpPr>
          <p:cNvPr id="17411"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November 2018</a:t>
            </a:r>
          </a:p>
        </p:txBody>
      </p:sp>
      <p:sp>
        <p:nvSpPr>
          <p:cNvPr id="17412"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17413"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D46EC899-E8EF-4388-8D00-29F049B3F004}" type="slidenum">
              <a:rPr lang="en-US" smtClean="0"/>
              <a:pPr>
                <a:defRPr/>
              </a:pPr>
              <a:t>65</a:t>
            </a:fld>
            <a:endParaRPr lang="en-US" smtClean="0"/>
          </a:p>
        </p:txBody>
      </p:sp>
      <p:sp>
        <p:nvSpPr>
          <p:cNvPr id="29702" name="Rectangle 2"/>
          <p:cNvSpPr>
            <a:spLocks noGrp="1" noRot="1" noChangeAspect="1" noChangeArrowheads="1" noTextEdit="1"/>
          </p:cNvSpPr>
          <p:nvPr>
            <p:ph type="sldImg"/>
          </p:nvPr>
        </p:nvSpPr>
        <p:spPr>
          <a:ln/>
        </p:spPr>
      </p:sp>
      <p:sp>
        <p:nvSpPr>
          <p:cNvPr id="297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505925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802.11-18/2060r0</a:t>
            </a:r>
          </a:p>
        </p:txBody>
      </p:sp>
      <p:sp>
        <p:nvSpPr>
          <p:cNvPr id="18435"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November 2018</a:t>
            </a:r>
          </a:p>
        </p:txBody>
      </p:sp>
      <p:sp>
        <p:nvSpPr>
          <p:cNvPr id="18436"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18437"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D46985A7-CD46-43FB-959E-263D01CC9381}" type="slidenum">
              <a:rPr lang="en-US" smtClean="0"/>
              <a:pPr>
                <a:defRPr/>
              </a:pPr>
              <a:t>66</a:t>
            </a:fld>
            <a:endParaRPr lang="en-US" smtClean="0"/>
          </a:p>
        </p:txBody>
      </p:sp>
      <p:sp>
        <p:nvSpPr>
          <p:cNvPr id="30726" name="Rectangle 2"/>
          <p:cNvSpPr>
            <a:spLocks noGrp="1" noRot="1" noChangeAspect="1" noChangeArrowheads="1" noTextEdit="1"/>
          </p:cNvSpPr>
          <p:nvPr>
            <p:ph type="sldImg"/>
          </p:nvPr>
        </p:nvSpPr>
        <p:spPr>
          <a:ln cap="flat"/>
        </p:spPr>
      </p:sp>
      <p:sp>
        <p:nvSpPr>
          <p:cNvPr id="307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ltLang="en-US" smtClean="0"/>
          </a:p>
        </p:txBody>
      </p:sp>
    </p:spTree>
    <p:extLst>
      <p:ext uri="{BB962C8B-B14F-4D97-AF65-F5344CB8AC3E}">
        <p14:creationId xmlns:p14="http://schemas.microsoft.com/office/powerpoint/2010/main" val="3851546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802.11-18/2060r0</a:t>
            </a:r>
            <a:endParaRPr lang="en-US"/>
          </a:p>
        </p:txBody>
      </p:sp>
      <p:sp>
        <p:nvSpPr>
          <p:cNvPr id="5" name="Date Placeholder 4"/>
          <p:cNvSpPr>
            <a:spLocks noGrp="1"/>
          </p:cNvSpPr>
          <p:nvPr>
            <p:ph type="dt" idx="11"/>
          </p:nvPr>
        </p:nvSpPr>
        <p:spPr/>
        <p:txBody>
          <a:bodyPr/>
          <a:lstStyle/>
          <a:p>
            <a:pPr>
              <a:defRPr/>
            </a:pPr>
            <a:r>
              <a:rPr lang="en-US" smtClean="0"/>
              <a:t>November 2018</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67</a:t>
            </a:fld>
            <a:endParaRPr lang="en-US"/>
          </a:p>
        </p:txBody>
      </p:sp>
    </p:spTree>
    <p:extLst>
      <p:ext uri="{BB962C8B-B14F-4D97-AF65-F5344CB8AC3E}">
        <p14:creationId xmlns:p14="http://schemas.microsoft.com/office/powerpoint/2010/main" val="1356508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802.11-18/2060r0</a:t>
            </a:r>
            <a:endParaRPr lang="en-US"/>
          </a:p>
        </p:txBody>
      </p:sp>
      <p:sp>
        <p:nvSpPr>
          <p:cNvPr id="5" name="Date Placeholder 4"/>
          <p:cNvSpPr>
            <a:spLocks noGrp="1"/>
          </p:cNvSpPr>
          <p:nvPr>
            <p:ph type="dt" idx="11"/>
          </p:nvPr>
        </p:nvSpPr>
        <p:spPr/>
        <p:txBody>
          <a:bodyPr/>
          <a:lstStyle/>
          <a:p>
            <a:pPr>
              <a:defRPr/>
            </a:pPr>
            <a:r>
              <a:rPr lang="en-US" smtClean="0"/>
              <a:t>November 2018</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69</a:t>
            </a:fld>
            <a:endParaRPr lang="en-US"/>
          </a:p>
        </p:txBody>
      </p:sp>
    </p:spTree>
    <p:extLst>
      <p:ext uri="{BB962C8B-B14F-4D97-AF65-F5344CB8AC3E}">
        <p14:creationId xmlns:p14="http://schemas.microsoft.com/office/powerpoint/2010/main" val="3431776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5</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455410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802.11-18/2060r0</a:t>
            </a:r>
          </a:p>
        </p:txBody>
      </p:sp>
      <p:sp>
        <p:nvSpPr>
          <p:cNvPr id="29699"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November 2018</a:t>
            </a:r>
          </a:p>
        </p:txBody>
      </p:sp>
      <p:sp>
        <p:nvSpPr>
          <p:cNvPr id="29700"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29701"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52DBA12B-7CE2-47B2-8A3A-C8330940ACFD}" type="slidenum">
              <a:rPr lang="en-US" smtClean="0"/>
              <a:pPr>
                <a:defRPr/>
              </a:pPr>
              <a:t>70</a:t>
            </a:fld>
            <a:endParaRPr lang="en-US" smtClean="0"/>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751647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p>
            <a:r>
              <a:rPr lang="en-US" smtClean="0"/>
              <a:t>doc.: IEEE 802.11-11/0xxxr0</a:t>
            </a:r>
          </a:p>
        </p:txBody>
      </p:sp>
      <p:sp>
        <p:nvSpPr>
          <p:cNvPr id="13315" name="Rectangle 3"/>
          <p:cNvSpPr>
            <a:spLocks noGrp="1" noChangeArrowheads="1"/>
          </p:cNvSpPr>
          <p:nvPr>
            <p:ph type="dt" sz="quarter" idx="1"/>
          </p:nvPr>
        </p:nvSpPr>
        <p:spPr>
          <a:noFill/>
        </p:spPr>
        <p:txBody>
          <a:bodyPr/>
          <a:lstStyle/>
          <a:p>
            <a:r>
              <a:rPr lang="en-US" smtClean="0"/>
              <a:t>November 2011</a:t>
            </a:r>
          </a:p>
        </p:txBody>
      </p:sp>
      <p:sp>
        <p:nvSpPr>
          <p:cNvPr id="13316" name="Rectangle 6"/>
          <p:cNvSpPr>
            <a:spLocks noGrp="1" noChangeArrowheads="1"/>
          </p:cNvSpPr>
          <p:nvPr>
            <p:ph type="ftr" sz="quarter" idx="4"/>
          </p:nvPr>
        </p:nvSpPr>
        <p:spPr>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noFill/>
        </p:spPr>
        <p:txBody>
          <a:bodyPr/>
          <a:lstStyle/>
          <a:p>
            <a:r>
              <a:rPr lang="en-US" smtClean="0"/>
              <a:t>Page </a:t>
            </a:r>
            <a:fld id="{CC47AE6E-6830-4D66-A48E-1AB33BF56CB8}" type="slidenum">
              <a:rPr lang="en-US" smtClean="0"/>
              <a:pPr/>
              <a:t>71</a:t>
            </a:fld>
            <a:endParaRPr lang="en-US" smtClean="0"/>
          </a:p>
        </p:txBody>
      </p:sp>
      <p:sp>
        <p:nvSpPr>
          <p:cNvPr id="13318" name="Rectangle 2"/>
          <p:cNvSpPr>
            <a:spLocks noGrp="1" noRot="1" noChangeAspect="1" noChangeArrowheads="1" noTextEdit="1"/>
          </p:cNvSpPr>
          <p:nvPr>
            <p:ph type="sldImg"/>
          </p:nvPr>
        </p:nvSpPr>
        <p:spPr>
          <a:xfrm>
            <a:off x="384175" y="701675"/>
            <a:ext cx="6165850" cy="3468688"/>
          </a:xfrm>
          <a:ln/>
        </p:spPr>
      </p:sp>
      <p:sp>
        <p:nvSpPr>
          <p:cNvPr id="133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12440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r>
              <a:rPr lang="en-US" smtClean="0"/>
              <a:t>doc.: IEEE 802.11-11/0xxxr0</a:t>
            </a:r>
          </a:p>
        </p:txBody>
      </p:sp>
      <p:sp>
        <p:nvSpPr>
          <p:cNvPr id="14339" name="Rectangle 3"/>
          <p:cNvSpPr>
            <a:spLocks noGrp="1" noChangeArrowheads="1"/>
          </p:cNvSpPr>
          <p:nvPr>
            <p:ph type="dt" sz="quarter" idx="1"/>
          </p:nvPr>
        </p:nvSpPr>
        <p:spPr>
          <a:noFill/>
        </p:spPr>
        <p:txBody>
          <a:bodyPr/>
          <a:lstStyle/>
          <a:p>
            <a:r>
              <a:rPr lang="en-US" smtClean="0"/>
              <a:t>November 2011</a:t>
            </a:r>
          </a:p>
        </p:txBody>
      </p:sp>
      <p:sp>
        <p:nvSpPr>
          <p:cNvPr id="14340" name="Rectangle 6"/>
          <p:cNvSpPr>
            <a:spLocks noGrp="1" noChangeArrowheads="1"/>
          </p:cNvSpPr>
          <p:nvPr>
            <p:ph type="ftr" sz="quarter" idx="4"/>
          </p:nvPr>
        </p:nvSpPr>
        <p:spPr>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noFill/>
        </p:spPr>
        <p:txBody>
          <a:bodyPr/>
          <a:lstStyle/>
          <a:p>
            <a:r>
              <a:rPr lang="en-US" smtClean="0"/>
              <a:t>Page </a:t>
            </a:r>
            <a:fld id="{E45B7B12-CE07-4A54-96EB-35A50D49DB14}" type="slidenum">
              <a:rPr lang="en-US" smtClean="0"/>
              <a:pPr/>
              <a:t>72</a:t>
            </a:fld>
            <a:endParaRPr lang="en-US" smtClean="0"/>
          </a:p>
        </p:txBody>
      </p:sp>
      <p:sp>
        <p:nvSpPr>
          <p:cNvPr id="14342" name="Rectangle 2"/>
          <p:cNvSpPr>
            <a:spLocks noGrp="1" noRot="1" noChangeAspect="1" noChangeArrowheads="1" noTextEdit="1"/>
          </p:cNvSpPr>
          <p:nvPr>
            <p:ph type="sldImg"/>
          </p:nvPr>
        </p:nvSpPr>
        <p:spPr>
          <a:xfrm>
            <a:off x="384175" y="701675"/>
            <a:ext cx="6165850" cy="3468688"/>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8133819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802.11-11/0xxxr0</a:t>
            </a:r>
            <a:endParaRPr lang="en-US"/>
          </a:p>
        </p:txBody>
      </p:sp>
      <p:sp>
        <p:nvSpPr>
          <p:cNvPr id="5" name="Date Placeholder 4"/>
          <p:cNvSpPr>
            <a:spLocks noGrp="1"/>
          </p:cNvSpPr>
          <p:nvPr>
            <p:ph type="dt" idx="11"/>
          </p:nvPr>
        </p:nvSpPr>
        <p:spPr/>
        <p:txBody>
          <a:bodyPr/>
          <a:lstStyle/>
          <a:p>
            <a:pPr>
              <a:defRPr/>
            </a:pPr>
            <a:r>
              <a:rPr lang="en-US" smtClean="0"/>
              <a:t>November 2011</a:t>
            </a:r>
            <a:endParaRPr lang="en-US"/>
          </a:p>
        </p:txBody>
      </p:sp>
      <p:sp>
        <p:nvSpPr>
          <p:cNvPr id="6" name="Footer Placeholder 5"/>
          <p:cNvSpPr>
            <a:spLocks noGrp="1"/>
          </p:cNvSpPr>
          <p:nvPr>
            <p:ph type="ftr" sz="quarter" idx="12"/>
          </p:nvPr>
        </p:nvSpPr>
        <p:spPr/>
        <p:txBody>
          <a:bodyPr/>
          <a:lstStyle/>
          <a:p>
            <a:pPr lvl="4">
              <a:defRPr/>
            </a:pPr>
            <a:r>
              <a:rPr lang="en-US" smtClean="0"/>
              <a:t>Osama Aboul-Magd (Samsung)</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8494B09C-02D3-414B-B0EE-19148CC64A93}" type="slidenum">
              <a:rPr lang="en-US" smtClean="0"/>
              <a:pPr>
                <a:defRPr/>
              </a:pPr>
              <a:t>73</a:t>
            </a:fld>
            <a:endParaRPr lang="en-US"/>
          </a:p>
        </p:txBody>
      </p:sp>
    </p:spTree>
    <p:extLst>
      <p:ext uri="{BB962C8B-B14F-4D97-AF65-F5344CB8AC3E}">
        <p14:creationId xmlns:p14="http://schemas.microsoft.com/office/powerpoint/2010/main" val="3042130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384175" y="701675"/>
            <a:ext cx="6165850" cy="3468688"/>
          </a:xfrm>
          <a:ln/>
        </p:spPr>
      </p:sp>
      <p:sp>
        <p:nvSpPr>
          <p:cNvPr id="16387" name="Notes Placeholder 2"/>
          <p:cNvSpPr>
            <a:spLocks noGrp="1"/>
          </p:cNvSpPr>
          <p:nvPr>
            <p:ph type="body" idx="1"/>
          </p:nvPr>
        </p:nvSpPr>
        <p:spPr>
          <a:noFill/>
          <a:ln/>
        </p:spPr>
        <p:txBody>
          <a:bodyPr/>
          <a:lstStyle/>
          <a:p>
            <a:endParaRPr lang="en-US" smtClean="0"/>
          </a:p>
        </p:txBody>
      </p:sp>
      <p:sp>
        <p:nvSpPr>
          <p:cNvPr id="16388" name="Header Placeholder 3"/>
          <p:cNvSpPr>
            <a:spLocks noGrp="1"/>
          </p:cNvSpPr>
          <p:nvPr>
            <p:ph type="hdr" sz="quarter"/>
          </p:nvPr>
        </p:nvSpPr>
        <p:spPr>
          <a:noFill/>
        </p:spPr>
        <p:txBody>
          <a:bodyPr/>
          <a:lstStyle/>
          <a:p>
            <a:r>
              <a:rPr lang="en-US" smtClean="0"/>
              <a:t>doc.: IEEE 802.11-11/0xxxr0</a:t>
            </a:r>
          </a:p>
        </p:txBody>
      </p:sp>
      <p:sp>
        <p:nvSpPr>
          <p:cNvPr id="16389" name="Date Placeholder 4"/>
          <p:cNvSpPr>
            <a:spLocks noGrp="1"/>
          </p:cNvSpPr>
          <p:nvPr>
            <p:ph type="dt" sz="quarter" idx="1"/>
          </p:nvPr>
        </p:nvSpPr>
        <p:spPr>
          <a:noFill/>
        </p:spPr>
        <p:txBody>
          <a:bodyPr/>
          <a:lstStyle/>
          <a:p>
            <a:r>
              <a:rPr lang="en-US" smtClean="0"/>
              <a:t>November 2011</a:t>
            </a:r>
          </a:p>
        </p:txBody>
      </p:sp>
      <p:sp>
        <p:nvSpPr>
          <p:cNvPr id="16390" name="Footer Placeholder 5"/>
          <p:cNvSpPr>
            <a:spLocks noGrp="1"/>
          </p:cNvSpPr>
          <p:nvPr>
            <p:ph type="ftr" sz="quarter" idx="4"/>
          </p:nvPr>
        </p:nvSpPr>
        <p:spPr>
          <a:noFill/>
        </p:spPr>
        <p:txBody>
          <a:bodyPr/>
          <a:lstStyle/>
          <a:p>
            <a:pPr lvl="4"/>
            <a:r>
              <a:rPr lang="en-US" smtClean="0"/>
              <a:t>Osama Aboul-Magd (Samsung)</a:t>
            </a:r>
          </a:p>
        </p:txBody>
      </p:sp>
      <p:sp>
        <p:nvSpPr>
          <p:cNvPr id="16391" name="Slide Number Placeholder 6"/>
          <p:cNvSpPr>
            <a:spLocks noGrp="1"/>
          </p:cNvSpPr>
          <p:nvPr>
            <p:ph type="sldNum" sz="quarter" idx="5"/>
          </p:nvPr>
        </p:nvSpPr>
        <p:spPr>
          <a:noFill/>
        </p:spPr>
        <p:txBody>
          <a:bodyPr/>
          <a:lstStyle/>
          <a:p>
            <a:r>
              <a:rPr lang="en-US" smtClean="0"/>
              <a:t>Page </a:t>
            </a:r>
            <a:fld id="{C0FE0FD1-4DD9-4FB0-9C7C-C209A0639D2E}" type="slidenum">
              <a:rPr lang="en-US" smtClean="0"/>
              <a:pPr/>
              <a:t>74</a:t>
            </a:fld>
            <a:endParaRPr lang="en-US" smtClean="0"/>
          </a:p>
        </p:txBody>
      </p:sp>
    </p:spTree>
    <p:extLst>
      <p:ext uri="{BB962C8B-B14F-4D97-AF65-F5344CB8AC3E}">
        <p14:creationId xmlns:p14="http://schemas.microsoft.com/office/powerpoint/2010/main" val="111995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doc.: IEEE 802.11-15/0496r1</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smtClean="0"/>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16919263-E144-4973-A5A4-4630E962DA1A}" type="slidenum">
              <a:rPr lang="en-US" altLang="en-US" smtClean="0"/>
              <a:pPr>
                <a:spcBef>
                  <a:spcPct val="0"/>
                </a:spcBef>
              </a:pPr>
              <a:t>76</a:t>
            </a:fld>
            <a:endParaRPr lang="en-US" altLang="en-US" smtClean="0"/>
          </a:p>
        </p:txBody>
      </p:sp>
      <p:sp>
        <p:nvSpPr>
          <p:cNvPr id="16390" name="Rectangle 2"/>
          <p:cNvSpPr>
            <a:spLocks noGrp="1" noRot="1" noChangeAspect="1" noChangeArrowheads="1" noTextEdit="1"/>
          </p:cNvSpPr>
          <p:nvPr>
            <p:ph type="sldImg"/>
          </p:nvPr>
        </p:nvSpPr>
        <p:spPr>
          <a:xfrm>
            <a:off x="384175" y="701675"/>
            <a:ext cx="6165850"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705120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p:txBody>
          <a:bodyPr/>
          <a:lstStyle/>
          <a:p>
            <a:pPr>
              <a:defRPr/>
            </a:pPr>
            <a:r>
              <a:rPr lang="en-US" smtClean="0"/>
              <a:t>doc.: IEEE 802.11-11/0xxxr0</a:t>
            </a:r>
          </a:p>
        </p:txBody>
      </p:sp>
      <p:sp>
        <p:nvSpPr>
          <p:cNvPr id="14339" name="Rectangle 3"/>
          <p:cNvSpPr>
            <a:spLocks noGrp="1" noChangeArrowheads="1"/>
          </p:cNvSpPr>
          <p:nvPr>
            <p:ph type="dt" sz="quarter" idx="1"/>
          </p:nvPr>
        </p:nvSpPr>
        <p:spPr/>
        <p:txBody>
          <a:bodyPr/>
          <a:lstStyle/>
          <a:p>
            <a:pPr>
              <a:defRPr/>
            </a:pPr>
            <a:r>
              <a:rPr lang="en-US" smtClean="0"/>
              <a:t>November 2011</a:t>
            </a:r>
          </a:p>
        </p:txBody>
      </p:sp>
      <p:sp>
        <p:nvSpPr>
          <p:cNvPr id="14340" name="Rectangle 6"/>
          <p:cNvSpPr>
            <a:spLocks noGrp="1" noChangeArrowheads="1"/>
          </p:cNvSpPr>
          <p:nvPr>
            <p:ph type="ftr" sz="quarter" idx="4"/>
          </p:nvPr>
        </p:nvSpPr>
        <p:spPr/>
        <p:txBody>
          <a:bodyPr/>
          <a:lstStyle/>
          <a:p>
            <a:pPr lvl="4">
              <a:defRPr/>
            </a:pPr>
            <a:r>
              <a:rPr lang="en-US" smtClean="0"/>
              <a:t>Osama Aboul-Magd (Samsung)</a:t>
            </a:r>
          </a:p>
        </p:txBody>
      </p:sp>
      <p:sp>
        <p:nvSpPr>
          <p:cNvPr id="184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FB04A9F1-A9DC-4140-890C-7353590A9DD7}" type="slidenum">
              <a:rPr lang="en-US" altLang="en-US" smtClean="0"/>
              <a:pPr>
                <a:spcBef>
                  <a:spcPct val="0"/>
                </a:spcBef>
              </a:pPr>
              <a:t>77</a:t>
            </a:fld>
            <a:endParaRPr lang="en-US" altLang="en-US" smtClean="0"/>
          </a:p>
        </p:txBody>
      </p:sp>
      <p:sp>
        <p:nvSpPr>
          <p:cNvPr id="18438" name="Rectangle 2"/>
          <p:cNvSpPr>
            <a:spLocks noGrp="1" noRot="1" noChangeAspect="1" noChangeArrowheads="1" noTextEdit="1"/>
          </p:cNvSpPr>
          <p:nvPr>
            <p:ph type="sldImg"/>
          </p:nvPr>
        </p:nvSpPr>
        <p:spPr>
          <a:xfrm>
            <a:off x="384175" y="701675"/>
            <a:ext cx="6165850" cy="3468688"/>
          </a:xfrm>
          <a:ln cap="flat"/>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3233058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84175" y="701675"/>
            <a:ext cx="6165850" cy="3468688"/>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048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2B349786-B161-4510-B9B4-9FCF3606889A}" type="slidenum">
              <a:rPr lang="en-US" altLang="en-US" smtClean="0"/>
              <a:pPr>
                <a:spcBef>
                  <a:spcPct val="0"/>
                </a:spcBef>
              </a:pPr>
              <a:t>78</a:t>
            </a:fld>
            <a:endParaRPr lang="en-US" altLang="en-US" smtClean="0"/>
          </a:p>
        </p:txBody>
      </p:sp>
    </p:spTree>
    <p:extLst>
      <p:ext uri="{BB962C8B-B14F-4D97-AF65-F5344CB8AC3E}">
        <p14:creationId xmlns:p14="http://schemas.microsoft.com/office/powerpoint/2010/main" val="30604380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384175" y="701675"/>
            <a:ext cx="6165850" cy="3468688"/>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253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75E37E99-E50F-44A4-B540-F26BD4D67BCF}" type="slidenum">
              <a:rPr lang="en-US" altLang="en-US" smtClean="0"/>
              <a:pPr>
                <a:spcBef>
                  <a:spcPct val="0"/>
                </a:spcBef>
              </a:pPr>
              <a:t>79</a:t>
            </a:fld>
            <a:endParaRPr lang="en-US" altLang="en-US" smtClean="0"/>
          </a:p>
        </p:txBody>
      </p:sp>
    </p:spTree>
    <p:extLst>
      <p:ext uri="{BB962C8B-B14F-4D97-AF65-F5344CB8AC3E}">
        <p14:creationId xmlns:p14="http://schemas.microsoft.com/office/powerpoint/2010/main" val="20059742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84175" y="701675"/>
            <a:ext cx="6165850" cy="3468688"/>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458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8E832AA1-C7CD-4391-A913-54526B5EBE48}" type="slidenum">
              <a:rPr lang="en-US" altLang="en-US" smtClean="0"/>
              <a:pPr>
                <a:spcBef>
                  <a:spcPct val="0"/>
                </a:spcBef>
              </a:pPr>
              <a:t>80</a:t>
            </a:fld>
            <a:endParaRPr lang="en-US" altLang="en-US" smtClean="0"/>
          </a:p>
        </p:txBody>
      </p:sp>
    </p:spTree>
    <p:extLst>
      <p:ext uri="{BB962C8B-B14F-4D97-AF65-F5344CB8AC3E}">
        <p14:creationId xmlns:p14="http://schemas.microsoft.com/office/powerpoint/2010/main" val="251530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255233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644023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82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88229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85</a:t>
            </a:fld>
            <a:endParaRPr lang="en-US"/>
          </a:p>
        </p:txBody>
      </p:sp>
    </p:spTree>
    <p:extLst>
      <p:ext uri="{BB962C8B-B14F-4D97-AF65-F5344CB8AC3E}">
        <p14:creationId xmlns:p14="http://schemas.microsoft.com/office/powerpoint/2010/main" val="3287960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384175" y="701675"/>
            <a:ext cx="6165850" cy="3468688"/>
          </a:xfrm>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802.11-15/1472r0</a:t>
            </a:r>
            <a:endParaRPr lang="en-US"/>
          </a:p>
        </p:txBody>
      </p:sp>
      <p:sp>
        <p:nvSpPr>
          <p:cNvPr id="5" name="Date Placeholder 4"/>
          <p:cNvSpPr>
            <a:spLocks noGrp="1"/>
          </p:cNvSpPr>
          <p:nvPr>
            <p:ph type="dt" sz="quarter" idx="1"/>
          </p:nvPr>
        </p:nvSpPr>
        <p:spPr/>
        <p:txBody>
          <a:bodyPr/>
          <a:lstStyle/>
          <a:p>
            <a:pPr>
              <a:defRPr/>
            </a:pPr>
            <a:r>
              <a:rPr lang="en-US" smtClean="0"/>
              <a:t>January 2016</a:t>
            </a:r>
            <a:endParaRPr lang="en-US"/>
          </a:p>
        </p:txBody>
      </p:sp>
      <p:sp>
        <p:nvSpPr>
          <p:cNvPr id="6" name="Footer Placeholder 5"/>
          <p:cNvSpPr>
            <a:spLocks noGrp="1"/>
          </p:cNvSpPr>
          <p:nvPr>
            <p:ph type="ftr" sz="quarter" idx="4"/>
          </p:nvPr>
        </p:nvSpPr>
        <p:spPr/>
        <p:txBody>
          <a:bodyPr/>
          <a:lstStyle/>
          <a:p>
            <a:pPr lvl="4">
              <a:defRPr/>
            </a:pPr>
            <a:r>
              <a:rPr lang="en-US" smtClean="0"/>
              <a:t>Edward Au (Huawei Technologies)</a:t>
            </a:r>
            <a:endParaRPr lang="en-US"/>
          </a:p>
        </p:txBody>
      </p:sp>
      <p:sp>
        <p:nvSpPr>
          <p:cNvPr id="51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85949BE6-6916-4B6D-AC6B-943DC0F16390}" type="slidenum">
              <a:rPr lang="en-US" altLang="en-US" smtClean="0"/>
              <a:pPr>
                <a:spcBef>
                  <a:spcPct val="0"/>
                </a:spcBef>
              </a:pPr>
              <a:t>86</a:t>
            </a:fld>
            <a:endParaRPr lang="en-US" altLang="en-US" smtClean="0"/>
          </a:p>
        </p:txBody>
      </p:sp>
    </p:spTree>
    <p:extLst>
      <p:ext uri="{BB962C8B-B14F-4D97-AF65-F5344CB8AC3E}">
        <p14:creationId xmlns:p14="http://schemas.microsoft.com/office/powerpoint/2010/main" val="6180670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384175" y="701675"/>
            <a:ext cx="6165850" cy="3468688"/>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802.11-15/1472r0</a:t>
            </a:r>
            <a:endParaRPr lang="en-US"/>
          </a:p>
        </p:txBody>
      </p:sp>
      <p:sp>
        <p:nvSpPr>
          <p:cNvPr id="5" name="Date Placeholder 4"/>
          <p:cNvSpPr>
            <a:spLocks noGrp="1"/>
          </p:cNvSpPr>
          <p:nvPr>
            <p:ph type="dt" sz="quarter" idx="1"/>
          </p:nvPr>
        </p:nvSpPr>
        <p:spPr/>
        <p:txBody>
          <a:bodyPr/>
          <a:lstStyle/>
          <a:p>
            <a:pPr>
              <a:defRPr/>
            </a:pPr>
            <a:r>
              <a:rPr lang="en-US" smtClean="0"/>
              <a:t>January 2016</a:t>
            </a:r>
            <a:endParaRPr lang="en-US"/>
          </a:p>
        </p:txBody>
      </p:sp>
      <p:sp>
        <p:nvSpPr>
          <p:cNvPr id="6" name="Footer Placeholder 5"/>
          <p:cNvSpPr>
            <a:spLocks noGrp="1"/>
          </p:cNvSpPr>
          <p:nvPr>
            <p:ph type="ftr" sz="quarter" idx="4"/>
          </p:nvPr>
        </p:nvSpPr>
        <p:spPr/>
        <p:txBody>
          <a:bodyPr/>
          <a:lstStyle/>
          <a:p>
            <a:pPr lvl="4">
              <a:defRPr/>
            </a:pPr>
            <a:r>
              <a:rPr lang="en-US" smtClean="0"/>
              <a:t>Edward Au (Huawei Technologies)</a:t>
            </a:r>
            <a:endParaRPr lang="en-US"/>
          </a:p>
        </p:txBody>
      </p:sp>
      <p:sp>
        <p:nvSpPr>
          <p:cNvPr id="922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77EEEA1F-8908-459F-8316-C4AC244C56C1}" type="slidenum">
              <a:rPr lang="en-US" altLang="en-US" smtClean="0"/>
              <a:pPr>
                <a:spcBef>
                  <a:spcPct val="0"/>
                </a:spcBef>
              </a:pPr>
              <a:t>89</a:t>
            </a:fld>
            <a:endParaRPr lang="en-US" altLang="en-US" smtClean="0"/>
          </a:p>
        </p:txBody>
      </p:sp>
    </p:spTree>
    <p:extLst>
      <p:ext uri="{BB962C8B-B14F-4D97-AF65-F5344CB8AC3E}">
        <p14:creationId xmlns:p14="http://schemas.microsoft.com/office/powerpoint/2010/main" val="16973045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doc.: IEEE 802.11-15/0496r1</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smtClean="0"/>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1E91FD55-6652-4E05-B724-7055F302C7E6}" type="slidenum">
              <a:rPr lang="en-US" altLang="en-US" smtClean="0"/>
              <a:pPr>
                <a:spcBef>
                  <a:spcPct val="0"/>
                </a:spcBef>
              </a:pPr>
              <a:t>90</a:t>
            </a:fld>
            <a:endParaRPr lang="en-US" altLang="en-US" smtClean="0"/>
          </a:p>
        </p:txBody>
      </p:sp>
      <p:sp>
        <p:nvSpPr>
          <p:cNvPr id="16390" name="Rectangle 2"/>
          <p:cNvSpPr>
            <a:spLocks noGrp="1" noRot="1" noChangeAspect="1" noChangeArrowheads="1" noTextEdit="1"/>
          </p:cNvSpPr>
          <p:nvPr>
            <p:ph type="sldImg"/>
          </p:nvPr>
        </p:nvSpPr>
        <p:spPr>
          <a:xfrm>
            <a:off x="384175" y="701675"/>
            <a:ext cx="6165850"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299548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E6BF45D7-01D8-48F4-ADE3-BB4576354FC0}"/>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xmlns="" id="{B5925FB8-8DEF-4978-A000-1CAA5CB98D4C}"/>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BBAFA5AA-1ADE-4ADA-9DA5-60D9EBDA00B7}"/>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18437"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59F937FC-02F2-48E2-A800-626A41DC0028}" type="slidenum">
              <a:rPr lang="en-US" altLang="en-US" smtClean="0"/>
              <a:pPr>
                <a:spcBef>
                  <a:spcPct val="0"/>
                </a:spcBef>
              </a:pPr>
              <a:t>91</a:t>
            </a:fld>
            <a:endParaRPr lang="en-US" altLang="en-US" smtClean="0"/>
          </a:p>
        </p:txBody>
      </p:sp>
      <p:sp>
        <p:nvSpPr>
          <p:cNvPr id="18438" name="Rectangle 2"/>
          <p:cNvSpPr>
            <a:spLocks noGrp="1" noRot="1" noChangeAspect="1" noChangeArrowheads="1" noTextEdit="1"/>
          </p:cNvSpPr>
          <p:nvPr>
            <p:ph type="sldImg"/>
          </p:nvPr>
        </p:nvSpPr>
        <p:spPr>
          <a:xfrm>
            <a:off x="384175" y="701675"/>
            <a:ext cx="6165850" cy="3468688"/>
          </a:xfrm>
          <a:ln cap="flat"/>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17083000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xmlns=""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0485"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8A852A2B-4D30-4363-9F4E-1F7F3A4EC891}" type="slidenum">
              <a:rPr lang="en-US" altLang="en-US" smtClean="0"/>
              <a:pPr>
                <a:spcBef>
                  <a:spcPct val="0"/>
                </a:spcBef>
              </a:pPr>
              <a:t>92</a:t>
            </a:fld>
            <a:endParaRPr lang="en-US" altLang="en-US" smtClean="0"/>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21814787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xmlns=""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2533"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BD6238D7-C419-44F6-9977-BF1110160FE1}" type="slidenum">
              <a:rPr lang="en-US" altLang="en-US" smtClean="0"/>
              <a:pPr>
                <a:spcBef>
                  <a:spcPct val="0"/>
                </a:spcBef>
              </a:pPr>
              <a:t>93</a:t>
            </a:fld>
            <a:endParaRPr lang="en-US" altLang="en-US" smtClean="0"/>
          </a:p>
        </p:txBody>
      </p:sp>
      <p:sp>
        <p:nvSpPr>
          <p:cNvPr id="22534" name="Rectangle 2"/>
          <p:cNvSpPr>
            <a:spLocks noGrp="1" noRot="1" noChangeAspect="1" noChangeArrowheads="1" noTextEdit="1"/>
          </p:cNvSpPr>
          <p:nvPr>
            <p:ph type="sldImg"/>
          </p:nvPr>
        </p:nvSpPr>
        <p:spPr>
          <a:xfrm>
            <a:off x="384175" y="701675"/>
            <a:ext cx="6165850" cy="3468688"/>
          </a:xfrm>
          <a:ln cap="flat"/>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42112324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xmlns=""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4581"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44F66D5C-AA23-4304-95F2-A6FB6804AAE8}" type="slidenum">
              <a:rPr lang="en-US" altLang="en-US" smtClean="0"/>
              <a:pPr>
                <a:spcBef>
                  <a:spcPct val="0"/>
                </a:spcBef>
              </a:pPr>
              <a:t>94</a:t>
            </a:fld>
            <a:endParaRPr lang="en-US" altLang="en-US" smtClean="0"/>
          </a:p>
        </p:txBody>
      </p:sp>
      <p:sp>
        <p:nvSpPr>
          <p:cNvPr id="24582" name="Rectangle 2"/>
          <p:cNvSpPr>
            <a:spLocks noGrp="1" noRot="1" noChangeAspect="1" noChangeArrowheads="1" noTextEdit="1"/>
          </p:cNvSpPr>
          <p:nvPr>
            <p:ph type="sldImg"/>
          </p:nvPr>
        </p:nvSpPr>
        <p:spPr>
          <a:xfrm>
            <a:off x="384175" y="701675"/>
            <a:ext cx="6165850" cy="3468688"/>
          </a:xfrm>
          <a:ln cap="flat"/>
        </p:spPr>
      </p:sp>
      <p:sp>
        <p:nvSpPr>
          <p:cNvPr id="245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3626330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880444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xmlns=""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6629"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75833E54-E4F3-47CE-AF16-57B29AC35E0A}" type="slidenum">
              <a:rPr lang="en-US" altLang="en-US" smtClean="0"/>
              <a:pPr>
                <a:spcBef>
                  <a:spcPct val="0"/>
                </a:spcBef>
              </a:pPr>
              <a:t>95</a:t>
            </a:fld>
            <a:endParaRPr lang="en-US" altLang="en-US" smtClean="0"/>
          </a:p>
        </p:txBody>
      </p:sp>
      <p:sp>
        <p:nvSpPr>
          <p:cNvPr id="26630" name="Rectangle 2"/>
          <p:cNvSpPr>
            <a:spLocks noGrp="1" noRot="1" noChangeAspect="1" noChangeArrowheads="1" noTextEdit="1"/>
          </p:cNvSpPr>
          <p:nvPr>
            <p:ph type="sldImg"/>
          </p:nvPr>
        </p:nvSpPr>
        <p:spPr>
          <a:xfrm>
            <a:off x="384175" y="701675"/>
            <a:ext cx="6165850" cy="3468688"/>
          </a:xfrm>
          <a:ln cap="flat"/>
        </p:spPr>
      </p:sp>
      <p:sp>
        <p:nvSpPr>
          <p:cNvPr id="266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34668647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xmlns=""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8677"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62C22A69-6609-4CE6-B451-B82F8160BA32}" type="slidenum">
              <a:rPr lang="en-US" altLang="en-US" smtClean="0"/>
              <a:pPr>
                <a:spcBef>
                  <a:spcPct val="0"/>
                </a:spcBef>
              </a:pPr>
              <a:t>96</a:t>
            </a:fld>
            <a:endParaRPr lang="en-US" altLang="en-US" smtClean="0"/>
          </a:p>
        </p:txBody>
      </p:sp>
      <p:sp>
        <p:nvSpPr>
          <p:cNvPr id="28678" name="Rectangle 2"/>
          <p:cNvSpPr>
            <a:spLocks noGrp="1" noRot="1" noChangeAspect="1" noChangeArrowheads="1" noTextEdit="1"/>
          </p:cNvSpPr>
          <p:nvPr>
            <p:ph type="sldImg"/>
          </p:nvPr>
        </p:nvSpPr>
        <p:spPr>
          <a:xfrm>
            <a:off x="384175" y="701675"/>
            <a:ext cx="6165850" cy="3468688"/>
          </a:xfrm>
          <a:ln cap="flat"/>
        </p:spPr>
      </p:sp>
      <p:sp>
        <p:nvSpPr>
          <p:cNvPr id="286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40114375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xmlns=""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30725"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25747BDD-9989-4555-AF8B-EF3B1EB79CC8}" type="slidenum">
              <a:rPr lang="en-US" altLang="en-US" smtClean="0"/>
              <a:pPr>
                <a:spcBef>
                  <a:spcPct val="0"/>
                </a:spcBef>
              </a:pPr>
              <a:t>97</a:t>
            </a:fld>
            <a:endParaRPr lang="en-US" altLang="en-US" smtClean="0"/>
          </a:p>
        </p:txBody>
      </p:sp>
      <p:sp>
        <p:nvSpPr>
          <p:cNvPr id="30726" name="Rectangle 2"/>
          <p:cNvSpPr>
            <a:spLocks noGrp="1" noRot="1" noChangeAspect="1" noChangeArrowheads="1" noTextEdit="1"/>
          </p:cNvSpPr>
          <p:nvPr>
            <p:ph type="sldImg"/>
          </p:nvPr>
        </p:nvSpPr>
        <p:spPr>
          <a:xfrm>
            <a:off x="384175" y="701675"/>
            <a:ext cx="6165850" cy="3468688"/>
          </a:xfrm>
          <a:ln cap="flat"/>
        </p:spPr>
      </p:sp>
      <p:sp>
        <p:nvSpPr>
          <p:cNvPr id="307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36963589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802.11-18/1740r2</a:t>
            </a:r>
            <a:endParaRPr lang="en-US"/>
          </a:p>
        </p:txBody>
      </p:sp>
      <p:sp>
        <p:nvSpPr>
          <p:cNvPr id="5" name="Rectangle 3"/>
          <p:cNvSpPr>
            <a:spLocks noGrp="1" noChangeArrowheads="1"/>
          </p:cNvSpPr>
          <p:nvPr>
            <p:ph type="dt"/>
          </p:nvPr>
        </p:nvSpPr>
        <p:spPr>
          <a:ln/>
        </p:spPr>
        <p:txBody>
          <a:bodyPr/>
          <a:lstStyle/>
          <a:p>
            <a:r>
              <a:rPr lang="de-DE"/>
              <a:t>Month Year</a:t>
            </a:r>
            <a:endParaRPr lang="en-US"/>
          </a:p>
        </p:txBody>
      </p:sp>
      <p:sp>
        <p:nvSpPr>
          <p:cNvPr id="6" name="Rectangle 6"/>
          <p:cNvSpPr>
            <a:spLocks noGrp="1" noChangeArrowheads="1"/>
          </p:cNvSpPr>
          <p:nvPr>
            <p:ph type="ftr"/>
          </p:nvPr>
        </p:nvSpPr>
        <p:spPr>
          <a:ln/>
        </p:spPr>
        <p:txBody>
          <a:bodyPr/>
          <a:lstStyle/>
          <a:p>
            <a:r>
              <a:rPr lang="de-DE"/>
              <a:t>Stephen McCann (BlackBerry)</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94300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802.11-18/1740r2</a:t>
            </a:r>
            <a:endParaRPr lang="en-US"/>
          </a:p>
        </p:txBody>
      </p:sp>
      <p:sp>
        <p:nvSpPr>
          <p:cNvPr id="5" name="Rectangle 3"/>
          <p:cNvSpPr>
            <a:spLocks noGrp="1" noChangeArrowheads="1"/>
          </p:cNvSpPr>
          <p:nvPr>
            <p:ph type="dt"/>
          </p:nvPr>
        </p:nvSpPr>
        <p:spPr>
          <a:ln/>
        </p:spPr>
        <p:txBody>
          <a:bodyPr/>
          <a:lstStyle/>
          <a:p>
            <a:r>
              <a:rPr lang="de-DE"/>
              <a:t>Month Year</a:t>
            </a:r>
            <a:endParaRPr lang="en-US"/>
          </a:p>
        </p:txBody>
      </p:sp>
      <p:sp>
        <p:nvSpPr>
          <p:cNvPr id="6" name="Rectangle 6"/>
          <p:cNvSpPr>
            <a:spLocks noGrp="1" noChangeArrowheads="1"/>
          </p:cNvSpPr>
          <p:nvPr>
            <p:ph type="ftr"/>
          </p:nvPr>
        </p:nvSpPr>
        <p:spPr>
          <a:ln/>
        </p:spPr>
        <p:txBody>
          <a:bodyPr/>
          <a:lstStyle/>
          <a:p>
            <a:r>
              <a:rPr lang="de-DE"/>
              <a:t>Stephen McCann (BlackBerry)</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573900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101</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19533845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102</a:t>
            </a:fld>
            <a:endParaRPr lang="en-US">
              <a:latin typeface="Times New Roman" charset="0"/>
            </a:endParaRPr>
          </a:p>
        </p:txBody>
      </p:sp>
    </p:spTree>
    <p:extLst>
      <p:ext uri="{BB962C8B-B14F-4D97-AF65-F5344CB8AC3E}">
        <p14:creationId xmlns:p14="http://schemas.microsoft.com/office/powerpoint/2010/main" val="15358631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xmlns="" id="{06BE6850-9EF7-415F-9414-73AAD7063AF3}"/>
              </a:ext>
            </a:extLst>
          </p:cNvPr>
          <p:cNvSpPr>
            <a:spLocks noGrp="1" noChangeArrowheads="1"/>
          </p:cNvSpPr>
          <p:nvPr>
            <p:ph type="sldNum"/>
          </p:nvPr>
        </p:nvSpPr>
        <p:spPr>
          <a:ln/>
        </p:spPr>
        <p:txBody>
          <a:bodyPr/>
          <a:lstStyle/>
          <a:p>
            <a:fld id="{A070BEA3-7E73-4D50-A879-6B19F60DFC77}" type="slidenum">
              <a:rPr lang="en-US" altLang="en-US"/>
              <a:pPr/>
              <a:t>103</a:t>
            </a:fld>
            <a:endParaRPr lang="en-US" altLang="en-US"/>
          </a:p>
        </p:txBody>
      </p:sp>
      <p:sp>
        <p:nvSpPr>
          <p:cNvPr id="7169" name="Text Box 1">
            <a:extLst>
              <a:ext uri="{FF2B5EF4-FFF2-40B4-BE49-F238E27FC236}">
                <a16:creationId xmlns:a16="http://schemas.microsoft.com/office/drawing/2014/main" xmlns="" id="{0B0168EA-2CD9-4B39-95DE-91F0BEF4E2AC}"/>
              </a:ext>
            </a:extLst>
          </p:cNvPr>
          <p:cNvSpPr txBox="1">
            <a:spLocks noChangeArrowheads="1"/>
          </p:cNvSpPr>
          <p:nvPr/>
        </p:nvSpPr>
        <p:spPr bwMode="auto">
          <a:xfrm>
            <a:off x="3924300" y="8816975"/>
            <a:ext cx="300355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93000"/>
              </a:lnSpc>
              <a:buClrTx/>
              <a:buFontTx/>
              <a:buNone/>
            </a:pPr>
            <a:fld id="{FA5DF355-74FE-4402-B4C8-6ED39FB7DFFE}" type="slidenum">
              <a:rPr lang="en-US" altLang="en-US" sz="1400">
                <a:solidFill>
                  <a:srgbClr val="000000"/>
                </a:solidFill>
                <a:latin typeface="Times New Roman" panose="02020603050405020304" pitchFamily="18" charset="0"/>
                <a:cs typeface="DejaVu Sans" charset="0"/>
              </a:rPr>
              <a:pPr algn="r">
                <a:lnSpc>
                  <a:spcPct val="93000"/>
                </a:lnSpc>
                <a:buClrTx/>
                <a:buFontTx/>
                <a:buNone/>
              </a:pPr>
              <a:t>103</a:t>
            </a:fld>
            <a:endParaRPr lang="en-US" altLang="en-US" sz="1400">
              <a:solidFill>
                <a:srgbClr val="000000"/>
              </a:solidFill>
              <a:latin typeface="Times New Roman" panose="02020603050405020304" pitchFamily="18" charset="0"/>
              <a:cs typeface="DejaVu Sans" charset="0"/>
            </a:endParaRPr>
          </a:p>
        </p:txBody>
      </p:sp>
      <p:sp>
        <p:nvSpPr>
          <p:cNvPr id="7170" name="Text Box 2">
            <a:extLst>
              <a:ext uri="{FF2B5EF4-FFF2-40B4-BE49-F238E27FC236}">
                <a16:creationId xmlns:a16="http://schemas.microsoft.com/office/drawing/2014/main" xmlns="" id="{DC31DC42-889F-463C-AADF-904A4DB15F70}"/>
              </a:ext>
            </a:extLst>
          </p:cNvPr>
          <p:cNvSpPr txBox="1">
            <a:spLocks noChangeArrowheads="1"/>
          </p:cNvSpPr>
          <p:nvPr/>
        </p:nvSpPr>
        <p:spPr bwMode="auto">
          <a:xfrm>
            <a:off x="3924300" y="8816975"/>
            <a:ext cx="300672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93000"/>
              </a:lnSpc>
              <a:buClrTx/>
              <a:buFontTx/>
              <a:buNone/>
            </a:pPr>
            <a:fld id="{0209008D-83EF-459B-B625-94007474DC88}" type="slidenum">
              <a:rPr lang="en-US" altLang="en-US" sz="1400">
                <a:solidFill>
                  <a:srgbClr val="000000"/>
                </a:solidFill>
                <a:latin typeface="Times New Roman" panose="02020603050405020304" pitchFamily="18" charset="0"/>
                <a:cs typeface="DejaVu Sans" charset="0"/>
              </a:rPr>
              <a:pPr algn="r">
                <a:lnSpc>
                  <a:spcPct val="93000"/>
                </a:lnSpc>
                <a:buClrTx/>
                <a:buFontTx/>
                <a:buNone/>
              </a:pPr>
              <a:t>103</a:t>
            </a:fld>
            <a:endParaRPr lang="en-US" altLang="en-US" sz="1400">
              <a:solidFill>
                <a:srgbClr val="000000"/>
              </a:solidFill>
              <a:latin typeface="Times New Roman" panose="02020603050405020304" pitchFamily="18" charset="0"/>
              <a:cs typeface="DejaVu Sans" charset="0"/>
            </a:endParaRPr>
          </a:p>
        </p:txBody>
      </p:sp>
      <p:sp>
        <p:nvSpPr>
          <p:cNvPr id="7171" name="Text Box 3">
            <a:extLst>
              <a:ext uri="{FF2B5EF4-FFF2-40B4-BE49-F238E27FC236}">
                <a16:creationId xmlns:a16="http://schemas.microsoft.com/office/drawing/2014/main" xmlns="" id="{5B541829-C429-41CB-9209-7E25B969DBE8}"/>
              </a:ext>
            </a:extLst>
          </p:cNvPr>
          <p:cNvSpPr txBox="1">
            <a:spLocks noChangeArrowheads="1"/>
          </p:cNvSpPr>
          <p:nvPr/>
        </p:nvSpPr>
        <p:spPr bwMode="auto">
          <a:xfrm>
            <a:off x="5640388" y="96838"/>
            <a:ext cx="639762"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400" b="1">
                <a:solidFill>
                  <a:srgbClr val="000000"/>
                </a:solidFill>
                <a:latin typeface="Times New Roman" panose="02020603050405020304" pitchFamily="18" charset="0"/>
              </a:rPr>
              <a:t>doc.: IEEE 802.11-yy/xxxxr0</a:t>
            </a:r>
          </a:p>
        </p:txBody>
      </p:sp>
      <p:sp>
        <p:nvSpPr>
          <p:cNvPr id="7172" name="Text Box 4">
            <a:extLst>
              <a:ext uri="{FF2B5EF4-FFF2-40B4-BE49-F238E27FC236}">
                <a16:creationId xmlns:a16="http://schemas.microsoft.com/office/drawing/2014/main" xmlns="" id="{2BDC704C-9BDB-4D36-B991-E1D6CDE087C6}"/>
              </a:ext>
            </a:extLst>
          </p:cNvPr>
          <p:cNvSpPr txBox="1">
            <a:spLocks noChangeArrowheads="1"/>
          </p:cNvSpPr>
          <p:nvPr/>
        </p:nvSpPr>
        <p:spPr bwMode="auto">
          <a:xfrm>
            <a:off x="654050" y="96838"/>
            <a:ext cx="825500"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nSpc>
                <a:spcPct val="100000"/>
              </a:lnSpc>
              <a:buClrTx/>
              <a:buFontTx/>
              <a:buNone/>
            </a:pPr>
            <a:r>
              <a:rPr lang="en-US" altLang="en-US" sz="1400" b="1">
                <a:solidFill>
                  <a:srgbClr val="000000"/>
                </a:solidFill>
                <a:latin typeface="Times New Roman" panose="02020603050405020304" pitchFamily="18" charset="0"/>
              </a:rPr>
              <a:t>Month Year</a:t>
            </a:r>
          </a:p>
        </p:txBody>
      </p:sp>
      <p:sp>
        <p:nvSpPr>
          <p:cNvPr id="7173" name="Text Box 5">
            <a:extLst>
              <a:ext uri="{FF2B5EF4-FFF2-40B4-BE49-F238E27FC236}">
                <a16:creationId xmlns:a16="http://schemas.microsoft.com/office/drawing/2014/main" xmlns="" id="{D621C650-C067-455E-BF73-7BB636092BF8}"/>
              </a:ext>
            </a:extLst>
          </p:cNvPr>
          <p:cNvSpPr txBox="1">
            <a:spLocks noChangeArrowheads="1"/>
          </p:cNvSpPr>
          <p:nvPr/>
        </p:nvSpPr>
        <p:spPr bwMode="auto">
          <a:xfrm>
            <a:off x="5357813" y="8985250"/>
            <a:ext cx="922337"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200">
                <a:solidFill>
                  <a:srgbClr val="000000"/>
                </a:solidFill>
                <a:latin typeface="Times New Roman" panose="02020603050405020304" pitchFamily="18" charset="0"/>
              </a:rPr>
              <a:t>John Doe, Some Company</a:t>
            </a:r>
          </a:p>
        </p:txBody>
      </p:sp>
      <p:sp>
        <p:nvSpPr>
          <p:cNvPr id="7174" name="Text Box 6">
            <a:extLst>
              <a:ext uri="{FF2B5EF4-FFF2-40B4-BE49-F238E27FC236}">
                <a16:creationId xmlns:a16="http://schemas.microsoft.com/office/drawing/2014/main" xmlns="" id="{557ECB55-65D9-4C46-B821-003E25189D2E}"/>
              </a:ext>
            </a:extLst>
          </p:cNvPr>
          <p:cNvSpPr txBox="1">
            <a:spLocks noChangeArrowheads="1"/>
          </p:cNvSpPr>
          <p:nvPr/>
        </p:nvSpPr>
        <p:spPr bwMode="auto">
          <a:xfrm>
            <a:off x="3222625" y="8985250"/>
            <a:ext cx="51117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200">
                <a:solidFill>
                  <a:srgbClr val="000000"/>
                </a:solidFill>
                <a:latin typeface="Times New Roman" panose="02020603050405020304" pitchFamily="18" charset="0"/>
              </a:rPr>
              <a:t>Page </a:t>
            </a:r>
            <a:fld id="{78251649-2204-4B14-8E01-5A122D1A7B85}" type="slidenum">
              <a:rPr lang="en-US" altLang="en-US" sz="1200">
                <a:solidFill>
                  <a:srgbClr val="000000"/>
                </a:solidFill>
                <a:latin typeface="Times New Roman" panose="02020603050405020304" pitchFamily="18" charset="0"/>
              </a:rPr>
              <a:pPr algn="r">
                <a:lnSpc>
                  <a:spcPct val="100000"/>
                </a:lnSpc>
                <a:buClrTx/>
                <a:buFontTx/>
                <a:buNone/>
              </a:pPr>
              <a:t>103</a:t>
            </a:fld>
            <a:endParaRPr lang="en-US" altLang="en-US" sz="1200">
              <a:solidFill>
                <a:srgbClr val="000000"/>
              </a:solidFill>
              <a:latin typeface="Times New Roman" panose="02020603050405020304" pitchFamily="18" charset="0"/>
            </a:endParaRPr>
          </a:p>
        </p:txBody>
      </p:sp>
      <p:sp>
        <p:nvSpPr>
          <p:cNvPr id="7175" name="AutoShape 7">
            <a:extLst>
              <a:ext uri="{FF2B5EF4-FFF2-40B4-BE49-F238E27FC236}">
                <a16:creationId xmlns:a16="http://schemas.microsoft.com/office/drawing/2014/main" xmlns="" id="{BF8D3AD3-156D-46EA-8984-77F915C610E6}"/>
              </a:ext>
            </a:extLst>
          </p:cNvPr>
          <p:cNvSpPr>
            <a:spLocks noChangeArrowheads="1"/>
          </p:cNvSpPr>
          <p:nvPr/>
        </p:nvSpPr>
        <p:spPr bwMode="auto">
          <a:xfrm>
            <a:off x="1154113" y="701675"/>
            <a:ext cx="4625975" cy="3468688"/>
          </a:xfrm>
          <a:custGeom>
            <a:avLst/>
            <a:gdLst>
              <a:gd name="G0" fmla="+- 12850 0 0"/>
              <a:gd name="G1" fmla="+- 1 0 0"/>
              <a:gd name="G2" fmla="+- 2 0 0"/>
              <a:gd name="G3" fmla="*/ 1 20251 45568"/>
              <a:gd name="T0" fmla="*/ 4625975 w 4625975"/>
              <a:gd name="T1" fmla="*/ 1734344 h 3468688"/>
              <a:gd name="T2" fmla="*/ 2312992 w 4625975"/>
              <a:gd name="T3" fmla="*/ 3468688 h 3468688"/>
              <a:gd name="T4" fmla="*/ 0 w 4625975"/>
              <a:gd name="T5" fmla="*/ 1734344 h 3468688"/>
              <a:gd name="T6" fmla="*/ 2312992 w 4625975"/>
              <a:gd name="T7" fmla="*/ 0 h 3468688"/>
              <a:gd name="T8" fmla="*/ 0 w 4625975"/>
              <a:gd name="T9" fmla="*/ 0 h 3468688"/>
              <a:gd name="T10" fmla="*/ 4625975 w 4625975"/>
              <a:gd name="T11" fmla="*/ 3468688 h 3468688"/>
            </a:gdLst>
            <a:ahLst/>
            <a:cxnLst>
              <a:cxn ang="0">
                <a:pos x="T0" y="T1"/>
              </a:cxn>
              <a:cxn ang="0">
                <a:pos x="T2" y="T3"/>
              </a:cxn>
              <a:cxn ang="0">
                <a:pos x="T4" y="T5"/>
              </a:cxn>
              <a:cxn ang="0">
                <a:pos x="T6" y="T7"/>
              </a:cxn>
            </a:cxnLst>
            <a:rect l="T8" t="T9" r="T10" b="T11"/>
            <a:pathLst>
              <a:path w="4625975" h="3468688">
                <a:moveTo>
                  <a:pt x="0" y="0"/>
                </a:moveTo>
                <a:lnTo>
                  <a:pt x="12850" y="0"/>
                </a:lnTo>
                <a:lnTo>
                  <a:pt x="12850" y="9635"/>
                </a:lnTo>
                <a:lnTo>
                  <a:pt x="0" y="9635"/>
                </a:lnTo>
                <a:close/>
              </a:path>
            </a:pathLst>
          </a:cu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6" name="Text Box 8">
            <a:extLst>
              <a:ext uri="{FF2B5EF4-FFF2-40B4-BE49-F238E27FC236}">
                <a16:creationId xmlns:a16="http://schemas.microsoft.com/office/drawing/2014/main" xmlns="" id="{38C2226C-78F8-41CD-BA2B-4B04EE69736B}"/>
              </a:ext>
            </a:extLst>
          </p:cNvPr>
          <p:cNvSpPr txBox="1">
            <a:spLocks noChangeArrowheads="1"/>
          </p:cNvSpPr>
          <p:nvPr/>
        </p:nvSpPr>
        <p:spPr bwMode="auto">
          <a:xfrm>
            <a:off x="923925" y="4408488"/>
            <a:ext cx="5086350" cy="427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7859925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xmlns="" id="{D376E27E-72CA-4003-9E48-C6371F5ECD13}"/>
              </a:ext>
            </a:extLst>
          </p:cNvPr>
          <p:cNvSpPr>
            <a:spLocks noGrp="1" noChangeArrowheads="1"/>
          </p:cNvSpPr>
          <p:nvPr>
            <p:ph type="sldNum"/>
          </p:nvPr>
        </p:nvSpPr>
        <p:spPr>
          <a:ln/>
        </p:spPr>
        <p:txBody>
          <a:bodyPr/>
          <a:lstStyle/>
          <a:p>
            <a:fld id="{80C96C44-1A8A-46C8-85FD-AB47CD8E3BC0}" type="slidenum">
              <a:rPr lang="en-US" altLang="en-US"/>
              <a:pPr/>
              <a:t>104</a:t>
            </a:fld>
            <a:endParaRPr lang="en-US" altLang="en-US"/>
          </a:p>
        </p:txBody>
      </p:sp>
      <p:sp>
        <p:nvSpPr>
          <p:cNvPr id="8193" name="Text Box 1">
            <a:extLst>
              <a:ext uri="{FF2B5EF4-FFF2-40B4-BE49-F238E27FC236}">
                <a16:creationId xmlns:a16="http://schemas.microsoft.com/office/drawing/2014/main" xmlns="" id="{2EE1E27D-9A76-43FD-9D53-CD5E5F148EAD}"/>
              </a:ext>
            </a:extLst>
          </p:cNvPr>
          <p:cNvSpPr txBox="1">
            <a:spLocks noChangeArrowheads="1"/>
          </p:cNvSpPr>
          <p:nvPr/>
        </p:nvSpPr>
        <p:spPr bwMode="auto">
          <a:xfrm>
            <a:off x="3924300" y="8816975"/>
            <a:ext cx="300355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93000"/>
              </a:lnSpc>
              <a:buClrTx/>
              <a:buFontTx/>
              <a:buNone/>
            </a:pPr>
            <a:fld id="{0B3FADEB-402F-4B26-9F1E-A82CA8F3BB27}" type="slidenum">
              <a:rPr lang="en-US" altLang="en-US" sz="1400">
                <a:solidFill>
                  <a:srgbClr val="000000"/>
                </a:solidFill>
                <a:latin typeface="Times New Roman" panose="02020603050405020304" pitchFamily="18" charset="0"/>
                <a:cs typeface="DejaVu Sans" charset="0"/>
              </a:rPr>
              <a:pPr algn="r">
                <a:lnSpc>
                  <a:spcPct val="93000"/>
                </a:lnSpc>
                <a:buClrTx/>
                <a:buFontTx/>
                <a:buNone/>
              </a:pPr>
              <a:t>104</a:t>
            </a:fld>
            <a:endParaRPr lang="en-US" altLang="en-US" sz="1400">
              <a:solidFill>
                <a:srgbClr val="000000"/>
              </a:solidFill>
              <a:latin typeface="Times New Roman" panose="02020603050405020304" pitchFamily="18" charset="0"/>
              <a:cs typeface="DejaVu Sans" charset="0"/>
            </a:endParaRPr>
          </a:p>
        </p:txBody>
      </p:sp>
      <p:sp>
        <p:nvSpPr>
          <p:cNvPr id="8194" name="Text Box 2">
            <a:extLst>
              <a:ext uri="{FF2B5EF4-FFF2-40B4-BE49-F238E27FC236}">
                <a16:creationId xmlns:a16="http://schemas.microsoft.com/office/drawing/2014/main" xmlns="" id="{F79C5952-B0AC-4CA9-9233-995AF6F570C7}"/>
              </a:ext>
            </a:extLst>
          </p:cNvPr>
          <p:cNvSpPr txBox="1">
            <a:spLocks noChangeArrowheads="1"/>
          </p:cNvSpPr>
          <p:nvPr/>
        </p:nvSpPr>
        <p:spPr bwMode="auto">
          <a:xfrm>
            <a:off x="3924300" y="8816975"/>
            <a:ext cx="300672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93000"/>
              </a:lnSpc>
              <a:buClrTx/>
              <a:buFontTx/>
              <a:buNone/>
            </a:pPr>
            <a:fld id="{2E2FF2E3-C142-46AB-BEB0-C533C25210FF}" type="slidenum">
              <a:rPr lang="en-US" altLang="en-US" sz="1400">
                <a:solidFill>
                  <a:srgbClr val="000000"/>
                </a:solidFill>
                <a:latin typeface="Times New Roman" panose="02020603050405020304" pitchFamily="18" charset="0"/>
                <a:cs typeface="DejaVu Sans" charset="0"/>
              </a:rPr>
              <a:pPr algn="r">
                <a:lnSpc>
                  <a:spcPct val="93000"/>
                </a:lnSpc>
                <a:buClrTx/>
                <a:buFontTx/>
                <a:buNone/>
              </a:pPr>
              <a:t>104</a:t>
            </a:fld>
            <a:endParaRPr lang="en-US" altLang="en-US" sz="1400">
              <a:solidFill>
                <a:srgbClr val="000000"/>
              </a:solidFill>
              <a:latin typeface="Times New Roman" panose="02020603050405020304" pitchFamily="18" charset="0"/>
              <a:cs typeface="DejaVu Sans" charset="0"/>
            </a:endParaRPr>
          </a:p>
        </p:txBody>
      </p:sp>
      <p:sp>
        <p:nvSpPr>
          <p:cNvPr id="8195" name="Text Box 3">
            <a:extLst>
              <a:ext uri="{FF2B5EF4-FFF2-40B4-BE49-F238E27FC236}">
                <a16:creationId xmlns:a16="http://schemas.microsoft.com/office/drawing/2014/main" xmlns="" id="{A39C8988-5B09-409F-B67D-5B6E753E42B3}"/>
              </a:ext>
            </a:extLst>
          </p:cNvPr>
          <p:cNvSpPr txBox="1">
            <a:spLocks noChangeArrowheads="1"/>
          </p:cNvSpPr>
          <p:nvPr/>
        </p:nvSpPr>
        <p:spPr bwMode="auto">
          <a:xfrm>
            <a:off x="5640388" y="96838"/>
            <a:ext cx="639762"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400" b="1">
                <a:solidFill>
                  <a:srgbClr val="000000"/>
                </a:solidFill>
                <a:latin typeface="Times New Roman" panose="02020603050405020304" pitchFamily="18" charset="0"/>
              </a:rPr>
              <a:t>doc.: IEEE 802.11-yy/xxxxr0</a:t>
            </a:r>
          </a:p>
        </p:txBody>
      </p:sp>
      <p:sp>
        <p:nvSpPr>
          <p:cNvPr id="8196" name="Text Box 4">
            <a:extLst>
              <a:ext uri="{FF2B5EF4-FFF2-40B4-BE49-F238E27FC236}">
                <a16:creationId xmlns:a16="http://schemas.microsoft.com/office/drawing/2014/main" xmlns="" id="{BB7B22E8-8EF4-4FAA-A984-981E14E8B931}"/>
              </a:ext>
            </a:extLst>
          </p:cNvPr>
          <p:cNvSpPr txBox="1">
            <a:spLocks noChangeArrowheads="1"/>
          </p:cNvSpPr>
          <p:nvPr/>
        </p:nvSpPr>
        <p:spPr bwMode="auto">
          <a:xfrm>
            <a:off x="654050" y="96838"/>
            <a:ext cx="825500"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nSpc>
                <a:spcPct val="100000"/>
              </a:lnSpc>
              <a:buClrTx/>
              <a:buFontTx/>
              <a:buNone/>
            </a:pPr>
            <a:r>
              <a:rPr lang="en-US" altLang="en-US" sz="1400" b="1">
                <a:solidFill>
                  <a:srgbClr val="000000"/>
                </a:solidFill>
                <a:latin typeface="Times New Roman" panose="02020603050405020304" pitchFamily="18" charset="0"/>
              </a:rPr>
              <a:t>Month Year</a:t>
            </a:r>
          </a:p>
        </p:txBody>
      </p:sp>
      <p:sp>
        <p:nvSpPr>
          <p:cNvPr id="8197" name="Text Box 5">
            <a:extLst>
              <a:ext uri="{FF2B5EF4-FFF2-40B4-BE49-F238E27FC236}">
                <a16:creationId xmlns:a16="http://schemas.microsoft.com/office/drawing/2014/main" xmlns="" id="{F9DB00FE-C5A3-4EB6-9E27-092D189A3B2D}"/>
              </a:ext>
            </a:extLst>
          </p:cNvPr>
          <p:cNvSpPr txBox="1">
            <a:spLocks noChangeArrowheads="1"/>
          </p:cNvSpPr>
          <p:nvPr/>
        </p:nvSpPr>
        <p:spPr bwMode="auto">
          <a:xfrm>
            <a:off x="5357813" y="8985250"/>
            <a:ext cx="922337"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200">
                <a:solidFill>
                  <a:srgbClr val="000000"/>
                </a:solidFill>
                <a:latin typeface="Times New Roman" panose="02020603050405020304" pitchFamily="18" charset="0"/>
              </a:rPr>
              <a:t>John Doe, Some Company</a:t>
            </a:r>
          </a:p>
        </p:txBody>
      </p:sp>
      <p:sp>
        <p:nvSpPr>
          <p:cNvPr id="8198" name="Text Box 6">
            <a:extLst>
              <a:ext uri="{FF2B5EF4-FFF2-40B4-BE49-F238E27FC236}">
                <a16:creationId xmlns:a16="http://schemas.microsoft.com/office/drawing/2014/main" xmlns="" id="{2765FF26-6957-428D-9A8F-9F9CBCEC04E0}"/>
              </a:ext>
            </a:extLst>
          </p:cNvPr>
          <p:cNvSpPr txBox="1">
            <a:spLocks noChangeArrowheads="1"/>
          </p:cNvSpPr>
          <p:nvPr/>
        </p:nvSpPr>
        <p:spPr bwMode="auto">
          <a:xfrm>
            <a:off x="3222625" y="8985250"/>
            <a:ext cx="51117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200">
                <a:solidFill>
                  <a:srgbClr val="000000"/>
                </a:solidFill>
                <a:latin typeface="Times New Roman" panose="02020603050405020304" pitchFamily="18" charset="0"/>
              </a:rPr>
              <a:t>Page </a:t>
            </a:r>
            <a:fld id="{B322C0F5-C74C-4717-9992-4DD3C18052E2}" type="slidenum">
              <a:rPr lang="en-US" altLang="en-US" sz="1200">
                <a:solidFill>
                  <a:srgbClr val="000000"/>
                </a:solidFill>
                <a:latin typeface="Times New Roman" panose="02020603050405020304" pitchFamily="18" charset="0"/>
              </a:rPr>
              <a:pPr algn="r">
                <a:lnSpc>
                  <a:spcPct val="100000"/>
                </a:lnSpc>
                <a:buClrTx/>
                <a:buFontTx/>
                <a:buNone/>
              </a:pPr>
              <a:t>104</a:t>
            </a:fld>
            <a:endParaRPr lang="en-US" altLang="en-US" sz="1200">
              <a:solidFill>
                <a:srgbClr val="000000"/>
              </a:solidFill>
              <a:latin typeface="Times New Roman" panose="02020603050405020304" pitchFamily="18" charset="0"/>
            </a:endParaRPr>
          </a:p>
        </p:txBody>
      </p:sp>
      <p:sp>
        <p:nvSpPr>
          <p:cNvPr id="8199" name="AutoShape 7">
            <a:extLst>
              <a:ext uri="{FF2B5EF4-FFF2-40B4-BE49-F238E27FC236}">
                <a16:creationId xmlns:a16="http://schemas.microsoft.com/office/drawing/2014/main" xmlns="" id="{27056C07-67A5-47E1-88E7-9AD973915BDD}"/>
              </a:ext>
            </a:extLst>
          </p:cNvPr>
          <p:cNvSpPr>
            <a:spLocks noChangeArrowheads="1"/>
          </p:cNvSpPr>
          <p:nvPr/>
        </p:nvSpPr>
        <p:spPr bwMode="auto">
          <a:xfrm>
            <a:off x="1154113" y="701675"/>
            <a:ext cx="4625975" cy="3468688"/>
          </a:xfrm>
          <a:custGeom>
            <a:avLst/>
            <a:gdLst>
              <a:gd name="G0" fmla="+- 12850 0 0"/>
              <a:gd name="G1" fmla="+- 1 0 0"/>
              <a:gd name="G2" fmla="+- 2 0 0"/>
              <a:gd name="G3" fmla="*/ 1 20251 45568"/>
              <a:gd name="T0" fmla="*/ 4625975 w 4625975"/>
              <a:gd name="T1" fmla="*/ 1734344 h 3468688"/>
              <a:gd name="T2" fmla="*/ 2312992 w 4625975"/>
              <a:gd name="T3" fmla="*/ 3468688 h 3468688"/>
              <a:gd name="T4" fmla="*/ 0 w 4625975"/>
              <a:gd name="T5" fmla="*/ 1734344 h 3468688"/>
              <a:gd name="T6" fmla="*/ 2312992 w 4625975"/>
              <a:gd name="T7" fmla="*/ 0 h 3468688"/>
              <a:gd name="T8" fmla="*/ 0 w 4625975"/>
              <a:gd name="T9" fmla="*/ 0 h 3468688"/>
              <a:gd name="T10" fmla="*/ 4625975 w 4625975"/>
              <a:gd name="T11" fmla="*/ 3468688 h 3468688"/>
            </a:gdLst>
            <a:ahLst/>
            <a:cxnLst>
              <a:cxn ang="0">
                <a:pos x="T0" y="T1"/>
              </a:cxn>
              <a:cxn ang="0">
                <a:pos x="T2" y="T3"/>
              </a:cxn>
              <a:cxn ang="0">
                <a:pos x="T4" y="T5"/>
              </a:cxn>
              <a:cxn ang="0">
                <a:pos x="T6" y="T7"/>
              </a:cxn>
            </a:cxnLst>
            <a:rect l="T8" t="T9" r="T10" b="T11"/>
            <a:pathLst>
              <a:path w="4625975" h="3468688">
                <a:moveTo>
                  <a:pt x="0" y="0"/>
                </a:moveTo>
                <a:lnTo>
                  <a:pt x="12850" y="0"/>
                </a:lnTo>
                <a:lnTo>
                  <a:pt x="12850" y="9635"/>
                </a:lnTo>
                <a:lnTo>
                  <a:pt x="0" y="9635"/>
                </a:lnTo>
                <a:close/>
              </a:path>
            </a:pathLst>
          </a:cu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00" name="Text Box 8">
            <a:extLst>
              <a:ext uri="{FF2B5EF4-FFF2-40B4-BE49-F238E27FC236}">
                <a16:creationId xmlns:a16="http://schemas.microsoft.com/office/drawing/2014/main" xmlns="" id="{99DD3195-9A63-44E4-B55D-9564BAE23C4B}"/>
              </a:ext>
            </a:extLst>
          </p:cNvPr>
          <p:cNvSpPr txBox="1">
            <a:spLocks noChangeArrowheads="1"/>
          </p:cNvSpPr>
          <p:nvPr/>
        </p:nvSpPr>
        <p:spPr bwMode="auto">
          <a:xfrm>
            <a:off x="923925" y="4408488"/>
            <a:ext cx="5086350" cy="427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6371411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xmlns="" id="{39B8A253-4702-4489-A21E-A706CDAC0332}"/>
              </a:ext>
            </a:extLst>
          </p:cNvPr>
          <p:cNvSpPr>
            <a:spLocks noGrp="1" noChangeArrowheads="1"/>
          </p:cNvSpPr>
          <p:nvPr>
            <p:ph type="sldNum"/>
          </p:nvPr>
        </p:nvSpPr>
        <p:spPr>
          <a:ln/>
        </p:spPr>
        <p:txBody>
          <a:bodyPr/>
          <a:lstStyle/>
          <a:p>
            <a:fld id="{7F8F5CE3-C8A4-4F07-B1F1-EB1E7FA32D8C}" type="slidenum">
              <a:rPr lang="en-US" altLang="en-US"/>
              <a:pPr/>
              <a:t>105</a:t>
            </a:fld>
            <a:endParaRPr lang="en-US" altLang="en-US"/>
          </a:p>
        </p:txBody>
      </p:sp>
      <p:sp>
        <p:nvSpPr>
          <p:cNvPr id="9217" name="Text Box 1">
            <a:extLst>
              <a:ext uri="{FF2B5EF4-FFF2-40B4-BE49-F238E27FC236}">
                <a16:creationId xmlns:a16="http://schemas.microsoft.com/office/drawing/2014/main" xmlns="" id="{10A0B3CE-3408-41AA-B78C-DF5B91A3A049}"/>
              </a:ext>
            </a:extLst>
          </p:cNvPr>
          <p:cNvSpPr txBox="1">
            <a:spLocks noChangeArrowheads="1"/>
          </p:cNvSpPr>
          <p:nvPr/>
        </p:nvSpPr>
        <p:spPr bwMode="auto">
          <a:xfrm>
            <a:off x="3924300" y="8816975"/>
            <a:ext cx="300355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93000"/>
              </a:lnSpc>
              <a:buClrTx/>
              <a:buFontTx/>
              <a:buNone/>
            </a:pPr>
            <a:fld id="{6FBC06D3-2F48-4D24-AACF-1EF4B3F9EC94}" type="slidenum">
              <a:rPr lang="en-US" altLang="en-US" sz="1400">
                <a:solidFill>
                  <a:srgbClr val="000000"/>
                </a:solidFill>
                <a:latin typeface="Times New Roman" panose="02020603050405020304" pitchFamily="18" charset="0"/>
                <a:cs typeface="DejaVu Sans" charset="0"/>
              </a:rPr>
              <a:pPr algn="r">
                <a:lnSpc>
                  <a:spcPct val="93000"/>
                </a:lnSpc>
                <a:buClrTx/>
                <a:buFontTx/>
                <a:buNone/>
              </a:pPr>
              <a:t>105</a:t>
            </a:fld>
            <a:endParaRPr lang="en-US" altLang="en-US" sz="1400">
              <a:solidFill>
                <a:srgbClr val="000000"/>
              </a:solidFill>
              <a:latin typeface="Times New Roman" panose="02020603050405020304" pitchFamily="18" charset="0"/>
              <a:cs typeface="DejaVu Sans" charset="0"/>
            </a:endParaRPr>
          </a:p>
        </p:txBody>
      </p:sp>
      <p:sp>
        <p:nvSpPr>
          <p:cNvPr id="9218" name="Rectangle 2">
            <a:extLst>
              <a:ext uri="{FF2B5EF4-FFF2-40B4-BE49-F238E27FC236}">
                <a16:creationId xmlns:a16="http://schemas.microsoft.com/office/drawing/2014/main" xmlns="" id="{32A4753F-584D-45A5-B22C-08C9C6A82DEF}"/>
              </a:ext>
            </a:extLst>
          </p:cNvPr>
          <p:cNvSpPr txBox="1">
            <a:spLocks noGrp="1" noRot="1" noChangeAspect="1" noChangeArrowheads="1"/>
          </p:cNvSpPr>
          <p:nvPr>
            <p:ph type="sldImg"/>
          </p:nvPr>
        </p:nvSpPr>
        <p:spPr bwMode="auto">
          <a:xfrm>
            <a:off x="373063" y="704850"/>
            <a:ext cx="6184900" cy="3478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9" name="Text Box 3">
            <a:extLst>
              <a:ext uri="{FF2B5EF4-FFF2-40B4-BE49-F238E27FC236}">
                <a16:creationId xmlns:a16="http://schemas.microsoft.com/office/drawing/2014/main" xmlns="" id="{8FDCC510-5B0E-435F-9E3B-57E420B5273F}"/>
              </a:ext>
            </a:extLst>
          </p:cNvPr>
          <p:cNvSpPr txBox="1">
            <a:spLocks noChangeArrowheads="1"/>
          </p:cNvSpPr>
          <p:nvPr/>
        </p:nvSpPr>
        <p:spPr bwMode="auto">
          <a:xfrm>
            <a:off x="693738" y="4408488"/>
            <a:ext cx="5545137" cy="417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065337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645577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802.11-18/0980r0</a:t>
            </a:r>
          </a:p>
        </p:txBody>
      </p:sp>
      <p:sp>
        <p:nvSpPr>
          <p:cNvPr id="5" name="Rectangle 3"/>
          <p:cNvSpPr>
            <a:spLocks noGrp="1" noChangeArrowheads="1"/>
          </p:cNvSpPr>
          <p:nvPr>
            <p:ph type="dt"/>
          </p:nvPr>
        </p:nvSpPr>
        <p:spPr>
          <a:ln/>
        </p:spPr>
        <p:txBody>
          <a:bodyPr/>
          <a:lstStyle/>
          <a:p>
            <a:r>
              <a:rPr lang="en-US"/>
              <a:t>May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392610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802.11-18/0980r0</a:t>
            </a:r>
          </a:p>
        </p:txBody>
      </p:sp>
      <p:sp>
        <p:nvSpPr>
          <p:cNvPr id="5" name="Rectangle 3"/>
          <p:cNvSpPr>
            <a:spLocks noGrp="1" noChangeArrowheads="1"/>
          </p:cNvSpPr>
          <p:nvPr>
            <p:ph type="dt"/>
          </p:nvPr>
        </p:nvSpPr>
        <p:spPr>
          <a:ln/>
        </p:spPr>
        <p:txBody>
          <a:bodyPr/>
          <a:lstStyle/>
          <a:p>
            <a:r>
              <a:rPr lang="en-US"/>
              <a:t>May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967032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112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215757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113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178255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doc.: 15-13/0083r0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sz="quarter" idx="12"/>
          </p:nvPr>
        </p:nvSpPr>
        <p:spPr/>
        <p:txBody>
          <a:bodyPr/>
          <a:lstStyle/>
          <a:p>
            <a:pPr lvl="4"/>
            <a:r>
              <a:rPr lang="en-US"/>
              <a:t>John Doe, Some Company</a:t>
            </a:r>
          </a:p>
        </p:txBody>
      </p:sp>
      <p:sp>
        <p:nvSpPr>
          <p:cNvPr id="7" name="Slide Number Placeholder 6"/>
          <p:cNvSpPr>
            <a:spLocks noGrp="1"/>
          </p:cNvSpPr>
          <p:nvPr>
            <p:ph type="sldNum" sz="quarter" idx="13"/>
          </p:nvPr>
        </p:nvSpPr>
        <p:spPr/>
        <p:txBody>
          <a:bodyPr/>
          <a:lstStyle/>
          <a:p>
            <a:r>
              <a:rPr lang="en-US"/>
              <a:t>Page </a:t>
            </a:r>
            <a:fld id="{2474B621-0683-2C49-85C4-D962E663A1EC}" type="slidenum">
              <a:rPr lang="en-US" smtClean="0"/>
              <a:pPr/>
              <a:t>118</a:t>
            </a:fld>
            <a:endParaRPr lang="en-US"/>
          </a:p>
        </p:txBody>
      </p:sp>
    </p:spTree>
    <p:extLst>
      <p:ext uri="{BB962C8B-B14F-4D97-AF65-F5344CB8AC3E}">
        <p14:creationId xmlns:p14="http://schemas.microsoft.com/office/powerpoint/2010/main" val="4480424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doc.: 15-13/0083r0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sz="quarter" idx="12"/>
          </p:nvPr>
        </p:nvSpPr>
        <p:spPr/>
        <p:txBody>
          <a:bodyPr/>
          <a:lstStyle/>
          <a:p>
            <a:pPr lvl="4"/>
            <a:r>
              <a:rPr lang="en-US"/>
              <a:t>John Doe, Some Company</a:t>
            </a:r>
          </a:p>
        </p:txBody>
      </p:sp>
      <p:sp>
        <p:nvSpPr>
          <p:cNvPr id="7" name="Slide Number Placeholder 6"/>
          <p:cNvSpPr>
            <a:spLocks noGrp="1"/>
          </p:cNvSpPr>
          <p:nvPr>
            <p:ph type="sldNum" sz="quarter" idx="13"/>
          </p:nvPr>
        </p:nvSpPr>
        <p:spPr/>
        <p:txBody>
          <a:bodyPr/>
          <a:lstStyle/>
          <a:p>
            <a:r>
              <a:rPr lang="en-US"/>
              <a:t>Page </a:t>
            </a:r>
            <a:fld id="{2474B621-0683-2C49-85C4-D962E663A1EC}" type="slidenum">
              <a:rPr lang="en-US" smtClean="0"/>
              <a:pPr/>
              <a:t>120</a:t>
            </a:fld>
            <a:endParaRPr lang="en-US"/>
          </a:p>
        </p:txBody>
      </p:sp>
    </p:spTree>
    <p:extLst>
      <p:ext uri="{BB962C8B-B14F-4D97-AF65-F5344CB8AC3E}">
        <p14:creationId xmlns:p14="http://schemas.microsoft.com/office/powerpoint/2010/main" val="40854078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doc.: 15-13/0083r0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sz="quarter" idx="12"/>
          </p:nvPr>
        </p:nvSpPr>
        <p:spPr/>
        <p:txBody>
          <a:bodyPr/>
          <a:lstStyle/>
          <a:p>
            <a:pPr lvl="4"/>
            <a:r>
              <a:rPr lang="en-US"/>
              <a:t>John Doe, Some Company</a:t>
            </a:r>
          </a:p>
        </p:txBody>
      </p:sp>
      <p:sp>
        <p:nvSpPr>
          <p:cNvPr id="7" name="Slide Number Placeholder 6"/>
          <p:cNvSpPr>
            <a:spLocks noGrp="1"/>
          </p:cNvSpPr>
          <p:nvPr>
            <p:ph type="sldNum" sz="quarter" idx="13"/>
          </p:nvPr>
        </p:nvSpPr>
        <p:spPr/>
        <p:txBody>
          <a:bodyPr/>
          <a:lstStyle/>
          <a:p>
            <a:r>
              <a:rPr lang="en-US"/>
              <a:t>Page </a:t>
            </a:r>
            <a:fld id="{2474B621-0683-2C49-85C4-D962E663A1EC}" type="slidenum">
              <a:rPr lang="en-US" smtClean="0"/>
              <a:pPr/>
              <a:t>121</a:t>
            </a:fld>
            <a:endParaRPr lang="en-US"/>
          </a:p>
        </p:txBody>
      </p:sp>
    </p:spTree>
    <p:extLst>
      <p:ext uri="{BB962C8B-B14F-4D97-AF65-F5344CB8AC3E}">
        <p14:creationId xmlns:p14="http://schemas.microsoft.com/office/powerpoint/2010/main" val="7978711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128</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037485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dt" sz="quarter" idx="1"/>
          </p:nvPr>
        </p:nvSpPr>
        <p:spPr>
          <a:xfrm>
            <a:off x="641350" y="120650"/>
            <a:ext cx="732573" cy="215444"/>
          </a:xfrm>
          <a:noFill/>
        </p:spPr>
        <p:txBody>
          <a:bodyPr/>
          <a:lstStyle/>
          <a:p>
            <a:r>
              <a:rPr lang="en-US" dirty="0"/>
              <a:t>Nov 2015</a:t>
            </a:r>
            <a:endParaRPr lang="en-GB" dirty="0"/>
          </a:p>
        </p:txBody>
      </p:sp>
      <p:sp>
        <p:nvSpPr>
          <p:cNvPr id="11268" name="Rectangle 6"/>
          <p:cNvSpPr>
            <a:spLocks noGrp="1" noChangeArrowheads="1"/>
          </p:cNvSpPr>
          <p:nvPr>
            <p:ph type="ftr" sz="quarter" idx="4"/>
          </p:nvPr>
        </p:nvSpPr>
        <p:spPr>
          <a:noFill/>
        </p:spPr>
        <p:txBody>
          <a:bodyPr/>
          <a:lstStyle/>
          <a:p>
            <a:pPr lvl="4"/>
            <a:r>
              <a:rPr lang="en-GB" dirty="0"/>
              <a:t>Tim Godfrey (EPRI)</a:t>
            </a:r>
          </a:p>
        </p:txBody>
      </p:sp>
      <p:sp>
        <p:nvSpPr>
          <p:cNvPr id="11269" name="Rectangle 7"/>
          <p:cNvSpPr>
            <a:spLocks noGrp="1" noChangeArrowheads="1"/>
          </p:cNvSpPr>
          <p:nvPr>
            <p:ph type="sldNum" sz="quarter" idx="5"/>
          </p:nvPr>
        </p:nvSpPr>
        <p:spPr>
          <a:noFill/>
        </p:spPr>
        <p:txBody>
          <a:bodyPr/>
          <a:lstStyle/>
          <a:p>
            <a:r>
              <a:rPr lang="en-GB" dirty="0"/>
              <a:t>Page </a:t>
            </a:r>
            <a:fld id="{7F3AA8F3-0F4A-45BA-A64F-0DDB9B568E98}" type="slidenum">
              <a:rPr lang="en-GB" smtClean="0"/>
              <a:pPr/>
              <a:t>132</a:t>
            </a:fld>
            <a:endParaRPr lang="en-GB" dirty="0"/>
          </a:p>
        </p:txBody>
      </p:sp>
      <p:sp>
        <p:nvSpPr>
          <p:cNvPr id="11270" name="Rectangle 2"/>
          <p:cNvSpPr>
            <a:spLocks noGrp="1" noRot="1" noChangeAspect="1" noChangeArrowheads="1" noTextEdit="1"/>
          </p:cNvSpPr>
          <p:nvPr>
            <p:ph type="sldImg"/>
          </p:nvPr>
        </p:nvSpPr>
        <p:spPr>
          <a:xfrm>
            <a:off x="98425" y="750888"/>
            <a:ext cx="6597650" cy="3711575"/>
          </a:xfrm>
          <a:ln/>
        </p:spPr>
      </p:sp>
      <p:sp>
        <p:nvSpPr>
          <p:cNvPr id="1127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0313677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134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0615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71608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11</a:t>
            </a:fld>
            <a:endParaRPr lang="en-US"/>
          </a:p>
        </p:txBody>
      </p:sp>
    </p:spTree>
    <p:extLst>
      <p:ext uri="{BB962C8B-B14F-4D97-AF65-F5344CB8AC3E}">
        <p14:creationId xmlns:p14="http://schemas.microsoft.com/office/powerpoint/2010/main" val="819772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12</a:t>
            </a:fld>
            <a:endParaRPr lang="en-US"/>
          </a:p>
        </p:txBody>
      </p:sp>
    </p:spTree>
    <p:extLst>
      <p:ext uri="{BB962C8B-B14F-4D97-AF65-F5344CB8AC3E}">
        <p14:creationId xmlns:p14="http://schemas.microsoft.com/office/powerpoint/2010/main" val="3271378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smtClean="0"/>
              <a:t>November 2018</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November 2018</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smtClean="0"/>
              <a:t>November 2018</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smtClean="0"/>
              <a:t>November 2018</a:t>
            </a:r>
            <a:endParaRPr lang="en-GB"/>
          </a:p>
        </p:txBody>
      </p:sp>
      <p:sp>
        <p:nvSpPr>
          <p:cNvPr id="6" name="Footer Placeholder 5"/>
          <p:cNvSpPr>
            <a:spLocks noGrp="1"/>
          </p:cNvSpPr>
          <p:nvPr>
            <p:ph type="ftr" idx="11"/>
          </p:nvPr>
        </p:nvSpPr>
        <p:spPr/>
        <p:txBody>
          <a:bodyPr/>
          <a:lstStyle>
            <a:lvl1pPr>
              <a:defRPr/>
            </a:lvl1pPr>
          </a:lstStyle>
          <a:p>
            <a:r>
              <a:rPr lang="en-GB" smtClean="0"/>
              <a:t>Robert Stacey (Intel)</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r>
              <a:rPr lang="en-US" smtClean="0"/>
              <a:t>November 2018</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smtClean="0"/>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smtClean="0"/>
              <a:t>November 2018</a:t>
            </a:r>
            <a:endParaRPr lang="en-GB"/>
          </a:p>
        </p:txBody>
      </p:sp>
      <p:sp>
        <p:nvSpPr>
          <p:cNvPr id="4" name="Footer Placeholder 3"/>
          <p:cNvSpPr>
            <a:spLocks noGrp="1"/>
          </p:cNvSpPr>
          <p:nvPr>
            <p:ph type="ftr" idx="11"/>
          </p:nvPr>
        </p:nvSpPr>
        <p:spPr/>
        <p:txBody>
          <a:bodyPr/>
          <a:lstStyle>
            <a:lvl1pPr>
              <a:defRPr/>
            </a:lvl1pPr>
          </a:lstStyle>
          <a:p>
            <a:r>
              <a:rPr lang="en-GB" smtClean="0"/>
              <a:t>Robert Stacey (Intel)</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November 2018</a:t>
            </a:r>
            <a:endParaRPr lang="en-GB"/>
          </a:p>
        </p:txBody>
      </p:sp>
      <p:sp>
        <p:nvSpPr>
          <p:cNvPr id="3" name="Footer Placeholder 2"/>
          <p:cNvSpPr>
            <a:spLocks noGrp="1"/>
          </p:cNvSpPr>
          <p:nvPr>
            <p:ph type="ftr" idx="11"/>
          </p:nvPr>
        </p:nvSpPr>
        <p:spPr/>
        <p:txBody>
          <a:bodyPr/>
          <a:lstStyle>
            <a:lvl1pPr>
              <a:defRPr/>
            </a:lvl1pPr>
          </a:lstStyle>
          <a:p>
            <a:r>
              <a:rPr lang="en-GB" smtClean="0"/>
              <a:t>Robert Stacey (Intel)</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November 2018</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November 2018</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November 2018</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802.11-18/1749r2</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0.emf"/><Relationship Id="rId4" Type="http://schemas.openxmlformats.org/officeDocument/2006/relationships/oleObject" Target="../embeddings/oleObject7.bin"/></Relationships>
</file>

<file path=ppt/slides/_rels/slide102.xml.rels><?xml version="1.0" encoding="UTF-8" standalone="yes"?>
<Relationships xmlns="http://schemas.openxmlformats.org/package/2006/relationships"><Relationship Id="rId3" Type="http://schemas.openxmlformats.org/officeDocument/2006/relationships/hyperlink" Target="https://mentor.ieee.org/802.11/dcn/18/11-18-1231-01-0eht-eht-draft-proposed-par.docx"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mentor.ieee.org/802.11/dcn/18/11-18-1233-01-0eht-eht-draft-proposed-csd.docx" TargetMode="Externa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1.emf"/><Relationship Id="rId4" Type="http://schemas.openxmlformats.org/officeDocument/2006/relationships/oleObject" Target="../embeddings/Microsoft_Word_97_-_2003_Document8.doc"/></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2.emf"/><Relationship Id="rId4" Type="http://schemas.openxmlformats.org/officeDocument/2006/relationships/oleObject" Target="../embeddings/oleObject8.bin"/></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3.emf"/><Relationship Id="rId4" Type="http://schemas.openxmlformats.org/officeDocument/2006/relationships/oleObject" Target="../embeddings/oleObject9.bin"/></Relationships>
</file>

<file path=ppt/slides/_rels/slide119.xml.rels><?xml version="1.0" encoding="UTF-8" standalone="yes"?>
<Relationships xmlns="http://schemas.openxmlformats.org/package/2006/relationships"><Relationship Id="rId3" Type="http://schemas.openxmlformats.org/officeDocument/2006/relationships/hyperlink" Target="https://mentor.ieee.org/802.18/dcn/18/18-18-0134-00-0000-developing-a-sustainable-spectrum-strategy-for-america-s-future.docx" TargetMode="External"/><Relationship Id="rId2" Type="http://schemas.openxmlformats.org/officeDocument/2006/relationships/hyperlink" Target="https://mentor.ieee.org/802.18/dcn/18/18-18-0136-00-0000-latest-on-itu-region-3-activities-from-apt.pp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hyperlink" Target="https://www.fcc.gov/ecfs/search/filings?proceedings_name=18-295&amp;sort=date_disseminated,DESC"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hyperlink" Target="https://mentor.ieee.org/802.18/dcn/18/18-18-0133-02-0000-nprm-6ghz-et-18-295.docx" TargetMode="External"/><Relationship Id="rId4" Type="http://schemas.openxmlformats.org/officeDocument/2006/relationships/hyperlink" Target="https://www.fcc.gov/document/6-ghz-unlicensed-nprm"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s://mentor.ieee.org/802.18/dcn/18/18-18-0139-07-0000-fcc-18-295-ieee-802-comment.docx"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s://mentor.ieee.org/802.18/dcn/18/18-18-0142-00-0000-ieee-sa-intelligent-spectrum-allocation-and-management-statement.pdf" TargetMode="External"/><Relationship Id="rId2" Type="http://schemas.openxmlformats.org/officeDocument/2006/relationships/hyperlink" Target="https://standards.ieee.org/about/policies/position.html" TargetMode="External"/><Relationship Id="rId1" Type="http://schemas.openxmlformats.org/officeDocument/2006/relationships/slideLayout" Target="../slideLayouts/slideLayout2.xml"/><Relationship Id="rId5" Type="http://schemas.openxmlformats.org/officeDocument/2006/relationships/hyperlink" Target="https://mentor.ieee.org/802.18/dcn/18/18-18-0146-00-0000-india-uwb-rules-including-6ghz.pdf" TargetMode="External"/><Relationship Id="rId4" Type="http://schemas.openxmlformats.org/officeDocument/2006/relationships/hyperlink" Target="https://mentor.ieee.org/802.18/dcn/18/18-18-0138-00-0000-india-no-licenses-most-of-5ghz-191359.pdf"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s://www.fcc.gov/document/fcc-requests-comment-59-ghz-phase-i-testing-data" TargetMode="External"/><Relationship Id="rId2" Type="http://schemas.openxmlformats.org/officeDocument/2006/relationships/hyperlink" Target="https://mentor.ieee.org/802.18/dcn/18/18-18-0129-00-0000-fresh-look-ex-parte-10-15-18-et-13-49-dsrc.pdf" TargetMode="External"/><Relationship Id="rId1" Type="http://schemas.openxmlformats.org/officeDocument/2006/relationships/slideLayout" Target="../slideLayouts/slideLayout2.xml"/><Relationship Id="rId5" Type="http://schemas.openxmlformats.org/officeDocument/2006/relationships/hyperlink" Target="https://ecfsapi.fcc.gov/file/110225014474/FCC%20Joint%20Letter%2011.2.pdf" TargetMode="External"/><Relationship Id="rId4" Type="http://schemas.openxmlformats.org/officeDocument/2006/relationships/hyperlink" Target="https://www.reuters.com/article/us-usa-court-netneutrality/u-s-supreme-court-ends-fight-over-obama-era-net-neutrality-rules-idUSKCN1NA1UW?utm_medium=techboard.mon.20181105&amp;utm_source=email&amp;utm_content=&amp;utm_campaign=campaign"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s://mentor.ieee.org/802.18/dcn/17/18-17-0051-01-0000-meeting-minutes-march-2017-vancouver.docx" TargetMode="External"/><Relationship Id="rId2" Type="http://schemas.openxmlformats.org/officeDocument/2006/relationships/hyperlink" Target="https://mentor.ieee.org/802.18/dcn/18/18-18-0144-00-0000-agenda-bkk-plenary-13-15-nov-2018-rr-tag.pptx" TargetMode="External"/><Relationship Id="rId1" Type="http://schemas.openxmlformats.org/officeDocument/2006/relationships/slideLayout" Target="../slideLayouts/slideLayout2.xml"/><Relationship Id="rId5" Type="http://schemas.openxmlformats.org/officeDocument/2006/relationships/hyperlink" Target="https://mentor.ieee.org/802.18/dcn/18/18-18-0139-07-0000-fcc-18-295-ieee-802-comment.docx" TargetMode="External"/><Relationship Id="rId4" Type="http://schemas.openxmlformats.org/officeDocument/2006/relationships/hyperlink" Target="https://mentor.ieee.org/802.18/dcn/18/18-18-0114-00-0000-meeting-minutes-sept-2018-f2f-waikoloa-hi.docx"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s://mentor.ieee.org/802.11/dcn/18/11-18-1386-00-0wng-ngsm-next-generation-spectrum-management.pptx" TargetMode="External"/><Relationship Id="rId2" Type="http://schemas.openxmlformats.org/officeDocument/2006/relationships/hyperlink" Target="https://mentor.ieee.org/802.18/dcn/18/18-18-0097-00-0000-ex-parte-next-data-base-6-ghz-additional-fs-protection-discussion.pdf" TargetMode="External"/><Relationship Id="rId1" Type="http://schemas.openxmlformats.org/officeDocument/2006/relationships/slideLayout" Target="../slideLayouts/slideLayout2.xml"/><Relationship Id="rId6" Type="http://schemas.openxmlformats.org/officeDocument/2006/relationships/hyperlink" Target="https://mentor.ieee.org/802-ec/dcn/18/ec-18-0155-00-00EC-push-to-bi-directional-spectrum-sharing.pptx" TargetMode="External"/><Relationship Id="rId5" Type="http://schemas.openxmlformats.org/officeDocument/2006/relationships/hyperlink" Target="https://mentor.ieee.org/802.18/dcn/18/18-18-0060-02-0000-a-future-for-unlicensed-spectrum.pptx" TargetMode="External"/><Relationship Id="rId4" Type="http://schemas.openxmlformats.org/officeDocument/2006/relationships/hyperlink" Target="https://mentor.ieee.org/802.11/dcn/18/11-18-1055-03-0wng-a-future-for-unlicensed-spectrum.pptx" TargetMode="Externa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4.emf"/><Relationship Id="rId4" Type="http://schemas.openxmlformats.org/officeDocument/2006/relationships/oleObject" Target="../embeddings/Microsoft_Word_97_-_2003_Document9.doc"/></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18/11-18-2051-00-AANI-aani-november-2018-meeting-minutes.docx" TargetMode="External"/><Relationship Id="rId2" Type="http://schemas.openxmlformats.org/officeDocument/2006/relationships/hyperlink" Target="https://mentor.ieee.org/802.11/dcn/18/11-18-1721-02-AANI-aani-sc-agenda-november-2018.pptx" TargetMode="External"/><Relationship Id="rId1" Type="http://schemas.openxmlformats.org/officeDocument/2006/relationships/slideLayout" Target="../slideLayouts/slideLayout2.xml"/><Relationship Id="rId4" Type="http://schemas.openxmlformats.org/officeDocument/2006/relationships/hyperlink" Target="https://mentor.ieee.org/802.11/dcn/18/11-18-1340-06-AANI-proposed-ls-to-3gpp-wfa-wba-wififorward-on-the-studies-done-regarding-benchmarking-of-802-11ax-capabilities.docx"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hyperlink" Target="https://mentor.ieee.org/802-ec/dcn/18/ec-18-0214-00-WCSG-bangkok-november-2018-minutes.docx"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5.emf"/><Relationship Id="rId4" Type="http://schemas.openxmlformats.org/officeDocument/2006/relationships/oleObject" Target="../embeddings/oleObject10.bin"/></Relationships>
</file>

<file path=ppt/slides/_rels/slide133.xml.rels><?xml version="1.0" encoding="UTF-8" standalone="yes"?>
<Relationships xmlns="http://schemas.openxmlformats.org/package/2006/relationships"><Relationship Id="rId3" Type="http://schemas.openxmlformats.org/officeDocument/2006/relationships/hyperlink" Target="https://mentor.ieee.org/802.24/dcn/18/24-18-0024-04-0000-november-2018-agenda.xlsx" TargetMode="External"/><Relationship Id="rId2" Type="http://schemas.openxmlformats.org/officeDocument/2006/relationships/hyperlink" Target="https://mentor.ieee.org/802.24/dcn/18/24-18-0022-00-sgtg-utility-applications-of-time-sensitive-networking-white-paper.docx" TargetMode="External"/><Relationship Id="rId1" Type="http://schemas.openxmlformats.org/officeDocument/2006/relationships/slideLayout" Target="../slideLayouts/slideLayout2.xml"/><Relationship Id="rId4" Type="http://schemas.openxmlformats.org/officeDocument/2006/relationships/hyperlink" Target="https://mentor.ieee.org/802.24/dcn/18/24-18-0020-01-0000-sept-2018-meeting-presentation.pptx" TargetMode="Externa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xml"/><Relationship Id="rId1" Type="http://schemas.openxmlformats.org/officeDocument/2006/relationships/vmlDrawing" Target="../drawings/vmlDrawing20.vml"/><Relationship Id="rId5" Type="http://schemas.openxmlformats.org/officeDocument/2006/relationships/image" Target="../media/image26.emf"/><Relationship Id="rId4" Type="http://schemas.openxmlformats.org/officeDocument/2006/relationships/oleObject" Target="../embeddings/oleObject11.bin"/></Relationships>
</file>

<file path=ppt/slides/_rels/slide135.xml.rels><?xml version="1.0" encoding="UTF-8" standalone="yes"?>
<Relationships xmlns="http://schemas.openxmlformats.org/package/2006/relationships"><Relationship Id="rId3" Type="http://schemas.openxmlformats.org/officeDocument/2006/relationships/hyperlink" Target="https://mentor.ieee.org/omniran/documents" TargetMode="External"/><Relationship Id="rId2" Type="http://schemas.openxmlformats.org/officeDocument/2006/relationships/hyperlink" Target="https://1.ieee802.org/omniran/" TargetMode="External"/><Relationship Id="rId1" Type="http://schemas.openxmlformats.org/officeDocument/2006/relationships/slideLayout" Target="../slideLayouts/slideLayout2.xml"/><Relationship Id="rId5" Type="http://schemas.openxmlformats.org/officeDocument/2006/relationships/hyperlink" Target="https://development.standards.ieee.org/get-file/P802.1CF.pdf?t=81644900003" TargetMode="External"/><Relationship Id="rId4" Type="http://schemas.openxmlformats.org/officeDocument/2006/relationships/hyperlink" Target="http://www.ieee802.org/1/files/private/cf-drafts/d3/802-1cf-d3-0.pdf" TargetMode="Externa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18/11-18-1573-04-AANI-summary-of-802-11ax-self-evaluation-for-imt-2020-embb-indoor-hotspot-and-dense-urban-test-environments.docx" TargetMode="External"/><Relationship Id="rId2" Type="http://schemas.openxmlformats.org/officeDocument/2006/relationships/hyperlink" Target="https://mentor.ieee.org/802.11/dcn/18/11-18-1340-06-AANI-proposed-ls-to-3gpp-wfa-wba-wififorward-on-the-studies-done-regarding-benchmarking-of-802-11ax-capabilities.docx" TargetMode="External"/><Relationship Id="rId1" Type="http://schemas.openxmlformats.org/officeDocument/2006/relationships/slideLayout" Target="../slideLayouts/slideLayout2.xml"/><Relationship Id="rId6" Type="http://schemas.openxmlformats.org/officeDocument/2006/relationships/hyperlink" Target="https://mentor.ieee.org/802.11/dcn/18/11-18-2001-00-AANI-aani-sc-update-to-802-11-wg-related-to-802-11ax-imt-2020-performance-evaluations.pptx" TargetMode="External"/><Relationship Id="rId5" Type="http://schemas.openxmlformats.org/officeDocument/2006/relationships/hyperlink" Target="https://mentor.ieee.org/802.11/dcn/18/11-18-1240-03-AANI-802-11ax-for-imt-2020-embb-indoor-hotspot.pptx" TargetMode="External"/><Relationship Id="rId4" Type="http://schemas.openxmlformats.org/officeDocument/2006/relationships/hyperlink" Target="https://mentor.ieee.org/802.11/dcn/18/11-18-0915-02-AANI-benchmarking-of-802-11ax-against-embb-indoor-hotspot-requirements-using-imt-2020-simulation-methodology.pptx"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802.11/dcn/18/11-18-1725-03-0arc-arc-sc-agenda-nov-2018.ppt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mentor.ieee.org/802.11/dcn/18/11-18-1641-00-0arc-discussion-on-wur-802-11ba-nomenclature.ppt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18/11-18-1988-02-0arc-proposed-response-to-liaison-from-wba-on-mac-address-randomization-impcats.doc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mentor.ieee.org/802.11/dcn/18/11-18-2022-00-0arc-local-administrator-advertisements.ppt" TargetMode="External"/><Relationship Id="rId4" Type="http://schemas.openxmlformats.org/officeDocument/2006/relationships/hyperlink" Target="https://mentor.ieee.org/802.11/dcn/18/11-18-1934-01-0arc-mac-address-assignment-in-ieee-802-11.ppt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18/11-18-1920-02-0wng-proxy-nd-discovery-in-802-11.ppt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8" Type="http://schemas.openxmlformats.org/officeDocument/2006/relationships/hyperlink" Target="https://mentor.ieee.org/802-ec/dcn/18/ec-18-0172-00-00EC-ieee-p802-3ca-draft-par-modification-request.pdf" TargetMode="External"/><Relationship Id="rId13" Type="http://schemas.openxmlformats.org/officeDocument/2006/relationships/hyperlink" Target="https://mentor.ieee.org/802-ec/dcn/18/ec-18-0177-00-00EC-ieee-p802-3cs-draft-par.pdf" TargetMode="External"/><Relationship Id="rId18" Type="http://schemas.openxmlformats.org/officeDocument/2006/relationships/hyperlink" Target="https://mentor.ieee.org/802.11/dcn/18/11-18-0826-08-0bcs-a-csd-proposal-for-bcs.docx" TargetMode="External"/><Relationship Id="rId3" Type="http://schemas.openxmlformats.org/officeDocument/2006/relationships/hyperlink" Target="http://www.ieee802.org/1/files/public/docs2018/de-draft-CSD-0918-v01.pdf" TargetMode="External"/><Relationship Id="rId21" Type="http://schemas.openxmlformats.org/officeDocument/2006/relationships/hyperlink" Target="https://mentor.ieee.org/802.19/dcn/18/19-18-0073-03-S1GH-s1gh-draft-par.pdf" TargetMode="External"/><Relationship Id="rId7" Type="http://schemas.openxmlformats.org/officeDocument/2006/relationships/hyperlink" Target="http://www.ieee802.org/1/files/public/docs2018/dg-draft-CSD-0918-v01.pdf" TargetMode="External"/><Relationship Id="rId12" Type="http://schemas.openxmlformats.org/officeDocument/2006/relationships/hyperlink" Target="https://mentor.ieee.org/802-ec/dcn/18/ec-18-0176-01-00EC-ieee-p802-3cp-draft-csd.pdf" TargetMode="External"/><Relationship Id="rId17" Type="http://schemas.openxmlformats.org/officeDocument/2006/relationships/hyperlink" Target="https://mentor.ieee.org/802.11/dcn/18/11-18-0825-08-0bcs-a-par-proposal-for-bcs.docx" TargetMode="External"/><Relationship Id="rId2" Type="http://schemas.openxmlformats.org/officeDocument/2006/relationships/hyperlink" Target="http://www.ieee802.org/1/files/public/docs2018/de-draft-PAR-0918-v01.pdf" TargetMode="External"/><Relationship Id="rId16" Type="http://schemas.openxmlformats.org/officeDocument/2006/relationships/hyperlink" Target="http://www.ieee802.org/3/ad_hoc/ngrates/public/18_09/IC15-005_NEA_2018_Status%20Report_Nov18_draft_NEA.pdf" TargetMode="External"/><Relationship Id="rId20" Type="http://schemas.openxmlformats.org/officeDocument/2006/relationships/hyperlink" Target="https://mentor.ieee.org/802.11/dcn/18/11-18-0862-03-0ngv-ieee-802-11-ngv-sg-proposed-csd.docx" TargetMode="External"/><Relationship Id="rId1" Type="http://schemas.openxmlformats.org/officeDocument/2006/relationships/slideLayout" Target="../slideLayouts/slideLayout2.xml"/><Relationship Id="rId6" Type="http://schemas.openxmlformats.org/officeDocument/2006/relationships/hyperlink" Target="http://www.ieee802.org/1/files/public/docs2018/dg-draft-PAR-0918-v01.pdf" TargetMode="External"/><Relationship Id="rId11" Type="http://schemas.openxmlformats.org/officeDocument/2006/relationships/hyperlink" Target="https://mentor.ieee.org/802-ec/dcn/18/ec-18-0175-00-00EC-ieee-p802-3cp-draft-par.pdf" TargetMode="External"/><Relationship Id="rId24" Type="http://schemas.openxmlformats.org/officeDocument/2006/relationships/hyperlink" Target="https://mentor.ieee.org/802.22/dcn/18/22-18-0040-00-0000-802-22-3-par-extension-request.pdf" TargetMode="External"/><Relationship Id="rId5" Type="http://schemas.openxmlformats.org/officeDocument/2006/relationships/hyperlink" Target="http://www.ieee802.org/1/files/public/docs2018/df-draft-CSD-0918-v01.pdf" TargetMode="External"/><Relationship Id="rId15" Type="http://schemas.openxmlformats.org/officeDocument/2006/relationships/hyperlink" Target="https://mentor.ieee.org/802-ec/dcn/18/ec-18-0179-00-00EC-ieee-802-3-new-ethernet-applications-icaid.pdf" TargetMode="External"/><Relationship Id="rId23" Type="http://schemas.openxmlformats.org/officeDocument/2006/relationships/hyperlink" Target="https://mentor.ieee.org/802.22/dcn/18/22-18-0041-00-0000-802-22-revision-par-extension.pdf" TargetMode="External"/><Relationship Id="rId10" Type="http://schemas.openxmlformats.org/officeDocument/2006/relationships/hyperlink" Target="https://mentor.ieee.org/802-ec/dcn/18/ec-18-0173-01-00EC-ieee-p802-3ca-draft-modified-csd.pdf" TargetMode="External"/><Relationship Id="rId19" Type="http://schemas.openxmlformats.org/officeDocument/2006/relationships/hyperlink" Target="https://mentor.ieee.org/802.11/dcn/18/11-18-0861-08-0ngv-ieee-802-11-ngv-sg-proposed-par.docx" TargetMode="External"/><Relationship Id="rId4" Type="http://schemas.openxmlformats.org/officeDocument/2006/relationships/hyperlink" Target="http://www.ieee802.org/1/files/public/docs2018/df-draft-PAR-0918-v01.pdf" TargetMode="External"/><Relationship Id="rId9" Type="http://schemas.openxmlformats.org/officeDocument/2006/relationships/hyperlink" Target="https://mentor.ieee.org/802-ec/dcn/18/ec-18-0174-00-00EC-ieee-p802-3ca-draft-par-extension-request.pdf" TargetMode="External"/><Relationship Id="rId14" Type="http://schemas.openxmlformats.org/officeDocument/2006/relationships/hyperlink" Target="https://mentor.ieee.org/802-ec/dcn/18/ec-18-0178-00-00EC-ieee-p802-3cs-draft-csd.pdf" TargetMode="External"/><Relationship Id="rId22" Type="http://schemas.openxmlformats.org/officeDocument/2006/relationships/hyperlink" Target="https://mentor.ieee.org/802.19/dcn/18/19-18-0072-02-S1GH-draft-csd-for-s1gh.docx"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mentor.ieee.org/802-ec/dcn/18/ec-18-0174-00-00EC-ieee-p802-3ca-draft-par-extension-request.pdf" TargetMode="External"/><Relationship Id="rId2" Type="http://schemas.openxmlformats.org/officeDocument/2006/relationships/hyperlink" Target="https://mentor.ieee.org/802-ec/dcn/18/ec-18-0172-00-00EC-ieee-p802-3ca-draft-par-modification-request.pdf" TargetMode="External"/><Relationship Id="rId1" Type="http://schemas.openxmlformats.org/officeDocument/2006/relationships/slideLayout" Target="../slideLayouts/slideLayout2.xml"/><Relationship Id="rId4" Type="http://schemas.openxmlformats.org/officeDocument/2006/relationships/hyperlink" Target="https://mentor.ieee.org/802-ec/dcn/18/ec-18-0173-01-00EC-ieee-p802-3ca-draft-modified-csd.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mentor.ieee.org/802-ec/dcn/18/ec-18-0176-01-00EC-ieee-p802-3cp-draft-csd.pdf" TargetMode="External"/><Relationship Id="rId2" Type="http://schemas.openxmlformats.org/officeDocument/2006/relationships/hyperlink" Target="https://mentor.ieee.org/802-ec/dcn/18/ec-18-0175-00-00EC-ieee-p802-3cp-draft-par.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entor.ieee.org/802-ec/dcn/18/ec-18-0178-00-00EC-ieee-p802-3cs-draft-csd.pdf" TargetMode="External"/><Relationship Id="rId2" Type="http://schemas.openxmlformats.org/officeDocument/2006/relationships/hyperlink" Target="https://mentor.ieee.org/802-ec/dcn/18/ec-18-0177-00-00EC-ieee-p802-3cs-draft-par.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ieee802.org/1/files/public/docs2018/de-draft-CSD-0918-v01.pdf" TargetMode="External"/><Relationship Id="rId2" Type="http://schemas.openxmlformats.org/officeDocument/2006/relationships/hyperlink" Target="http://www.ieee802.org/1/files/public/docs2018/de-draft-PAR-0918-v01.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ieee802.org/1/files/public/docs2018/df-draft-CSD-0918-v01.pdf" TargetMode="External"/><Relationship Id="rId2" Type="http://schemas.openxmlformats.org/officeDocument/2006/relationships/hyperlink" Target="http://www.ieee802.org/1/files/public/docs2018/df-draft-PAR-0918-v01.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ieee802.org/1/files/public/docs2018/dg-draft-CSD-0918-v01.pdf" TargetMode="External"/><Relationship Id="rId2" Type="http://schemas.openxmlformats.org/officeDocument/2006/relationships/hyperlink" Target="http://www.ieee802.org/1/files/public/docs2018/dg-draft-PAR-0918-v01.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19/dcn/18/19-18-0072-02-S1GH-draft-csd-for-s1gh.docx" TargetMode="External"/><Relationship Id="rId2" Type="http://schemas.openxmlformats.org/officeDocument/2006/relationships/hyperlink" Target="https://mentor.ieee.org/802.19/dcn/18/19-18-0073-03-S1GH-s1gh-draft-par.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22/dcn/18/22-18-0041-00-0000-802-22-revision-par-extension.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22/dcn/18/22-18-0040-00-0000-802-22-3-par-extension-request.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ieee802.org/3/ad_hoc/ngrates/public/18_09/IC15-005_NEA_2018_Status%20Report_Nov18_draft_NEA.pdf" TargetMode="External"/><Relationship Id="rId2" Type="http://schemas.openxmlformats.org/officeDocument/2006/relationships/hyperlink" Target="https://mentor.ieee.org/802-ec/dcn/18/ec-18-0179-00-00EC-ieee-802-3-new-ethernet-applications-icaid.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hyperlink" Target="http://www.ieee802.org/1/files/public/docs2018/df-PAR-1118-v01.pdf" TargetMode="External"/><Relationship Id="rId3" Type="http://schemas.openxmlformats.org/officeDocument/2006/relationships/hyperlink" Target="http://www.ieee802.org/1/files/public/docs2018/de-CSD-1118-v01.pdf" TargetMode="External"/><Relationship Id="rId7" Type="http://schemas.openxmlformats.org/officeDocument/2006/relationships/hyperlink" Target="http://www.ieee802.org/1/files/public/docs2018/dg-PAR-CSD-comments-1118-v01.pdf" TargetMode="External"/><Relationship Id="rId2" Type="http://schemas.openxmlformats.org/officeDocument/2006/relationships/hyperlink" Target="http://www.ieee802.org/1/files/public/docs2018/de-PAR-1118-v01.pdf" TargetMode="External"/><Relationship Id="rId1" Type="http://schemas.openxmlformats.org/officeDocument/2006/relationships/slideLayout" Target="../slideLayouts/slideLayout2.xml"/><Relationship Id="rId6" Type="http://schemas.openxmlformats.org/officeDocument/2006/relationships/hyperlink" Target="http://www.ieee802.org/1/files/public/docs2018/dg-CSD-1118-v01.pdf" TargetMode="External"/><Relationship Id="rId5" Type="http://schemas.openxmlformats.org/officeDocument/2006/relationships/hyperlink" Target="http://www.ieee802.org/1/files/public/docs2018/dg-PAR-1118-v01.pdf" TargetMode="External"/><Relationship Id="rId10" Type="http://schemas.openxmlformats.org/officeDocument/2006/relationships/hyperlink" Target="http://www.ieee802.org/1/files/public/docs2018/df-PAR-CSD-comments-1118-v01.pdf" TargetMode="External"/><Relationship Id="rId4" Type="http://schemas.openxmlformats.org/officeDocument/2006/relationships/hyperlink" Target="http://www.ieee802.org/1/files/public/docs2018/de-PAR-CSD-comments-1118-v01.pdf" TargetMode="External"/><Relationship Id="rId9" Type="http://schemas.openxmlformats.org/officeDocument/2006/relationships/hyperlink" Target="http://www.ieee802.org/1/files/public/docs2018/df-CSD-1118-v01.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ec/dcn/18/ec-18-0172-01-00EC-ieee-p802-3ca-draft-par-modification-request.pd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ec/dcn/18/ec-18-0175-01-00EC-ieee-p802-3cp-draft-par.pd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ec/dcn/18/ec-18-0176-03-00EC-ieee-p802-3cp-draft-csd.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mentor.ieee.org/802-ec/dcn/18/ec-18-0177-02-00EC-ieee-p802-3cs-draft-par.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mentor.ieee.org/802-ec/dcn/18/ec-18-0178-01-00EC-ieee-p802-3cs-draft-csd.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hyperlink" Target="https://mentor.ieee.org/802.19/dcn/18/19-18-0086-01-S1GH-revised-par-text-with-changes-tracked.docx" TargetMode="External"/><Relationship Id="rId2" Type="http://schemas.openxmlformats.org/officeDocument/2006/relationships/hyperlink" Target="https://mentor.ieee.org/802.19/dcn/18/19-18-0083-02-S1GH-par-comments-and-responses.pptx" TargetMode="External"/><Relationship Id="rId1" Type="http://schemas.openxmlformats.org/officeDocument/2006/relationships/slideLayout" Target="../slideLayouts/slideLayout2.xml"/><Relationship Id="rId4" Type="http://schemas.openxmlformats.org/officeDocument/2006/relationships/hyperlink" Target="https://mentor.ieee.org/802.19/dcn/18/19-18-0072-04-S1GH-draft-csd-for-s1gh.docx"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mentor.ieee.org/802.22/dcn/18/22-18-0041-01-0000-802-22-revision-par-extension.docx" TargetMode="External"/><Relationship Id="rId2" Type="http://schemas.openxmlformats.org/officeDocument/2006/relationships/hyperlink" Target="https://mentor.ieee.org/802.22/dcn/18/22-18-0049-00-0000-p802-22-and-p802-22-3-par-comment-resolutions.pptx" TargetMode="External"/><Relationship Id="rId1" Type="http://schemas.openxmlformats.org/officeDocument/2006/relationships/slideLayout" Target="../slideLayouts/slideLayout2.xml"/><Relationship Id="rId4" Type="http://schemas.openxmlformats.org/officeDocument/2006/relationships/hyperlink" Target="https://mentor.ieee.org/802.22/dcn/18/22-18-0040-01-0000-802-22-3-par-extension-request.docx"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grouper.ieee.org/groups/802/PARs.s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mentor.ieee.org/802.11/dcn/18/11-18-1946-00-0PAR-minutes-november-2018-session.docx" TargetMode="External"/><Relationship Id="rId4" Type="http://schemas.openxmlformats.org/officeDocument/2006/relationships/hyperlink" Target="https://mentor.ieee.org/802.11/dcn/18/11-18-01245-00-0PAR-minutes-July-2018-session.docx"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mentor.ieee.org/802.11/dcn/18/11-18-1729-04-coex-agenda-for-oct-2018-in-bangkok.pptx"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18/11-18-1729-04-coex-agenda-for-oct-2018-in-bangkok.ppt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mentor.ieee.org/802.11/dcn/18/11-18-1720-03-0wng-agenda-for-wng-sc-2018-nov.pp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mentor.ieee.org/802.11/dcn/18/11-18-1920-02-0wng-proxy-nd-discovery-in-802-11.pptx" TargetMode="External"/><Relationship Id="rId4" Type="http://schemas.openxmlformats.org/officeDocument/2006/relationships/hyperlink" Target="https://mentor.ieee.org/802.11/dcn/18/11-18-1940-01-0wng-iot-onboarding-for-802-11.pptx"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mailto:volker.jungnickel@hhi.fraunhofer.de" TargetMode="External"/><Relationship Id="rId13" Type="http://schemas.openxmlformats.org/officeDocument/2006/relationships/hyperlink" Target="mailto:petere@ieee.org" TargetMode="External"/><Relationship Id="rId18" Type="http://schemas.openxmlformats.org/officeDocument/2006/relationships/hyperlink" Target="mailto:Ping.FANG@huawei.com" TargetMode="External"/><Relationship Id="rId3" Type="http://schemas.openxmlformats.org/officeDocument/2006/relationships/hyperlink" Target="mailto:robert.stacey@intel.com" TargetMode="External"/><Relationship Id="rId21" Type="http://schemas.openxmlformats.org/officeDocument/2006/relationships/hyperlink" Target="mailto:d3e3e3@gmail.com" TargetMode="External"/><Relationship Id="rId7" Type="http://schemas.openxmlformats.org/officeDocument/2006/relationships/hyperlink" Target="mailto:Gaurav.Patwardhan@hpe.com" TargetMode="External"/><Relationship Id="rId12" Type="http://schemas.openxmlformats.org/officeDocument/2006/relationships/hyperlink" Target="mailto:henry@LOGOUT.COM" TargetMode="External"/><Relationship Id="rId17" Type="http://schemas.openxmlformats.org/officeDocument/2006/relationships/hyperlink" Target="mailto:LRA@tiac.net" TargetMode="External"/><Relationship Id="rId2" Type="http://schemas.openxmlformats.org/officeDocument/2006/relationships/notesSlide" Target="../notesSlides/notesSlide4.xml"/><Relationship Id="rId16" Type="http://schemas.openxmlformats.org/officeDocument/2006/relationships/hyperlink" Target="mailto:aasterja@qti.qualcomm.com" TargetMode="External"/><Relationship Id="rId20" Type="http://schemas.openxmlformats.org/officeDocument/2006/relationships/hyperlink" Target="mailto:shiwenhe@seu.edu.cn" TargetMode="External"/><Relationship Id="rId1" Type="http://schemas.openxmlformats.org/officeDocument/2006/relationships/slideLayout" Target="../slideLayouts/slideLayout2.xml"/><Relationship Id="rId6" Type="http://schemas.openxmlformats.org/officeDocument/2006/relationships/hyperlink" Target="mailto:po-kai.huang@intel.com" TargetMode="External"/><Relationship Id="rId11" Type="http://schemas.openxmlformats.org/officeDocument/2006/relationships/hyperlink" Target="mailto:alex.ashley@hotmail.co.uk" TargetMode="External"/><Relationship Id="rId5" Type="http://schemas.openxmlformats.org/officeDocument/2006/relationships/hyperlink" Target="mailto:chaochun.wang@mediatek.com" TargetMode="External"/><Relationship Id="rId15" Type="http://schemas.openxmlformats.org/officeDocument/2006/relationships/hyperlink" Target="mailto:yongho.seok@gmail.com" TargetMode="External"/><Relationship Id="rId10" Type="http://schemas.openxmlformats.org/officeDocument/2006/relationships/hyperlink" Target="mailto:edward.ks.au@huawei.com" TargetMode="External"/><Relationship Id="rId19" Type="http://schemas.openxmlformats.org/officeDocument/2006/relationships/hyperlink" Target="mailto:jiamin.chen@mail01.huawei.com" TargetMode="External"/><Relationship Id="rId4" Type="http://schemas.openxmlformats.org/officeDocument/2006/relationships/hyperlink" Target="mailto:carlos.cordeiro@intel.com" TargetMode="External"/><Relationship Id="rId9" Type="http://schemas.openxmlformats.org/officeDocument/2006/relationships/hyperlink" Target="mailto:emily.h.qi@intel.com" TargetMode="External"/><Relationship Id="rId14" Type="http://schemas.openxmlformats.org/officeDocument/2006/relationships/hyperlink" Target="mailto:adrian.p.stephens@ieee.org" TargetMode="External"/><Relationship Id="rId22" Type="http://schemas.openxmlformats.org/officeDocument/2006/relationships/hyperlink" Target="mailto:ddrgal@gmail.com"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mentor.ieee.org/802.11/dcn/18/11-18-2013-00-0wng-wng-sc-2018-november-bangkok-meeting-minutes.docx" TargetMode="External"/><Relationship Id="rId2" Type="http://schemas.openxmlformats.org/officeDocument/2006/relationships/hyperlink" Target="https://mentor.ieee.org/802.11/dcn/18/11-18-1918-00-0rta-determinism-for-iot-considerations.pptx"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Microsoft_Word_97_-_2003_Document2.doc"/></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mentor.ieee.org/802.11/dcn/18/11-18-1712-08-000m-2018-november-tgmd-agenda.ppt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entor.ieee.org/802.11/dcn/09/11-09-1034-12-0000-802-11-editorial-style-guide.doc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evelopment.standards.ieee.org/myproject/Public/mytools/draft/styleman.pdf"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s://mentor.ieee.org/802.11/dcn/17/11-17-0004-03-0000-revision-par-proposal-tgmd.doc"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standards.ieee.org/about/sba/index.html" TargetMode="Externa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oleObject" Target="../embeddings/Microsoft_Word_97_-_2003_Document3.doc"/></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mentor.ieee.org/802.11/dcn/18/11-18-1715-08-00ax-tgax-november-2018-meeting-agenda.pptx"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oleObject" Target="../embeddings/Microsoft_Word_97_-_2003_Document4.doc"/></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oleObject" Target="../embeddings/Microsoft_Word_97_-_2003_Document5.doc"/></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3.emf"/><Relationship Id="rId4" Type="http://schemas.openxmlformats.org/officeDocument/2006/relationships/oleObject" Target="../embeddings/Microsoft_Word_97_-_2003_Document6.doc"/></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4.emf"/><Relationship Id="rId4" Type="http://schemas.openxmlformats.org/officeDocument/2006/relationships/oleObject" Target="../embeddings/Microsoft_Word_97_-_2003_Document7.doc"/></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9.emf"/><Relationship Id="rId4" Type="http://schemas.openxmlformats.org/officeDocument/2006/relationships/oleObject" Target="../embeddings/oleObject6.bin"/></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802.11 WG November 2018 Closing Reports</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2018-11-16</a:t>
            </a:r>
            <a:endParaRPr lang="en-GB" sz="2000" b="0" dirty="0"/>
          </a:p>
        </p:txBody>
      </p:sp>
      <p:sp>
        <p:nvSpPr>
          <p:cNvPr id="6" name="Date Placeholder 3"/>
          <p:cNvSpPr>
            <a:spLocks noGrp="1"/>
          </p:cNvSpPr>
          <p:nvPr>
            <p:ph type="dt" idx="10"/>
          </p:nvPr>
        </p:nvSpPr>
        <p:spPr/>
        <p:txBody>
          <a:bodyPr/>
          <a:lstStyle/>
          <a:p>
            <a:r>
              <a:rPr lang="en-US" smtClean="0"/>
              <a:t>November 2018</a:t>
            </a:r>
            <a:endParaRPr lang="en-GB" dirty="0"/>
          </a:p>
        </p:txBody>
      </p:sp>
      <p:sp>
        <p:nvSpPr>
          <p:cNvPr id="7" name="Footer Placeholder 4"/>
          <p:cNvSpPr>
            <a:spLocks noGrp="1"/>
          </p:cNvSpPr>
          <p:nvPr>
            <p:ph type="ftr" idx="11"/>
          </p:nvPr>
        </p:nvSpPr>
        <p:spPr/>
        <p:txBody>
          <a:bodyPr/>
          <a:lstStyle/>
          <a:p>
            <a:r>
              <a:rPr lang="en-GB" smtClean="0"/>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134" name="Document" r:id="rId4" imgW="10512000" imgH="2539535" progId="Word.Document.8">
                  <p:embed/>
                </p:oleObj>
              </mc:Choice>
              <mc:Fallback>
                <p:oleObj name="Document" r:id="rId4" imgW="10512000" imgH="2539535" progId="Word.Document.8">
                  <p:embed/>
                  <p:pic>
                    <p:nvPicPr>
                      <p:cNvPr id="0" name="Picture 3"/>
                      <p:cNvPicPr>
                        <a:picLocks noChangeAspect="1" noChangeArrowheads="1"/>
                      </p:cNvPicPr>
                      <p:nvPr/>
                    </p:nvPicPr>
                    <p:blipFill>
                      <a:blip r:embed="rId5"/>
                      <a:srcRect/>
                      <a:stretch>
                        <a:fillRect/>
                      </a:stretch>
                    </p:blipFill>
                    <p:spPr bwMode="auto">
                      <a:xfrm>
                        <a:off x="989013" y="2411413"/>
                        <a:ext cx="10039350" cy="2428875"/>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MIB Style, Visio and Frame Practices</a:t>
            </a:r>
            <a:endParaRPr lang="en-GB" dirty="0"/>
          </a:p>
        </p:txBody>
      </p:sp>
      <p:sp>
        <p:nvSpPr>
          <p:cNvPr id="9218" name="Rectangle 2"/>
          <p:cNvSpPr>
            <a:spLocks noGrp="1" noChangeArrowheads="1"/>
          </p:cNvSpPr>
          <p:nvPr>
            <p:ph idx="1"/>
          </p:nvPr>
        </p:nvSpPr>
        <p:spPr>
          <a:ln/>
        </p:spPr>
        <p:txBody>
          <a:bodyPr/>
          <a:lstStyle/>
          <a:p>
            <a:r>
              <a:rPr lang="en-GB" sz="2000" dirty="0"/>
              <a:t>I’m going to suggest going forward we use a single style with appropriately set tabs,  and use leading</a:t>
            </a:r>
            <a:r>
              <a:rPr lang="en-US" sz="2000" dirty="0"/>
              <a:t> </a:t>
            </a:r>
            <a:r>
              <a:rPr lang="en-GB" sz="2000" dirty="0"/>
              <a:t>Tabs to distinguish the syntax and description parts. (Adrian Stephens Feb 9, 2010)</a:t>
            </a:r>
            <a:endParaRPr lang="en-US" sz="2000" dirty="0"/>
          </a:p>
          <a:p>
            <a:r>
              <a:rPr lang="en-GB" sz="2000" dirty="0">
                <a:solidFill>
                  <a:srgbClr val="FF0000"/>
                </a:solidFill>
              </a:rPr>
              <a:t>Two ways to format a figure &amp; its caption in frame:</a:t>
            </a:r>
            <a:endParaRPr lang="en-US" sz="2000" dirty="0">
              <a:solidFill>
                <a:srgbClr val="FF0000"/>
              </a:solidFill>
            </a:endParaRPr>
          </a:p>
          <a:p>
            <a:pPr lvl="1"/>
            <a:r>
              <a:rPr lang="en-GB" sz="1600" dirty="0">
                <a:solidFill>
                  <a:srgbClr val="FF0000"/>
                </a:solidFill>
              </a:rPr>
              <a:t>Insert a table.  Insert anchored frame inside table cell to hold graphics.  Use table caption as figure caption.</a:t>
            </a:r>
            <a:endParaRPr lang="en-US" sz="1600" dirty="0">
              <a:solidFill>
                <a:srgbClr val="FF0000"/>
              </a:solidFill>
            </a:endParaRPr>
          </a:p>
          <a:p>
            <a:pPr lvl="1"/>
            <a:r>
              <a:rPr lang="en-GB" sz="1600" dirty="0">
                <a:solidFill>
                  <a:srgbClr val="FF0000"/>
                </a:solidFill>
              </a:rPr>
              <a:t>Insert an anchored frame.  Insert caption inside a text frame inside the anchored frame.  Insert graphics inside the anchored frame.</a:t>
            </a:r>
            <a:endParaRPr lang="en-US" sz="1600" dirty="0">
              <a:solidFill>
                <a:srgbClr val="FF0000"/>
              </a:solidFill>
            </a:endParaRPr>
          </a:p>
          <a:p>
            <a:r>
              <a:rPr lang="en-GB" sz="2000" dirty="0"/>
              <a:t> Keep embedded figures using </a:t>
            </a:r>
            <a:r>
              <a:rPr lang="en-GB" sz="2000" dirty="0" err="1"/>
              <a:t>visio</a:t>
            </a:r>
            <a:r>
              <a:rPr lang="en-GB" sz="2000" dirty="0"/>
              <a:t> as long as </a:t>
            </a:r>
            <a:r>
              <a:rPr lang="en-GB" sz="2000" dirty="0" smtClean="0"/>
              <a:t>possible (not in Word)</a:t>
            </a:r>
            <a:endParaRPr lang="en-US" sz="2000" dirty="0"/>
          </a:p>
          <a:p>
            <a:pPr lvl="1"/>
            <a:r>
              <a:rPr lang="en-GB" sz="1800" dirty="0"/>
              <a:t>Near the end of sponsor ballot, </a:t>
            </a:r>
            <a:r>
              <a:rPr lang="en-GB" sz="1800" dirty="0" smtClean="0">
                <a:solidFill>
                  <a:schemeClr val="tx1"/>
                </a:solidFill>
              </a:rPr>
              <a:t>turn </a:t>
            </a:r>
            <a:r>
              <a:rPr lang="en-GB" sz="1800" dirty="0">
                <a:solidFill>
                  <a:schemeClr val="tx1"/>
                </a:solidFill>
              </a:rPr>
              <a:t>these all into .</a:t>
            </a:r>
            <a:r>
              <a:rPr lang="en-GB" sz="1800" dirty="0" err="1">
                <a:solidFill>
                  <a:schemeClr val="tx1"/>
                </a:solidFill>
              </a:rPr>
              <a:t>emf</a:t>
            </a:r>
            <a:r>
              <a:rPr lang="en-GB" sz="1800" dirty="0">
                <a:solidFill>
                  <a:schemeClr val="tx1"/>
                </a:solidFill>
              </a:rPr>
              <a:t> </a:t>
            </a:r>
            <a:r>
              <a:rPr lang="en-GB" sz="1800" dirty="0"/>
              <a:t>(windows meta file) format files (you can do this from </a:t>
            </a:r>
            <a:r>
              <a:rPr lang="en-GB" sz="1800" dirty="0" err="1"/>
              <a:t>visio</a:t>
            </a:r>
            <a:r>
              <a:rPr lang="en-GB" sz="1800" dirty="0"/>
              <a:t> using “save as”).   </a:t>
            </a:r>
            <a:r>
              <a:rPr lang="en-GB" sz="1800" dirty="0">
                <a:solidFill>
                  <a:srgbClr val="FF0000"/>
                </a:solidFill>
              </a:rPr>
              <a:t>Keep </a:t>
            </a:r>
            <a:r>
              <a:rPr lang="en-GB" sz="1800" dirty="0"/>
              <a:t>separate files for the .</a:t>
            </a:r>
            <a:r>
              <a:rPr lang="en-GB" sz="1800" dirty="0" err="1"/>
              <a:t>vsd</a:t>
            </a:r>
            <a:r>
              <a:rPr lang="en-GB" sz="1800" dirty="0"/>
              <a:t> source and the .</a:t>
            </a:r>
            <a:r>
              <a:rPr lang="en-GB" sz="1800" dirty="0" err="1"/>
              <a:t>emf</a:t>
            </a:r>
            <a:r>
              <a:rPr lang="en-GB" sz="1800" dirty="0"/>
              <a:t> file that is linked to from frame. There is </a:t>
            </a:r>
            <a:r>
              <a:rPr lang="en-GB" sz="1800" dirty="0" smtClean="0"/>
              <a:t>high likelihood </a:t>
            </a:r>
            <a:r>
              <a:rPr lang="en-GB" sz="1800" dirty="0"/>
              <a:t>we should use .</a:t>
            </a:r>
            <a:r>
              <a:rPr lang="en-GB" sz="1800" dirty="0" err="1"/>
              <a:t>emf</a:t>
            </a:r>
            <a:endParaRPr lang="en-GB" sz="1800" dirty="0"/>
          </a:p>
          <a:p>
            <a:r>
              <a:rPr lang="en-GB" sz="2000" dirty="0"/>
              <a:t>Frame templates </a:t>
            </a:r>
            <a:r>
              <a:rPr lang="en-GB" sz="2000" dirty="0" smtClean="0"/>
              <a:t>are available</a:t>
            </a:r>
            <a:endParaRPr lang="en-GB" sz="200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10</a:t>
            </a:fld>
            <a:endParaRPr lang="en-GB"/>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4" name="Date Placeholder 3"/>
          <p:cNvSpPr>
            <a:spLocks noGrp="1"/>
          </p:cNvSpPr>
          <p:nvPr>
            <p:ph type="dt" idx="15"/>
          </p:nvPr>
        </p:nvSpPr>
        <p:spPr/>
        <p:txBody>
          <a:bodyPr/>
          <a:lstStyle/>
          <a:p>
            <a:r>
              <a:rPr lang="en-US" smtClean="0"/>
              <a:t>November 2018</a:t>
            </a:r>
            <a:endParaRPr lang="en-GB"/>
          </a:p>
        </p:txBody>
      </p:sp>
    </p:spTree>
    <p:extLst>
      <p:ext uri="{BB962C8B-B14F-4D97-AF65-F5344CB8AC3E}">
        <p14:creationId xmlns:p14="http://schemas.microsoft.com/office/powerpoint/2010/main" val="34868224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Work Completed this week</a:t>
            </a:r>
          </a:p>
        </p:txBody>
      </p:sp>
      <p:sp>
        <p:nvSpPr>
          <p:cNvPr id="3" name="Inhaltsplatzhalter 2"/>
          <p:cNvSpPr>
            <a:spLocks noGrp="1"/>
          </p:cNvSpPr>
          <p:nvPr>
            <p:ph idx="1"/>
          </p:nvPr>
        </p:nvSpPr>
        <p:spPr/>
        <p:txBody>
          <a:bodyPr/>
          <a:lstStyle/>
          <a:p>
            <a:pPr>
              <a:buFont typeface="Arial" panose="020B0604020202020204" pitchFamily="34" charset="0"/>
              <a:buChar char="•"/>
            </a:pPr>
            <a:r>
              <a:rPr lang="en-US" dirty="0"/>
              <a:t>Received feedback from other 802 groups on BCS PAR &amp; CSD</a:t>
            </a:r>
          </a:p>
          <a:p>
            <a:pPr lvl="1">
              <a:buFont typeface="Arial" panose="020B0604020202020204" pitchFamily="34" charset="0"/>
              <a:buChar char="•"/>
            </a:pPr>
            <a:r>
              <a:rPr lang="en-US" dirty="0"/>
              <a:t>Reviewed feedback from other IEEE 802 working groups</a:t>
            </a:r>
          </a:p>
          <a:p>
            <a:pPr lvl="1">
              <a:buFont typeface="Arial" panose="020B0604020202020204" pitchFamily="34" charset="0"/>
              <a:buChar char="•"/>
            </a:pPr>
            <a:r>
              <a:rPr lang="en-US" dirty="0"/>
              <a:t>Created responses to the feedback</a:t>
            </a:r>
          </a:p>
          <a:p>
            <a:pPr lvl="1">
              <a:buFont typeface="Arial" panose="020B0604020202020204" pitchFamily="34" charset="0"/>
              <a:buChar char="•"/>
            </a:pPr>
            <a:r>
              <a:rPr lang="en-US" dirty="0"/>
              <a:t>Revised and approved PAR &amp; CSD</a:t>
            </a:r>
          </a:p>
          <a:p>
            <a:pPr lvl="1">
              <a:buFont typeface="Arial" panose="020B0604020202020204" pitchFamily="34" charset="0"/>
              <a:buChar char="•"/>
            </a:pPr>
            <a:r>
              <a:rPr lang="en-US" dirty="0"/>
              <a:t>Teleconference scheduled for 4</a:t>
            </a:r>
            <a:r>
              <a:rPr lang="en-US" baseline="30000" dirty="0"/>
              <a:t>th</a:t>
            </a:r>
            <a:r>
              <a:rPr lang="en-US" dirty="0"/>
              <a:t> December 10 ET for 1 hour</a:t>
            </a:r>
          </a:p>
          <a:p>
            <a:pPr>
              <a:buFont typeface="Arial" panose="020B0604020202020204" pitchFamily="34" charset="0"/>
              <a:buChar char="•"/>
            </a:pPr>
            <a:r>
              <a:rPr lang="en-US" dirty="0"/>
              <a:t>Plans for January 2019</a:t>
            </a:r>
          </a:p>
          <a:p>
            <a:pPr lvl="1">
              <a:buFont typeface="Arial" panose="020B0604020202020204" pitchFamily="34" charset="0"/>
              <a:buChar char="•"/>
            </a:pPr>
            <a:r>
              <a:rPr lang="en-GB" dirty="0" smtClean="0"/>
              <a:t>Discussion </a:t>
            </a:r>
            <a:r>
              <a:rPr lang="en-GB" dirty="0"/>
              <a:t>of workplan and timeline</a:t>
            </a:r>
          </a:p>
          <a:p>
            <a:pPr lvl="1">
              <a:buFont typeface="Arial" panose="020B0604020202020204" pitchFamily="34" charset="0"/>
              <a:buChar char="•"/>
            </a:pPr>
            <a:r>
              <a:rPr lang="en-GB" dirty="0"/>
              <a:t>Use case and technical presentations</a:t>
            </a:r>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5" name="Fußzeilenplatzhalter 4"/>
          <p:cNvSpPr>
            <a:spLocks noGrp="1"/>
          </p:cNvSpPr>
          <p:nvPr>
            <p:ph type="ftr" idx="14"/>
          </p:nvPr>
        </p:nvSpPr>
        <p:spPr/>
        <p:txBody>
          <a:bodyPr/>
          <a:lstStyle/>
          <a:p>
            <a:r>
              <a:rPr lang="de-DE" smtClean="0"/>
              <a:t>Marc Emmelmann (Koden-TI)</a:t>
            </a:r>
            <a:endParaRPr lang="en-GB" dirty="0"/>
          </a:p>
        </p:txBody>
      </p:sp>
      <p:sp>
        <p:nvSpPr>
          <p:cNvPr id="6" name="Datumsplatzhalter 5"/>
          <p:cNvSpPr>
            <a:spLocks noGrp="1"/>
          </p:cNvSpPr>
          <p:nvPr>
            <p:ph type="dt" idx="15"/>
          </p:nvPr>
        </p:nvSpPr>
        <p:spPr/>
        <p:txBody>
          <a:bodyPr/>
          <a:lstStyle/>
          <a:p>
            <a:r>
              <a:rPr lang="en-US" smtClean="0"/>
              <a:t>November 2018</a:t>
            </a:r>
            <a:endParaRPr lang="en-GB" dirty="0"/>
          </a:p>
        </p:txBody>
      </p:sp>
    </p:spTree>
    <p:extLst>
      <p:ext uri="{BB962C8B-B14F-4D97-AF65-F5344CB8AC3E}">
        <p14:creationId xmlns:p14="http://schemas.microsoft.com/office/powerpoint/2010/main" val="29397789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EHT Closing Report – November 2018</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2018-11-15</a:t>
            </a:r>
          </a:p>
        </p:txBody>
      </p:sp>
      <p:graphicFrame>
        <p:nvGraphicFramePr>
          <p:cNvPr id="1026" name="Object 11"/>
          <p:cNvGraphicFramePr>
            <a:graphicFrameLocks noChangeAspect="1"/>
          </p:cNvGraphicFramePr>
          <p:nvPr>
            <p:extLst/>
          </p:nvPr>
        </p:nvGraphicFramePr>
        <p:xfrm>
          <a:off x="2076451" y="2360614"/>
          <a:ext cx="7694613" cy="1068387"/>
        </p:xfrm>
        <a:graphic>
          <a:graphicData uri="http://schemas.openxmlformats.org/presentationml/2006/ole">
            <mc:AlternateContent xmlns:mc="http://schemas.openxmlformats.org/markup-compatibility/2006">
              <mc:Choice xmlns:v="urn:schemas-microsoft-com:vml" Requires="v">
                <p:oleObj spid="_x0000_s50196" name="Document" r:id="rId4" imgW="8521700" imgH="1181100" progId="Word.Document.8">
                  <p:embed/>
                </p:oleObj>
              </mc:Choice>
              <mc:Fallback>
                <p:oleObj name="Document" r:id="rId4" imgW="8521700" imgH="1181100" progId="Word.Document.8">
                  <p:embed/>
                  <p:pic>
                    <p:nvPicPr>
                      <p:cNvPr id="0" name=""/>
                      <p:cNvPicPr>
                        <a:picLocks noChangeAspect="1" noChangeArrowheads="1"/>
                      </p:cNvPicPr>
                      <p:nvPr/>
                    </p:nvPicPr>
                    <p:blipFill>
                      <a:blip r:embed="rId5"/>
                      <a:srcRect/>
                      <a:stretch>
                        <a:fillRect/>
                      </a:stretch>
                    </p:blipFill>
                    <p:spPr bwMode="auto">
                      <a:xfrm>
                        <a:off x="2076451" y="2360614"/>
                        <a:ext cx="7694613" cy="10683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a:t>Authors:</a:t>
            </a:r>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101</a:t>
            </a:fld>
            <a:endParaRPr lang="en-GB" dirty="0"/>
          </a:p>
        </p:txBody>
      </p:sp>
      <p:sp>
        <p:nvSpPr>
          <p:cNvPr id="4" name="Date Placeholder 3"/>
          <p:cNvSpPr>
            <a:spLocks noGrp="1"/>
          </p:cNvSpPr>
          <p:nvPr>
            <p:ph type="dt" idx="15"/>
          </p:nvPr>
        </p:nvSpPr>
        <p:spPr/>
        <p:txBody>
          <a:bodyPr/>
          <a:lstStyle/>
          <a:p>
            <a:r>
              <a:rPr lang="en-US" smtClean="0"/>
              <a:t>November 2018</a:t>
            </a:r>
            <a:endParaRPr lang="en-GB" dirty="0"/>
          </a:p>
        </p:txBody>
      </p:sp>
      <p:sp>
        <p:nvSpPr>
          <p:cNvPr id="5" name="Footer Placeholder 4"/>
          <p:cNvSpPr>
            <a:spLocks noGrp="1"/>
          </p:cNvSpPr>
          <p:nvPr>
            <p:ph type="ftr" idx="14"/>
          </p:nvPr>
        </p:nvSpPr>
        <p:spPr/>
        <p:txBody>
          <a:bodyPr/>
          <a:lstStyle/>
          <a:p>
            <a:r>
              <a:rPr lang="en-GB" smtClean="0"/>
              <a:t>Mike Montemurro (BlackBerry)</a:t>
            </a:r>
            <a:endParaRPr lang="en-GB" dirty="0"/>
          </a:p>
        </p:txBody>
      </p:sp>
    </p:spTree>
    <p:extLst>
      <p:ext uri="{BB962C8B-B14F-4D97-AF65-F5344CB8AC3E}">
        <p14:creationId xmlns:p14="http://schemas.microsoft.com/office/powerpoint/2010/main" val="31035771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Work Completed</a:t>
            </a:r>
          </a:p>
        </p:txBody>
      </p:sp>
      <p:sp>
        <p:nvSpPr>
          <p:cNvPr id="5126" name="Rectangle 3"/>
          <p:cNvSpPr>
            <a:spLocks noGrp="1" noChangeArrowheads="1"/>
          </p:cNvSpPr>
          <p:nvPr>
            <p:ph type="body" idx="1"/>
          </p:nvPr>
        </p:nvSpPr>
        <p:spPr>
          <a:xfrm>
            <a:off x="2209800" y="1600200"/>
            <a:ext cx="7772400" cy="914400"/>
          </a:xfrm>
        </p:spPr>
        <p:txBody>
          <a:bodyPr/>
          <a:lstStyle/>
          <a:p>
            <a:pPr>
              <a:lnSpc>
                <a:spcPct val="90000"/>
              </a:lnSpc>
            </a:pPr>
            <a:r>
              <a:rPr lang="en-US" dirty="0"/>
              <a:t>Reached consensus on a baseline for the PAR and CSD for EHT</a:t>
            </a:r>
          </a:p>
          <a:p>
            <a:pPr marL="400050" lvl="1" indent="0">
              <a:lnSpc>
                <a:spcPct val="90000"/>
              </a:lnSpc>
            </a:pPr>
            <a:r>
              <a:rPr lang="en-US" dirty="0"/>
              <a:t>PAR: </a:t>
            </a:r>
            <a:r>
              <a:rPr lang="en-US" altLang="en-US" dirty="0">
                <a:ea typeface="MS PGothic" panose="020B0600070205080204" pitchFamily="34" charset="-128"/>
                <a:hlinkClick r:id="rId3"/>
              </a:rPr>
              <a:t>https://mentor.ieee.org/802.11/dcn/18/11-18-1231-01-0eht-eht-draft-proposed-par.docx</a:t>
            </a:r>
            <a:r>
              <a:rPr lang="en-US" altLang="en-US" dirty="0">
                <a:ea typeface="MS PGothic" panose="020B0600070205080204" pitchFamily="34" charset="-128"/>
              </a:rPr>
              <a:t> </a:t>
            </a:r>
          </a:p>
          <a:p>
            <a:pPr marL="400050" lvl="1" indent="0">
              <a:lnSpc>
                <a:spcPct val="90000"/>
              </a:lnSpc>
            </a:pPr>
            <a:r>
              <a:rPr lang="en-US" altLang="en-US" dirty="0">
                <a:ea typeface="MS PGothic" panose="020B0600070205080204" pitchFamily="34" charset="-128"/>
              </a:rPr>
              <a:t>CSD: </a:t>
            </a:r>
            <a:r>
              <a:rPr lang="en-US" altLang="en-US" dirty="0">
                <a:ea typeface="MS PGothic" panose="020B0600070205080204" pitchFamily="34" charset="-128"/>
                <a:hlinkClick r:id="rId4"/>
              </a:rPr>
              <a:t>https://mentor.ieee.org/802.11/dcn/18/11-18-1233-01-0eht-eht-draft-proposed-csd.docx</a:t>
            </a:r>
            <a:r>
              <a:rPr lang="en-US" altLang="en-US" dirty="0">
                <a:ea typeface="MS PGothic" panose="020B0600070205080204" pitchFamily="34" charset="-128"/>
              </a:rPr>
              <a:t> </a:t>
            </a:r>
          </a:p>
          <a:p>
            <a:pPr>
              <a:lnSpc>
                <a:spcPct val="90000"/>
              </a:lnSpc>
            </a:pPr>
            <a:r>
              <a:rPr lang="en-US" altLang="en-US" dirty="0">
                <a:ea typeface="MS PGothic" panose="020B0600070205080204" pitchFamily="34" charset="-128"/>
              </a:rPr>
              <a:t>Teleconference scheduled for 29 Nov @ 10:00 ET</a:t>
            </a:r>
          </a:p>
          <a:p>
            <a:pPr>
              <a:lnSpc>
                <a:spcPct val="90000"/>
              </a:lnSpc>
            </a:pPr>
            <a:endParaRPr lang="en-US" dirty="0"/>
          </a:p>
          <a:p>
            <a:pPr marL="0" indent="0">
              <a:lnSpc>
                <a:spcPct val="90000"/>
              </a:lnSpc>
            </a:pPr>
            <a:endParaRPr lang="en-US" dirty="0"/>
          </a:p>
        </p:txBody>
      </p:sp>
      <p:sp>
        <p:nvSpPr>
          <p:cNvPr id="6" name="Rectangle 2">
            <a:extLst>
              <a:ext uri="{FF2B5EF4-FFF2-40B4-BE49-F238E27FC236}">
                <a16:creationId xmlns:a16="http://schemas.microsoft.com/office/drawing/2014/main" xmlns="" id="{E76FC2D1-1909-FA41-A84F-0176571AC78A}"/>
              </a:ext>
            </a:extLst>
          </p:cNvPr>
          <p:cNvSpPr txBox="1">
            <a:spLocks noChangeArrowheads="1"/>
          </p:cNvSpPr>
          <p:nvPr/>
        </p:nvSpPr>
        <p:spPr bwMode="auto">
          <a:xfrm>
            <a:off x="2209800" y="3886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kern="0" dirty="0"/>
              <a:t>Plan for January</a:t>
            </a:r>
          </a:p>
        </p:txBody>
      </p:sp>
      <p:sp>
        <p:nvSpPr>
          <p:cNvPr id="7" name="Rectangle 3">
            <a:extLst>
              <a:ext uri="{FF2B5EF4-FFF2-40B4-BE49-F238E27FC236}">
                <a16:creationId xmlns:a16="http://schemas.microsoft.com/office/drawing/2014/main" xmlns="" id="{4C69A6DD-6053-714D-9757-0C03EBA52CB6}"/>
              </a:ext>
            </a:extLst>
          </p:cNvPr>
          <p:cNvSpPr txBox="1">
            <a:spLocks noChangeArrowheads="1"/>
          </p:cNvSpPr>
          <p:nvPr/>
        </p:nvSpPr>
        <p:spPr bwMode="auto">
          <a:xfrm>
            <a:off x="2290762" y="4878388"/>
            <a:ext cx="7539038" cy="159861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nSpc>
                <a:spcPct val="90000"/>
              </a:lnSpc>
            </a:pPr>
            <a:r>
              <a:rPr lang="en-US" kern="0" dirty="0"/>
              <a:t>Update and approve PAR and CSD documents for submission</a:t>
            </a:r>
          </a:p>
          <a:p>
            <a:pPr>
              <a:lnSpc>
                <a:spcPct val="90000"/>
              </a:lnSpc>
            </a:pPr>
            <a:r>
              <a:rPr lang="en-US" kern="0" dirty="0"/>
              <a:t>Discuss technical contributions</a:t>
            </a:r>
          </a:p>
          <a:p>
            <a:pPr marL="0" indent="0">
              <a:lnSpc>
                <a:spcPct val="90000"/>
              </a:lnSpc>
              <a:buNone/>
            </a:pPr>
            <a:endParaRPr lang="en-US" kern="0"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102</a:t>
            </a:fld>
            <a:endParaRPr lang="en-GB" dirty="0"/>
          </a:p>
        </p:txBody>
      </p:sp>
      <p:sp>
        <p:nvSpPr>
          <p:cNvPr id="4" name="Date Placeholder 3"/>
          <p:cNvSpPr>
            <a:spLocks noGrp="1"/>
          </p:cNvSpPr>
          <p:nvPr>
            <p:ph type="dt" idx="15"/>
          </p:nvPr>
        </p:nvSpPr>
        <p:spPr/>
        <p:txBody>
          <a:bodyPr/>
          <a:lstStyle/>
          <a:p>
            <a:r>
              <a:rPr lang="en-US" smtClean="0"/>
              <a:t>November 2018</a:t>
            </a:r>
            <a:endParaRPr lang="en-GB" dirty="0"/>
          </a:p>
        </p:txBody>
      </p:sp>
      <p:sp>
        <p:nvSpPr>
          <p:cNvPr id="5" name="Footer Placeholder 4"/>
          <p:cNvSpPr>
            <a:spLocks noGrp="1"/>
          </p:cNvSpPr>
          <p:nvPr>
            <p:ph type="ftr" idx="14"/>
          </p:nvPr>
        </p:nvSpPr>
        <p:spPr/>
        <p:txBody>
          <a:bodyPr/>
          <a:lstStyle/>
          <a:p>
            <a:r>
              <a:rPr lang="en-GB" smtClean="0"/>
              <a:t>Mike Montemurro (BlackBerry)</a:t>
            </a:r>
            <a:endParaRPr lang="en-GB" dirty="0"/>
          </a:p>
        </p:txBody>
      </p:sp>
    </p:spTree>
    <p:extLst>
      <p:ext uri="{BB962C8B-B14F-4D97-AF65-F5344CB8AC3E}">
        <p14:creationId xmlns:p14="http://schemas.microsoft.com/office/powerpoint/2010/main" val="186490808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xmlns="" id="{775E9D9F-B909-43D4-A3D2-DE4336BCD483}"/>
              </a:ext>
            </a:extLst>
          </p:cNvPr>
          <p:cNvSpPr txBox="1">
            <a:spLocks noChangeArrowheads="1"/>
          </p:cNvSpPr>
          <p:nvPr/>
        </p:nvSpPr>
        <p:spPr bwMode="auto">
          <a:xfrm>
            <a:off x="5792034" y="6475016"/>
            <a:ext cx="703170" cy="361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ctr">
              <a:lnSpc>
                <a:spcPct val="100000"/>
              </a:lnSpc>
              <a:buClrTx/>
              <a:buFontTx/>
              <a:buNone/>
            </a:pPr>
            <a:r>
              <a:rPr lang="en-US" altLang="en-US" sz="1200">
                <a:solidFill>
                  <a:srgbClr val="000000"/>
                </a:solidFill>
                <a:latin typeface="Times New Roman" panose="02020603050405020304" pitchFamily="18" charset="0"/>
              </a:rPr>
              <a:t>Slide </a:t>
            </a:r>
            <a:fld id="{177FE6AE-E48D-4160-974F-C7CA9891AA76}" type="slidenum">
              <a:rPr lang="en-US" altLang="en-US" sz="1200">
                <a:solidFill>
                  <a:srgbClr val="000000"/>
                </a:solidFill>
                <a:latin typeface="Times New Roman" panose="02020603050405020304" pitchFamily="18" charset="0"/>
              </a:rPr>
              <a:pPr algn="ctr">
                <a:lnSpc>
                  <a:spcPct val="100000"/>
                </a:lnSpc>
                <a:buClrTx/>
                <a:buFontTx/>
                <a:buNone/>
              </a:pPr>
              <a:t>103</a:t>
            </a:fld>
            <a:endParaRPr lang="en-US" altLang="en-US" sz="1200">
              <a:solidFill>
                <a:srgbClr val="000000"/>
              </a:solidFill>
              <a:latin typeface="Times New Roman" panose="02020603050405020304" pitchFamily="18" charset="0"/>
            </a:endParaRPr>
          </a:p>
        </p:txBody>
      </p:sp>
      <p:sp>
        <p:nvSpPr>
          <p:cNvPr id="3075" name="Text Box 3">
            <a:extLst>
              <a:ext uri="{FF2B5EF4-FFF2-40B4-BE49-F238E27FC236}">
                <a16:creationId xmlns:a16="http://schemas.microsoft.com/office/drawing/2014/main" xmlns="" id="{832976A6-7247-4512-BA11-C346385759A1}"/>
              </a:ext>
            </a:extLst>
          </p:cNvPr>
          <p:cNvSpPr txBox="1">
            <a:spLocks noChangeArrowheads="1"/>
          </p:cNvSpPr>
          <p:nvPr/>
        </p:nvSpPr>
        <p:spPr bwMode="auto">
          <a:xfrm>
            <a:off x="914281" y="470286"/>
            <a:ext cx="10361851" cy="14698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48" tIns="46074" rIns="92148" bIns="46074"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9pPr>
          </a:lstStyle>
          <a:p>
            <a:pPr hangingPunct="1">
              <a:lnSpc>
                <a:spcPct val="100000"/>
              </a:lnSpc>
              <a:buClrTx/>
              <a:buFontTx/>
              <a:buNone/>
            </a:pPr>
            <a:r>
              <a:rPr lang="en-GB" altLang="en-US" sz="3200">
                <a:solidFill>
                  <a:srgbClr val="000000"/>
                </a:solidFill>
                <a:latin typeface="Times New Roman" panose="02020603050405020304" pitchFamily="18" charset="0"/>
              </a:rPr>
              <a:t>FD TIG Closing Report</a:t>
            </a:r>
          </a:p>
        </p:txBody>
      </p:sp>
      <p:sp>
        <p:nvSpPr>
          <p:cNvPr id="3076" name="Text Box 4">
            <a:extLst>
              <a:ext uri="{FF2B5EF4-FFF2-40B4-BE49-F238E27FC236}">
                <a16:creationId xmlns:a16="http://schemas.microsoft.com/office/drawing/2014/main" xmlns="" id="{21ABCC4B-8ABD-4E18-8BA3-5DEE5EB5CF69}"/>
              </a:ext>
            </a:extLst>
          </p:cNvPr>
          <p:cNvSpPr txBox="1">
            <a:spLocks noChangeArrowheads="1"/>
          </p:cNvSpPr>
          <p:nvPr/>
        </p:nvSpPr>
        <p:spPr bwMode="auto">
          <a:xfrm>
            <a:off x="1828562" y="1463931"/>
            <a:ext cx="8533289" cy="476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48" tIns="46074" rIns="92148" bIns="46074"/>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ctr" hangingPunct="1">
              <a:lnSpc>
                <a:spcPct val="93000"/>
              </a:lnSpc>
              <a:spcBef>
                <a:spcPts val="500"/>
              </a:spcBef>
              <a:buClrTx/>
            </a:pPr>
            <a:r>
              <a:rPr lang="en-US" altLang="en-US" sz="2000" b="1" dirty="0">
                <a:solidFill>
                  <a:srgbClr val="000000"/>
                </a:solidFill>
                <a:latin typeface="Times New Roman" panose="02020603050405020304" pitchFamily="18" charset="0"/>
              </a:rPr>
              <a:t>Date:</a:t>
            </a:r>
            <a:r>
              <a:rPr lang="en-US" altLang="en-US" sz="2000" dirty="0">
                <a:solidFill>
                  <a:srgbClr val="000000"/>
                </a:solidFill>
                <a:latin typeface="Times New Roman" panose="02020603050405020304" pitchFamily="18" charset="0"/>
              </a:rPr>
              <a:t> 2018-11-15</a:t>
            </a:r>
          </a:p>
        </p:txBody>
      </p:sp>
      <p:sp>
        <p:nvSpPr>
          <p:cNvPr id="3077" name="AutoShape 5">
            <a:extLst>
              <a:ext uri="{FF2B5EF4-FFF2-40B4-BE49-F238E27FC236}">
                <a16:creationId xmlns:a16="http://schemas.microsoft.com/office/drawing/2014/main" xmlns="" id="{3FC7AC6F-24CA-4D43-BD83-148E2D5F3A78}"/>
              </a:ext>
            </a:extLst>
          </p:cNvPr>
          <p:cNvSpPr>
            <a:spLocks noChangeArrowheads="1"/>
          </p:cNvSpPr>
          <p:nvPr/>
        </p:nvSpPr>
        <p:spPr bwMode="auto">
          <a:xfrm>
            <a:off x="993645" y="1973453"/>
            <a:ext cx="1447612" cy="380950"/>
          </a:xfrm>
          <a:custGeom>
            <a:avLst/>
            <a:gdLst>
              <a:gd name="G0" fmla="+- 4022 0 0"/>
              <a:gd name="G1" fmla="+- 1 0 0"/>
              <a:gd name="G2" fmla="+- 2 0 0"/>
              <a:gd name="G3" fmla="*/ 1 20251 45568"/>
              <a:gd name="T0" fmla="*/ 1447800 w 1447800"/>
              <a:gd name="T1" fmla="*/ 190500 h 381000"/>
              <a:gd name="T2" fmla="*/ 723900 w 1447800"/>
              <a:gd name="T3" fmla="*/ 381000 h 381000"/>
              <a:gd name="T4" fmla="*/ 0 w 1447800"/>
              <a:gd name="T5" fmla="*/ 190500 h 381000"/>
              <a:gd name="T6" fmla="*/ 723900 w 1447800"/>
              <a:gd name="T7" fmla="*/ 0 h 381000"/>
              <a:gd name="T8" fmla="*/ 0 w 1447800"/>
              <a:gd name="T9" fmla="*/ 0 h 381000"/>
              <a:gd name="T10" fmla="*/ 1447800 w 1447800"/>
              <a:gd name="T11" fmla="*/ 381000 h 381000"/>
            </a:gdLst>
            <a:ahLst/>
            <a:cxnLst>
              <a:cxn ang="0">
                <a:pos x="T0" y="T1"/>
              </a:cxn>
              <a:cxn ang="0">
                <a:pos x="T2" y="T3"/>
              </a:cxn>
              <a:cxn ang="0">
                <a:pos x="T4" y="T5"/>
              </a:cxn>
              <a:cxn ang="0">
                <a:pos x="T6" y="T7"/>
              </a:cxn>
            </a:cxnLst>
            <a:rect l="T8" t="T9" r="T10" b="T11"/>
            <a:pathLst>
              <a:path w="1447800" h="381000">
                <a:moveTo>
                  <a:pt x="0" y="0"/>
                </a:moveTo>
                <a:lnTo>
                  <a:pt x="4022" y="0"/>
                </a:lnTo>
                <a:lnTo>
                  <a:pt x="4022" y="1058"/>
                </a:lnTo>
                <a:lnTo>
                  <a:pt x="0" y="1058"/>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48" tIns="46074" rIns="92148" bIns="46074"/>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spcBef>
                <a:spcPts val="500"/>
              </a:spcBef>
              <a:buClrTx/>
            </a:pPr>
            <a:r>
              <a:rPr lang="en-US" altLang="en-US" sz="2000">
                <a:solidFill>
                  <a:srgbClr val="000000"/>
                </a:solidFill>
                <a:latin typeface="Times New Roman" panose="02020603050405020304" pitchFamily="18" charset="0"/>
              </a:rPr>
              <a:t>Authors:</a:t>
            </a:r>
          </a:p>
        </p:txBody>
      </p:sp>
      <p:graphicFrame>
        <p:nvGraphicFramePr>
          <p:cNvPr id="3078" name="Group 6">
            <a:extLst>
              <a:ext uri="{FF2B5EF4-FFF2-40B4-BE49-F238E27FC236}">
                <a16:creationId xmlns:a16="http://schemas.microsoft.com/office/drawing/2014/main" xmlns="" id="{71162A9A-1F14-4A16-950D-DF70D57258E8}"/>
              </a:ext>
            </a:extLst>
          </p:cNvPr>
          <p:cNvGraphicFramePr>
            <a:graphicFrameLocks noGrp="1"/>
          </p:cNvGraphicFramePr>
          <p:nvPr>
            <p:extLst/>
          </p:nvPr>
        </p:nvGraphicFramePr>
        <p:xfrm>
          <a:off x="1060312" y="2498847"/>
          <a:ext cx="9892013" cy="3755535"/>
        </p:xfrm>
        <a:graphic>
          <a:graphicData uri="http://schemas.openxmlformats.org/drawingml/2006/table">
            <a:tbl>
              <a:tblPr/>
              <a:tblGrid>
                <a:gridCol w="1976181">
                  <a:extLst>
                    <a:ext uri="{9D8B030D-6E8A-4147-A177-3AD203B41FA5}">
                      <a16:colId xmlns:a16="http://schemas.microsoft.com/office/drawing/2014/main" xmlns="" val="842790848"/>
                    </a:ext>
                  </a:extLst>
                </a:gridCol>
                <a:gridCol w="1976180">
                  <a:extLst>
                    <a:ext uri="{9D8B030D-6E8A-4147-A177-3AD203B41FA5}">
                      <a16:colId xmlns:a16="http://schemas.microsoft.com/office/drawing/2014/main" xmlns="" val="467034250"/>
                    </a:ext>
                  </a:extLst>
                </a:gridCol>
                <a:gridCol w="1980942">
                  <a:extLst>
                    <a:ext uri="{9D8B030D-6E8A-4147-A177-3AD203B41FA5}">
                      <a16:colId xmlns:a16="http://schemas.microsoft.com/office/drawing/2014/main" xmlns="" val="1721194562"/>
                    </a:ext>
                  </a:extLst>
                </a:gridCol>
                <a:gridCol w="1976181">
                  <a:extLst>
                    <a:ext uri="{9D8B030D-6E8A-4147-A177-3AD203B41FA5}">
                      <a16:colId xmlns:a16="http://schemas.microsoft.com/office/drawing/2014/main" xmlns="" val="1814267768"/>
                    </a:ext>
                  </a:extLst>
                </a:gridCol>
                <a:gridCol w="1982529">
                  <a:extLst>
                    <a:ext uri="{9D8B030D-6E8A-4147-A177-3AD203B41FA5}">
                      <a16:colId xmlns:a16="http://schemas.microsoft.com/office/drawing/2014/main" xmlns="" val="4196430898"/>
                    </a:ext>
                  </a:extLst>
                </a:gridCol>
              </a:tblGrid>
              <a:tr h="679362">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5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a:ln>
                            <a:noFill/>
                          </a:ln>
                          <a:solidFill>
                            <a:srgbClr val="000000"/>
                          </a:solidFill>
                          <a:effectLst/>
                          <a:latin typeface="Times New Roman" panose="02020603050405020304" pitchFamily="18" charset="0"/>
                          <a:ea typeface="MS Gothic" panose="020B0609070205080204" pitchFamily="49" charset="-128"/>
                          <a:cs typeface="Droid Sans Fallback" charset="0"/>
                        </a:rPr>
                        <a:t>Name</a:t>
                      </a:r>
                    </a:p>
                  </a:txBody>
                  <a:tcPr marL="89988" marR="89988" marT="453433"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5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a:ln>
                            <a:noFill/>
                          </a:ln>
                          <a:solidFill>
                            <a:srgbClr val="000000"/>
                          </a:solidFill>
                          <a:effectLst/>
                          <a:latin typeface="Times New Roman" panose="02020603050405020304" pitchFamily="18" charset="0"/>
                          <a:ea typeface="MS Gothic" panose="020B0609070205080204" pitchFamily="49" charset="-128"/>
                          <a:cs typeface="Droid Sans Fallback" charset="0"/>
                        </a:rPr>
                        <a:t>Affiliations</a:t>
                      </a:r>
                    </a:p>
                  </a:txBody>
                  <a:tcPr marL="89988" marR="89988" marT="453433"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5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a:ln>
                            <a:noFill/>
                          </a:ln>
                          <a:solidFill>
                            <a:srgbClr val="000000"/>
                          </a:solidFill>
                          <a:effectLst/>
                          <a:latin typeface="Times New Roman" panose="02020603050405020304" pitchFamily="18" charset="0"/>
                          <a:ea typeface="MS Gothic" panose="020B0609070205080204" pitchFamily="49" charset="-128"/>
                          <a:cs typeface="Droid Sans Fallback" charset="0"/>
                        </a:rPr>
                        <a:t>Address</a:t>
                      </a:r>
                    </a:p>
                  </a:txBody>
                  <a:tcPr marL="89988" marR="89988" marT="453433"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5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a:ln>
                            <a:noFill/>
                          </a:ln>
                          <a:solidFill>
                            <a:srgbClr val="000000"/>
                          </a:solidFill>
                          <a:effectLst/>
                          <a:latin typeface="Times New Roman" panose="02020603050405020304" pitchFamily="18" charset="0"/>
                          <a:ea typeface="MS Gothic" panose="020B0609070205080204" pitchFamily="49" charset="-128"/>
                          <a:cs typeface="Droid Sans Fallback" charset="0"/>
                        </a:rPr>
                        <a:t>Phone</a:t>
                      </a:r>
                    </a:p>
                  </a:txBody>
                  <a:tcPr marL="89988" marR="89988" marT="453433"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5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a:ln>
                            <a:noFill/>
                          </a:ln>
                          <a:solidFill>
                            <a:srgbClr val="000000"/>
                          </a:solidFill>
                          <a:effectLst/>
                          <a:latin typeface="Times New Roman" panose="02020603050405020304" pitchFamily="18" charset="0"/>
                          <a:ea typeface="MS Gothic" panose="020B0609070205080204" pitchFamily="49" charset="-128"/>
                          <a:cs typeface="Droid Sans Fallback" charset="0"/>
                        </a:rPr>
                        <a:t>email</a:t>
                      </a:r>
                    </a:p>
                  </a:txBody>
                  <a:tcPr marL="89988" marR="89988" marT="453433"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969505513"/>
                  </a:ext>
                </a:extLst>
              </a:tr>
              <a:tr h="815869">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5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400" b="0" i="0" u="none" strike="noStrike" cap="none" normalizeH="0" baseline="0" dirty="0">
                          <a:ln>
                            <a:noFill/>
                          </a:ln>
                          <a:solidFill>
                            <a:srgbClr val="000000"/>
                          </a:solidFill>
                          <a:effectLst/>
                          <a:latin typeface="Times New Roman" panose="02020603050405020304" pitchFamily="18" charset="0"/>
                          <a:ea typeface="MS Gothic" panose="020B0609070205080204" pitchFamily="49" charset="-128"/>
                          <a:cs typeface="Droid Sans Fallback" charset="0"/>
                        </a:rPr>
                        <a:t>Kome Oteri</a:t>
                      </a:r>
                    </a:p>
                  </a:txBody>
                  <a:tcPr marL="89988" marR="89988" marT="362989"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5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400" b="0" i="0" u="none" strike="noStrike" cap="none" normalizeH="0" baseline="0" dirty="0" err="1">
                          <a:ln>
                            <a:noFill/>
                          </a:ln>
                          <a:solidFill>
                            <a:srgbClr val="000000"/>
                          </a:solidFill>
                          <a:effectLst/>
                          <a:latin typeface="Times New Roman" panose="02020603050405020304" pitchFamily="18" charset="0"/>
                          <a:ea typeface="MS Gothic" panose="020B0609070205080204" pitchFamily="49" charset="-128"/>
                          <a:cs typeface="Droid Sans Fallback" charset="0"/>
                        </a:rPr>
                        <a:t>InterDigital</a:t>
                      </a:r>
                      <a:endParaRPr kumimoji="0" lang="en-US" altLang="en-US" sz="1400" b="0" i="0" u="none" strike="noStrike" cap="none" normalizeH="0" baseline="0" dirty="0">
                        <a:ln>
                          <a:noFill/>
                        </a:ln>
                        <a:solidFill>
                          <a:srgbClr val="000000"/>
                        </a:solidFill>
                        <a:effectLst/>
                        <a:latin typeface="Times New Roman" panose="02020603050405020304" pitchFamily="18" charset="0"/>
                        <a:ea typeface="MS Gothic" panose="020B0609070205080204" pitchFamily="49" charset="-128"/>
                        <a:cs typeface="Droid Sans Fallback" charset="0"/>
                      </a:endParaRPr>
                    </a:p>
                  </a:txBody>
                  <a:tcPr marL="89988" marR="89988" marT="362989"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5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400" b="0" i="0" u="none" strike="noStrike" cap="none" normalizeH="0" baseline="0" dirty="0">
                          <a:ln>
                            <a:noFill/>
                          </a:ln>
                          <a:solidFill>
                            <a:srgbClr val="000000"/>
                          </a:solidFill>
                          <a:effectLst/>
                          <a:latin typeface="Times New Roman" panose="02020603050405020304" pitchFamily="18" charset="0"/>
                          <a:ea typeface="MS Gothic" panose="020B0609070205080204" pitchFamily="49" charset="-128"/>
                          <a:cs typeface="Droid Sans Fallback" charset="0"/>
                        </a:rPr>
                        <a:t>Kome.oteri@interdigital.com</a:t>
                      </a:r>
                    </a:p>
                  </a:txBody>
                  <a:tcPr marL="89988" marR="89988" marT="362989"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294216942"/>
                  </a:ext>
                </a:extLst>
              </a:tr>
              <a:tr h="565076">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32107205"/>
                  </a:ext>
                </a:extLst>
              </a:tr>
              <a:tr h="565076">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87875313"/>
                  </a:ext>
                </a:extLst>
              </a:tr>
              <a:tr h="565076">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252967038"/>
                  </a:ext>
                </a:extLst>
              </a:tr>
              <a:tr h="565076">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dirty="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321208585"/>
                  </a:ext>
                </a:extLst>
              </a:tr>
            </a:tbl>
          </a:graphicData>
        </a:graphic>
      </p:graphicFrame>
      <p:sp>
        <p:nvSpPr>
          <p:cNvPr id="5" name="Footer Placeholder 4"/>
          <p:cNvSpPr>
            <a:spLocks noGrp="1"/>
          </p:cNvSpPr>
          <p:nvPr>
            <p:ph type="ftr" idx="11"/>
          </p:nvPr>
        </p:nvSpPr>
        <p:spPr/>
        <p:txBody>
          <a:bodyPr/>
          <a:lstStyle/>
          <a:p>
            <a:r>
              <a:rPr lang="en-GB" smtClean="0"/>
              <a:t>Kome Oteri (InterDigital)</a:t>
            </a:r>
            <a:endParaRPr lang="en-GB"/>
          </a:p>
        </p:txBody>
      </p:sp>
      <p:sp>
        <p:nvSpPr>
          <p:cNvPr id="6" name="Slide Number Placeholder 5"/>
          <p:cNvSpPr>
            <a:spLocks noGrp="1"/>
          </p:cNvSpPr>
          <p:nvPr>
            <p:ph type="sldNum" idx="12"/>
          </p:nvPr>
        </p:nvSpPr>
        <p:spPr/>
        <p:txBody>
          <a:bodyPr/>
          <a:lstStyle/>
          <a:p>
            <a:r>
              <a:rPr lang="en-GB" smtClean="0"/>
              <a:t>Slide </a:t>
            </a:r>
            <a:fld id="{F5D8E26B-7BCF-4D25-9C89-0168A6618F18}" type="slidenum">
              <a:rPr lang="en-GB" smtClean="0"/>
              <a:pPr/>
              <a:t>103</a:t>
            </a:fld>
            <a:endParaRPr lang="en-GB"/>
          </a:p>
        </p:txBody>
      </p:sp>
      <p:sp>
        <p:nvSpPr>
          <p:cNvPr id="2" name="Date Placeholder 1"/>
          <p:cNvSpPr>
            <a:spLocks noGrp="1"/>
          </p:cNvSpPr>
          <p:nvPr>
            <p:ph type="dt" idx="10"/>
          </p:nvPr>
        </p:nvSpPr>
        <p:spPr/>
        <p:txBody>
          <a:bodyPr/>
          <a:lstStyle/>
          <a:p>
            <a:r>
              <a:rPr lang="en-US" smtClean="0"/>
              <a:t>November 2018</a:t>
            </a:r>
            <a:endParaRPr lang="en-GB"/>
          </a:p>
        </p:txBody>
      </p:sp>
    </p:spTree>
    <p:extLst>
      <p:ext uri="{BB962C8B-B14F-4D97-AF65-F5344CB8AC3E}">
        <p14:creationId xmlns:p14="http://schemas.microsoft.com/office/powerpoint/2010/main" val="878611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xmlns="" id="{BB7087FE-95EB-47B5-9DA5-2700F8EF8926}"/>
              </a:ext>
            </a:extLst>
          </p:cNvPr>
          <p:cNvSpPr>
            <a:spLocks noGrp="1"/>
          </p:cNvSpPr>
          <p:nvPr>
            <p:ph type="dt" idx="10"/>
          </p:nvPr>
        </p:nvSpPr>
        <p:spPr/>
        <p:txBody>
          <a:bodyPr/>
          <a:lstStyle/>
          <a:p>
            <a:r>
              <a:rPr lang="en-US" altLang="en-US" smtClean="0"/>
              <a:t>November 2018</a:t>
            </a:r>
            <a:endParaRPr lang="en-US" altLang="en-US"/>
          </a:p>
        </p:txBody>
      </p:sp>
      <p:sp>
        <p:nvSpPr>
          <p:cNvPr id="5" name="Footer Placeholder 2">
            <a:extLst>
              <a:ext uri="{FF2B5EF4-FFF2-40B4-BE49-F238E27FC236}">
                <a16:creationId xmlns:a16="http://schemas.microsoft.com/office/drawing/2014/main" xmlns="" id="{19F07A6A-D762-42B9-BA3C-3578F5FD30B3}"/>
              </a:ext>
            </a:extLst>
          </p:cNvPr>
          <p:cNvSpPr>
            <a:spLocks noGrp="1"/>
          </p:cNvSpPr>
          <p:nvPr>
            <p:ph type="ftr" idx="11"/>
          </p:nvPr>
        </p:nvSpPr>
        <p:spPr/>
        <p:txBody>
          <a:bodyPr/>
          <a:lstStyle/>
          <a:p>
            <a:r>
              <a:rPr lang="en-US" altLang="en-US" smtClean="0"/>
              <a:t>Kome Oteri (InterDigital)</a:t>
            </a:r>
            <a:endParaRPr lang="en-US" altLang="en-US"/>
          </a:p>
        </p:txBody>
      </p:sp>
      <p:sp>
        <p:nvSpPr>
          <p:cNvPr id="6" name="Slide Number Placeholder 3">
            <a:extLst>
              <a:ext uri="{FF2B5EF4-FFF2-40B4-BE49-F238E27FC236}">
                <a16:creationId xmlns:a16="http://schemas.microsoft.com/office/drawing/2014/main" xmlns="" id="{EA3F7A53-88CA-4997-A34D-253B9A2A303F}"/>
              </a:ext>
            </a:extLst>
          </p:cNvPr>
          <p:cNvSpPr>
            <a:spLocks noGrp="1"/>
          </p:cNvSpPr>
          <p:nvPr>
            <p:ph type="sldNum" idx="12"/>
          </p:nvPr>
        </p:nvSpPr>
        <p:spPr/>
        <p:txBody>
          <a:bodyPr/>
          <a:lstStyle/>
          <a:p>
            <a:r>
              <a:rPr lang="en-US" altLang="en-US"/>
              <a:t>Slide </a:t>
            </a:r>
            <a:fld id="{D88F6B2C-80F5-47E0-B391-18ABC7348CCA}" type="slidenum">
              <a:rPr lang="en-US" altLang="en-US"/>
              <a:pPr/>
              <a:t>104</a:t>
            </a:fld>
            <a:endParaRPr lang="en-US" altLang="en-US"/>
          </a:p>
        </p:txBody>
      </p:sp>
      <p:sp>
        <p:nvSpPr>
          <p:cNvPr id="4097" name="Text Box 1">
            <a:extLst>
              <a:ext uri="{FF2B5EF4-FFF2-40B4-BE49-F238E27FC236}">
                <a16:creationId xmlns:a16="http://schemas.microsoft.com/office/drawing/2014/main" xmlns="" id="{522D4C88-BB29-475B-9799-35EF8EE552E2}"/>
              </a:ext>
            </a:extLst>
          </p:cNvPr>
          <p:cNvSpPr txBox="1">
            <a:spLocks noChangeArrowheads="1"/>
          </p:cNvSpPr>
          <p:nvPr/>
        </p:nvSpPr>
        <p:spPr bwMode="auto">
          <a:xfrm>
            <a:off x="914281" y="686158"/>
            <a:ext cx="10358676" cy="10650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48" tIns="46074" rIns="92148" bIns="46074"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9pPr>
          </a:lstStyle>
          <a:p>
            <a:pPr hangingPunct="1">
              <a:lnSpc>
                <a:spcPct val="100000"/>
              </a:lnSpc>
              <a:buClrTx/>
              <a:buFontTx/>
              <a:buNone/>
            </a:pPr>
            <a:r>
              <a:rPr lang="en-GB" altLang="en-US" sz="3200">
                <a:solidFill>
                  <a:srgbClr val="000000"/>
                </a:solidFill>
                <a:latin typeface="Times New Roman" panose="02020603050405020304" pitchFamily="18" charset="0"/>
              </a:rPr>
              <a:t>Abstract</a:t>
            </a:r>
          </a:p>
        </p:txBody>
      </p:sp>
      <p:sp>
        <p:nvSpPr>
          <p:cNvPr id="4098" name="Text Box 2">
            <a:extLst>
              <a:ext uri="{FF2B5EF4-FFF2-40B4-BE49-F238E27FC236}">
                <a16:creationId xmlns:a16="http://schemas.microsoft.com/office/drawing/2014/main" xmlns="" id="{4CFE9812-A7DC-44D0-8D42-55CF334418FA}"/>
              </a:ext>
            </a:extLst>
          </p:cNvPr>
          <p:cNvSpPr txBox="1">
            <a:spLocks noChangeArrowheads="1"/>
          </p:cNvSpPr>
          <p:nvPr/>
        </p:nvSpPr>
        <p:spPr bwMode="auto">
          <a:xfrm>
            <a:off x="914281" y="1981389"/>
            <a:ext cx="10358676" cy="41126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48" tIns="46074" rIns="92148" bIns="46074"/>
          <a:lstStyle>
            <a:lvl1pPr marL="342900" indent="-331788">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FFFFFF"/>
                </a:solidFill>
                <a:latin typeface="Arial" panose="020B0604020202020204" pitchFamily="34" charset="0"/>
                <a:ea typeface="MS Gothic" panose="020B0609070205080204" pitchFamily="49"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FFFFFF"/>
                </a:solidFill>
                <a:latin typeface="Arial" panose="020B0604020202020204" pitchFamily="34" charset="0"/>
                <a:ea typeface="MS Gothic" panose="020B0609070205080204" pitchFamily="49"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FFFFFF"/>
                </a:solidFill>
                <a:latin typeface="Arial" panose="020B0604020202020204" pitchFamily="34" charset="0"/>
                <a:ea typeface="MS Gothic" panose="020B0609070205080204" pitchFamily="49"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FFFFFF"/>
                </a:solidFill>
                <a:latin typeface="Arial" panose="020B0604020202020204" pitchFamily="34" charset="0"/>
                <a:ea typeface="MS Gothic" panose="020B0609070205080204" pitchFamily="49"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FFFFFF"/>
                </a:solidFill>
                <a:latin typeface="Arial" panose="020B0604020202020204" pitchFamily="34" charset="0"/>
                <a:ea typeface="MS Gothic" panose="020B0609070205080204" pitchFamily="49" charset="-128"/>
              </a:defRPr>
            </a:lvl9pPr>
          </a:lstStyle>
          <a:p>
            <a:pPr algn="ctr" hangingPunct="1">
              <a:spcBef>
                <a:spcPts val="600"/>
              </a:spcBef>
              <a:buClrTx/>
            </a:pPr>
            <a:r>
              <a:rPr lang="en-GB" altLang="en-US" b="1" dirty="0">
                <a:solidFill>
                  <a:srgbClr val="000000"/>
                </a:solidFill>
                <a:latin typeface="Times New Roman" panose="02020603050405020304" pitchFamily="18" charset="0"/>
              </a:rPr>
              <a:t>Closing Report for:</a:t>
            </a:r>
          </a:p>
          <a:p>
            <a:pPr algn="ctr" hangingPunct="1">
              <a:spcBef>
                <a:spcPts val="600"/>
              </a:spcBef>
              <a:buClrTx/>
            </a:pPr>
            <a:r>
              <a:rPr lang="en-GB" altLang="en-US" b="1" dirty="0">
                <a:solidFill>
                  <a:srgbClr val="000000"/>
                </a:solidFill>
                <a:latin typeface="Times New Roman" panose="02020603050405020304" pitchFamily="18" charset="0"/>
              </a:rPr>
              <a:t> 802.11 FD TIG</a:t>
            </a:r>
            <a:br>
              <a:rPr lang="en-GB" altLang="en-US" b="1" dirty="0">
                <a:solidFill>
                  <a:srgbClr val="000000"/>
                </a:solidFill>
                <a:latin typeface="Times New Roman" panose="02020603050405020304" pitchFamily="18" charset="0"/>
              </a:rPr>
            </a:br>
            <a:r>
              <a:rPr lang="en-GB" altLang="en-US" sz="2000" b="1" dirty="0">
                <a:solidFill>
                  <a:srgbClr val="000000"/>
                </a:solidFill>
                <a:latin typeface="Times New Roman" panose="02020603050405020304" pitchFamily="18" charset="0"/>
              </a:rPr>
              <a:t>(Full Duplex Technical Interest Group)</a:t>
            </a:r>
          </a:p>
          <a:p>
            <a:pPr algn="ctr" hangingPunct="1">
              <a:spcBef>
                <a:spcPts val="600"/>
              </a:spcBef>
              <a:buClrTx/>
            </a:pPr>
            <a:r>
              <a:rPr lang="en-GB" altLang="en-US" b="1" dirty="0">
                <a:solidFill>
                  <a:srgbClr val="000000"/>
                </a:solidFill>
                <a:latin typeface="Times New Roman" panose="02020603050405020304" pitchFamily="18" charset="0"/>
              </a:rPr>
              <a:t>November 2018</a:t>
            </a:r>
          </a:p>
          <a:p>
            <a:pPr algn="ctr" hangingPunct="1">
              <a:spcBef>
                <a:spcPts val="600"/>
              </a:spcBef>
              <a:buClrTx/>
            </a:pPr>
            <a:r>
              <a:rPr lang="en-GB" altLang="en-US" b="1" dirty="0" err="1">
                <a:solidFill>
                  <a:srgbClr val="000000"/>
                </a:solidFill>
                <a:latin typeface="Times New Roman" panose="02020603050405020304" pitchFamily="18" charset="0"/>
              </a:rPr>
              <a:t>Mariott</a:t>
            </a:r>
            <a:r>
              <a:rPr lang="en-GB" altLang="en-US" b="1" dirty="0">
                <a:solidFill>
                  <a:srgbClr val="000000"/>
                </a:solidFill>
                <a:latin typeface="Times New Roman" panose="02020603050405020304" pitchFamily="18" charset="0"/>
              </a:rPr>
              <a:t> Marquis Queen’s Park, Bangkok, Thailand</a:t>
            </a:r>
          </a:p>
          <a:p>
            <a:pPr algn="ctr" hangingPunct="1">
              <a:spcBef>
                <a:spcPts val="600"/>
              </a:spcBef>
              <a:buClrTx/>
            </a:pPr>
            <a:endParaRPr lang="en-GB" altLang="en-US" b="1" dirty="0">
              <a:solidFill>
                <a:srgbClr val="000000"/>
              </a:solidFill>
              <a:latin typeface="Times New Roman" panose="02020603050405020304" pitchFamily="18" charset="0"/>
            </a:endParaRPr>
          </a:p>
          <a:p>
            <a:pPr algn="ctr" hangingPunct="1">
              <a:spcBef>
                <a:spcPts val="600"/>
              </a:spcBef>
              <a:buClrTx/>
            </a:pPr>
            <a:r>
              <a:rPr lang="en-GB" altLang="en-US" b="1" dirty="0">
                <a:solidFill>
                  <a:srgbClr val="000000"/>
                </a:solidFill>
                <a:latin typeface="Times New Roman" panose="02020603050405020304" pitchFamily="18" charset="0"/>
              </a:rPr>
              <a:t>Chair: James Gilb (GA-ASI, USD, Gilb Consulting, </a:t>
            </a:r>
            <a:r>
              <a:rPr lang="en-GB" altLang="en-US" b="1" dirty="0" err="1">
                <a:solidFill>
                  <a:srgbClr val="000000"/>
                </a:solidFill>
                <a:latin typeface="Times New Roman" panose="02020603050405020304" pitchFamily="18" charset="0"/>
              </a:rPr>
              <a:t>GenXComm</a:t>
            </a:r>
            <a:r>
              <a:rPr lang="en-GB" altLang="en-US" b="1" dirty="0">
                <a:solidFill>
                  <a:srgbClr val="000000"/>
                </a:solidFill>
                <a:latin typeface="Times New Roman" panose="02020603050405020304" pitchFamily="18" charset="0"/>
              </a:rPr>
              <a:t>)</a:t>
            </a:r>
          </a:p>
          <a:p>
            <a:pPr algn="ctr" hangingPunct="1">
              <a:spcBef>
                <a:spcPts val="600"/>
              </a:spcBef>
              <a:buClrTx/>
            </a:pPr>
            <a:r>
              <a:rPr lang="en-GB" altLang="en-US" b="1" dirty="0">
                <a:solidFill>
                  <a:srgbClr val="000000"/>
                </a:solidFill>
                <a:latin typeface="Times New Roman" panose="02020603050405020304" pitchFamily="18" charset="0"/>
              </a:rPr>
              <a:t>Acting Chair/Secretary: Kome Oteri (</a:t>
            </a:r>
            <a:r>
              <a:rPr lang="en-GB" altLang="en-US" b="1" dirty="0" err="1">
                <a:solidFill>
                  <a:srgbClr val="000000"/>
                </a:solidFill>
                <a:latin typeface="Times New Roman" panose="02020603050405020304" pitchFamily="18" charset="0"/>
              </a:rPr>
              <a:t>InterDigital</a:t>
            </a:r>
            <a:r>
              <a:rPr lang="en-GB" altLang="en-US" b="1" dirty="0">
                <a:solidFill>
                  <a:srgbClr val="000000"/>
                </a:solidFill>
                <a:latin typeface="Times New Roman" panose="02020603050405020304" pitchFamily="18" charset="0"/>
              </a:rPr>
              <a:t>)</a:t>
            </a:r>
          </a:p>
        </p:txBody>
      </p:sp>
    </p:spTree>
    <p:extLst>
      <p:ext uri="{BB962C8B-B14F-4D97-AF65-F5344CB8AC3E}">
        <p14:creationId xmlns:p14="http://schemas.microsoft.com/office/powerpoint/2010/main" val="37266746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xmlns="" id="{4EE01EF8-EB22-4E9A-836E-1AF0D03FDEAD}"/>
              </a:ext>
            </a:extLst>
          </p:cNvPr>
          <p:cNvSpPr>
            <a:spLocks noGrp="1"/>
          </p:cNvSpPr>
          <p:nvPr>
            <p:ph type="dt" idx="10"/>
          </p:nvPr>
        </p:nvSpPr>
        <p:spPr/>
        <p:txBody>
          <a:bodyPr/>
          <a:lstStyle/>
          <a:p>
            <a:r>
              <a:rPr lang="en-US" altLang="en-US" smtClean="0"/>
              <a:t>November 2018</a:t>
            </a:r>
            <a:endParaRPr lang="en-US" altLang="en-US"/>
          </a:p>
        </p:txBody>
      </p:sp>
      <p:sp>
        <p:nvSpPr>
          <p:cNvPr id="5" name="Footer Placeholder 2">
            <a:extLst>
              <a:ext uri="{FF2B5EF4-FFF2-40B4-BE49-F238E27FC236}">
                <a16:creationId xmlns:a16="http://schemas.microsoft.com/office/drawing/2014/main" xmlns="" id="{9EF95E90-0DD0-40E8-8767-C8D75EF0D43D}"/>
              </a:ext>
            </a:extLst>
          </p:cNvPr>
          <p:cNvSpPr>
            <a:spLocks noGrp="1"/>
          </p:cNvSpPr>
          <p:nvPr>
            <p:ph type="ftr" idx="11"/>
          </p:nvPr>
        </p:nvSpPr>
        <p:spPr/>
        <p:txBody>
          <a:bodyPr/>
          <a:lstStyle/>
          <a:p>
            <a:r>
              <a:rPr lang="en-US" altLang="en-US" smtClean="0"/>
              <a:t>Kome Oteri (InterDigital)</a:t>
            </a:r>
            <a:endParaRPr lang="en-US" altLang="en-US"/>
          </a:p>
        </p:txBody>
      </p:sp>
      <p:sp>
        <p:nvSpPr>
          <p:cNvPr id="6" name="Slide Number Placeholder 3">
            <a:extLst>
              <a:ext uri="{FF2B5EF4-FFF2-40B4-BE49-F238E27FC236}">
                <a16:creationId xmlns:a16="http://schemas.microsoft.com/office/drawing/2014/main" xmlns="" id="{C02BD555-B6D4-4C14-AB0E-10D971B44F72}"/>
              </a:ext>
            </a:extLst>
          </p:cNvPr>
          <p:cNvSpPr>
            <a:spLocks noGrp="1"/>
          </p:cNvSpPr>
          <p:nvPr>
            <p:ph type="sldNum" idx="12"/>
          </p:nvPr>
        </p:nvSpPr>
        <p:spPr/>
        <p:txBody>
          <a:bodyPr/>
          <a:lstStyle/>
          <a:p>
            <a:r>
              <a:rPr lang="en-US" altLang="en-US"/>
              <a:t>Slide </a:t>
            </a:r>
            <a:fld id="{994BBA20-66A9-4D94-AB23-6C5BFBC9F22B}" type="slidenum">
              <a:rPr lang="en-US" altLang="en-US"/>
              <a:pPr/>
              <a:t>105</a:t>
            </a:fld>
            <a:endParaRPr lang="en-US" altLang="en-US"/>
          </a:p>
        </p:txBody>
      </p:sp>
      <p:sp>
        <p:nvSpPr>
          <p:cNvPr id="5121" name="Text Box 1">
            <a:extLst>
              <a:ext uri="{FF2B5EF4-FFF2-40B4-BE49-F238E27FC236}">
                <a16:creationId xmlns:a16="http://schemas.microsoft.com/office/drawing/2014/main" xmlns="" id="{1FB3AF7D-8F3F-4871-ABC8-550729622443}"/>
              </a:ext>
            </a:extLst>
          </p:cNvPr>
          <p:cNvSpPr txBox="1">
            <a:spLocks noChangeArrowheads="1"/>
          </p:cNvSpPr>
          <p:nvPr/>
        </p:nvSpPr>
        <p:spPr bwMode="auto">
          <a:xfrm>
            <a:off x="609521" y="686158"/>
            <a:ext cx="10969785" cy="912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48" tIns="46074" rIns="92148" bIns="46074"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9pPr>
          </a:lstStyle>
          <a:p>
            <a:pPr algn="ctr">
              <a:lnSpc>
                <a:spcPct val="93000"/>
              </a:lnSpc>
              <a:buClrTx/>
              <a:buFontTx/>
              <a:buNone/>
            </a:pPr>
            <a:r>
              <a:rPr lang="en-US" altLang="en-US" sz="2800" b="1">
                <a:solidFill>
                  <a:srgbClr val="000000"/>
                </a:solidFill>
                <a:latin typeface="Times New Roman" panose="02020603050405020304" pitchFamily="18" charset="0"/>
              </a:rPr>
              <a:t>Accomplishments</a:t>
            </a:r>
          </a:p>
        </p:txBody>
      </p:sp>
      <p:sp>
        <p:nvSpPr>
          <p:cNvPr id="5122" name="Text Box 2">
            <a:extLst>
              <a:ext uri="{FF2B5EF4-FFF2-40B4-BE49-F238E27FC236}">
                <a16:creationId xmlns:a16="http://schemas.microsoft.com/office/drawing/2014/main" xmlns="" id="{5BFC9AE4-F13F-4779-A78C-226D06A44F19}"/>
              </a:ext>
            </a:extLst>
          </p:cNvPr>
          <p:cNvSpPr txBox="1">
            <a:spLocks noChangeArrowheads="1"/>
          </p:cNvSpPr>
          <p:nvPr/>
        </p:nvSpPr>
        <p:spPr bwMode="auto">
          <a:xfrm>
            <a:off x="609521" y="1740121"/>
            <a:ext cx="10968197" cy="45825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48" tIns="46074" rIns="92148" bIns="46074"/>
          <a:lstStyle>
            <a:lvl1pPr marL="333375" indent="-333375">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1pPr>
            <a:lvl2pPr marL="741363" indent="-284163">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2pPr>
            <a:lvl3pP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3pPr>
            <a:lvl4pP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4pPr>
            <a:lvl5pP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9pPr>
          </a:lstStyle>
          <a:p>
            <a:pPr hangingPunct="1">
              <a:spcAft>
                <a:spcPts val="1425"/>
              </a:spcAft>
              <a:buFont typeface="Times New Roman" panose="02020603050405020304" pitchFamily="18" charset="0"/>
              <a:buChar char="•"/>
            </a:pPr>
            <a:r>
              <a:rPr lang="en-US" altLang="en-US" sz="2000" dirty="0">
                <a:solidFill>
                  <a:srgbClr val="000000"/>
                </a:solidFill>
              </a:rPr>
              <a:t>2 time slots</a:t>
            </a:r>
          </a:p>
          <a:p>
            <a:pPr hangingPunct="1">
              <a:spcAft>
                <a:spcPts val="1425"/>
              </a:spcAft>
              <a:buFont typeface="Times New Roman" panose="02020603050405020304" pitchFamily="18" charset="0"/>
              <a:buChar char="•"/>
            </a:pPr>
            <a:r>
              <a:rPr lang="en-US" altLang="en-US" sz="2000" dirty="0">
                <a:solidFill>
                  <a:srgbClr val="000000"/>
                </a:solidFill>
              </a:rPr>
              <a:t>Ran Straw Poll at Mid-week plenary</a:t>
            </a:r>
          </a:p>
          <a:p>
            <a:pPr lvl="1" hangingPunct="1">
              <a:spcAft>
                <a:spcPts val="1425"/>
              </a:spcAft>
              <a:buFont typeface="Times New Roman" panose="02020603050405020304" pitchFamily="18" charset="0"/>
              <a:buChar char="•"/>
            </a:pPr>
            <a:r>
              <a:rPr lang="en-US" altLang="en-US" sz="2000" dirty="0">
                <a:solidFill>
                  <a:srgbClr val="000000"/>
                </a:solidFill>
              </a:rPr>
              <a:t>Option 1: Standalone project on full duplex : 55</a:t>
            </a:r>
          </a:p>
          <a:p>
            <a:pPr lvl="1" hangingPunct="1">
              <a:spcAft>
                <a:spcPts val="1425"/>
              </a:spcAft>
              <a:buFont typeface="Times New Roman" panose="02020603050405020304" pitchFamily="18" charset="0"/>
              <a:buChar char="•"/>
            </a:pPr>
            <a:r>
              <a:rPr lang="en-US" altLang="en-US" sz="2000" dirty="0">
                <a:solidFill>
                  <a:srgbClr val="000000"/>
                </a:solidFill>
              </a:rPr>
              <a:t>Option 2: EHT project should include full duplex : 96</a:t>
            </a:r>
          </a:p>
          <a:p>
            <a:pPr lvl="1" hangingPunct="1">
              <a:spcAft>
                <a:spcPts val="1425"/>
              </a:spcAft>
              <a:buFont typeface="Times New Roman" panose="02020603050405020304" pitchFamily="18" charset="0"/>
              <a:buChar char="•"/>
            </a:pPr>
            <a:r>
              <a:rPr lang="en-US" altLang="en-US" sz="2000" dirty="0">
                <a:solidFill>
                  <a:srgbClr val="000000"/>
                </a:solidFill>
              </a:rPr>
              <a:t>Option 3: none of the above : 78</a:t>
            </a:r>
          </a:p>
          <a:p>
            <a:pPr hangingPunct="1">
              <a:spcAft>
                <a:spcPts val="1425"/>
              </a:spcAft>
              <a:buFont typeface="Times New Roman" panose="02020603050405020304" pitchFamily="18" charset="0"/>
              <a:buChar char="•"/>
            </a:pPr>
            <a:r>
              <a:rPr lang="en-US" altLang="en-US" sz="2000" dirty="0">
                <a:solidFill>
                  <a:srgbClr val="000000"/>
                </a:solidFill>
              </a:rPr>
              <a:t>Ran internal SPs to plan future sessions</a:t>
            </a:r>
          </a:p>
        </p:txBody>
      </p:sp>
    </p:spTree>
    <p:extLst>
      <p:ext uri="{BB962C8B-B14F-4D97-AF65-F5344CB8AC3E}">
        <p14:creationId xmlns:p14="http://schemas.microsoft.com/office/powerpoint/2010/main" val="2755093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77EC33-5932-4851-8B76-317F5646F21C}"/>
              </a:ext>
            </a:extLst>
          </p:cNvPr>
          <p:cNvSpPr>
            <a:spLocks noGrp="1"/>
          </p:cNvSpPr>
          <p:nvPr>
            <p:ph type="title"/>
          </p:nvPr>
        </p:nvSpPr>
        <p:spPr/>
        <p:txBody>
          <a:bodyPr/>
          <a:lstStyle/>
          <a:p>
            <a:r>
              <a:rPr lang="en-US" dirty="0"/>
              <a:t>SPs</a:t>
            </a:r>
          </a:p>
        </p:txBody>
      </p:sp>
      <p:sp>
        <p:nvSpPr>
          <p:cNvPr id="3" name="Content Placeholder 2">
            <a:extLst>
              <a:ext uri="{FF2B5EF4-FFF2-40B4-BE49-F238E27FC236}">
                <a16:creationId xmlns:a16="http://schemas.microsoft.com/office/drawing/2014/main" xmlns="" id="{FE0006A9-1EAC-4D3A-AE61-0EADCCA449CF}"/>
              </a:ext>
            </a:extLst>
          </p:cNvPr>
          <p:cNvSpPr>
            <a:spLocks noGrp="1"/>
          </p:cNvSpPr>
          <p:nvPr>
            <p:ph idx="1"/>
          </p:nvPr>
        </p:nvSpPr>
        <p:spPr/>
        <p:txBody>
          <a:bodyPr/>
          <a:lstStyle/>
          <a:p>
            <a:pPr marL="457154" indent="-457154">
              <a:buFont typeface="Arial" panose="020B0604020202020204" pitchFamily="34" charset="0"/>
              <a:buChar char="•"/>
            </a:pPr>
            <a:r>
              <a:rPr lang="en-US" altLang="en-US" sz="2000" dirty="0">
                <a:solidFill>
                  <a:schemeClr val="tx1"/>
                </a:solidFill>
              </a:rPr>
              <a:t>Do we support forming a SG ?</a:t>
            </a:r>
          </a:p>
          <a:p>
            <a:pPr marL="857164" lvl="1" indent="-457154">
              <a:buFont typeface="Arial" panose="020B0604020202020204" pitchFamily="34" charset="0"/>
              <a:buChar char="•"/>
            </a:pPr>
            <a:r>
              <a:rPr lang="en-US" altLang="en-US" sz="1800" dirty="0">
                <a:solidFill>
                  <a:schemeClr val="tx1"/>
                </a:solidFill>
              </a:rPr>
              <a:t>0/ 17 / 8</a:t>
            </a:r>
          </a:p>
          <a:p>
            <a:pPr marL="457154" indent="-457154">
              <a:buFont typeface="Arial" panose="020B0604020202020204" pitchFamily="34" charset="0"/>
              <a:buChar char="•"/>
            </a:pPr>
            <a:r>
              <a:rPr lang="en-US" altLang="en-US" sz="2000" dirty="0">
                <a:solidFill>
                  <a:schemeClr val="tx1"/>
                </a:solidFill>
              </a:rPr>
              <a:t>Do you support stopping the operation of the FD-TIG ?</a:t>
            </a:r>
          </a:p>
          <a:p>
            <a:pPr marL="857164" lvl="1" indent="-457154">
              <a:buFont typeface="Arial" panose="020B0604020202020204" pitchFamily="34" charset="0"/>
              <a:buChar char="•"/>
            </a:pPr>
            <a:r>
              <a:rPr lang="en-US" sz="1800" dirty="0"/>
              <a:t>16/ 11 / 3</a:t>
            </a:r>
          </a:p>
          <a:p>
            <a:pPr marL="457154" indent="-457154">
              <a:buFont typeface="Arial" panose="020B0604020202020204" pitchFamily="34" charset="0"/>
              <a:buChar char="•"/>
            </a:pPr>
            <a:r>
              <a:rPr lang="en-US" altLang="en-US" sz="2000" dirty="0">
                <a:solidFill>
                  <a:schemeClr val="tx1"/>
                </a:solidFill>
              </a:rPr>
              <a:t>Do you support the continuation of FD-TIG to have a focused study and discussion, and provide information to EHT ?</a:t>
            </a:r>
          </a:p>
          <a:p>
            <a:pPr marL="857164" lvl="1" indent="-457154">
              <a:buFont typeface="Arial" panose="020B0604020202020204" pitchFamily="34" charset="0"/>
              <a:buChar char="•"/>
            </a:pPr>
            <a:r>
              <a:rPr lang="en-US" altLang="en-US" sz="1800" dirty="0">
                <a:solidFill>
                  <a:schemeClr val="tx1"/>
                </a:solidFill>
              </a:rPr>
              <a:t>15 / 11 / 6</a:t>
            </a:r>
          </a:p>
          <a:p>
            <a:pPr marL="457154" indent="-457154">
              <a:buFont typeface="Arial" panose="020B0604020202020204" pitchFamily="34" charset="0"/>
              <a:buChar char="•"/>
            </a:pPr>
            <a:r>
              <a:rPr lang="en-US" altLang="en-US" sz="2000" dirty="0">
                <a:solidFill>
                  <a:schemeClr val="tx1"/>
                </a:solidFill>
              </a:rPr>
              <a:t>Conclusion: Do not form an SG</a:t>
            </a:r>
          </a:p>
          <a:p>
            <a:pPr marL="457154" indent="-457154">
              <a:buFont typeface="Arial" panose="020B0604020202020204" pitchFamily="34" charset="0"/>
              <a:buChar char="•"/>
            </a:pPr>
            <a:endParaRPr lang="en-US" sz="2000" dirty="0"/>
          </a:p>
          <a:p>
            <a:pPr marL="457154" indent="-457154">
              <a:buFont typeface="Arial" panose="020B0604020202020204" pitchFamily="34" charset="0"/>
              <a:buChar char="•"/>
            </a:pPr>
            <a:endParaRPr lang="en-US" sz="2000" dirty="0"/>
          </a:p>
          <a:p>
            <a:endParaRPr lang="en-US" altLang="en-US" sz="2000" dirty="0">
              <a:solidFill>
                <a:schemeClr val="tx1"/>
              </a:solidFill>
            </a:endParaRPr>
          </a:p>
          <a:p>
            <a:endParaRPr lang="en-US" altLang="en-US" sz="2000" dirty="0">
              <a:solidFill>
                <a:schemeClr val="tx1"/>
              </a:solidFill>
            </a:endParaRPr>
          </a:p>
          <a:p>
            <a:endParaRPr lang="en-US" sz="2000" dirty="0"/>
          </a:p>
        </p:txBody>
      </p:sp>
      <p:sp>
        <p:nvSpPr>
          <p:cNvPr id="4" name="Date Placeholder 3">
            <a:extLst>
              <a:ext uri="{FF2B5EF4-FFF2-40B4-BE49-F238E27FC236}">
                <a16:creationId xmlns:a16="http://schemas.microsoft.com/office/drawing/2014/main" xmlns="" id="{8CAB9673-3777-47E3-8080-A41827529752}"/>
              </a:ext>
            </a:extLst>
          </p:cNvPr>
          <p:cNvSpPr>
            <a:spLocks noGrp="1"/>
          </p:cNvSpPr>
          <p:nvPr>
            <p:ph type="dt" idx="4294967295"/>
          </p:nvPr>
        </p:nvSpPr>
        <p:spPr>
          <a:xfrm>
            <a:off x="609521" y="333778"/>
            <a:ext cx="2487289" cy="261904"/>
          </a:xfrm>
          <a:prstGeom prst="rect">
            <a:avLst/>
          </a:prstGeom>
        </p:spPr>
        <p:txBody>
          <a:bodyPr/>
          <a:lstStyle/>
          <a:p>
            <a:pPr>
              <a:defRPr/>
            </a:pPr>
            <a:r>
              <a:rPr lang="en-US" altLang="en-US" smtClean="0"/>
              <a:t>November 2018</a:t>
            </a:r>
            <a:endParaRPr lang="en-US" altLang="en-US"/>
          </a:p>
        </p:txBody>
      </p:sp>
      <p:sp>
        <p:nvSpPr>
          <p:cNvPr id="5" name="Footer Placeholder 4">
            <a:extLst>
              <a:ext uri="{FF2B5EF4-FFF2-40B4-BE49-F238E27FC236}">
                <a16:creationId xmlns:a16="http://schemas.microsoft.com/office/drawing/2014/main" xmlns="" id="{3AAF2338-107A-48A4-831D-86B463952FED}"/>
              </a:ext>
            </a:extLst>
          </p:cNvPr>
          <p:cNvSpPr>
            <a:spLocks noGrp="1"/>
          </p:cNvSpPr>
          <p:nvPr>
            <p:ph type="ftr" idx="4294967295"/>
          </p:nvPr>
        </p:nvSpPr>
        <p:spPr>
          <a:xfrm>
            <a:off x="7366628" y="6495651"/>
            <a:ext cx="4234899" cy="169841"/>
          </a:xfrm>
          <a:prstGeom prst="rect">
            <a:avLst/>
          </a:prstGeom>
        </p:spPr>
        <p:txBody>
          <a:bodyPr/>
          <a:lstStyle/>
          <a:p>
            <a:pPr>
              <a:defRPr/>
            </a:pPr>
            <a:r>
              <a:rPr lang="en-US" altLang="en-US" smtClean="0"/>
              <a:t>Kome Oteri (InterDigital)</a:t>
            </a:r>
            <a:endParaRPr lang="en-US" altLang="en-US"/>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106</a:t>
            </a:fld>
            <a:endParaRPr lang="en-GB" dirty="0"/>
          </a:p>
        </p:txBody>
      </p:sp>
    </p:spTree>
    <p:extLst>
      <p:ext uri="{BB962C8B-B14F-4D97-AF65-F5344CB8AC3E}">
        <p14:creationId xmlns:p14="http://schemas.microsoft.com/office/powerpoint/2010/main" val="22099014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NGV SG Closing Report </a:t>
            </a:r>
            <a:r>
              <a:rPr lang="en-GB" dirty="0" smtClean="0"/>
              <a:t>– Bangkok, Thailand</a:t>
            </a:r>
            <a:endParaRPr lang="en-GB" dirty="0"/>
          </a:p>
        </p:txBody>
      </p:sp>
      <p:sp>
        <p:nvSpPr>
          <p:cNvPr id="3074" name="Rectangle 2"/>
          <p:cNvSpPr>
            <a:spLocks noGrp="1" noChangeArrowheads="1"/>
          </p:cNvSpPr>
          <p:nvPr>
            <p:ph idx="1"/>
          </p:nvPr>
        </p:nvSpPr>
        <p:spPr>
          <a:xfrm>
            <a:off x="2074127" y="1868069"/>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2018-11-15</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107</a:t>
            </a:fld>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smtClean="0"/>
              <a:t>Bo Sun (ZTE)</a:t>
            </a:r>
            <a:endParaRPr lang="en-GB" dirty="0"/>
          </a:p>
        </p:txBody>
      </p:sp>
      <p:sp>
        <p:nvSpPr>
          <p:cNvPr id="6" name="Date Placeholder 3"/>
          <p:cNvSpPr>
            <a:spLocks noGrp="1"/>
          </p:cNvSpPr>
          <p:nvPr>
            <p:ph type="dt" idx="15"/>
          </p:nvPr>
        </p:nvSpPr>
        <p:spPr>
          <a:xfrm>
            <a:off x="2220913" y="333375"/>
            <a:ext cx="2303451" cy="273050"/>
          </a:xfrm>
        </p:spPr>
        <p:txBody>
          <a:bodyPr/>
          <a:lstStyle/>
          <a:p>
            <a:r>
              <a:rPr lang="en-US" smtClean="0"/>
              <a:t>November 2018</a:t>
            </a:r>
            <a:endParaRPr lang="en-GB" dirty="0"/>
          </a:p>
        </p:txBody>
      </p:sp>
      <p:sp>
        <p:nvSpPr>
          <p:cNvPr id="3076" name="Rectangle 4"/>
          <p:cNvSpPr>
            <a:spLocks noChangeArrowheads="1"/>
          </p:cNvSpPr>
          <p:nvPr/>
        </p:nvSpPr>
        <p:spPr bwMode="auto">
          <a:xfrm>
            <a:off x="2057400" y="27432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graphicFrame>
        <p:nvGraphicFramePr>
          <p:cNvPr id="9" name="Object 11"/>
          <p:cNvGraphicFramePr>
            <a:graphicFrameLocks noChangeAspect="1"/>
          </p:cNvGraphicFramePr>
          <p:nvPr>
            <p:extLst/>
          </p:nvPr>
        </p:nvGraphicFramePr>
        <p:xfrm>
          <a:off x="2243138" y="3402852"/>
          <a:ext cx="7780337" cy="955675"/>
        </p:xfrm>
        <a:graphic>
          <a:graphicData uri="http://schemas.openxmlformats.org/presentationml/2006/ole">
            <mc:AlternateContent xmlns:mc="http://schemas.openxmlformats.org/markup-compatibility/2006">
              <mc:Choice xmlns:v="urn:schemas-microsoft-com:vml" Requires="v">
                <p:oleObj spid="_x0000_s51221" name="Document" r:id="rId4" imgW="8302326" imgH="1017911" progId="Word.Document.8">
                  <p:embed/>
                </p:oleObj>
              </mc:Choice>
              <mc:Fallback>
                <p:oleObj name="Document" r:id="rId4" imgW="8302326" imgH="1017911"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3138" y="3402852"/>
                        <a:ext cx="77803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358417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xfrm>
            <a:off x="2209800" y="1981200"/>
            <a:ext cx="77724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dirty="0"/>
              <a:t>Closing report for </a:t>
            </a:r>
            <a:r>
              <a:rPr lang="en-GB" altLang="en-US" dirty="0" smtClean="0"/>
              <a:t>Nov </a:t>
            </a:r>
            <a:r>
              <a:rPr lang="en-GB" altLang="en-US" dirty="0"/>
              <a:t>2018 </a:t>
            </a:r>
            <a:r>
              <a:rPr lang="en-GB" altLang="en-US" dirty="0" smtClean="0"/>
              <a:t>NGV SG meeting in Bangkok, Thailand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108</a:t>
            </a:fld>
            <a:endParaRPr lang="en-GB"/>
          </a:p>
        </p:txBody>
      </p:sp>
      <p:sp>
        <p:nvSpPr>
          <p:cNvPr id="4" name="Date Placeholder 3"/>
          <p:cNvSpPr>
            <a:spLocks noGrp="1"/>
          </p:cNvSpPr>
          <p:nvPr>
            <p:ph type="dt" idx="15"/>
          </p:nvPr>
        </p:nvSpPr>
        <p:spPr>
          <a:xfrm>
            <a:off x="2220913" y="333375"/>
            <a:ext cx="2589203" cy="273050"/>
          </a:xfrm>
        </p:spPr>
        <p:txBody>
          <a:bodyPr/>
          <a:lstStyle/>
          <a:p>
            <a:r>
              <a:rPr lang="en-US" smtClean="0"/>
              <a:t>November 2018</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smtClean="0"/>
              <a:t>Bo Sun (ZTE)</a:t>
            </a:r>
            <a:endParaRPr lang="en-GB" dirty="0"/>
          </a:p>
        </p:txBody>
      </p:sp>
    </p:spTree>
    <p:extLst>
      <p:ext uri="{BB962C8B-B14F-4D97-AF65-F5344CB8AC3E}">
        <p14:creationId xmlns:p14="http://schemas.microsoft.com/office/powerpoint/2010/main" val="3818077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BDFE0C-82E1-46BE-987F-B7EF866C9344}"/>
              </a:ext>
            </a:extLst>
          </p:cNvPr>
          <p:cNvSpPr>
            <a:spLocks noGrp="1"/>
          </p:cNvSpPr>
          <p:nvPr>
            <p:ph type="title"/>
          </p:nvPr>
        </p:nvSpPr>
        <p:spPr/>
        <p:txBody>
          <a:bodyPr/>
          <a:lstStyle/>
          <a:p>
            <a:r>
              <a:rPr lang="en-US" altLang="en-US" dirty="0" smtClean="0"/>
              <a:t>NGV SG Progress</a:t>
            </a:r>
            <a:endParaRPr lang="en-US" dirty="0"/>
          </a:p>
        </p:txBody>
      </p:sp>
      <p:sp>
        <p:nvSpPr>
          <p:cNvPr id="3" name="Content Placeholder 2">
            <a:extLst>
              <a:ext uri="{FF2B5EF4-FFF2-40B4-BE49-F238E27FC236}">
                <a16:creationId xmlns="" xmlns:a16="http://schemas.microsoft.com/office/drawing/2014/main" id="{CD7B87A0-10F9-4121-935C-57A81A40B92A}"/>
              </a:ext>
            </a:extLst>
          </p:cNvPr>
          <p:cNvSpPr>
            <a:spLocks noGrp="1"/>
          </p:cNvSpPr>
          <p:nvPr>
            <p:ph idx="1"/>
          </p:nvPr>
        </p:nvSpPr>
        <p:spPr>
          <a:xfrm>
            <a:off x="2209801" y="1676401"/>
            <a:ext cx="7770813" cy="4827589"/>
          </a:xfrm>
        </p:spPr>
        <p:txBody>
          <a:bodyPr>
            <a:normAutofit fontScale="47500" lnSpcReduction="20000"/>
          </a:bodyPr>
          <a:lstStyle/>
          <a:p>
            <a:pPr>
              <a:spcBef>
                <a:spcPct val="20000"/>
              </a:spcBef>
              <a:buClrTx/>
              <a:buSzTx/>
            </a:pPr>
            <a:r>
              <a:rPr lang="en-US" altLang="en-US" sz="3400" dirty="0">
                <a:solidFill>
                  <a:schemeClr val="tx1"/>
                </a:solidFill>
                <a:ea typeface="MS PGothic" panose="020B0600070205080204" pitchFamily="34" charset="-128"/>
              </a:rPr>
              <a:t>Meeting Slot #1 - Monday, AM1 8:00 – 10:00</a:t>
            </a:r>
          </a:p>
          <a:p>
            <a:pPr>
              <a:spcBef>
                <a:spcPct val="20000"/>
              </a:spcBef>
              <a:buClrTx/>
              <a:buSzTx/>
            </a:pPr>
            <a:r>
              <a:rPr lang="en-US" altLang="en-US" sz="3400" dirty="0">
                <a:solidFill>
                  <a:schemeClr val="tx1"/>
                </a:solidFill>
                <a:ea typeface="MS PGothic" panose="020B0600070205080204" pitchFamily="34" charset="-128"/>
              </a:rPr>
              <a:t>Meeting Slot #2 - Tuesday, EVE 19:30-21:30</a:t>
            </a:r>
          </a:p>
          <a:p>
            <a:pPr>
              <a:spcBef>
                <a:spcPct val="20000"/>
              </a:spcBef>
              <a:buClrTx/>
              <a:buSzTx/>
            </a:pPr>
            <a:r>
              <a:rPr lang="en-US" altLang="en-US" sz="3400" dirty="0">
                <a:solidFill>
                  <a:schemeClr val="tx1"/>
                </a:solidFill>
                <a:ea typeface="MS PGothic" panose="020B0600070205080204" pitchFamily="34" charset="-128"/>
              </a:rPr>
              <a:t>Meeting Slot #3 - Wednesday, AM1 8:00-10:00</a:t>
            </a:r>
          </a:p>
          <a:p>
            <a:pPr>
              <a:spcBef>
                <a:spcPct val="20000"/>
              </a:spcBef>
              <a:buClrTx/>
              <a:buSzTx/>
            </a:pPr>
            <a:r>
              <a:rPr lang="en-US" altLang="en-US" sz="3400" dirty="0">
                <a:solidFill>
                  <a:schemeClr val="tx1"/>
                </a:solidFill>
                <a:ea typeface="MS PGothic" panose="020B0600070205080204" pitchFamily="34" charset="-128"/>
              </a:rPr>
              <a:t>Meeting Slot #4 - Thursday, AM1 8:00-10:00</a:t>
            </a:r>
            <a:endParaRPr lang="en-US" altLang="en-US" sz="3400" dirty="0">
              <a:solidFill>
                <a:srgbClr val="FF0000"/>
              </a:solidFill>
              <a:ea typeface="MS PGothic" panose="020B0600070205080204" pitchFamily="34" charset="-128"/>
            </a:endParaRPr>
          </a:p>
          <a:p>
            <a:pPr>
              <a:spcBef>
                <a:spcPct val="20000"/>
              </a:spcBef>
              <a:buClrTx/>
              <a:buSzTx/>
            </a:pPr>
            <a:endParaRPr lang="en-US" altLang="en-US" sz="3400" dirty="0">
              <a:solidFill>
                <a:schemeClr val="tx1"/>
              </a:solidFill>
              <a:ea typeface="MS PGothic" panose="020B0600070205080204" pitchFamily="34" charset="-128"/>
            </a:endParaRPr>
          </a:p>
          <a:p>
            <a:pPr>
              <a:spcBef>
                <a:spcPct val="20000"/>
              </a:spcBef>
              <a:buClrTx/>
              <a:buSzTx/>
            </a:pPr>
            <a:r>
              <a:rPr lang="en-US" altLang="en-US" sz="3400" dirty="0">
                <a:solidFill>
                  <a:schemeClr val="tx1"/>
                </a:solidFill>
                <a:ea typeface="MS PGothic" panose="020B0600070205080204" pitchFamily="34" charset="-128"/>
              </a:rPr>
              <a:t>Work items completed in this week: </a:t>
            </a:r>
          </a:p>
          <a:p>
            <a:pPr>
              <a:spcBef>
                <a:spcPct val="20000"/>
              </a:spcBef>
              <a:buClrTx/>
              <a:buSzTx/>
              <a:buFontTx/>
              <a:buChar char="-"/>
            </a:pPr>
            <a:r>
              <a:rPr lang="en-US" altLang="en-US" sz="2900" dirty="0">
                <a:solidFill>
                  <a:schemeClr val="tx1"/>
                </a:solidFill>
                <a:ea typeface="MS PGothic" panose="020B0600070205080204" pitchFamily="34" charset="-128"/>
              </a:rPr>
              <a:t>The group agreed on the Sep meeting minutes.</a:t>
            </a:r>
          </a:p>
          <a:p>
            <a:pPr>
              <a:spcBef>
                <a:spcPct val="20000"/>
              </a:spcBef>
              <a:buClrTx/>
              <a:buSzTx/>
              <a:buFontTx/>
              <a:buChar char="-"/>
            </a:pPr>
            <a:r>
              <a:rPr lang="en-US" altLang="en-US" sz="2900" dirty="0">
                <a:solidFill>
                  <a:schemeClr val="tx1"/>
                </a:solidFill>
                <a:ea typeface="MS PGothic" panose="020B0600070205080204" pitchFamily="34" charset="-128"/>
              </a:rPr>
              <a:t>The NGV SG timeline plan is not changed.</a:t>
            </a:r>
          </a:p>
          <a:p>
            <a:pPr>
              <a:spcBef>
                <a:spcPct val="20000"/>
              </a:spcBef>
              <a:buClrTx/>
              <a:buSzTx/>
              <a:buFontTx/>
              <a:buChar char="-"/>
            </a:pPr>
            <a:r>
              <a:rPr lang="en-US" altLang="en-US" sz="2900" dirty="0">
                <a:solidFill>
                  <a:schemeClr val="tx1"/>
                </a:solidFill>
                <a:ea typeface="MS PGothic" panose="020B0600070205080204" pitchFamily="34" charset="-128"/>
              </a:rPr>
              <a:t>The group received four comments per IEEE P802.11bd PAR and CSD. The resolutions to these comments were developed as in 11-18/2025r1 and approved by the group. </a:t>
            </a:r>
          </a:p>
          <a:p>
            <a:pPr>
              <a:spcBef>
                <a:spcPct val="20000"/>
              </a:spcBef>
              <a:buClrTx/>
              <a:buSzTx/>
              <a:buFontTx/>
              <a:buChar char="-"/>
            </a:pPr>
            <a:r>
              <a:rPr lang="en-US" altLang="en-US" sz="2900" dirty="0">
                <a:solidFill>
                  <a:schemeClr val="tx1"/>
                </a:solidFill>
                <a:ea typeface="MS PGothic" panose="020B0600070205080204" pitchFamily="34" charset="-128"/>
              </a:rPr>
              <a:t>Accordingly, the P802.11bd PAR was updated to 11-18/0861r9 which was also approved by WG in mid-week plenary.</a:t>
            </a:r>
          </a:p>
          <a:p>
            <a:pPr>
              <a:spcBef>
                <a:spcPct val="20000"/>
              </a:spcBef>
              <a:buClrTx/>
              <a:buSzTx/>
              <a:buFontTx/>
              <a:buChar char="-"/>
            </a:pPr>
            <a:r>
              <a:rPr lang="en-US" altLang="en-US" sz="2900" dirty="0">
                <a:solidFill>
                  <a:schemeClr val="tx1"/>
                </a:solidFill>
                <a:ea typeface="MS PGothic" panose="020B0600070205080204" pitchFamily="34" charset="-128"/>
              </a:rPr>
              <a:t>The group reviewed liaison feedbacks from Car 2 Car Communication Consortium and approved response liaison documents (11-18/1952r2) to be sent to WG for approval in closing plenary.</a:t>
            </a:r>
          </a:p>
          <a:p>
            <a:pPr>
              <a:spcBef>
                <a:spcPct val="20000"/>
              </a:spcBef>
              <a:buClrTx/>
              <a:buSzTx/>
              <a:buFontTx/>
              <a:buChar char="-"/>
            </a:pPr>
            <a:r>
              <a:rPr lang="en-US" altLang="en-US" sz="2900" dirty="0">
                <a:solidFill>
                  <a:schemeClr val="tx1"/>
                </a:solidFill>
                <a:ea typeface="MS PGothic" panose="020B0600070205080204" pitchFamily="34" charset="-128"/>
              </a:rPr>
              <a:t>The group reviewed liaison feedbacks from ETSI TC ITS and approved response liaison documents (11-18/1950r2) to be sent to WG for approval in closing plenary.</a:t>
            </a:r>
          </a:p>
          <a:p>
            <a:pPr>
              <a:spcBef>
                <a:spcPct val="20000"/>
              </a:spcBef>
              <a:buClrTx/>
              <a:buSzTx/>
              <a:buFontTx/>
              <a:buChar char="-"/>
            </a:pPr>
            <a:r>
              <a:rPr lang="en-US" altLang="en-US" sz="2900" dirty="0">
                <a:solidFill>
                  <a:schemeClr val="tx1"/>
                </a:solidFill>
                <a:ea typeface="MS PGothic" panose="020B0600070205080204" pitchFamily="34" charset="-128"/>
              </a:rPr>
              <a:t>The group approved to add two new NGV use cases.</a:t>
            </a:r>
          </a:p>
          <a:p>
            <a:pPr>
              <a:spcBef>
                <a:spcPct val="20000"/>
              </a:spcBef>
              <a:buClrTx/>
              <a:buSzTx/>
              <a:buFontTx/>
              <a:buChar char="-"/>
            </a:pPr>
            <a:r>
              <a:rPr lang="en-US" altLang="en-US" sz="2900" dirty="0">
                <a:solidFill>
                  <a:schemeClr val="tx1"/>
                </a:solidFill>
                <a:ea typeface="MS PGothic" panose="020B0600070205080204" pitchFamily="34" charset="-128"/>
              </a:rPr>
              <a:t>The group reviewed liaison feedback from Wi-Fi Alliance.</a:t>
            </a:r>
          </a:p>
          <a:p>
            <a:pPr>
              <a:spcBef>
                <a:spcPct val="20000"/>
              </a:spcBef>
              <a:buClrTx/>
              <a:buSzTx/>
              <a:buFontTx/>
              <a:buChar char="-"/>
            </a:pPr>
            <a:r>
              <a:rPr lang="en-US" altLang="en-US" sz="2900" dirty="0">
                <a:solidFill>
                  <a:schemeClr val="tx1"/>
                </a:solidFill>
                <a:ea typeface="MS PGothic" panose="020B0600070205080204" pitchFamily="34" charset="-128"/>
              </a:rPr>
              <a:t>Teleconference plan before Nov meeting was settled, on Dec 11th</a:t>
            </a:r>
          </a:p>
          <a:p>
            <a:pPr>
              <a:spcBef>
                <a:spcPct val="20000"/>
              </a:spcBef>
              <a:buClrTx/>
              <a:buSzTx/>
              <a:buFontTx/>
              <a:buChar char="-"/>
            </a:pPr>
            <a:r>
              <a:rPr lang="en-US" altLang="en-US" sz="2900" dirty="0">
                <a:solidFill>
                  <a:schemeClr val="tx1"/>
                </a:solidFill>
                <a:ea typeface="MS PGothic" panose="020B0600070205080204" pitchFamily="34" charset="-128"/>
              </a:rPr>
              <a:t>9 submissions on topics of use cases, channel model and technical feasibility were presented and discussed.</a:t>
            </a:r>
            <a:endParaRPr lang="en-US" sz="2900" dirty="0"/>
          </a:p>
        </p:txBody>
      </p:sp>
      <p:sp>
        <p:nvSpPr>
          <p:cNvPr id="19460" name="灯片编号占位符 3">
            <a:extLst>
              <a:ext uri="{FF2B5EF4-FFF2-40B4-BE49-F238E27FC236}">
                <a16:creationId xmlns="" xmlns:a16="http://schemas.microsoft.com/office/drawing/2014/main" id="{548A6D8A-AFDC-4E13-A6E7-EED634F2E707}"/>
              </a:ext>
            </a:extLst>
          </p:cNvPr>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buFontTx/>
              <a:buNone/>
            </a:pPr>
            <a:r>
              <a:rPr lang="en-US" altLang="en-US" sz="1200" b="0">
                <a:solidFill>
                  <a:schemeClr val="tx1"/>
                </a:solidFill>
                <a:ea typeface="MS PGothic" panose="020B0600070205080204" pitchFamily="34" charset="-128"/>
                <a:cs typeface="Arial Unicode MS" panose="020B0604020202020204" pitchFamily="34" charset="-128"/>
              </a:rPr>
              <a:t>Slide </a:t>
            </a:r>
            <a:fld id="{2C41C87B-5680-448A-80C1-C50BF4FA17C2}" type="slidenum">
              <a:rPr lang="en-US" altLang="en-US" sz="1200" b="0">
                <a:solidFill>
                  <a:schemeClr val="tx1"/>
                </a:solidFill>
                <a:ea typeface="MS PGothic" panose="020B0600070205080204" pitchFamily="34" charset="-128"/>
                <a:cs typeface="Arial Unicode MS" panose="020B0604020202020204" pitchFamily="34" charset="-128"/>
              </a:rPr>
              <a:pPr>
                <a:spcBef>
                  <a:spcPct val="0"/>
                </a:spcBef>
                <a:buFontTx/>
                <a:buNone/>
              </a:pPr>
              <a:t>109</a:t>
            </a:fld>
            <a:endParaRPr lang="en-US" altLang="en-US" sz="1200" b="0">
              <a:solidFill>
                <a:schemeClr val="tx1"/>
              </a:solidFill>
              <a:ea typeface="MS PGothic" panose="020B0600070205080204" pitchFamily="34" charset="-128"/>
              <a:cs typeface="Arial Unicode MS" panose="020B0604020202020204" pitchFamily="34" charset="-128"/>
            </a:endParaRPr>
          </a:p>
        </p:txBody>
      </p:sp>
      <p:sp>
        <p:nvSpPr>
          <p:cNvPr id="19458" name="日期占位符 1">
            <a:extLst>
              <a:ext uri="{FF2B5EF4-FFF2-40B4-BE49-F238E27FC236}">
                <a16:creationId xmlns="" xmlns:a16="http://schemas.microsoft.com/office/drawing/2014/main" id="{67D14339-D42D-45DB-8332-6253F8638EEC}"/>
              </a:ext>
            </a:extLst>
          </p:cNvPr>
          <p:cNvSpPr>
            <a:spLocks noGrp="1" noChangeArrowheads="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800" smtClean="0">
                <a:solidFill>
                  <a:srgbClr val="000000"/>
                </a:solidFill>
                <a:ea typeface="Arial Unicode MS" panose="020B0604020202020204" pitchFamily="34" charset="-128"/>
                <a:cs typeface="Arial Unicode MS" panose="020B0604020202020204" pitchFamily="34" charset="-128"/>
              </a:rPr>
              <a:t>November 2018</a:t>
            </a:r>
            <a:endParaRPr lang="en-US" altLang="en-US" sz="1800" dirty="0">
              <a:solidFill>
                <a:srgbClr val="000000"/>
              </a:solidFill>
              <a:ea typeface="Arial Unicode MS" panose="020B0604020202020204" pitchFamily="34" charset="-128"/>
              <a:cs typeface="Arial Unicode MS" panose="020B0604020202020204" pitchFamily="34" charset="-128"/>
            </a:endParaRPr>
          </a:p>
        </p:txBody>
      </p:sp>
      <p:sp>
        <p:nvSpPr>
          <p:cNvPr id="7" name="Footer Placeholder 4"/>
          <p:cNvSpPr>
            <a:spLocks noGrp="1"/>
          </p:cNvSpPr>
          <p:nvPr>
            <p:ph type="ftr" idx="14"/>
          </p:nvPr>
        </p:nvSpPr>
        <p:spPr>
          <a:xfrm>
            <a:off x="7024694" y="6475414"/>
            <a:ext cx="3041644" cy="180975"/>
          </a:xfrm>
        </p:spPr>
        <p:txBody>
          <a:bodyPr/>
          <a:lstStyle/>
          <a:p>
            <a:r>
              <a:rPr lang="en-GB" smtClean="0"/>
              <a:t>Bo Sun (ZTE)</a:t>
            </a:r>
            <a:endParaRPr lang="en-GB" dirty="0"/>
          </a:p>
        </p:txBody>
      </p:sp>
    </p:spTree>
    <p:extLst>
      <p:ext uri="{BB962C8B-B14F-4D97-AF65-F5344CB8AC3E}">
        <p14:creationId xmlns:p14="http://schemas.microsoft.com/office/powerpoint/2010/main" val="4125321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smtClean="0"/>
              <a:t>November 2018</a:t>
            </a:r>
            <a:endParaRPr lang="en-GB" dirty="0"/>
          </a:p>
        </p:txBody>
      </p:sp>
      <p:sp>
        <p:nvSpPr>
          <p:cNvPr id="3" name="Footer Placeholder 2"/>
          <p:cNvSpPr>
            <a:spLocks noGrp="1"/>
          </p:cNvSpPr>
          <p:nvPr>
            <p:ph type="ftr" idx="11"/>
          </p:nvPr>
        </p:nvSpPr>
        <p:spPr/>
        <p:txBody>
          <a:bodyPr/>
          <a:lstStyle/>
          <a:p>
            <a:r>
              <a:rPr lang="en-GB" smtClean="0"/>
              <a:t>Joe Levy (InterDigital)</a:t>
            </a:r>
            <a:endParaRPr lang="en-GB" dirty="0"/>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11</a:t>
            </a:fld>
            <a:endParaRPr lang="en-GB" dirty="0"/>
          </a:p>
        </p:txBody>
      </p:sp>
      <p:sp>
        <p:nvSpPr>
          <p:cNvPr id="5" name="Rectangle 2"/>
          <p:cNvSpPr txBox="1">
            <a:spLocks noChangeArrowheads="1"/>
          </p:cNvSpPr>
          <p:nvPr/>
        </p:nvSpPr>
        <p:spPr>
          <a:xfrm>
            <a:off x="1714500" y="646113"/>
            <a:ext cx="8724900" cy="1066800"/>
          </a:xfrm>
          <a:prstGeom prst="rect">
            <a:avLst/>
          </a:prstGeom>
          <a:noFill/>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800" kern="0" dirty="0"/>
              <a:t>AANI SC Closing Report  November 2018</a:t>
            </a:r>
          </a:p>
        </p:txBody>
      </p:sp>
      <p:sp>
        <p:nvSpPr>
          <p:cNvPr id="6" name="Rectangle 6"/>
          <p:cNvSpPr txBox="1">
            <a:spLocks noChangeArrowheads="1"/>
          </p:cNvSpPr>
          <p:nvPr/>
        </p:nvSpPr>
        <p:spPr bwMode="auto">
          <a:xfrm>
            <a:off x="2209800" y="1524000"/>
            <a:ext cx="7772400" cy="381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altLang="en-US" sz="2000" kern="0" dirty="0"/>
              <a:t>Date:</a:t>
            </a:r>
            <a:r>
              <a:rPr lang="en-US" altLang="en-US" sz="2000" b="0" kern="0" dirty="0"/>
              <a:t> 2018-11-15</a:t>
            </a:r>
          </a:p>
        </p:txBody>
      </p:sp>
      <p:sp>
        <p:nvSpPr>
          <p:cNvPr id="7"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dirty="0"/>
              <a:t>Authors:</a:t>
            </a:r>
            <a:endParaRPr lang="en-US" altLang="en-US" sz="2000" b="0" dirty="0"/>
          </a:p>
        </p:txBody>
      </p:sp>
      <p:graphicFrame>
        <p:nvGraphicFramePr>
          <p:cNvPr id="8" name="Object 3"/>
          <p:cNvGraphicFramePr>
            <a:graphicFrameLocks noChangeAspect="1"/>
          </p:cNvGraphicFramePr>
          <p:nvPr>
            <p:extLst/>
          </p:nvPr>
        </p:nvGraphicFramePr>
        <p:xfrm>
          <a:off x="2039938" y="2359025"/>
          <a:ext cx="8037512" cy="2463800"/>
        </p:xfrm>
        <a:graphic>
          <a:graphicData uri="http://schemas.openxmlformats.org/presentationml/2006/ole">
            <mc:AlternateContent xmlns:mc="http://schemas.openxmlformats.org/markup-compatibility/2006">
              <mc:Choice xmlns:v="urn:schemas-microsoft-com:vml" Requires="v">
                <p:oleObj spid="_x0000_s38935" name="Document" r:id="rId4" imgW="8253286" imgH="2534496" progId="Word.Document.8">
                  <p:embed/>
                </p:oleObj>
              </mc:Choice>
              <mc:Fallback>
                <p:oleObj name="Document" r:id="rId4" imgW="8253286" imgH="2534496" progId="Word.Document.8">
                  <p:embed/>
                  <p:pic>
                    <p:nvPicPr>
                      <p:cNvPr id="0" name=""/>
                      <p:cNvPicPr>
                        <a:picLocks noChangeAspect="1" noChangeArrowheads="1"/>
                      </p:cNvPicPr>
                      <p:nvPr/>
                    </p:nvPicPr>
                    <p:blipFill>
                      <a:blip r:embed="rId5"/>
                      <a:srcRect/>
                      <a:stretch>
                        <a:fillRect/>
                      </a:stretch>
                    </p:blipFill>
                    <p:spPr bwMode="auto">
                      <a:xfrm>
                        <a:off x="2039938" y="2359025"/>
                        <a:ext cx="8037512" cy="24638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7645356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a:extLst>
              <a:ext uri="{FF2B5EF4-FFF2-40B4-BE49-F238E27FC236}">
                <a16:creationId xmlns="" xmlns:a16="http://schemas.microsoft.com/office/drawing/2014/main" id="{CB4F8DDF-7E6C-499D-8690-5B79DD1CDACF}"/>
              </a:ext>
            </a:extLst>
          </p:cNvPr>
          <p:cNvSpPr>
            <a:spLocks noGrp="1" noChangeArrowheads="1"/>
          </p:cNvSpPr>
          <p:nvPr>
            <p:ph type="title"/>
          </p:nvPr>
        </p:nvSpPr>
        <p:spPr>
          <a:xfrm>
            <a:off x="2209801" y="685800"/>
            <a:ext cx="7770813" cy="381000"/>
          </a:xfrm>
        </p:spPr>
        <p:txBody>
          <a:bodyPr/>
          <a:lstStyle/>
          <a:p>
            <a:r>
              <a:rPr lang="en-US" altLang="en-US" dirty="0"/>
              <a:t>Submissions from the week</a:t>
            </a:r>
          </a:p>
        </p:txBody>
      </p:sp>
      <p:sp>
        <p:nvSpPr>
          <p:cNvPr id="6" name="Content Placeholder 5">
            <a:extLst>
              <a:ext uri="{FF2B5EF4-FFF2-40B4-BE49-F238E27FC236}">
                <a16:creationId xmlns="" xmlns:a16="http://schemas.microsoft.com/office/drawing/2014/main" id="{24552FA6-D089-4140-B33B-138AA2EB50DF}"/>
              </a:ext>
            </a:extLst>
          </p:cNvPr>
          <p:cNvSpPr>
            <a:spLocks noGrp="1"/>
          </p:cNvSpPr>
          <p:nvPr>
            <p:ph idx="1"/>
          </p:nvPr>
        </p:nvSpPr>
        <p:spPr>
          <a:xfrm>
            <a:off x="990600" y="1262064"/>
            <a:ext cx="10210800" cy="5170487"/>
          </a:xfrm>
        </p:spPr>
        <p:txBody>
          <a:bodyPr>
            <a:normAutofit fontScale="92500" lnSpcReduction="20000"/>
          </a:bodyPr>
          <a:lstStyle/>
          <a:p>
            <a:pPr algn="just">
              <a:defRPr/>
            </a:pPr>
            <a:r>
              <a:rPr lang="en-GB" altLang="en-US" dirty="0" smtClean="0"/>
              <a:t>Submissions</a:t>
            </a:r>
          </a:p>
          <a:p>
            <a:pPr lvl="1" algn="just">
              <a:defRPr/>
            </a:pPr>
            <a:r>
              <a:rPr lang="en-US" altLang="en-US" sz="1800" dirty="0">
                <a:solidFill>
                  <a:schemeClr val="tx1"/>
                </a:solidFill>
              </a:rPr>
              <a:t>11-18/1541, railway-use-cases-for-</a:t>
            </a:r>
            <a:r>
              <a:rPr lang="en-US" altLang="en-US" sz="1800" dirty="0" err="1">
                <a:solidFill>
                  <a:schemeClr val="tx1"/>
                </a:solidFill>
              </a:rPr>
              <a:t>ngv</a:t>
            </a:r>
            <a:r>
              <a:rPr lang="en-US" altLang="en-US" sz="1800" dirty="0">
                <a:solidFill>
                  <a:schemeClr val="tx1"/>
                </a:solidFill>
              </a:rPr>
              <a:t>, Stephan Sand (DLR)</a:t>
            </a:r>
          </a:p>
          <a:p>
            <a:pPr lvl="1" algn="just">
              <a:defRPr/>
            </a:pPr>
            <a:r>
              <a:rPr lang="en-US" altLang="en-US" sz="1800" dirty="0">
                <a:solidFill>
                  <a:schemeClr val="tx1"/>
                </a:solidFill>
              </a:rPr>
              <a:t>11-18/1927, Error correction message, Onn Haran (</a:t>
            </a:r>
            <a:r>
              <a:rPr lang="en-US" altLang="en-US" sz="1800" dirty="0" err="1">
                <a:solidFill>
                  <a:schemeClr val="tx1"/>
                </a:solidFill>
              </a:rPr>
              <a:t>Autotalks</a:t>
            </a:r>
            <a:r>
              <a:rPr lang="en-US" altLang="en-US" sz="1800" dirty="0">
                <a:solidFill>
                  <a:schemeClr val="tx1"/>
                </a:solidFill>
              </a:rPr>
              <a:t>)</a:t>
            </a:r>
          </a:p>
          <a:p>
            <a:pPr lvl="1" algn="just">
              <a:defRPr/>
            </a:pPr>
            <a:r>
              <a:rPr lang="en-US" altLang="en-US" sz="1800" dirty="0">
                <a:solidFill>
                  <a:schemeClr val="tx1"/>
                </a:solidFill>
              </a:rPr>
              <a:t>11-18/1928, The impact of multi-channel operation, Onn Haran (</a:t>
            </a:r>
            <a:r>
              <a:rPr lang="en-US" altLang="en-US" sz="1800" dirty="0" err="1">
                <a:solidFill>
                  <a:schemeClr val="tx1"/>
                </a:solidFill>
              </a:rPr>
              <a:t>Autotalks</a:t>
            </a:r>
            <a:r>
              <a:rPr lang="en-US" altLang="en-US" sz="1800" dirty="0">
                <a:solidFill>
                  <a:schemeClr val="tx1"/>
                </a:solidFill>
              </a:rPr>
              <a:t>)</a:t>
            </a:r>
          </a:p>
          <a:p>
            <a:pPr lvl="1" algn="just">
              <a:defRPr/>
            </a:pPr>
            <a:r>
              <a:rPr lang="en-US" altLang="en-US" sz="1800" dirty="0">
                <a:solidFill>
                  <a:schemeClr val="tx1"/>
                </a:solidFill>
              </a:rPr>
              <a:t>11-18/1945, </a:t>
            </a:r>
            <a:r>
              <a:rPr lang="en-US" altLang="zh-CN" sz="1800" dirty="0">
                <a:solidFill>
                  <a:schemeClr val="tx1"/>
                </a:solidFill>
              </a:rPr>
              <a:t>Work breakdown for P802.11bd, James </a:t>
            </a:r>
            <a:r>
              <a:rPr lang="en-US" altLang="zh-CN" sz="1800" dirty="0" err="1">
                <a:solidFill>
                  <a:schemeClr val="tx1"/>
                </a:solidFill>
              </a:rPr>
              <a:t>Lepp</a:t>
            </a:r>
            <a:r>
              <a:rPr lang="en-US" altLang="zh-CN" sz="1800" dirty="0">
                <a:solidFill>
                  <a:schemeClr val="tx1"/>
                </a:solidFill>
              </a:rPr>
              <a:t> (BlackBerry)</a:t>
            </a:r>
          </a:p>
          <a:p>
            <a:pPr lvl="1" algn="just">
              <a:defRPr/>
            </a:pPr>
            <a:r>
              <a:rPr lang="en-US" altLang="zh-CN" sz="1800" dirty="0"/>
              <a:t>11-18/1951, </a:t>
            </a:r>
            <a:r>
              <a:rPr lang="en-US" altLang="zh-CN" sz="1800" dirty="0" err="1"/>
              <a:t>etsi</a:t>
            </a:r>
            <a:r>
              <a:rPr lang="en-US" altLang="zh-CN" sz="1800" dirty="0"/>
              <a:t>-cooperative-awareness-message-cam-generation-rules, </a:t>
            </a:r>
            <a:r>
              <a:rPr lang="en-US" altLang="zh-CN" sz="1800" dirty="0" err="1"/>
              <a:t>Friedbert</a:t>
            </a:r>
            <a:r>
              <a:rPr lang="en-US" altLang="zh-CN" sz="1800" dirty="0"/>
              <a:t> Berens (</a:t>
            </a:r>
            <a:r>
              <a:rPr lang="en-US" altLang="zh-CN" sz="1800" dirty="0" err="1"/>
              <a:t>FBConsulting</a:t>
            </a:r>
            <a:r>
              <a:rPr lang="en-US" altLang="zh-CN" sz="1800" dirty="0"/>
              <a:t> </a:t>
            </a:r>
            <a:r>
              <a:rPr lang="en-US" altLang="zh-CN" sz="1800" dirty="0" err="1"/>
              <a:t>Sarl</a:t>
            </a:r>
            <a:r>
              <a:rPr lang="en-US" altLang="zh-CN" sz="1800" dirty="0"/>
              <a:t>)</a:t>
            </a:r>
          </a:p>
          <a:p>
            <a:pPr lvl="1" algn="just">
              <a:defRPr/>
            </a:pPr>
            <a:r>
              <a:rPr lang="en-US" altLang="en-US" sz="1800" dirty="0"/>
              <a:t>11-18/1956, </a:t>
            </a:r>
            <a:r>
              <a:rPr lang="en-US" altLang="zh-CN" sz="1800" dirty="0"/>
              <a:t>V2X Reed-Solomon Simulation Model, </a:t>
            </a:r>
            <a:r>
              <a:rPr lang="en-US" altLang="zh-CN" sz="1800" dirty="0" err="1"/>
              <a:t>Ioannis</a:t>
            </a:r>
            <a:r>
              <a:rPr lang="en-US" altLang="zh-CN" sz="1800" dirty="0"/>
              <a:t> Sarris (u-box)</a:t>
            </a:r>
          </a:p>
          <a:p>
            <a:pPr lvl="1" algn="just">
              <a:defRPr/>
            </a:pPr>
            <a:r>
              <a:rPr lang="en-US" altLang="en-US" sz="1800" dirty="0"/>
              <a:t>11-18/1964, </a:t>
            </a:r>
            <a:r>
              <a:rPr lang="en-US" altLang="zh-CN" sz="1800" dirty="0"/>
              <a:t>simulation-of-LTE-V-and-WAVE, Nan Li (ZTE)</a:t>
            </a:r>
          </a:p>
          <a:p>
            <a:pPr lvl="1" algn="just">
              <a:defRPr/>
            </a:pPr>
            <a:r>
              <a:rPr lang="en-US" altLang="zh-CN" sz="1800" dirty="0"/>
              <a:t>11-18/1971, NGV Indication within Legacy Broadcast PPDU, </a:t>
            </a:r>
            <a:r>
              <a:rPr lang="en-US" altLang="zh-CN" sz="1800" dirty="0" err="1"/>
              <a:t>Liwen</a:t>
            </a:r>
            <a:r>
              <a:rPr lang="en-US" altLang="zh-CN" sz="1800" dirty="0"/>
              <a:t> Chu (Marvell) (Not present)</a:t>
            </a:r>
          </a:p>
          <a:p>
            <a:pPr lvl="1" algn="just">
              <a:defRPr/>
            </a:pPr>
            <a:r>
              <a:rPr lang="en-US" altLang="en-US" sz="1800" dirty="0"/>
              <a:t>11-18/1977, </a:t>
            </a:r>
            <a:r>
              <a:rPr lang="en-US" altLang="zh-CN" sz="1800" dirty="0"/>
              <a:t>Use Cases for NGV using High Data Rate, Hiroyuki </a:t>
            </a:r>
            <a:r>
              <a:rPr lang="en-US" altLang="zh-CN" sz="1800" dirty="0" err="1"/>
              <a:t>Motozuka</a:t>
            </a:r>
            <a:r>
              <a:rPr lang="en-US" altLang="zh-CN" sz="1800" dirty="0"/>
              <a:t> (Panasonic)</a:t>
            </a:r>
          </a:p>
          <a:p>
            <a:pPr lvl="1" algn="just">
              <a:defRPr/>
            </a:pPr>
            <a:r>
              <a:rPr lang="en-US" altLang="en-US" sz="1800" dirty="0"/>
              <a:t>11-18/1994, </a:t>
            </a:r>
            <a:r>
              <a:rPr lang="en-US" altLang="zh-CN" sz="1800" dirty="0"/>
              <a:t>Consideration of Common Doppler in C2C Channels, </a:t>
            </a:r>
            <a:r>
              <a:rPr lang="en-US" altLang="zh-CN" sz="1800" dirty="0" err="1"/>
              <a:t>Sudhir</a:t>
            </a:r>
            <a:r>
              <a:rPr lang="en-US" altLang="zh-CN" sz="1800" dirty="0"/>
              <a:t> (Marvell)</a:t>
            </a:r>
            <a:endParaRPr lang="en-GB" altLang="en-US" sz="1800" dirty="0"/>
          </a:p>
          <a:p>
            <a:pPr lvl="1" algn="just">
              <a:defRPr/>
            </a:pPr>
            <a:endParaRPr lang="en-GB" altLang="en-US" dirty="0" smtClean="0">
              <a:solidFill>
                <a:schemeClr val="tx1"/>
              </a:solidFill>
            </a:endParaRPr>
          </a:p>
          <a:p>
            <a:pPr algn="just">
              <a:defRPr/>
            </a:pPr>
            <a:r>
              <a:rPr lang="en-GB" altLang="en-US" dirty="0" smtClean="0">
                <a:solidFill>
                  <a:schemeClr val="tx1"/>
                </a:solidFill>
              </a:rPr>
              <a:t>Official SG documents</a:t>
            </a:r>
          </a:p>
          <a:p>
            <a:pPr lvl="1" algn="just">
              <a:defRPr/>
            </a:pPr>
            <a:r>
              <a:rPr lang="en-GB" altLang="en-US" sz="1700" dirty="0">
                <a:solidFill>
                  <a:schemeClr val="tx1"/>
                </a:solidFill>
              </a:rPr>
              <a:t>PAR: 		</a:t>
            </a:r>
            <a:r>
              <a:rPr lang="en-GB" altLang="en-US" sz="1700" dirty="0">
                <a:solidFill>
                  <a:srgbClr val="FF0000"/>
                </a:solidFill>
              </a:rPr>
              <a:t>11-18/0861r9, 	approved by SG </a:t>
            </a:r>
          </a:p>
          <a:p>
            <a:pPr lvl="1" algn="just">
              <a:defRPr/>
            </a:pPr>
            <a:r>
              <a:rPr lang="en-GB" altLang="en-US" sz="1700" dirty="0">
                <a:solidFill>
                  <a:schemeClr val="tx1"/>
                </a:solidFill>
              </a:rPr>
              <a:t>CSD: 		11-18/0862r3,	approved by SG</a:t>
            </a:r>
          </a:p>
          <a:p>
            <a:pPr lvl="1" algn="just">
              <a:defRPr/>
            </a:pPr>
            <a:r>
              <a:rPr lang="en-GB" altLang="en-US" sz="1700" dirty="0">
                <a:solidFill>
                  <a:schemeClr val="tx1"/>
                </a:solidFill>
              </a:rPr>
              <a:t>Use Cases: 	</a:t>
            </a:r>
            <a:r>
              <a:rPr lang="en-GB" altLang="en-US" sz="1700" dirty="0">
                <a:solidFill>
                  <a:srgbClr val="FF0000"/>
                </a:solidFill>
              </a:rPr>
              <a:t>11-18/1323r2</a:t>
            </a:r>
            <a:r>
              <a:rPr lang="en-GB" altLang="en-US" sz="1700" dirty="0">
                <a:solidFill>
                  <a:schemeClr val="tx1"/>
                </a:solidFill>
              </a:rPr>
              <a:t>,	approved by SG</a:t>
            </a:r>
          </a:p>
          <a:p>
            <a:pPr lvl="1" algn="just">
              <a:defRPr/>
            </a:pPr>
            <a:r>
              <a:rPr lang="en-GB" altLang="en-US" sz="1700" dirty="0">
                <a:solidFill>
                  <a:schemeClr val="tx1"/>
                </a:solidFill>
              </a:rPr>
              <a:t>Liaison:		11-18/1303r2, 	approved by SG and WG</a:t>
            </a:r>
          </a:p>
        </p:txBody>
      </p:sp>
      <p:sp>
        <p:nvSpPr>
          <p:cNvPr id="18438" name="Slide Number Placeholder 3">
            <a:extLst>
              <a:ext uri="{FF2B5EF4-FFF2-40B4-BE49-F238E27FC236}">
                <a16:creationId xmlns="" xmlns:a16="http://schemas.microsoft.com/office/drawing/2014/main" id="{69750D8E-6E36-4F0E-ADE9-9BE79651BD7A}"/>
              </a:ext>
            </a:extLst>
          </p:cNvPr>
          <p:cNvSpPr>
            <a:spLocks noGrp="1" noChangeArrowheads="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200">
                <a:solidFill>
                  <a:srgbClr val="000000"/>
                </a:solidFill>
                <a:ea typeface="Arial Unicode MS" panose="020B0604020202020204" pitchFamily="34" charset="-128"/>
                <a:cs typeface="Arial Unicode MS" panose="020B0604020202020204" pitchFamily="34" charset="-128"/>
              </a:rPr>
              <a:t>Slide </a:t>
            </a:r>
            <a:fld id="{9624B909-9AF8-4646-8E08-EADA318A5722}" type="slidenum">
              <a:rPr lang="en-US" altLang="en-US" sz="1200">
                <a:solidFill>
                  <a:srgbClr val="000000"/>
                </a:solidFill>
                <a:ea typeface="Arial Unicode MS" panose="020B0604020202020204" pitchFamily="34" charset="-128"/>
                <a:cs typeface="Arial Unicode MS" panose="020B0604020202020204" pitchFamily="34" charset="-128"/>
              </a:rPr>
              <a:pPr>
                <a:buFont typeface="Times New Roman" panose="02020603050405020304" pitchFamily="18" charset="0"/>
                <a:buNone/>
              </a:pPr>
              <a:t>110</a:t>
            </a:fld>
            <a:endParaRPr lang="en-US" altLang="en-US" sz="1200">
              <a:solidFill>
                <a:srgbClr val="000000"/>
              </a:solidFill>
              <a:ea typeface="Arial Unicode MS" panose="020B0604020202020204" pitchFamily="34" charset="-128"/>
              <a:cs typeface="Arial Unicode MS" panose="020B0604020202020204" pitchFamily="34" charset="-128"/>
            </a:endParaRPr>
          </a:p>
        </p:txBody>
      </p:sp>
      <p:sp>
        <p:nvSpPr>
          <p:cNvPr id="18436" name="Date Placeholder 1">
            <a:extLst>
              <a:ext uri="{FF2B5EF4-FFF2-40B4-BE49-F238E27FC236}">
                <a16:creationId xmlns="" xmlns:a16="http://schemas.microsoft.com/office/drawing/2014/main" id="{AB388FD6-41F1-4448-9283-777761D3E9AF}"/>
              </a:ext>
            </a:extLst>
          </p:cNvPr>
          <p:cNvSpPr>
            <a:spLocks noGrp="1" noChangeArrowheads="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800" smtClean="0">
                <a:solidFill>
                  <a:srgbClr val="000000"/>
                </a:solidFill>
                <a:ea typeface="Arial Unicode MS" panose="020B0604020202020204" pitchFamily="34" charset="-128"/>
                <a:cs typeface="Arial Unicode MS" panose="020B0604020202020204" pitchFamily="34" charset="-128"/>
              </a:rPr>
              <a:t>November 2018</a:t>
            </a:r>
            <a:endParaRPr lang="en-US" altLang="en-US" sz="1800" dirty="0">
              <a:solidFill>
                <a:srgbClr val="000000"/>
              </a:solidFill>
              <a:ea typeface="Arial Unicode MS" panose="020B0604020202020204" pitchFamily="34" charset="-128"/>
              <a:cs typeface="Arial Unicode MS" panose="020B0604020202020204" pitchFamily="34" charset="-128"/>
            </a:endParaRPr>
          </a:p>
        </p:txBody>
      </p:sp>
      <p:sp>
        <p:nvSpPr>
          <p:cNvPr id="7" name="Footer Placeholder 4"/>
          <p:cNvSpPr>
            <a:spLocks noGrp="1"/>
          </p:cNvSpPr>
          <p:nvPr>
            <p:ph type="ftr" idx="14"/>
          </p:nvPr>
        </p:nvSpPr>
        <p:spPr>
          <a:xfrm>
            <a:off x="7024694" y="6475414"/>
            <a:ext cx="3041644" cy="180975"/>
          </a:xfrm>
        </p:spPr>
        <p:txBody>
          <a:bodyPr/>
          <a:lstStyle/>
          <a:p>
            <a:r>
              <a:rPr lang="en-GB" smtClean="0"/>
              <a:t>Bo Sun (ZTE)</a:t>
            </a:r>
            <a:endParaRPr lang="en-GB" dirty="0"/>
          </a:p>
        </p:txBody>
      </p:sp>
    </p:spTree>
    <p:extLst>
      <p:ext uri="{BB962C8B-B14F-4D97-AF65-F5344CB8AC3E}">
        <p14:creationId xmlns:p14="http://schemas.microsoft.com/office/powerpoint/2010/main" val="331729352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5B8BE7-048D-4C6C-95C1-5665FEF86B36}"/>
              </a:ext>
            </a:extLst>
          </p:cNvPr>
          <p:cNvSpPr>
            <a:spLocks noGrp="1"/>
          </p:cNvSpPr>
          <p:nvPr>
            <p:ph type="title"/>
          </p:nvPr>
        </p:nvSpPr>
        <p:spPr>
          <a:xfrm>
            <a:off x="2209801" y="685801"/>
            <a:ext cx="7770813" cy="685800"/>
          </a:xfrm>
        </p:spPr>
        <p:txBody>
          <a:bodyPr/>
          <a:lstStyle/>
          <a:p>
            <a:r>
              <a:rPr lang="en-US" dirty="0"/>
              <a:t>Next Steps</a:t>
            </a:r>
          </a:p>
        </p:txBody>
      </p:sp>
      <p:sp>
        <p:nvSpPr>
          <p:cNvPr id="3" name="Content Placeholder 2">
            <a:extLst>
              <a:ext uri="{FF2B5EF4-FFF2-40B4-BE49-F238E27FC236}">
                <a16:creationId xmlns="" xmlns:a16="http://schemas.microsoft.com/office/drawing/2014/main" id="{54D66123-1FE2-4F62-AE66-BEFF7B7022A0}"/>
              </a:ext>
            </a:extLst>
          </p:cNvPr>
          <p:cNvSpPr>
            <a:spLocks noGrp="1"/>
          </p:cNvSpPr>
          <p:nvPr>
            <p:ph idx="1"/>
          </p:nvPr>
        </p:nvSpPr>
        <p:spPr>
          <a:xfrm>
            <a:off x="2209801" y="1676401"/>
            <a:ext cx="7770813" cy="4418013"/>
          </a:xfrm>
        </p:spPr>
        <p:txBody>
          <a:bodyPr/>
          <a:lstStyle/>
          <a:p>
            <a:r>
              <a:rPr lang="en-US" dirty="0"/>
              <a:t>Telecon: </a:t>
            </a:r>
            <a:r>
              <a:rPr lang="en-US" dirty="0" smtClean="0"/>
              <a:t>Dec 11, 10:00am ~ 11:59am ET (to be confirmed by WG)</a:t>
            </a:r>
          </a:p>
          <a:p>
            <a:pPr lvl="1"/>
            <a:r>
              <a:rPr lang="en-US" dirty="0" smtClean="0"/>
              <a:t>- </a:t>
            </a:r>
            <a:r>
              <a:rPr lang="en-US" altLang="zh-CN" dirty="0" smtClean="0"/>
              <a:t>11-18/2044</a:t>
            </a:r>
            <a:r>
              <a:rPr lang="en-US" altLang="zh-CN" dirty="0"/>
              <a:t>, draft-reply-ls-from-802-11-to-wfa, Joseph Levy</a:t>
            </a:r>
          </a:p>
          <a:p>
            <a:endParaRPr lang="en-US" dirty="0" smtClean="0"/>
          </a:p>
          <a:p>
            <a:pPr lvl="1"/>
            <a:endParaRPr lang="en-US" dirty="0" smtClean="0"/>
          </a:p>
          <a:p>
            <a:r>
              <a:rPr lang="en-US" altLang="en-US" dirty="0" smtClean="0"/>
              <a:t>Goal </a:t>
            </a:r>
            <a:r>
              <a:rPr lang="en-US" altLang="en-US" dirty="0"/>
              <a:t>For </a:t>
            </a:r>
            <a:r>
              <a:rPr lang="en-US" altLang="en-US" dirty="0" smtClean="0"/>
              <a:t>Jan: form TG</a:t>
            </a:r>
          </a:p>
          <a:p>
            <a:pPr lvl="1"/>
            <a:endParaRPr lang="en-US" dirty="0" smtClean="0"/>
          </a:p>
          <a:p>
            <a:endParaRPr lang="en-US" dirty="0"/>
          </a:p>
        </p:txBody>
      </p:sp>
      <p:sp>
        <p:nvSpPr>
          <p:cNvPr id="4" name="Slide Number Placeholder 3">
            <a:extLst>
              <a:ext uri="{FF2B5EF4-FFF2-40B4-BE49-F238E27FC236}">
                <a16:creationId xmlns="" xmlns:a16="http://schemas.microsoft.com/office/drawing/2014/main" id="{EE925157-1A30-425D-8968-13D22408928B}"/>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6" name="Date Placeholder 5">
            <a:extLst>
              <a:ext uri="{FF2B5EF4-FFF2-40B4-BE49-F238E27FC236}">
                <a16:creationId xmlns="" xmlns:a16="http://schemas.microsoft.com/office/drawing/2014/main" id="{BBDFAEF7-10ED-486D-A0CB-86AD6331A839}"/>
              </a:ext>
            </a:extLst>
          </p:cNvPr>
          <p:cNvSpPr>
            <a:spLocks noGrp="1"/>
          </p:cNvSpPr>
          <p:nvPr>
            <p:ph type="dt" idx="15"/>
          </p:nvPr>
        </p:nvSpPr>
        <p:spPr/>
        <p:txBody>
          <a:bodyPr/>
          <a:lstStyle/>
          <a:p>
            <a:r>
              <a:rPr lang="en-US" smtClean="0"/>
              <a:t>November 2018</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smtClean="0"/>
              <a:t>Bo Sun (ZTE)</a:t>
            </a:r>
            <a:endParaRPr lang="en-GB" dirty="0"/>
          </a:p>
        </p:txBody>
      </p:sp>
    </p:spTree>
    <p:extLst>
      <p:ext uri="{BB962C8B-B14F-4D97-AF65-F5344CB8AC3E}">
        <p14:creationId xmlns:p14="http://schemas.microsoft.com/office/powerpoint/2010/main" val="40499386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2220913" y="333375"/>
            <a:ext cx="2303451" cy="273050"/>
          </a:xfrm>
        </p:spPr>
        <p:txBody>
          <a:bodyPr/>
          <a:lstStyle/>
          <a:p>
            <a:r>
              <a:rPr lang="en-US" smtClean="0"/>
              <a:t>November 2018</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smtClean="0"/>
              <a:t>Allan Jones (Activision)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112</a:t>
            </a:fld>
            <a:endParaRPr lang="en-GB" dirty="0"/>
          </a:p>
        </p:txBody>
      </p:sp>
      <p:sp>
        <p:nvSpPr>
          <p:cNvPr id="3073" name="Rectangle 1"/>
          <p:cNvSpPr>
            <a:spLocks noGrp="1" noChangeArrowheads="1"/>
          </p:cNvSpPr>
          <p:nvPr>
            <p:ph type="title"/>
          </p:nvPr>
        </p:nvSpPr>
        <p:spPr>
          <a:xfrm>
            <a:off x="2247106" y="630237"/>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RTA TIG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2018-11-15</a:t>
            </a:r>
          </a:p>
        </p:txBody>
      </p:sp>
      <p:graphicFrame>
        <p:nvGraphicFramePr>
          <p:cNvPr id="3075" name="Object 3"/>
          <p:cNvGraphicFramePr>
            <a:graphicFrameLocks noChangeAspect="1"/>
          </p:cNvGraphicFramePr>
          <p:nvPr>
            <p:extLst/>
          </p:nvPr>
        </p:nvGraphicFramePr>
        <p:xfrm>
          <a:off x="2041526" y="2281238"/>
          <a:ext cx="8081963" cy="2481262"/>
        </p:xfrm>
        <a:graphic>
          <a:graphicData uri="http://schemas.openxmlformats.org/presentationml/2006/ole">
            <mc:AlternateContent xmlns:mc="http://schemas.openxmlformats.org/markup-compatibility/2006">
              <mc:Choice xmlns:v="urn:schemas-microsoft-com:vml" Requires="v">
                <p:oleObj spid="_x0000_s52245" name="Document" r:id="rId4" imgW="8245941" imgH="2538755" progId="Word.Document.8">
                  <p:embed/>
                </p:oleObj>
              </mc:Choice>
              <mc:Fallback>
                <p:oleObj name="Document" r:id="rId4" imgW="8245941" imgH="2538755" progId="Word.Document.8">
                  <p:embed/>
                  <p:pic>
                    <p:nvPicPr>
                      <p:cNvPr id="0" name=""/>
                      <p:cNvPicPr>
                        <a:picLocks noChangeAspect="1" noChangeArrowheads="1"/>
                      </p:cNvPicPr>
                      <p:nvPr/>
                    </p:nvPicPr>
                    <p:blipFill>
                      <a:blip r:embed="rId5"/>
                      <a:srcRect/>
                      <a:stretch>
                        <a:fillRect/>
                      </a:stretch>
                    </p:blipFill>
                    <p:spPr bwMode="auto">
                      <a:xfrm>
                        <a:off x="2041526" y="2281238"/>
                        <a:ext cx="8081963" cy="24812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extLst>
      <p:ext uri="{BB962C8B-B14F-4D97-AF65-F5344CB8AC3E}">
        <p14:creationId xmlns:p14="http://schemas.microsoft.com/office/powerpoint/2010/main" val="4533730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1" y="685801"/>
            <a:ext cx="7770813"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lgn="just"/>
            <a:r>
              <a:rPr lang="en-US" altLang="en-US" dirty="0"/>
              <a:t>This presentation contains the closing report for the RTA TIG for the November 2018 session.</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113</a:t>
            </a:fld>
            <a:endParaRPr lang="en-GB"/>
          </a:p>
        </p:txBody>
      </p:sp>
      <p:sp>
        <p:nvSpPr>
          <p:cNvPr id="5" name="Footer Placeholder 4"/>
          <p:cNvSpPr>
            <a:spLocks noGrp="1"/>
          </p:cNvSpPr>
          <p:nvPr>
            <p:ph type="ftr" idx="14"/>
          </p:nvPr>
        </p:nvSpPr>
        <p:spPr>
          <a:xfrm>
            <a:off x="6881818" y="6475414"/>
            <a:ext cx="3184520" cy="153987"/>
          </a:xfrm>
        </p:spPr>
        <p:txBody>
          <a:bodyPr/>
          <a:lstStyle/>
          <a:p>
            <a:r>
              <a:rPr lang="en-GB" smtClean="0"/>
              <a:t>Allan Jones (Activision)</a:t>
            </a:r>
            <a:endParaRPr lang="en-GB" dirty="0"/>
          </a:p>
        </p:txBody>
      </p:sp>
      <p:sp>
        <p:nvSpPr>
          <p:cNvPr id="4" name="Date Placeholder 3"/>
          <p:cNvSpPr>
            <a:spLocks noGrp="1"/>
          </p:cNvSpPr>
          <p:nvPr>
            <p:ph type="dt" idx="15"/>
          </p:nvPr>
        </p:nvSpPr>
        <p:spPr/>
        <p:txBody>
          <a:bodyPr/>
          <a:lstStyle/>
          <a:p>
            <a:r>
              <a:rPr lang="en-US" smtClean="0"/>
              <a:t>November 2018</a:t>
            </a:r>
            <a:endParaRPr lang="en-GB" dirty="0"/>
          </a:p>
        </p:txBody>
      </p:sp>
    </p:spTree>
    <p:extLst>
      <p:ext uri="{BB962C8B-B14F-4D97-AF65-F5344CB8AC3E}">
        <p14:creationId xmlns:p14="http://schemas.microsoft.com/office/powerpoint/2010/main" val="41310766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CA" b="0" dirty="0"/>
              <a:t>Approved teleconference minutes</a:t>
            </a:r>
          </a:p>
          <a:p>
            <a:pPr>
              <a:buFont typeface="Arial" panose="020B0604020202020204" pitchFamily="34" charset="0"/>
              <a:buChar char="•"/>
            </a:pPr>
            <a:r>
              <a:rPr lang="en-CA" b="0" dirty="0"/>
              <a:t>The TIG reviewed 8 presentations</a:t>
            </a:r>
          </a:p>
          <a:p>
            <a:pPr lvl="1">
              <a:buFont typeface="Arial" panose="020B0604020202020204" pitchFamily="34" charset="0"/>
              <a:buChar char="•"/>
            </a:pPr>
            <a:endParaRPr lang="en-CA" b="0" dirty="0"/>
          </a:p>
          <a:p>
            <a:pPr lvl="1">
              <a:buFont typeface="Arial" panose="020B0604020202020204" pitchFamily="34" charset="0"/>
              <a:buChar char="•"/>
            </a:pPr>
            <a:endParaRPr lang="en-CA" dirty="0"/>
          </a:p>
          <a:p>
            <a:pPr lvl="1">
              <a:buFont typeface="Arial" panose="020B0604020202020204" pitchFamily="34" charset="0"/>
              <a:buChar char="•"/>
            </a:pPr>
            <a:endParaRPr lang="en-CA" b="0" dirty="0"/>
          </a:p>
          <a:p>
            <a:pPr marL="457200" lvl="1" indent="0"/>
            <a:endParaRPr lang="en-CA" b="0" dirty="0"/>
          </a:p>
          <a:p>
            <a:pPr>
              <a:buFont typeface="Arial" panose="020B0604020202020204" pitchFamily="34" charset="0"/>
              <a:buChar char="•"/>
            </a:pPr>
            <a:endParaRPr lang="en-CA" b="0" dirty="0"/>
          </a:p>
          <a:p>
            <a:pPr>
              <a:buFont typeface="Arial" panose="020B0604020202020204" pitchFamily="34" charset="0"/>
              <a:buChar char="•"/>
            </a:pPr>
            <a:endParaRPr lang="en-CA" b="0" dirty="0"/>
          </a:p>
          <a:p>
            <a:pPr>
              <a:buFont typeface="Arial" panose="020B0604020202020204" pitchFamily="34" charset="0"/>
              <a:buChar char="•"/>
            </a:pPr>
            <a:endParaRPr lang="en-CA" b="0" dirty="0"/>
          </a:p>
          <a:p>
            <a:pPr>
              <a:buFont typeface="Arial" panose="020B0604020202020204" pitchFamily="34" charset="0"/>
              <a:buChar char="•"/>
            </a:pPr>
            <a:r>
              <a:rPr lang="en-CA" b="0" dirty="0"/>
              <a:t>Pulled together a partial draft of the RTA TIG report</a:t>
            </a:r>
          </a:p>
        </p:txBody>
      </p:sp>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4" name="Footer Placeholder 3"/>
          <p:cNvSpPr>
            <a:spLocks noGrp="1"/>
          </p:cNvSpPr>
          <p:nvPr>
            <p:ph type="ftr" idx="14"/>
          </p:nvPr>
        </p:nvSpPr>
        <p:spPr/>
        <p:txBody>
          <a:bodyPr/>
          <a:lstStyle/>
          <a:p>
            <a:r>
              <a:rPr lang="en-GB" smtClean="0"/>
              <a:t>Allan Jones (Activision)</a:t>
            </a:r>
            <a:endParaRPr lang="en-GB" dirty="0"/>
          </a:p>
        </p:txBody>
      </p:sp>
      <p:sp>
        <p:nvSpPr>
          <p:cNvPr id="5" name="Date Placeholder 4"/>
          <p:cNvSpPr>
            <a:spLocks noGrp="1"/>
          </p:cNvSpPr>
          <p:nvPr>
            <p:ph type="dt" idx="15"/>
          </p:nvPr>
        </p:nvSpPr>
        <p:spPr/>
        <p:txBody>
          <a:bodyPr/>
          <a:lstStyle/>
          <a:p>
            <a:r>
              <a:rPr lang="en-US" smtClean="0"/>
              <a:t>November 2018</a:t>
            </a:r>
            <a:endParaRPr lang="en-GB" dirty="0"/>
          </a:p>
        </p:txBody>
      </p:sp>
      <p:sp>
        <p:nvSpPr>
          <p:cNvPr id="6" name="Title 5"/>
          <p:cNvSpPr>
            <a:spLocks noGrp="1"/>
          </p:cNvSpPr>
          <p:nvPr>
            <p:ph type="title"/>
          </p:nvPr>
        </p:nvSpPr>
        <p:spPr/>
        <p:txBody>
          <a:bodyPr/>
          <a:lstStyle/>
          <a:p>
            <a:pPr algn="l"/>
            <a:r>
              <a:rPr lang="en-US" dirty="0"/>
              <a:t>Work Completed</a:t>
            </a:r>
          </a:p>
        </p:txBody>
      </p:sp>
      <p:graphicFrame>
        <p:nvGraphicFramePr>
          <p:cNvPr id="9" name="Content Placeholder 6">
            <a:extLst>
              <a:ext uri="{FF2B5EF4-FFF2-40B4-BE49-F238E27FC236}">
                <a16:creationId xmlns:a16="http://schemas.microsoft.com/office/drawing/2014/main" xmlns="" id="{32B28E7C-BA21-47D5-B487-D06A7044A686}"/>
              </a:ext>
            </a:extLst>
          </p:cNvPr>
          <p:cNvGraphicFramePr>
            <a:graphicFrameLocks/>
          </p:cNvGraphicFramePr>
          <p:nvPr>
            <p:extLst/>
          </p:nvPr>
        </p:nvGraphicFramePr>
        <p:xfrm>
          <a:off x="2971800" y="2872142"/>
          <a:ext cx="6057900" cy="2842858"/>
        </p:xfrm>
        <a:graphic>
          <a:graphicData uri="http://schemas.openxmlformats.org/drawingml/2006/table">
            <a:tbl>
              <a:tblPr>
                <a:tableStyleId>{5C22544A-7EE6-4342-B048-85BDC9FD1C3A}</a:tableStyleId>
              </a:tblPr>
              <a:tblGrid>
                <a:gridCol w="1615014">
                  <a:extLst>
                    <a:ext uri="{9D8B030D-6E8A-4147-A177-3AD203B41FA5}">
                      <a16:colId xmlns:a16="http://schemas.microsoft.com/office/drawing/2014/main" xmlns="" val="2283468912"/>
                    </a:ext>
                  </a:extLst>
                </a:gridCol>
                <a:gridCol w="2922326">
                  <a:extLst>
                    <a:ext uri="{9D8B030D-6E8A-4147-A177-3AD203B41FA5}">
                      <a16:colId xmlns:a16="http://schemas.microsoft.com/office/drawing/2014/main" xmlns="" val="4045702664"/>
                    </a:ext>
                  </a:extLst>
                </a:gridCol>
                <a:gridCol w="1520560">
                  <a:extLst>
                    <a:ext uri="{9D8B030D-6E8A-4147-A177-3AD203B41FA5}">
                      <a16:colId xmlns:a16="http://schemas.microsoft.com/office/drawing/2014/main" xmlns="" val="3668639404"/>
                    </a:ext>
                  </a:extLst>
                </a:gridCol>
              </a:tblGrid>
              <a:tr h="263166">
                <a:tc>
                  <a:txBody>
                    <a:bodyPr/>
                    <a:lstStyle/>
                    <a:p>
                      <a:pPr algn="l" fontAlgn="b"/>
                      <a:r>
                        <a:rPr lang="en-US" sz="1100" b="1" u="none" strike="noStrike" dirty="0">
                          <a:effectLst/>
                        </a:rPr>
                        <a:t>DCN</a:t>
                      </a:r>
                      <a:endParaRPr lang="en-US" sz="1100" b="1" i="0" u="none" strike="noStrike" dirty="0">
                        <a:solidFill>
                          <a:srgbClr val="006100"/>
                        </a:solidFill>
                        <a:effectLst/>
                        <a:latin typeface="Calibri" panose="020F0502020204030204" pitchFamily="34" charset="0"/>
                      </a:endParaRPr>
                    </a:p>
                  </a:txBody>
                  <a:tcPr marL="9525" marR="9525" marT="9525" marB="0" anchor="b"/>
                </a:tc>
                <a:tc>
                  <a:txBody>
                    <a:bodyPr/>
                    <a:lstStyle/>
                    <a:p>
                      <a:pPr algn="l" fontAlgn="b"/>
                      <a:r>
                        <a:rPr lang="en-US" sz="1100" b="1" u="none" strike="noStrike">
                          <a:effectLst/>
                        </a:rPr>
                        <a:t>Title</a:t>
                      </a:r>
                      <a:endParaRPr lang="en-US" sz="1100" b="1" i="0" u="none" strike="noStrike">
                        <a:solidFill>
                          <a:srgbClr val="0061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effectLst/>
                        </a:rPr>
                        <a:t>Author</a:t>
                      </a:r>
                      <a:endParaRPr lang="en-US" sz="1100" b="1" i="0" u="none" strike="noStrike" dirty="0">
                        <a:solidFill>
                          <a:srgbClr val="0061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814561111"/>
                  </a:ext>
                </a:extLst>
              </a:tr>
              <a:tr h="522769">
                <a:tc>
                  <a:txBody>
                    <a:bodyPr/>
                    <a:lstStyle/>
                    <a:p>
                      <a:pPr algn="l" fontAlgn="b"/>
                      <a:r>
                        <a:rPr lang="en-US" sz="1100" b="0" i="0" u="none" strike="noStrike" dirty="0">
                          <a:solidFill>
                            <a:schemeClr val="tx1"/>
                          </a:solidFill>
                          <a:effectLst/>
                          <a:latin typeface="+mn-lt"/>
                        </a:rPr>
                        <a:t>1889</a:t>
                      </a:r>
                    </a:p>
                  </a:txBody>
                  <a:tcPr marL="9525" marR="9525" marT="9525" marB="0" anchor="b"/>
                </a:tc>
                <a:tc>
                  <a:txBody>
                    <a:bodyPr/>
                    <a:lstStyle/>
                    <a:p>
                      <a:pPr algn="l" fontAlgn="b"/>
                      <a:r>
                        <a:rPr lang="en-US" sz="1100" dirty="0">
                          <a:solidFill>
                            <a:schemeClr val="tx1"/>
                          </a:solidFill>
                          <a:latin typeface="+mn-lt"/>
                        </a:rPr>
                        <a:t>Use Cases, Requirements and Potential Wireless Approaches for Industrial Automation Applications</a:t>
                      </a:r>
                      <a:endParaRPr lang="en-US" sz="1100" b="0" i="0" u="none" strike="noStrike" dirty="0">
                        <a:solidFill>
                          <a:schemeClr val="tx1"/>
                        </a:solidFill>
                        <a:effectLst/>
                        <a:latin typeface="+mn-lt"/>
                      </a:endParaRPr>
                    </a:p>
                  </a:txBody>
                  <a:tcPr marL="9525" marR="9525" marT="9525" marB="0" anchor="b"/>
                </a:tc>
                <a:tc>
                  <a:txBody>
                    <a:bodyPr/>
                    <a:lstStyle/>
                    <a:p>
                      <a:pPr algn="l" fontAlgn="b"/>
                      <a:r>
                        <a:rPr lang="en-US" sz="1100" b="0" i="0" u="none" strike="noStrike" dirty="0">
                          <a:solidFill>
                            <a:schemeClr val="tx1"/>
                          </a:solidFill>
                          <a:effectLst/>
                          <a:latin typeface="+mn-lt"/>
                        </a:rPr>
                        <a:t>James Gross</a:t>
                      </a:r>
                    </a:p>
                  </a:txBody>
                  <a:tcPr marL="9525" marR="9525" marT="9525" marB="0" anchor="b"/>
                </a:tc>
                <a:extLst>
                  <a:ext uri="{0D108BD9-81ED-4DB2-BD59-A6C34878D82A}">
                    <a16:rowId xmlns:a16="http://schemas.microsoft.com/office/drawing/2014/main" xmlns="" val="965952012"/>
                  </a:ext>
                </a:extLst>
              </a:tr>
              <a:tr h="35175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mn-lt"/>
                        </a:rPr>
                        <a:t>1892</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Time-Aware shaping (802.1Qbv) support in the 802.11 MAC</a:t>
                      </a:r>
                    </a:p>
                  </a:txBody>
                  <a:tcPr marL="9525" marR="9525" marT="9525" marB="0" anchor="b"/>
                </a:tc>
                <a:tc>
                  <a:txBody>
                    <a:bodyPr/>
                    <a:lstStyle/>
                    <a:p>
                      <a:pPr algn="l" fontAlgn="b"/>
                      <a:r>
                        <a:rPr lang="en-US" sz="1100" b="0" i="0" u="none" strike="noStrike" dirty="0">
                          <a:solidFill>
                            <a:schemeClr val="tx1"/>
                          </a:solidFill>
                          <a:effectLst/>
                          <a:latin typeface="+mn-lt"/>
                        </a:rPr>
                        <a:t>Dave Cavalcanti</a:t>
                      </a:r>
                    </a:p>
                  </a:txBody>
                  <a:tcPr marL="9525" marR="9525" marT="9525" marB="0" anchor="b"/>
                </a:tc>
                <a:extLst>
                  <a:ext uri="{0D108BD9-81ED-4DB2-BD59-A6C34878D82A}">
                    <a16:rowId xmlns:a16="http://schemas.microsoft.com/office/drawing/2014/main" xmlns="" val="3709436513"/>
                  </a:ext>
                </a:extLst>
              </a:tr>
              <a:tr h="194338">
                <a:tc>
                  <a:txBody>
                    <a:bodyPr/>
                    <a:lstStyle/>
                    <a:p>
                      <a:pPr algn="l" fontAlgn="b"/>
                      <a:r>
                        <a:rPr lang="en-US" sz="1100" b="0" i="0" u="none" strike="noStrike" dirty="0">
                          <a:solidFill>
                            <a:schemeClr val="tx1"/>
                          </a:solidFill>
                          <a:effectLst/>
                          <a:latin typeface="+mn-lt"/>
                        </a:rPr>
                        <a:t>1918</a:t>
                      </a:r>
                    </a:p>
                  </a:txBody>
                  <a:tcPr marL="9525" marR="9525" marT="9525" marB="0" anchor="b"/>
                </a:tc>
                <a:tc>
                  <a:txBody>
                    <a:bodyPr/>
                    <a:lstStyle/>
                    <a:p>
                      <a:pPr algn="l" fontAlgn="b"/>
                      <a:r>
                        <a:rPr lang="en-US" sz="1100" b="0" i="0" u="none" strike="noStrike" dirty="0">
                          <a:solidFill>
                            <a:schemeClr val="tx1"/>
                          </a:solidFill>
                          <a:effectLst/>
                          <a:latin typeface="+mn-lt"/>
                        </a:rPr>
                        <a:t>Determinism for IoT considerations</a:t>
                      </a:r>
                    </a:p>
                  </a:txBody>
                  <a:tcPr marL="9525" marR="9525" marT="9525" marB="0" anchor="b"/>
                </a:tc>
                <a:tc>
                  <a:txBody>
                    <a:bodyPr/>
                    <a:lstStyle/>
                    <a:p>
                      <a:pPr algn="l" fontAlgn="b"/>
                      <a:r>
                        <a:rPr lang="en-US" sz="1100" b="0" i="0" u="none" strike="noStrike" dirty="0">
                          <a:solidFill>
                            <a:schemeClr val="tx1"/>
                          </a:solidFill>
                          <a:effectLst/>
                          <a:latin typeface="+mn-lt"/>
                        </a:rPr>
                        <a:t>Jerome Henry</a:t>
                      </a:r>
                    </a:p>
                  </a:txBody>
                  <a:tcPr marL="9525" marR="9525" marT="9525" marB="0" anchor="b"/>
                </a:tc>
                <a:extLst>
                  <a:ext uri="{0D108BD9-81ED-4DB2-BD59-A6C34878D82A}">
                    <a16:rowId xmlns:a16="http://schemas.microsoft.com/office/drawing/2014/main" xmlns="" val="111778539"/>
                  </a:ext>
                </a:extLst>
              </a:tr>
              <a:tr h="194338">
                <a:tc>
                  <a:txBody>
                    <a:bodyPr/>
                    <a:lstStyle/>
                    <a:p>
                      <a:pPr algn="l" fontAlgn="b"/>
                      <a:r>
                        <a:rPr lang="en-US" sz="1100" u="none" strike="noStrike" dirty="0">
                          <a:effectLst/>
                        </a:rPr>
                        <a:t>1-18-0064-02</a:t>
                      </a:r>
                      <a:endParaRPr lang="en-US" sz="1100" b="0" i="0" u="none" strike="noStrike" dirty="0">
                        <a:solidFill>
                          <a:srgbClr val="0061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Proposed Revision of FFIOT Redundancy Section</a:t>
                      </a:r>
                      <a:endParaRPr lang="en-US" sz="1100" b="0" i="0" u="none" strike="noStrike" dirty="0">
                        <a:solidFill>
                          <a:srgbClr val="0061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Roger Marks</a:t>
                      </a:r>
                      <a:endParaRPr lang="en-US" sz="1100" b="0" i="0" u="none" strike="noStrike" dirty="0">
                        <a:solidFill>
                          <a:srgbClr val="0061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978697572"/>
                  </a:ext>
                </a:extLst>
              </a:tr>
              <a:tr h="194338">
                <a:tc>
                  <a:txBody>
                    <a:bodyPr/>
                    <a:lstStyle/>
                    <a:p>
                      <a:pPr algn="l" fontAlgn="b"/>
                      <a:r>
                        <a:rPr lang="en-US" sz="1100" u="none" strike="noStrike" dirty="0">
                          <a:solidFill>
                            <a:schemeClr val="tx1"/>
                          </a:solidFill>
                          <a:effectLst/>
                          <a:latin typeface="+mn-lt"/>
                        </a:rPr>
                        <a:t>1973</a:t>
                      </a:r>
                      <a:endParaRPr lang="en-US" sz="1100" b="0" i="0" u="none" strike="noStrike" dirty="0">
                        <a:solidFill>
                          <a:schemeClr val="tx1"/>
                        </a:solidFill>
                        <a:effectLst/>
                        <a:latin typeface="+mn-lt"/>
                      </a:endParaRPr>
                    </a:p>
                  </a:txBody>
                  <a:tcPr marL="9525" marR="9525" marT="9525" marB="0" anchor="b"/>
                </a:tc>
                <a:tc>
                  <a:txBody>
                    <a:bodyPr/>
                    <a:lstStyle/>
                    <a:p>
                      <a:pPr algn="l" fontAlgn="b"/>
                      <a:r>
                        <a:rPr lang="en-US" sz="1100" u="none" strike="noStrike" dirty="0">
                          <a:solidFill>
                            <a:schemeClr val="tx1"/>
                          </a:solidFill>
                          <a:effectLst/>
                          <a:latin typeface="+mn-lt"/>
                        </a:rPr>
                        <a:t> Old and new latency requirements</a:t>
                      </a:r>
                      <a:endParaRPr lang="en-US" sz="1100" b="0" i="0" u="none" strike="noStrike" dirty="0">
                        <a:solidFill>
                          <a:schemeClr val="tx1"/>
                        </a:solidFill>
                        <a:effectLst/>
                        <a:latin typeface="+mn-lt"/>
                      </a:endParaRPr>
                    </a:p>
                  </a:txBody>
                  <a:tcPr marL="9525" marR="9525" marT="9525" marB="0" anchor="b"/>
                </a:tc>
                <a:tc>
                  <a:txBody>
                    <a:bodyPr/>
                    <a:lstStyle/>
                    <a:p>
                      <a:pPr algn="l" fontAlgn="b"/>
                      <a:r>
                        <a:rPr lang="en-US" sz="1100" u="none" strike="noStrike" dirty="0">
                          <a:solidFill>
                            <a:schemeClr val="tx1"/>
                          </a:solidFill>
                          <a:effectLst/>
                          <a:latin typeface="+mn-lt"/>
                        </a:rPr>
                        <a:t> Kazuyuki Sakoda</a:t>
                      </a:r>
                      <a:endParaRPr lang="en-US" sz="11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xmlns="" val="4070945497"/>
                  </a:ext>
                </a:extLst>
              </a:tr>
              <a:tr h="194338">
                <a:tc>
                  <a:txBody>
                    <a:bodyPr/>
                    <a:lstStyle/>
                    <a:p>
                      <a:pPr algn="l" fontAlgn="b"/>
                      <a:r>
                        <a:rPr lang="en-US" sz="1100" u="none" strike="noStrike" dirty="0">
                          <a:solidFill>
                            <a:schemeClr val="tx1"/>
                          </a:solidFill>
                          <a:effectLst/>
                          <a:latin typeface="+mn-lt"/>
                        </a:rPr>
                        <a:t>1972</a:t>
                      </a:r>
                      <a:endParaRPr lang="en-US" sz="1100" b="0" i="0" u="none" strike="noStrike" dirty="0">
                        <a:solidFill>
                          <a:schemeClr val="tx1"/>
                        </a:solidFill>
                        <a:effectLst/>
                        <a:latin typeface="+mn-lt"/>
                      </a:endParaRPr>
                    </a:p>
                  </a:txBody>
                  <a:tcPr marL="9525" marR="9525" marT="9525" marB="0" anchor="b"/>
                </a:tc>
                <a:tc>
                  <a:txBody>
                    <a:bodyPr/>
                    <a:lstStyle/>
                    <a:p>
                      <a:pPr algn="l" fontAlgn="b"/>
                      <a:r>
                        <a:rPr lang="en-US" sz="1100" u="none" strike="noStrike" dirty="0">
                          <a:solidFill>
                            <a:schemeClr val="tx1"/>
                          </a:solidFill>
                          <a:effectLst/>
                          <a:latin typeface="+mn-lt"/>
                        </a:rPr>
                        <a:t> Thoughts on RTA development</a:t>
                      </a:r>
                      <a:endParaRPr lang="en-US" sz="1100" b="0" i="0" u="none" strike="noStrike" dirty="0">
                        <a:solidFill>
                          <a:schemeClr val="tx1"/>
                        </a:solidFill>
                        <a:effectLst/>
                        <a:latin typeface="+mn-lt"/>
                      </a:endParaRPr>
                    </a:p>
                  </a:txBody>
                  <a:tcPr marL="9525" marR="9525" marT="9525" marB="0" anchor="b"/>
                </a:tc>
                <a:tc>
                  <a:txBody>
                    <a:bodyPr/>
                    <a:lstStyle/>
                    <a:p>
                      <a:pPr algn="l" fontAlgn="b"/>
                      <a:r>
                        <a:rPr lang="en-US" sz="1100" u="none" strike="noStrike" dirty="0">
                          <a:solidFill>
                            <a:schemeClr val="tx1"/>
                          </a:solidFill>
                          <a:effectLst/>
                          <a:latin typeface="+mn-lt"/>
                        </a:rPr>
                        <a:t> Kazuyuki Sakoda</a:t>
                      </a:r>
                      <a:endParaRPr lang="en-US" sz="11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xmlns="" val="564248002"/>
                  </a:ext>
                </a:extLst>
              </a:tr>
              <a:tr h="194338">
                <a:tc>
                  <a:txBody>
                    <a:bodyPr/>
                    <a:lstStyle/>
                    <a:p>
                      <a:pPr algn="l" fontAlgn="b"/>
                      <a:r>
                        <a:rPr lang="en-US" sz="1100" u="none" strike="noStrike" dirty="0">
                          <a:solidFill>
                            <a:schemeClr val="tx1"/>
                          </a:solidFill>
                          <a:effectLst/>
                          <a:latin typeface="+mn-lt"/>
                        </a:rPr>
                        <a:t>1978</a:t>
                      </a:r>
                      <a:endParaRPr lang="en-US" sz="1100" b="0" i="0" u="none" strike="noStrike" dirty="0">
                        <a:solidFill>
                          <a:schemeClr val="tx1"/>
                        </a:solidFill>
                        <a:effectLst/>
                        <a:latin typeface="+mn-lt"/>
                      </a:endParaRPr>
                    </a:p>
                  </a:txBody>
                  <a:tcPr marL="9525" marR="9525" marT="9525" marB="0" anchor="b"/>
                </a:tc>
                <a:tc>
                  <a:txBody>
                    <a:bodyPr/>
                    <a:lstStyle/>
                    <a:p>
                      <a:pPr algn="l" fontAlgn="b"/>
                      <a:r>
                        <a:rPr lang="en-US" sz="1100" u="none" strike="noStrike" dirty="0">
                          <a:solidFill>
                            <a:schemeClr val="tx1"/>
                          </a:solidFill>
                          <a:effectLst/>
                          <a:latin typeface="+mn-lt"/>
                        </a:rPr>
                        <a:t> Discussion on Target Use Cases of RTA</a:t>
                      </a:r>
                      <a:endParaRPr lang="en-US" sz="1100" b="0" i="0" u="none" strike="noStrike" dirty="0">
                        <a:solidFill>
                          <a:schemeClr val="tx1"/>
                        </a:solidFill>
                        <a:effectLst/>
                        <a:latin typeface="+mn-lt"/>
                      </a:endParaRPr>
                    </a:p>
                  </a:txBody>
                  <a:tcPr marL="9525" marR="9525" marT="9525" marB="0" anchor="b"/>
                </a:tc>
                <a:tc>
                  <a:txBody>
                    <a:bodyPr/>
                    <a:lstStyle/>
                    <a:p>
                      <a:pPr algn="l" fontAlgn="b"/>
                      <a:r>
                        <a:rPr lang="en-US" sz="1100" u="none" strike="noStrike" dirty="0">
                          <a:solidFill>
                            <a:schemeClr val="tx1"/>
                          </a:solidFill>
                          <a:effectLst/>
                          <a:latin typeface="+mn-lt"/>
                        </a:rPr>
                        <a:t> Akira Kishida</a:t>
                      </a:r>
                      <a:endParaRPr lang="en-US" sz="11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xmlns="" val="1763283125"/>
                  </a:ext>
                </a:extLst>
              </a:tr>
              <a:tr h="194338">
                <a:tc>
                  <a:txBody>
                    <a:bodyPr/>
                    <a:lstStyle/>
                    <a:p>
                      <a:pPr algn="l" fontAlgn="b"/>
                      <a:r>
                        <a:rPr lang="en-US" sz="1100" u="none" strike="noStrike" dirty="0">
                          <a:effectLst/>
                        </a:rPr>
                        <a:t>1947 </a:t>
                      </a:r>
                      <a:endParaRPr lang="en-US" sz="1100" b="0" i="0" u="none" strike="noStrike" dirty="0">
                        <a:solidFill>
                          <a:srgbClr val="0061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Performance evaluation of Real Time Communication over Wi-Fi </a:t>
                      </a:r>
                      <a:endParaRPr lang="en-US" sz="1100" b="0" i="0" u="none" strike="noStrike" dirty="0">
                        <a:solidFill>
                          <a:srgbClr val="0061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Evgeny Khorov</a:t>
                      </a:r>
                      <a:endParaRPr lang="en-US" sz="1100" b="0" i="0" u="none" strike="noStrike" dirty="0">
                        <a:solidFill>
                          <a:srgbClr val="0061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675401081"/>
                  </a:ext>
                </a:extLst>
              </a:tr>
              <a:tr h="194338">
                <a:tc>
                  <a:txBody>
                    <a:bodyPr/>
                    <a:lstStyle/>
                    <a:p>
                      <a:pPr algn="l" fontAlgn="b"/>
                      <a:endParaRPr lang="en-US" sz="1100" b="0" i="0" u="none" strike="noStrike" dirty="0">
                        <a:solidFill>
                          <a:schemeClr val="tx1"/>
                        </a:solidFill>
                        <a:effectLst/>
                        <a:latin typeface="+mn-lt"/>
                      </a:endParaRPr>
                    </a:p>
                  </a:txBody>
                  <a:tcPr marL="9525" marR="9525" marT="9525" marB="0" anchor="b"/>
                </a:tc>
                <a:tc>
                  <a:txBody>
                    <a:bodyPr/>
                    <a:lstStyle/>
                    <a:p>
                      <a:pPr algn="l" fontAlgn="b"/>
                      <a:endParaRPr lang="en-US" sz="1100" b="0" i="0" u="none" strike="noStrike" dirty="0">
                        <a:solidFill>
                          <a:schemeClr val="tx1"/>
                        </a:solidFill>
                        <a:effectLst/>
                        <a:latin typeface="+mn-lt"/>
                      </a:endParaRPr>
                    </a:p>
                  </a:txBody>
                  <a:tcPr marL="9525" marR="9525" marT="9525" marB="0" anchor="b"/>
                </a:tc>
                <a:tc>
                  <a:txBody>
                    <a:bodyPr/>
                    <a:lstStyle/>
                    <a:p>
                      <a:pPr algn="l" fontAlgn="b"/>
                      <a:endParaRPr lang="en-US" sz="11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xmlns="" val="4075640537"/>
                  </a:ext>
                </a:extLst>
              </a:tr>
              <a:tr h="194338">
                <a:tc>
                  <a:txBody>
                    <a:bodyPr/>
                    <a:lstStyle/>
                    <a:p>
                      <a:pPr algn="l" fontAlgn="b"/>
                      <a:r>
                        <a:rPr lang="en-US" sz="1100" u="none" strike="noStrike">
                          <a:effectLst/>
                        </a:rPr>
                        <a:t> </a:t>
                      </a:r>
                      <a:endParaRPr lang="en-US" sz="1100" b="0" i="0" u="none" strike="noStrike">
                        <a:solidFill>
                          <a:srgbClr val="0061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61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a:t>
                      </a:r>
                      <a:endParaRPr lang="en-US" sz="1100" b="0" i="0" u="none" strike="noStrike" dirty="0">
                        <a:solidFill>
                          <a:srgbClr val="0061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316876792"/>
                  </a:ext>
                </a:extLst>
              </a:tr>
            </a:tbl>
          </a:graphicData>
        </a:graphic>
      </p:graphicFrame>
    </p:spTree>
    <p:extLst>
      <p:ext uri="{BB962C8B-B14F-4D97-AF65-F5344CB8AC3E}">
        <p14:creationId xmlns:p14="http://schemas.microsoft.com/office/powerpoint/2010/main" val="33060665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47900" y="1447801"/>
            <a:ext cx="7770813" cy="5027613"/>
          </a:xfrm>
        </p:spPr>
        <p:txBody>
          <a:bodyPr/>
          <a:lstStyle/>
          <a:p>
            <a:pPr>
              <a:buFont typeface="Arial" panose="020B0604020202020204" pitchFamily="34" charset="0"/>
              <a:buChar char="•"/>
            </a:pPr>
            <a:r>
              <a:rPr lang="en-US" altLang="zh-CN" sz="2000" dirty="0"/>
              <a:t>July 2018: Formation of the TIG</a:t>
            </a:r>
          </a:p>
          <a:p>
            <a:pPr lvl="1">
              <a:buFont typeface="Arial" panose="020B0604020202020204" pitchFamily="34" charset="0"/>
              <a:buChar char="•"/>
            </a:pPr>
            <a:r>
              <a:rPr lang="en-US" altLang="zh-CN" sz="1800" dirty="0"/>
              <a:t>2 Teleconference</a:t>
            </a:r>
          </a:p>
          <a:p>
            <a:pPr>
              <a:buFont typeface="Arial" panose="020B0604020202020204" pitchFamily="34" charset="0"/>
              <a:buChar char="•"/>
            </a:pPr>
            <a:r>
              <a:rPr lang="en-US" altLang="zh-CN" sz="2000" dirty="0"/>
              <a:t>September 2018: Interim Meeting</a:t>
            </a:r>
          </a:p>
          <a:p>
            <a:pPr lvl="1">
              <a:buFont typeface="Arial" panose="020B0604020202020204" pitchFamily="34" charset="0"/>
              <a:buChar char="•"/>
            </a:pPr>
            <a:r>
              <a:rPr lang="en-US" sz="1800" dirty="0"/>
              <a:t>Assemble a team to develop the initial report</a:t>
            </a:r>
          </a:p>
          <a:p>
            <a:pPr lvl="1">
              <a:buFont typeface="Arial" panose="020B0604020202020204" pitchFamily="34" charset="0"/>
              <a:buChar char="•"/>
            </a:pPr>
            <a:r>
              <a:rPr lang="en-US" altLang="zh-CN" sz="1800" dirty="0"/>
              <a:t>2 teleconferences</a:t>
            </a:r>
          </a:p>
          <a:p>
            <a:pPr>
              <a:buFont typeface="Arial" panose="020B0604020202020204" pitchFamily="34" charset="0"/>
              <a:buChar char="•"/>
            </a:pPr>
            <a:r>
              <a:rPr lang="en-US" altLang="zh-CN" sz="2000" dirty="0"/>
              <a:t>Nov. 2018: Plenary Meeting</a:t>
            </a:r>
          </a:p>
          <a:p>
            <a:pPr lvl="1">
              <a:buFont typeface="Arial" panose="020B0604020202020204" pitchFamily="34" charset="0"/>
              <a:buChar char="•"/>
            </a:pPr>
            <a:r>
              <a:rPr lang="en-US" sz="1800" dirty="0"/>
              <a:t>Submit partial TIG report on the RTA TIG</a:t>
            </a:r>
          </a:p>
          <a:p>
            <a:pPr lvl="2">
              <a:buFont typeface="Arial" panose="020B0604020202020204" pitchFamily="34" charset="0"/>
              <a:buChar char="•"/>
            </a:pPr>
            <a:r>
              <a:rPr lang="en-US" sz="1600" dirty="0"/>
              <a:t>Request informal comments</a:t>
            </a:r>
          </a:p>
          <a:p>
            <a:pPr lvl="1">
              <a:buFont typeface="Arial" panose="020B0604020202020204" pitchFamily="34" charset="0"/>
              <a:buChar char="•"/>
            </a:pPr>
            <a:r>
              <a:rPr lang="en-US" sz="1800" dirty="0"/>
              <a:t>Scheduling 2 teleconferences</a:t>
            </a:r>
          </a:p>
          <a:p>
            <a:pPr>
              <a:buFont typeface="Arial" panose="020B0604020202020204" pitchFamily="34" charset="0"/>
              <a:buChar char="•"/>
            </a:pPr>
            <a:r>
              <a:rPr lang="en-US" sz="2000" dirty="0"/>
              <a:t>Jan. 2019 Interim Meeting</a:t>
            </a:r>
          </a:p>
          <a:p>
            <a:pPr lvl="1">
              <a:buFont typeface="Arial" panose="020B0604020202020204" pitchFamily="34" charset="0"/>
              <a:buChar char="•"/>
            </a:pPr>
            <a:r>
              <a:rPr lang="en-US" sz="1600" dirty="0"/>
              <a:t>Continue work</a:t>
            </a:r>
          </a:p>
          <a:p>
            <a:pPr>
              <a:buFont typeface="Arial" panose="020B0604020202020204" pitchFamily="34" charset="0"/>
              <a:buChar char="•"/>
            </a:pPr>
            <a:r>
              <a:rPr lang="en-US" sz="2000" dirty="0"/>
              <a:t>March 2019 Plenary Meeting</a:t>
            </a:r>
          </a:p>
          <a:p>
            <a:pPr lvl="1">
              <a:buFont typeface="Arial" panose="020B0604020202020204" pitchFamily="34" charset="0"/>
              <a:buChar char="•"/>
            </a:pPr>
            <a:r>
              <a:rPr lang="en-US" sz="1800" dirty="0"/>
              <a:t>Submit final report</a:t>
            </a:r>
          </a:p>
          <a:p>
            <a:pPr>
              <a:buFont typeface="Arial" panose="020B0604020202020204" pitchFamily="34" charset="0"/>
              <a:buChar char="•"/>
            </a:pPr>
            <a:endParaRPr lang="en-US" dirty="0"/>
          </a:p>
          <a:p>
            <a:endParaRPr lang="en-US" dirty="0"/>
          </a:p>
        </p:txBody>
      </p:sp>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4" name="Footer Placeholder 3"/>
          <p:cNvSpPr>
            <a:spLocks noGrp="1"/>
          </p:cNvSpPr>
          <p:nvPr>
            <p:ph type="ftr" idx="14"/>
          </p:nvPr>
        </p:nvSpPr>
        <p:spPr/>
        <p:txBody>
          <a:bodyPr/>
          <a:lstStyle/>
          <a:p>
            <a:r>
              <a:rPr lang="en-GB" smtClean="0"/>
              <a:t>Allan Jones (Activision)</a:t>
            </a:r>
            <a:endParaRPr lang="en-GB" dirty="0"/>
          </a:p>
        </p:txBody>
      </p:sp>
      <p:sp>
        <p:nvSpPr>
          <p:cNvPr id="5" name="Date Placeholder 4"/>
          <p:cNvSpPr>
            <a:spLocks noGrp="1"/>
          </p:cNvSpPr>
          <p:nvPr>
            <p:ph type="dt" idx="15"/>
          </p:nvPr>
        </p:nvSpPr>
        <p:spPr/>
        <p:txBody>
          <a:bodyPr/>
          <a:lstStyle/>
          <a:p>
            <a:r>
              <a:rPr lang="en-US" smtClean="0"/>
              <a:t>November 2018</a:t>
            </a:r>
            <a:endParaRPr lang="en-GB" dirty="0"/>
          </a:p>
        </p:txBody>
      </p:sp>
      <p:sp>
        <p:nvSpPr>
          <p:cNvPr id="6" name="Title 5"/>
          <p:cNvSpPr>
            <a:spLocks noGrp="1"/>
          </p:cNvSpPr>
          <p:nvPr>
            <p:ph type="title"/>
          </p:nvPr>
        </p:nvSpPr>
        <p:spPr/>
        <p:txBody>
          <a:bodyPr/>
          <a:lstStyle/>
          <a:p>
            <a:pPr algn="l"/>
            <a:r>
              <a:rPr lang="en-US" dirty="0"/>
              <a:t>Timeline</a:t>
            </a:r>
          </a:p>
        </p:txBody>
      </p:sp>
    </p:spTree>
    <p:extLst>
      <p:ext uri="{BB962C8B-B14F-4D97-AF65-F5344CB8AC3E}">
        <p14:creationId xmlns:p14="http://schemas.microsoft.com/office/powerpoint/2010/main" val="29003466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000" dirty="0"/>
          </a:p>
          <a:p>
            <a:pPr lvl="1">
              <a:buFont typeface="Arial" panose="020B0604020202020204" pitchFamily="34" charset="0"/>
              <a:buChar char="•"/>
            </a:pPr>
            <a:r>
              <a:rPr lang="en-US" sz="3200" dirty="0"/>
              <a:t>November 28, 6PM ET</a:t>
            </a:r>
          </a:p>
          <a:p>
            <a:pPr lvl="1">
              <a:buFont typeface="Arial" panose="020B0604020202020204" pitchFamily="34" charset="0"/>
              <a:buChar char="•"/>
            </a:pPr>
            <a:r>
              <a:rPr lang="en-US" sz="3200" dirty="0"/>
              <a:t>December 12, 6PM ET</a:t>
            </a:r>
          </a:p>
          <a:p>
            <a:pPr lvl="1">
              <a:buFont typeface="Arial" panose="020B0604020202020204" pitchFamily="34" charset="0"/>
              <a:buChar char="•"/>
            </a:pPr>
            <a:endParaRPr lang="en-US" sz="1800" dirty="0"/>
          </a:p>
          <a:p>
            <a:endParaRPr lang="en-US" sz="2000" dirty="0"/>
          </a:p>
        </p:txBody>
      </p:sp>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4" name="Footer Placeholder 3"/>
          <p:cNvSpPr>
            <a:spLocks noGrp="1"/>
          </p:cNvSpPr>
          <p:nvPr>
            <p:ph type="ftr" idx="14"/>
          </p:nvPr>
        </p:nvSpPr>
        <p:spPr/>
        <p:txBody>
          <a:bodyPr/>
          <a:lstStyle/>
          <a:p>
            <a:r>
              <a:rPr lang="en-GB" smtClean="0"/>
              <a:t>Allan Jones (Activision)</a:t>
            </a:r>
            <a:endParaRPr lang="en-GB" dirty="0"/>
          </a:p>
        </p:txBody>
      </p:sp>
      <p:sp>
        <p:nvSpPr>
          <p:cNvPr id="5" name="Date Placeholder 4"/>
          <p:cNvSpPr>
            <a:spLocks noGrp="1"/>
          </p:cNvSpPr>
          <p:nvPr>
            <p:ph type="dt" idx="15"/>
          </p:nvPr>
        </p:nvSpPr>
        <p:spPr/>
        <p:txBody>
          <a:bodyPr/>
          <a:lstStyle/>
          <a:p>
            <a:r>
              <a:rPr lang="en-US" smtClean="0"/>
              <a:t>November 2018</a:t>
            </a:r>
            <a:endParaRPr lang="en-GB" dirty="0"/>
          </a:p>
        </p:txBody>
      </p:sp>
      <p:sp>
        <p:nvSpPr>
          <p:cNvPr id="6" name="Title 5"/>
          <p:cNvSpPr>
            <a:spLocks noGrp="1"/>
          </p:cNvSpPr>
          <p:nvPr>
            <p:ph type="title"/>
          </p:nvPr>
        </p:nvSpPr>
        <p:spPr/>
        <p:txBody>
          <a:bodyPr/>
          <a:lstStyle/>
          <a:p>
            <a:pPr algn="l"/>
            <a:r>
              <a:rPr lang="en-US" dirty="0"/>
              <a:t>RTA TIG Teleconference Schedule</a:t>
            </a:r>
          </a:p>
        </p:txBody>
      </p:sp>
    </p:spTree>
    <p:extLst>
      <p:ext uri="{BB962C8B-B14F-4D97-AF65-F5344CB8AC3E}">
        <p14:creationId xmlns:p14="http://schemas.microsoft.com/office/powerpoint/2010/main" val="1281836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000" dirty="0"/>
          </a:p>
          <a:p>
            <a:pPr lvl="1">
              <a:buFont typeface="Arial" panose="020B0604020202020204" pitchFamily="34" charset="0"/>
              <a:buChar char="•"/>
            </a:pPr>
            <a:r>
              <a:rPr lang="en-US" sz="3200" dirty="0"/>
              <a:t>Continue to review submissions and potential solutions</a:t>
            </a:r>
          </a:p>
          <a:p>
            <a:pPr lvl="1">
              <a:buFont typeface="Arial" panose="020B0604020202020204" pitchFamily="34" charset="0"/>
              <a:buChar char="•"/>
            </a:pPr>
            <a:r>
              <a:rPr lang="en-US" sz="3200" dirty="0"/>
              <a:t>Continue work on the report to submit to the working group.</a:t>
            </a:r>
            <a:endParaRPr lang="en-US" sz="1800" dirty="0"/>
          </a:p>
          <a:p>
            <a:endParaRPr lang="en-US" sz="2000" dirty="0"/>
          </a:p>
        </p:txBody>
      </p:sp>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4" name="Footer Placeholder 3"/>
          <p:cNvSpPr>
            <a:spLocks noGrp="1"/>
          </p:cNvSpPr>
          <p:nvPr>
            <p:ph type="ftr" idx="14"/>
          </p:nvPr>
        </p:nvSpPr>
        <p:spPr/>
        <p:txBody>
          <a:bodyPr/>
          <a:lstStyle/>
          <a:p>
            <a:r>
              <a:rPr lang="en-GB" smtClean="0"/>
              <a:t>Allan Jones (Activision)</a:t>
            </a:r>
            <a:endParaRPr lang="en-GB" dirty="0"/>
          </a:p>
        </p:txBody>
      </p:sp>
      <p:sp>
        <p:nvSpPr>
          <p:cNvPr id="5" name="Date Placeholder 4"/>
          <p:cNvSpPr>
            <a:spLocks noGrp="1"/>
          </p:cNvSpPr>
          <p:nvPr>
            <p:ph type="dt" idx="15"/>
          </p:nvPr>
        </p:nvSpPr>
        <p:spPr/>
        <p:txBody>
          <a:bodyPr/>
          <a:lstStyle/>
          <a:p>
            <a:r>
              <a:rPr lang="en-US" smtClean="0"/>
              <a:t>November 2018</a:t>
            </a:r>
            <a:endParaRPr lang="en-GB" dirty="0"/>
          </a:p>
        </p:txBody>
      </p:sp>
      <p:sp>
        <p:nvSpPr>
          <p:cNvPr id="6" name="Title 5"/>
          <p:cNvSpPr>
            <a:spLocks noGrp="1"/>
          </p:cNvSpPr>
          <p:nvPr>
            <p:ph type="title"/>
          </p:nvPr>
        </p:nvSpPr>
        <p:spPr/>
        <p:txBody>
          <a:bodyPr/>
          <a:lstStyle/>
          <a:p>
            <a:pPr algn="l"/>
            <a:r>
              <a:rPr lang="en-US" dirty="0"/>
              <a:t>Goals for January Interim</a:t>
            </a:r>
          </a:p>
        </p:txBody>
      </p:sp>
    </p:spTree>
    <p:extLst>
      <p:ext uri="{BB962C8B-B14F-4D97-AF65-F5344CB8AC3E}">
        <p14:creationId xmlns:p14="http://schemas.microsoft.com/office/powerpoint/2010/main" val="12919576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t>Slide </a:t>
            </a:r>
            <a:fld id="{AA8A01DF-F7FD-444B-8432-819BBAFADCAE}" type="slidenum">
              <a:rPr lang="en-US" smtClean="0"/>
              <a:pPr/>
              <a:t>118</a:t>
            </a:fld>
            <a:endParaRPr lang="en-US"/>
          </a:p>
        </p:txBody>
      </p:sp>
      <p:sp>
        <p:nvSpPr>
          <p:cNvPr id="10" name="Rectangle 1">
            <a:extLst>
              <a:ext uri="{FF2B5EF4-FFF2-40B4-BE49-F238E27FC236}">
                <a16:creationId xmlns="" xmlns:a16="http://schemas.microsoft.com/office/drawing/2014/main" id="{2473E782-B72C-4428-B60E-2195EFA1034A}"/>
              </a:ext>
            </a:extLst>
          </p:cNvPr>
          <p:cNvSpPr>
            <a:spLocks noGrp="1" noChangeArrowheads="1"/>
          </p:cNvSpPr>
          <p:nvPr>
            <p:ph type="title"/>
          </p:nvPr>
        </p:nvSpPr>
        <p:spPr>
          <a:xfrm>
            <a:off x="2209800" y="685800"/>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t>IEEE 802.18 RR-TAG</a:t>
            </a:r>
            <a:r>
              <a:rPr lang="en-US" dirty="0"/>
              <a:t/>
            </a:r>
            <a:br>
              <a:rPr lang="en-US" dirty="0"/>
            </a:br>
            <a:r>
              <a:rPr lang="en-US" sz="2400" dirty="0"/>
              <a:t>Bangkok Plenary Meeting </a:t>
            </a:r>
            <a:r>
              <a:rPr lang="en-GB" sz="2400" dirty="0"/>
              <a:t>Liaison from 802.18 to 802.11</a:t>
            </a:r>
            <a:endParaRPr lang="en-GB" dirty="0"/>
          </a:p>
        </p:txBody>
      </p:sp>
      <p:sp>
        <p:nvSpPr>
          <p:cNvPr id="11" name="Rectangle 2">
            <a:extLst>
              <a:ext uri="{FF2B5EF4-FFF2-40B4-BE49-F238E27FC236}">
                <a16:creationId xmlns="" xmlns:a16="http://schemas.microsoft.com/office/drawing/2014/main" id="{922D0B4D-6157-453D-B582-E968662E5130}"/>
              </a:ext>
            </a:extLst>
          </p:cNvPr>
          <p:cNvSpPr txBox="1">
            <a:spLocks noChangeArrowheads="1"/>
          </p:cNvSpPr>
          <p:nvPr/>
        </p:nvSpPr>
        <p:spPr bwMode="auto">
          <a:xfrm>
            <a:off x="2209800" y="1905000"/>
            <a:ext cx="7772400" cy="771524"/>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1600">
                <a:solidFill>
                  <a:schemeClr val="tx1"/>
                </a:solidFill>
                <a:latin typeface="+mn-lt"/>
                <a:ea typeface="ＭＳ Ｐゴシック" charset="-128"/>
              </a:defRPr>
            </a:lvl6pPr>
            <a:lvl7pPr marL="2686050" indent="-228600" algn="l" rtl="0" eaLnBrk="0" fontAlgn="base" hangingPunct="0">
              <a:spcBef>
                <a:spcPct val="20000"/>
              </a:spcBef>
              <a:spcAft>
                <a:spcPct val="0"/>
              </a:spcAft>
              <a:buChar char="•"/>
              <a:defRPr sz="1600">
                <a:solidFill>
                  <a:schemeClr val="tx1"/>
                </a:solidFill>
                <a:latin typeface="+mn-lt"/>
                <a:ea typeface="ＭＳ Ｐゴシック" charset="-128"/>
              </a:defRPr>
            </a:lvl7pPr>
            <a:lvl8pPr marL="3143250" indent="-228600" algn="l" rtl="0" eaLnBrk="0" fontAlgn="base" hangingPunct="0">
              <a:spcBef>
                <a:spcPct val="20000"/>
              </a:spcBef>
              <a:spcAft>
                <a:spcPct val="0"/>
              </a:spcAft>
              <a:buChar char="•"/>
              <a:defRPr sz="1600">
                <a:solidFill>
                  <a:schemeClr val="tx1"/>
                </a:solidFill>
                <a:latin typeface="+mn-lt"/>
                <a:ea typeface="ＭＳ Ｐゴシック" charset="-128"/>
              </a:defRPr>
            </a:lvl8pPr>
            <a:lvl9pPr marL="3600450" indent="-228600" algn="l" rtl="0" eaLnBrk="0" fontAlgn="base" hangingPunct="0">
              <a:spcBef>
                <a:spcPct val="20000"/>
              </a:spcBef>
              <a:spcAft>
                <a:spcPct val="0"/>
              </a:spcAft>
              <a:buChar char="•"/>
              <a:defRPr sz="1600">
                <a:solidFill>
                  <a:schemeClr val="tx1"/>
                </a:solidFill>
                <a:latin typeface="+mn-lt"/>
                <a:ea typeface="ＭＳ Ｐゴシック" charset="-128"/>
              </a:defRPr>
            </a:lvl9pPr>
          </a:lstStyle>
          <a:p>
            <a:pPr marL="0" indent="0" algn="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Dates:</a:t>
            </a:r>
            <a:r>
              <a:rPr lang="en-GB" sz="2000" b="0" kern="0" dirty="0"/>
              <a:t> 13 Nov 18</a:t>
            </a:r>
          </a:p>
          <a:p>
            <a:pPr marL="0" indent="0" algn="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kern="0" dirty="0"/>
              <a:t>15 Nov 18</a:t>
            </a:r>
          </a:p>
        </p:txBody>
      </p:sp>
      <p:graphicFrame>
        <p:nvGraphicFramePr>
          <p:cNvPr id="12" name="Object 3">
            <a:extLst>
              <a:ext uri="{FF2B5EF4-FFF2-40B4-BE49-F238E27FC236}">
                <a16:creationId xmlns="" xmlns:a16="http://schemas.microsoft.com/office/drawing/2014/main" id="{CBF8EF22-59AA-407B-9065-E5F02544E75B}"/>
              </a:ext>
            </a:extLst>
          </p:cNvPr>
          <p:cNvGraphicFramePr>
            <a:graphicFrameLocks noChangeAspect="1"/>
          </p:cNvGraphicFramePr>
          <p:nvPr>
            <p:extLst/>
          </p:nvPr>
        </p:nvGraphicFramePr>
        <p:xfrm>
          <a:off x="2070101" y="3600450"/>
          <a:ext cx="7834313" cy="2508250"/>
        </p:xfrm>
        <a:graphic>
          <a:graphicData uri="http://schemas.openxmlformats.org/presentationml/2006/ole">
            <mc:AlternateContent xmlns:mc="http://schemas.openxmlformats.org/markup-compatibility/2006">
              <mc:Choice xmlns:v="urn:schemas-microsoft-com:vml" Requires="v">
                <p:oleObj spid="_x0000_s53256" name="Document" r:id="rId4" imgW="8245941" imgH="2648712" progId="Word.Document.8">
                  <p:embed/>
                </p:oleObj>
              </mc:Choice>
              <mc:Fallback>
                <p:oleObj name="Document" r:id="rId4" imgW="8245941" imgH="2648712" progId="Word.Document.8">
                  <p:embed/>
                  <p:pic>
                    <p:nvPicPr>
                      <p:cNvPr id="0" name=""/>
                      <p:cNvPicPr>
                        <a:picLocks noChangeAspect="1" noChangeArrowheads="1"/>
                      </p:cNvPicPr>
                      <p:nvPr/>
                    </p:nvPicPr>
                    <p:blipFill>
                      <a:blip r:embed="rId5"/>
                      <a:srcRect/>
                      <a:stretch>
                        <a:fillRect/>
                      </a:stretch>
                    </p:blipFill>
                    <p:spPr bwMode="auto">
                      <a:xfrm>
                        <a:off x="2070101" y="3600450"/>
                        <a:ext cx="7834313" cy="25082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3" name="Rectangle 4">
            <a:extLst>
              <a:ext uri="{FF2B5EF4-FFF2-40B4-BE49-F238E27FC236}">
                <a16:creationId xmlns="" xmlns:a16="http://schemas.microsoft.com/office/drawing/2014/main" id="{6035F870-CB2C-47E7-AA77-80949CEE64F7}"/>
              </a:ext>
            </a:extLst>
          </p:cNvPr>
          <p:cNvSpPr>
            <a:spLocks noChangeArrowheads="1"/>
          </p:cNvSpPr>
          <p:nvPr/>
        </p:nvSpPr>
        <p:spPr bwMode="auto">
          <a:xfrm>
            <a:off x="2073492" y="304006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Jay Holcomb (Itron)</a:t>
            </a:r>
            <a:endParaRPr lang="en-GB" dirty="0"/>
          </a:p>
        </p:txBody>
      </p:sp>
    </p:spTree>
    <p:extLst>
      <p:ext uri="{BB962C8B-B14F-4D97-AF65-F5344CB8AC3E}">
        <p14:creationId xmlns:p14="http://schemas.microsoft.com/office/powerpoint/2010/main" val="33789817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67EFEE-2340-439A-9906-78EF1022E61C}"/>
              </a:ext>
            </a:extLst>
          </p:cNvPr>
          <p:cNvSpPr>
            <a:spLocks noGrp="1"/>
          </p:cNvSpPr>
          <p:nvPr>
            <p:ph type="title"/>
          </p:nvPr>
        </p:nvSpPr>
        <p:spPr>
          <a:xfrm>
            <a:off x="2220913" y="609600"/>
            <a:ext cx="7772400" cy="533400"/>
          </a:xfrm>
        </p:spPr>
        <p:txBody>
          <a:bodyPr/>
          <a:lstStyle/>
          <a:p>
            <a:r>
              <a:rPr lang="en-US" dirty="0"/>
              <a:t>Agenda Items</a:t>
            </a:r>
          </a:p>
        </p:txBody>
      </p:sp>
      <p:sp>
        <p:nvSpPr>
          <p:cNvPr id="3" name="Content Placeholder 2">
            <a:extLst>
              <a:ext uri="{FF2B5EF4-FFF2-40B4-BE49-F238E27FC236}">
                <a16:creationId xmlns="" xmlns:a16="http://schemas.microsoft.com/office/drawing/2014/main" id="{E688CBFF-6841-4A69-ACB6-C9861AE6A4B7}"/>
              </a:ext>
            </a:extLst>
          </p:cNvPr>
          <p:cNvSpPr>
            <a:spLocks noGrp="1"/>
          </p:cNvSpPr>
          <p:nvPr>
            <p:ph idx="1"/>
          </p:nvPr>
        </p:nvSpPr>
        <p:spPr>
          <a:xfrm>
            <a:off x="2192591" y="990600"/>
            <a:ext cx="7772400" cy="4114800"/>
          </a:xfrm>
        </p:spPr>
        <p:txBody>
          <a:bodyPr/>
          <a:lstStyle/>
          <a:p>
            <a:pPr>
              <a:spcBef>
                <a:spcPts val="0"/>
              </a:spcBef>
              <a:buFont typeface="Arial" panose="020B0604020202020204" pitchFamily="34" charset="0"/>
              <a:buChar char="•"/>
            </a:pPr>
            <a:r>
              <a:rPr lang="en-US" sz="1800" dirty="0"/>
              <a:t>Guest Presenter</a:t>
            </a:r>
          </a:p>
          <a:p>
            <a:pPr lvl="1">
              <a:spcBef>
                <a:spcPts val="0"/>
              </a:spcBef>
              <a:buFont typeface="Arial" panose="020B0604020202020204" pitchFamily="34" charset="0"/>
              <a:buChar char="•"/>
            </a:pPr>
            <a:r>
              <a:rPr lang="en-US" sz="1800" b="1" dirty="0"/>
              <a:t>Mr. Masanori Kondo,  Deputy Secretary General of Asia-Pacific </a:t>
            </a:r>
            <a:r>
              <a:rPr lang="en-US" sz="1800" b="1" dirty="0" err="1"/>
              <a:t>Telecommunity</a:t>
            </a:r>
            <a:r>
              <a:rPr lang="en-US" sz="1800" b="1" dirty="0"/>
              <a:t> (APT)</a:t>
            </a:r>
          </a:p>
          <a:p>
            <a:pPr lvl="1">
              <a:spcBef>
                <a:spcPts val="0"/>
              </a:spcBef>
              <a:buFont typeface="Arial" panose="020B0604020202020204" pitchFamily="34" charset="0"/>
              <a:buChar char="•"/>
            </a:pPr>
            <a:r>
              <a:rPr lang="en-US" sz="1600" dirty="0"/>
              <a:t>He was with Japan’s MIT before joining APT</a:t>
            </a:r>
          </a:p>
          <a:p>
            <a:pPr lvl="1">
              <a:spcBef>
                <a:spcPts val="0"/>
              </a:spcBef>
              <a:buFont typeface="Arial" panose="020B0604020202020204" pitchFamily="34" charset="0"/>
              <a:buChar char="•"/>
            </a:pPr>
            <a:r>
              <a:rPr lang="en-US" sz="1600" dirty="0"/>
              <a:t>His presentation - What is happening in APT.</a:t>
            </a:r>
          </a:p>
          <a:p>
            <a:pPr lvl="2">
              <a:spcBef>
                <a:spcPts val="0"/>
              </a:spcBef>
              <a:buFont typeface="Arial" panose="020B0604020202020204" pitchFamily="34" charset="0"/>
              <a:buChar char="•"/>
            </a:pPr>
            <a:r>
              <a:rPr lang="en-US" sz="1600" dirty="0">
                <a:hlinkClick r:id="rId2"/>
              </a:rPr>
              <a:t>https://mentor.ieee.org/802.18/dcn/18/18-18-0136-00-0000-latest-on-itu-region-3-activities-from-apt.ppt</a:t>
            </a:r>
            <a:r>
              <a:rPr lang="en-US" sz="1600" dirty="0"/>
              <a:t>  (rev01 coming)</a:t>
            </a:r>
          </a:p>
          <a:p>
            <a:pPr lvl="5">
              <a:spcBef>
                <a:spcPts val="0"/>
              </a:spcBef>
              <a:buFont typeface="Arial" panose="020B0604020202020204" pitchFamily="34" charset="0"/>
              <a:buChar char="•"/>
            </a:pPr>
            <a:endParaRPr lang="en-US" dirty="0"/>
          </a:p>
          <a:p>
            <a:pPr marL="0" indent="-365760">
              <a:spcBef>
                <a:spcPts val="0"/>
              </a:spcBef>
              <a:buFont typeface="Arial" panose="020B0604020202020204" pitchFamily="34" charset="0"/>
              <a:buChar char="•"/>
            </a:pPr>
            <a:r>
              <a:rPr lang="en-US" sz="1800" dirty="0"/>
              <a:t>Presidential Memorandum on Developing a Sustainable Spectrum   Strategy for America's Future</a:t>
            </a:r>
          </a:p>
          <a:p>
            <a:pPr marL="400050" lvl="1" indent="-171450">
              <a:spcBef>
                <a:spcPts val="0"/>
              </a:spcBef>
              <a:buFont typeface="Arial" panose="020B0604020202020204" pitchFamily="34" charset="0"/>
              <a:buChar char="•"/>
            </a:pPr>
            <a:r>
              <a:rPr lang="en-US" sz="1600" dirty="0">
                <a:hlinkClick r:id="rId3"/>
              </a:rPr>
              <a:t>https://mentor.ieee.org/802.18/dcn/18/18-18-0134-00-0000-developing-a-sustainable-spectrum-strategy-for-america-s-future.docx</a:t>
            </a:r>
            <a:r>
              <a:rPr lang="en-US" sz="1600" dirty="0"/>
              <a:t> </a:t>
            </a:r>
          </a:p>
          <a:p>
            <a:pPr marL="400050" lvl="1" indent="-171450">
              <a:spcBef>
                <a:spcPts val="0"/>
              </a:spcBef>
              <a:buFont typeface="Arial" panose="020B0604020202020204" pitchFamily="34" charset="0"/>
              <a:buChar char="•"/>
            </a:pPr>
            <a:r>
              <a:rPr lang="en-US" sz="1600" dirty="0"/>
              <a:t>In the growing digital economy, wireless technologies expand opportunities to increase economic output of rural communities and connect them with urban markets, and offer safety benefits that save lives, prevent injuries, and reduce the cost of transportation incidents</a:t>
            </a:r>
          </a:p>
          <a:p>
            <a:pPr marL="400050" lvl="1" indent="-171450">
              <a:spcBef>
                <a:spcPts val="0"/>
              </a:spcBef>
              <a:buFont typeface="Arial" panose="020B0604020202020204" pitchFamily="34" charset="0"/>
              <a:buChar char="•"/>
            </a:pPr>
            <a:r>
              <a:rPr lang="en-US" sz="1600" dirty="0"/>
              <a:t>Proposal being worked on for a Press Release to support what we can in this memorandum.</a:t>
            </a:r>
          </a:p>
          <a:p>
            <a:pPr marL="1885950" lvl="5" indent="-171450">
              <a:spcBef>
                <a:spcPts val="0"/>
              </a:spcBef>
              <a:buFont typeface="Arial" panose="020B0604020202020204" pitchFamily="34" charset="0"/>
              <a:buChar char="•"/>
            </a:pPr>
            <a:endParaRPr lang="en-US" sz="1000" dirty="0"/>
          </a:p>
          <a:p>
            <a:pPr marL="0" indent="-171450">
              <a:spcBef>
                <a:spcPts val="0"/>
              </a:spcBef>
              <a:buFont typeface="Arial" panose="020B0604020202020204" pitchFamily="34" charset="0"/>
              <a:buChar char="•"/>
            </a:pPr>
            <a:r>
              <a:rPr lang="en-US" sz="1800" dirty="0"/>
              <a:t>EU items</a:t>
            </a:r>
          </a:p>
          <a:p>
            <a:pPr marL="400050" lvl="1" indent="-171450">
              <a:spcBef>
                <a:spcPts val="0"/>
              </a:spcBef>
              <a:buFont typeface="Arial" panose="020B0604020202020204" pitchFamily="34" charset="0"/>
              <a:buChar char="•"/>
            </a:pPr>
            <a:r>
              <a:rPr lang="en-US" sz="1600" dirty="0"/>
              <a:t>Only one point brought up; there will be discussions at the December meeting of TG 11 on EN 301 893 receiver sensitivity requirements.</a:t>
            </a:r>
          </a:p>
          <a:p>
            <a:endParaRPr lang="en-US" dirty="0"/>
          </a:p>
        </p:txBody>
      </p:sp>
      <p:sp>
        <p:nvSpPr>
          <p:cNvPr id="6" name="Slide Number Placeholder 5">
            <a:extLst>
              <a:ext uri="{FF2B5EF4-FFF2-40B4-BE49-F238E27FC236}">
                <a16:creationId xmlns="" xmlns:a16="http://schemas.microsoft.com/office/drawing/2014/main" id="{4A7F363D-C216-452D-A702-44C3E0830229}"/>
              </a:ext>
            </a:extLst>
          </p:cNvPr>
          <p:cNvSpPr>
            <a:spLocks noGrp="1"/>
          </p:cNvSpPr>
          <p:nvPr>
            <p:ph type="sldNum" sz="quarter" idx="12"/>
          </p:nvPr>
        </p:nvSpPr>
        <p:spPr/>
        <p:txBody>
          <a:bodyPr/>
          <a:lstStyle/>
          <a:p>
            <a:r>
              <a:rPr lang="en-US"/>
              <a:t>Slide </a:t>
            </a:r>
            <a:fld id="{AA8A01DF-F7FD-444B-8432-819BBAFADCAE}" type="slidenum">
              <a:rPr lang="en-US" smtClean="0"/>
              <a:pPr/>
              <a:t>119</a:t>
            </a:fld>
            <a:endParaRPr lang="en-US"/>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en-GB" smtClean="0"/>
              <a:t>Jay Holcomb (Itron)</a:t>
            </a:r>
            <a:endParaRPr lang="en-GB" dirty="0"/>
          </a:p>
        </p:txBody>
      </p:sp>
    </p:spTree>
    <p:extLst>
      <p:ext uri="{BB962C8B-B14F-4D97-AF65-F5344CB8AC3E}">
        <p14:creationId xmlns:p14="http://schemas.microsoft.com/office/powerpoint/2010/main" val="2273345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smtClean="0"/>
              <a:t>November 2018</a:t>
            </a:r>
            <a:endParaRPr lang="en-GB" dirty="0"/>
          </a:p>
        </p:txBody>
      </p:sp>
      <p:sp>
        <p:nvSpPr>
          <p:cNvPr id="3" name="Footer Placeholder 2"/>
          <p:cNvSpPr>
            <a:spLocks noGrp="1"/>
          </p:cNvSpPr>
          <p:nvPr>
            <p:ph type="ftr" idx="11"/>
          </p:nvPr>
        </p:nvSpPr>
        <p:spPr/>
        <p:txBody>
          <a:bodyPr/>
          <a:lstStyle/>
          <a:p>
            <a:r>
              <a:rPr lang="en-GB" smtClean="0"/>
              <a:t>Joe Levy (InterDigital)</a:t>
            </a:r>
            <a:endParaRPr lang="en-GB" dirty="0"/>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12</a:t>
            </a:fld>
            <a:endParaRPr lang="en-GB" dirty="0"/>
          </a:p>
        </p:txBody>
      </p:sp>
      <p:sp>
        <p:nvSpPr>
          <p:cNvPr id="5" name="TextBox 4"/>
          <p:cNvSpPr txBox="1">
            <a:spLocks noChangeArrowheads="1"/>
          </p:cNvSpPr>
          <p:nvPr/>
        </p:nvSpPr>
        <p:spPr bwMode="auto">
          <a:xfrm>
            <a:off x="2216945" y="725092"/>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kern="0" dirty="0"/>
              <a:t>Abstract</a:t>
            </a:r>
          </a:p>
        </p:txBody>
      </p:sp>
      <p:sp>
        <p:nvSpPr>
          <p:cNvPr id="6" name="TextBox 5"/>
          <p:cNvSpPr txBox="1">
            <a:spLocks noChangeArrowheads="1"/>
          </p:cNvSpPr>
          <p:nvPr/>
        </p:nvSpPr>
        <p:spPr bwMode="auto">
          <a:xfrm>
            <a:off x="2204245"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kern="0" dirty="0"/>
              <a:t>This Document is the closing report for AANI SC, </a:t>
            </a:r>
          </a:p>
          <a:p>
            <a:pPr algn="ctr">
              <a:buFontTx/>
              <a:buNone/>
            </a:pPr>
            <a:r>
              <a:rPr lang="en-US" kern="0" dirty="0"/>
              <a:t>November 2016 Meeting in San Antonio, TX</a:t>
            </a:r>
          </a:p>
        </p:txBody>
      </p:sp>
      <p:sp>
        <p:nvSpPr>
          <p:cNvPr id="7" name="Rectangle 2"/>
          <p:cNvSpPr txBox="1">
            <a:spLocks noChangeArrowheads="1"/>
          </p:cNvSpPr>
          <p:nvPr/>
        </p:nvSpPr>
        <p:spPr bwMode="auto">
          <a:xfrm>
            <a:off x="2362201" y="838201"/>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Abstract</a:t>
            </a:r>
          </a:p>
        </p:txBody>
      </p:sp>
      <p:sp>
        <p:nvSpPr>
          <p:cNvPr id="8" name="Rectangle 3"/>
          <p:cNvSpPr txBox="1">
            <a:spLocks noChangeArrowheads="1"/>
          </p:cNvSpPr>
          <p:nvPr/>
        </p:nvSpPr>
        <p:spPr bwMode="auto">
          <a:xfrm>
            <a:off x="2362201"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Tx/>
              <a:buNone/>
            </a:pPr>
            <a:r>
              <a:rPr lang="en-US" kern="0" dirty="0"/>
              <a:t>This Document is the closing report for AANI SC, </a:t>
            </a:r>
          </a:p>
          <a:p>
            <a:pPr>
              <a:buFontTx/>
              <a:buNone/>
            </a:pPr>
            <a:r>
              <a:rPr lang="en-US" dirty="0"/>
              <a:t>November </a:t>
            </a:r>
            <a:r>
              <a:rPr lang="en-US" kern="0" dirty="0"/>
              <a:t>2018 Meeting in Bangkok, Thailand</a:t>
            </a:r>
          </a:p>
        </p:txBody>
      </p:sp>
    </p:spTree>
    <p:extLst>
      <p:ext uri="{BB962C8B-B14F-4D97-AF65-F5344CB8AC3E}">
        <p14:creationId xmlns:p14="http://schemas.microsoft.com/office/powerpoint/2010/main" val="66692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2220913" y="332602"/>
            <a:ext cx="916918" cy="276999"/>
          </a:xfrm>
          <a:prstGeom prst="rect">
            <a:avLst/>
          </a:prstGeom>
        </p:spPr>
        <p:txBody>
          <a:bodyPr/>
          <a:lstStyle/>
          <a:p>
            <a:r>
              <a:rPr lang="en-US"/>
              <a:t>November 2018</a:t>
            </a:r>
            <a:endParaRPr lang="en-US" dirty="0"/>
          </a:p>
        </p:txBody>
      </p:sp>
      <p:sp>
        <p:nvSpPr>
          <p:cNvPr id="5" name="Footer Placeholder 4"/>
          <p:cNvSpPr>
            <a:spLocks noGrp="1"/>
          </p:cNvSpPr>
          <p:nvPr>
            <p:ph type="ftr" sz="quarter" idx="4294967295"/>
          </p:nvPr>
        </p:nvSpPr>
        <p:spPr>
          <a:xfrm>
            <a:off x="8771095" y="6475413"/>
            <a:ext cx="1296830" cy="184666"/>
          </a:xfrm>
          <a:prstGeom prst="rect">
            <a:avLst/>
          </a:prstGeom>
        </p:spPr>
        <p:txBody>
          <a:bodyPr/>
          <a:lstStyle/>
          <a:p>
            <a:r>
              <a:rPr lang="en-US"/>
              <a:t>Jay Holcomb (Itron)</a:t>
            </a:r>
            <a:endParaRPr lang="en-US" dirty="0"/>
          </a:p>
        </p:txBody>
      </p:sp>
      <p:sp>
        <p:nvSpPr>
          <p:cNvPr id="6" name="Slide Number Placeholder 5"/>
          <p:cNvSpPr>
            <a:spLocks noGrp="1"/>
          </p:cNvSpPr>
          <p:nvPr>
            <p:ph type="sldNum" sz="quarter" idx="12"/>
          </p:nvPr>
        </p:nvSpPr>
        <p:spPr/>
        <p:txBody>
          <a:bodyPr/>
          <a:lstStyle/>
          <a:p>
            <a:r>
              <a:rPr lang="en-US"/>
              <a:t>Slide </a:t>
            </a:r>
            <a:fld id="{AA8A01DF-F7FD-444B-8432-819BBAFADCAE}" type="slidenum">
              <a:rPr lang="en-US" smtClean="0"/>
              <a:pPr/>
              <a:t>120</a:t>
            </a:fld>
            <a:endParaRPr lang="en-US"/>
          </a:p>
        </p:txBody>
      </p:sp>
      <p:sp>
        <p:nvSpPr>
          <p:cNvPr id="7" name="Title 1"/>
          <p:cNvSpPr>
            <a:spLocks noGrp="1"/>
          </p:cNvSpPr>
          <p:nvPr>
            <p:ph type="title"/>
          </p:nvPr>
        </p:nvSpPr>
        <p:spPr>
          <a:xfrm>
            <a:off x="2220913" y="471100"/>
            <a:ext cx="7772400" cy="748100"/>
          </a:xfrm>
        </p:spPr>
        <p:txBody>
          <a:bodyPr/>
          <a:lstStyle/>
          <a:p>
            <a:pPr>
              <a:spcBef>
                <a:spcPts val="600"/>
              </a:spcBef>
            </a:pPr>
            <a:r>
              <a:rPr lang="en-US" altLang="en-US" sz="2400" dirty="0"/>
              <a:t>6 GHz and single voice from IEEE 802 </a:t>
            </a:r>
            <a:r>
              <a:rPr lang="en-US" altLang="en-US" sz="1800" dirty="0"/>
              <a:t>– reference items</a:t>
            </a:r>
            <a:endParaRPr lang="en-US" altLang="en-US" sz="2400" dirty="0"/>
          </a:p>
        </p:txBody>
      </p:sp>
      <p:sp>
        <p:nvSpPr>
          <p:cNvPr id="9" name="Content Placeholder 2">
            <a:extLst>
              <a:ext uri="{FF2B5EF4-FFF2-40B4-BE49-F238E27FC236}">
                <a16:creationId xmlns="" xmlns:a16="http://schemas.microsoft.com/office/drawing/2014/main" id="{4736483C-FC09-4A7C-BB84-4379DA68E2B2}"/>
              </a:ext>
            </a:extLst>
          </p:cNvPr>
          <p:cNvSpPr>
            <a:spLocks noGrp="1"/>
          </p:cNvSpPr>
          <p:nvPr>
            <p:ph idx="1"/>
          </p:nvPr>
        </p:nvSpPr>
        <p:spPr>
          <a:xfrm>
            <a:off x="2226786" y="1111043"/>
            <a:ext cx="8153400" cy="5546933"/>
          </a:xfrm>
        </p:spPr>
        <p:txBody>
          <a:bodyPr/>
          <a:lstStyle/>
          <a:p>
            <a:pPr>
              <a:spcBef>
                <a:spcPts val="0"/>
              </a:spcBef>
              <a:buFont typeface="Arial" panose="020B0604020202020204" pitchFamily="34" charset="0"/>
              <a:buChar char="•"/>
            </a:pPr>
            <a:r>
              <a:rPr lang="en-US" altLang="en-US" sz="1800" dirty="0"/>
              <a:t>Docket 18-295 for this specific NPRM is now active. </a:t>
            </a:r>
          </a:p>
          <a:p>
            <a:pPr>
              <a:spcBef>
                <a:spcPts val="0"/>
              </a:spcBef>
              <a:buFont typeface="Arial" panose="020B0604020202020204" pitchFamily="34" charset="0"/>
              <a:buChar char="•"/>
            </a:pPr>
            <a:r>
              <a:rPr lang="en-US" altLang="en-US" sz="1600" dirty="0">
                <a:hlinkClick r:id="rId3"/>
              </a:rPr>
              <a:t>https://www.fcc.gov/ecfs/search/filings?proceedings_name=18-295&amp;sort=date_disseminated,DESC</a:t>
            </a:r>
            <a:r>
              <a:rPr lang="en-US" altLang="en-US" sz="1600" dirty="0"/>
              <a:t> </a:t>
            </a:r>
          </a:p>
          <a:p>
            <a:pPr>
              <a:spcBef>
                <a:spcPts val="0"/>
              </a:spcBef>
              <a:buFont typeface="Arial" panose="020B0604020202020204" pitchFamily="34" charset="0"/>
              <a:buChar char="•"/>
            </a:pPr>
            <a:endParaRPr lang="en-US" altLang="en-US" sz="2000" dirty="0"/>
          </a:p>
          <a:p>
            <a:pPr>
              <a:spcBef>
                <a:spcPts val="0"/>
              </a:spcBef>
              <a:buFont typeface="Arial" panose="020B0604020202020204" pitchFamily="34" charset="0"/>
              <a:buChar char="•"/>
            </a:pPr>
            <a:r>
              <a:rPr lang="en-US" altLang="en-US" sz="1800" dirty="0"/>
              <a:t>Final NPRM did come out: </a:t>
            </a:r>
            <a:endParaRPr lang="en-US" altLang="en-US" sz="2000" dirty="0"/>
          </a:p>
          <a:p>
            <a:pPr lvl="1">
              <a:spcBef>
                <a:spcPts val="0"/>
              </a:spcBef>
              <a:buFont typeface="Arial" panose="020B0604020202020204" pitchFamily="34" charset="0"/>
              <a:buChar char="•"/>
            </a:pPr>
            <a:r>
              <a:rPr lang="en-US" altLang="en-US" sz="1600" dirty="0">
                <a:hlinkClick r:id="rId4"/>
              </a:rPr>
              <a:t>https://www.fcc.gov/document/6-ghz-unlicensed-nprm</a:t>
            </a:r>
            <a:r>
              <a:rPr lang="en-US" altLang="en-US" sz="1600" dirty="0"/>
              <a:t> </a:t>
            </a:r>
          </a:p>
          <a:p>
            <a:pPr lvl="1">
              <a:spcBef>
                <a:spcPts val="0"/>
              </a:spcBef>
              <a:buFont typeface="Arial" panose="020B0604020202020204" pitchFamily="34" charset="0"/>
              <a:buChar char="•"/>
            </a:pPr>
            <a:r>
              <a:rPr lang="en-US" altLang="en-US" sz="1600" dirty="0">
                <a:hlinkClick r:id="rId5"/>
              </a:rPr>
              <a:t>https://mentor.ieee.org/802.18/dcn/18/18-18-0133-02-0000-nprm-6ghz-et-18-295.docx</a:t>
            </a:r>
            <a:endParaRPr lang="en-US" altLang="en-US" sz="1600" dirty="0"/>
          </a:p>
          <a:p>
            <a:pPr lvl="2">
              <a:spcBef>
                <a:spcPts val="0"/>
              </a:spcBef>
              <a:buFont typeface="Arial" panose="020B0604020202020204" pitchFamily="34" charset="0"/>
              <a:buChar char="•"/>
            </a:pPr>
            <a:r>
              <a:rPr lang="en-US" altLang="en-US" sz="1400" dirty="0"/>
              <a:t>Note: the 18-0133r02 has most of the updates from the draft highlighted.  </a:t>
            </a:r>
          </a:p>
          <a:p>
            <a:pPr lvl="1">
              <a:spcBef>
                <a:spcPts val="0"/>
              </a:spcBef>
              <a:buFont typeface="Arial" panose="020B0604020202020204" pitchFamily="34" charset="0"/>
              <a:buChar char="•"/>
            </a:pPr>
            <a:r>
              <a:rPr lang="en-US" altLang="en-US" sz="1600" dirty="0"/>
              <a:t>Comments will be 60 days and Reply comments 30 days later.</a:t>
            </a:r>
          </a:p>
          <a:p>
            <a:pPr lvl="2">
              <a:spcBef>
                <a:spcPts val="0"/>
              </a:spcBef>
              <a:buFont typeface="Arial" panose="020B0604020202020204" pitchFamily="34" charset="0"/>
              <a:buChar char="•"/>
            </a:pPr>
            <a:r>
              <a:rPr lang="en-US" altLang="en-US" sz="1400" dirty="0"/>
              <a:t>Recent Federal Register time lines is about 20 days.  (Check the calendar, if that happens here.) </a:t>
            </a:r>
          </a:p>
          <a:p>
            <a:pPr lvl="1">
              <a:spcBef>
                <a:spcPts val="0"/>
              </a:spcBef>
              <a:buFont typeface="Arial" panose="020B0604020202020204" pitchFamily="34" charset="0"/>
              <a:buChar char="•"/>
            </a:pPr>
            <a:r>
              <a:rPr lang="en-US" altLang="en-US" sz="1600" dirty="0"/>
              <a:t>57 seek comments; 144 question marks</a:t>
            </a:r>
          </a:p>
          <a:p>
            <a:pPr marL="0" indent="0">
              <a:spcBef>
                <a:spcPts val="0"/>
              </a:spcBef>
            </a:pPr>
            <a:endParaRPr lang="en-US" altLang="en-US" sz="2000" dirty="0"/>
          </a:p>
          <a:p>
            <a:pPr>
              <a:spcBef>
                <a:spcPts val="0"/>
              </a:spcBef>
              <a:buFont typeface="Arial" panose="020B0604020202020204" pitchFamily="34" charset="0"/>
              <a:buChar char="•"/>
            </a:pPr>
            <a:r>
              <a:rPr lang="en-US" altLang="en-US" sz="2000" dirty="0"/>
              <a:t>Basic layout of the ranges the NPMR is addressing</a:t>
            </a:r>
            <a:endParaRPr lang="en-US" altLang="en-US" sz="1600" dirty="0"/>
          </a:p>
          <a:p>
            <a:pPr>
              <a:spcBef>
                <a:spcPts val="0"/>
              </a:spcBef>
              <a:buFont typeface="Arial" panose="020B0604020202020204" pitchFamily="34" charset="0"/>
              <a:buChar char="•"/>
            </a:pPr>
            <a:endParaRPr lang="en-US" altLang="en-US" sz="1800" dirty="0"/>
          </a:p>
        </p:txBody>
      </p:sp>
      <p:graphicFrame>
        <p:nvGraphicFramePr>
          <p:cNvPr id="10" name="Table 9">
            <a:extLst>
              <a:ext uri="{FF2B5EF4-FFF2-40B4-BE49-F238E27FC236}">
                <a16:creationId xmlns="" xmlns:a16="http://schemas.microsoft.com/office/drawing/2014/main" id="{180D6E4A-C326-42D7-9590-E2CA3753FF19}"/>
              </a:ext>
            </a:extLst>
          </p:cNvPr>
          <p:cNvGraphicFramePr>
            <a:graphicFrameLocks noGrp="1"/>
          </p:cNvGraphicFramePr>
          <p:nvPr>
            <p:extLst/>
          </p:nvPr>
        </p:nvGraphicFramePr>
        <p:xfrm>
          <a:off x="2220914" y="4679485"/>
          <a:ext cx="8000999" cy="1044362"/>
        </p:xfrm>
        <a:graphic>
          <a:graphicData uri="http://schemas.openxmlformats.org/drawingml/2006/table">
            <a:tbl>
              <a:tblPr firstRow="1" firstCol="1" lastRow="1" lastCol="1" bandRow="1" bandCol="1">
                <a:tableStyleId>{5C22544A-7EE6-4342-B048-85BDC9FD1C3A}</a:tableStyleId>
              </a:tblPr>
              <a:tblGrid>
                <a:gridCol w="1212273">
                  <a:extLst>
                    <a:ext uri="{9D8B030D-6E8A-4147-A177-3AD203B41FA5}">
                      <a16:colId xmlns="" xmlns:a16="http://schemas.microsoft.com/office/drawing/2014/main" val="705508007"/>
                    </a:ext>
                  </a:extLst>
                </a:gridCol>
                <a:gridCol w="2020454">
                  <a:extLst>
                    <a:ext uri="{9D8B030D-6E8A-4147-A177-3AD203B41FA5}">
                      <a16:colId xmlns="" xmlns:a16="http://schemas.microsoft.com/office/drawing/2014/main" val="3182273418"/>
                    </a:ext>
                  </a:extLst>
                </a:gridCol>
                <a:gridCol w="2343726">
                  <a:extLst>
                    <a:ext uri="{9D8B030D-6E8A-4147-A177-3AD203B41FA5}">
                      <a16:colId xmlns="" xmlns:a16="http://schemas.microsoft.com/office/drawing/2014/main" val="3058705944"/>
                    </a:ext>
                  </a:extLst>
                </a:gridCol>
                <a:gridCol w="2424546">
                  <a:extLst>
                    <a:ext uri="{9D8B030D-6E8A-4147-A177-3AD203B41FA5}">
                      <a16:colId xmlns="" xmlns:a16="http://schemas.microsoft.com/office/drawing/2014/main" val="2575005258"/>
                    </a:ext>
                  </a:extLst>
                </a:gridCol>
              </a:tblGrid>
              <a:tr h="180381">
                <a:tc>
                  <a:txBody>
                    <a:bodyPr/>
                    <a:lstStyle/>
                    <a:p>
                      <a:pPr marL="205105" marR="212725" algn="ctr">
                        <a:spcBef>
                          <a:spcPts val="935"/>
                        </a:spcBef>
                        <a:spcAft>
                          <a:spcPts val="0"/>
                        </a:spcAft>
                      </a:pPr>
                      <a:r>
                        <a:rPr lang="en-US" sz="1100" dirty="0">
                          <a:solidFill>
                            <a:schemeClr val="tx1"/>
                          </a:solidFill>
                          <a:effectLst/>
                        </a:rPr>
                        <a:t>Band (GHz)</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74320" marR="262890" indent="96520" algn="ctr">
                        <a:spcBef>
                          <a:spcPts val="305"/>
                        </a:spcBef>
                        <a:spcAft>
                          <a:spcPts val="0"/>
                        </a:spcAft>
                      </a:pPr>
                      <a:r>
                        <a:rPr lang="en-US" sz="1100" dirty="0">
                          <a:solidFill>
                            <a:schemeClr val="tx1"/>
                          </a:solidFill>
                          <a:effectLst/>
                        </a:rPr>
                        <a:t>Primary Allocations</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5900" marR="208915" indent="4445" algn="ctr">
                        <a:lnSpc>
                          <a:spcPct val="115000"/>
                        </a:lnSpc>
                        <a:spcBef>
                          <a:spcPts val="200"/>
                        </a:spcBef>
                        <a:spcAft>
                          <a:spcPts val="0"/>
                        </a:spcAft>
                      </a:pPr>
                      <a:r>
                        <a:rPr lang="en-US" sz="1100" dirty="0">
                          <a:solidFill>
                            <a:schemeClr val="tx1"/>
                          </a:solidFill>
                          <a:effectLst/>
                        </a:rPr>
                        <a:t>Reference used in this NPRM</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9560" marR="285750" algn="ctr">
                        <a:spcBef>
                          <a:spcPts val="935"/>
                        </a:spcBef>
                        <a:spcAft>
                          <a:spcPts val="0"/>
                        </a:spcAft>
                      </a:pPr>
                      <a:r>
                        <a:rPr lang="en-US" sz="1100" dirty="0">
                          <a:solidFill>
                            <a:schemeClr val="tx1"/>
                          </a:solidFill>
                          <a:effectLst/>
                        </a:rPr>
                        <a:t>Devices</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79291863"/>
                  </a:ext>
                </a:extLst>
              </a:tr>
              <a:tr h="181883">
                <a:tc>
                  <a:txBody>
                    <a:bodyPr/>
                    <a:lstStyle/>
                    <a:p>
                      <a:pPr marL="205105" marR="210820" algn="ctr">
                        <a:spcBef>
                          <a:spcPts val="825"/>
                        </a:spcBef>
                        <a:spcAft>
                          <a:spcPts val="0"/>
                        </a:spcAft>
                      </a:pPr>
                      <a:r>
                        <a:rPr lang="en-US" sz="1100" dirty="0">
                          <a:solidFill>
                            <a:schemeClr val="tx1"/>
                          </a:solidFill>
                          <a:effectLst/>
                        </a:rPr>
                        <a:t>5.925-6.425</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80060" marR="198120" indent="-269240" algn="ctr">
                        <a:spcBef>
                          <a:spcPts val="195"/>
                        </a:spcBef>
                        <a:spcAft>
                          <a:spcPts val="0"/>
                        </a:spcAft>
                      </a:pPr>
                      <a:r>
                        <a:rPr lang="en-US" sz="1100" dirty="0">
                          <a:solidFill>
                            <a:schemeClr val="tx1"/>
                          </a:solidFill>
                          <a:effectLst/>
                        </a:rPr>
                        <a:t>Fixed Service FSS</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420370" algn="ctr">
                        <a:spcBef>
                          <a:spcPts val="825"/>
                        </a:spcBef>
                        <a:spcAft>
                          <a:spcPts val="0"/>
                        </a:spcAft>
                      </a:pPr>
                      <a:r>
                        <a:rPr lang="en-US" sz="1100" dirty="0">
                          <a:solidFill>
                            <a:schemeClr val="tx1"/>
                          </a:solidFill>
                          <a:effectLst/>
                        </a:rPr>
                        <a:t>U-NII-5</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92100" marR="285750" algn="ctr">
                        <a:spcBef>
                          <a:spcPts val="195"/>
                        </a:spcBef>
                        <a:spcAft>
                          <a:spcPts val="0"/>
                        </a:spcAft>
                      </a:pPr>
                      <a:r>
                        <a:rPr lang="en-US" sz="1100" dirty="0">
                          <a:solidFill>
                            <a:schemeClr val="tx1"/>
                          </a:solidFill>
                          <a:effectLst/>
                        </a:rPr>
                        <a:t>Standard-Power Access Point</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822773757"/>
                  </a:ext>
                </a:extLst>
              </a:tr>
              <a:tr h="179178">
                <a:tc>
                  <a:txBody>
                    <a:bodyPr/>
                    <a:lstStyle/>
                    <a:p>
                      <a:pPr marL="205105" marR="210820" algn="ctr">
                        <a:spcBef>
                          <a:spcPts val="830"/>
                        </a:spcBef>
                        <a:spcAft>
                          <a:spcPts val="0"/>
                        </a:spcAft>
                      </a:pPr>
                      <a:r>
                        <a:rPr lang="en-US" sz="1100" dirty="0">
                          <a:solidFill>
                            <a:schemeClr val="tx1"/>
                          </a:solidFill>
                          <a:effectLst/>
                        </a:rPr>
                        <a:t>6.425-6.525</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80060" marR="155575" indent="-311785" algn="ctr">
                        <a:spcBef>
                          <a:spcPts val="195"/>
                        </a:spcBef>
                        <a:spcAft>
                          <a:spcPts val="0"/>
                        </a:spcAft>
                      </a:pPr>
                      <a:r>
                        <a:rPr lang="en-US" sz="1100" dirty="0">
                          <a:solidFill>
                            <a:schemeClr val="tx1"/>
                          </a:solidFill>
                          <a:effectLst/>
                        </a:rPr>
                        <a:t>Mobile Service FSS</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420370" algn="ctr">
                        <a:spcBef>
                          <a:spcPts val="830"/>
                        </a:spcBef>
                        <a:spcAft>
                          <a:spcPts val="0"/>
                        </a:spcAft>
                      </a:pPr>
                      <a:r>
                        <a:rPr lang="en-US" sz="1100" dirty="0">
                          <a:solidFill>
                            <a:schemeClr val="tx1"/>
                          </a:solidFill>
                          <a:effectLst/>
                        </a:rPr>
                        <a:t>U-NII-6</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90830" marR="285750" algn="ctr">
                        <a:spcBef>
                          <a:spcPts val="200"/>
                        </a:spcBef>
                        <a:spcAft>
                          <a:spcPts val="0"/>
                        </a:spcAft>
                      </a:pPr>
                      <a:r>
                        <a:rPr lang="en-US" sz="1100" dirty="0">
                          <a:solidFill>
                            <a:schemeClr val="tx1"/>
                          </a:solidFill>
                          <a:effectLst/>
                        </a:rPr>
                        <a:t>Low-Power Access Point</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558404561"/>
                  </a:ext>
                </a:extLst>
              </a:tr>
              <a:tr h="126868">
                <a:tc>
                  <a:txBody>
                    <a:bodyPr/>
                    <a:lstStyle/>
                    <a:p>
                      <a:pPr marL="205105" marR="210820" algn="ctr">
                        <a:spcBef>
                          <a:spcPts val="830"/>
                        </a:spcBef>
                        <a:spcAft>
                          <a:spcPts val="0"/>
                        </a:spcAft>
                      </a:pPr>
                      <a:r>
                        <a:rPr lang="en-US" sz="1100" dirty="0">
                          <a:solidFill>
                            <a:schemeClr val="tx1"/>
                          </a:solidFill>
                          <a:effectLst/>
                        </a:rPr>
                        <a:t>6.525-6.875</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80060" marR="198120" indent="-269240" algn="ctr">
                        <a:spcBef>
                          <a:spcPts val="195"/>
                        </a:spcBef>
                        <a:spcAft>
                          <a:spcPts val="0"/>
                        </a:spcAft>
                      </a:pPr>
                      <a:r>
                        <a:rPr lang="en-US" sz="1100" dirty="0">
                          <a:solidFill>
                            <a:schemeClr val="tx1"/>
                          </a:solidFill>
                          <a:effectLst/>
                        </a:rPr>
                        <a:t>Fixed Service FSS</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420370" algn="ctr">
                        <a:spcBef>
                          <a:spcPts val="830"/>
                        </a:spcBef>
                        <a:spcAft>
                          <a:spcPts val="0"/>
                        </a:spcAft>
                      </a:pPr>
                      <a:r>
                        <a:rPr lang="en-US" sz="1100" dirty="0">
                          <a:solidFill>
                            <a:schemeClr val="tx1"/>
                          </a:solidFill>
                          <a:effectLst/>
                        </a:rPr>
                        <a:t>U-NII-7</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92100" marR="285750" algn="ctr">
                        <a:spcBef>
                          <a:spcPts val="195"/>
                        </a:spcBef>
                        <a:spcAft>
                          <a:spcPts val="0"/>
                        </a:spcAft>
                      </a:pPr>
                      <a:r>
                        <a:rPr lang="en-US" sz="1100" dirty="0">
                          <a:solidFill>
                            <a:schemeClr val="tx1"/>
                          </a:solidFill>
                          <a:effectLst/>
                        </a:rPr>
                        <a:t>Standard-Power Access Point</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008535293"/>
                  </a:ext>
                </a:extLst>
              </a:tr>
              <a:tr h="258546">
                <a:tc>
                  <a:txBody>
                    <a:bodyPr/>
                    <a:lstStyle/>
                    <a:p>
                      <a:pPr marL="0" marR="0" algn="ctr">
                        <a:spcBef>
                          <a:spcPts val="30"/>
                        </a:spcBef>
                        <a:spcAft>
                          <a:spcPts val="0"/>
                        </a:spcAft>
                      </a:pPr>
                      <a:r>
                        <a:rPr lang="en-US" sz="1100" dirty="0">
                          <a:solidFill>
                            <a:schemeClr val="tx1"/>
                          </a:solidFill>
                          <a:effectLst/>
                        </a:rPr>
                        <a:t> </a:t>
                      </a:r>
                    </a:p>
                    <a:p>
                      <a:pPr marL="205105" marR="210820" algn="ctr">
                        <a:spcBef>
                          <a:spcPts val="0"/>
                        </a:spcBef>
                        <a:spcAft>
                          <a:spcPts val="0"/>
                        </a:spcAft>
                      </a:pPr>
                      <a:r>
                        <a:rPr lang="en-US" sz="1100" dirty="0">
                          <a:solidFill>
                            <a:schemeClr val="tx1"/>
                          </a:solidFill>
                          <a:effectLst/>
                        </a:rPr>
                        <a:t>6.875-7.125</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8275" marR="167005" indent="635" algn="ctr">
                        <a:spcBef>
                          <a:spcPts val="200"/>
                        </a:spcBef>
                        <a:spcAft>
                          <a:spcPts val="0"/>
                        </a:spcAft>
                      </a:pPr>
                      <a:r>
                        <a:rPr lang="en-US" sz="1100" b="0" dirty="0">
                          <a:solidFill>
                            <a:schemeClr val="tx1"/>
                          </a:solidFill>
                          <a:effectLst/>
                        </a:rPr>
                        <a:t>Fixed Service </a:t>
                      </a:r>
                      <a:br>
                        <a:rPr lang="en-US" sz="1100" b="0" dirty="0">
                          <a:solidFill>
                            <a:schemeClr val="tx1"/>
                          </a:solidFill>
                          <a:effectLst/>
                        </a:rPr>
                      </a:br>
                      <a:r>
                        <a:rPr lang="en-US" sz="1100" b="0" dirty="0">
                          <a:solidFill>
                            <a:schemeClr val="tx1"/>
                          </a:solidFill>
                          <a:effectLst/>
                        </a:rPr>
                        <a:t>Mobile Service FSS</a:t>
                      </a:r>
                      <a:endParaRPr lang="en-US"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
                        </a:spcBef>
                        <a:spcAft>
                          <a:spcPts val="0"/>
                        </a:spcAft>
                      </a:pPr>
                      <a:r>
                        <a:rPr lang="en-US" sz="1100" dirty="0">
                          <a:solidFill>
                            <a:schemeClr val="tx1"/>
                          </a:solidFill>
                          <a:effectLst/>
                        </a:rPr>
                        <a:t> </a:t>
                      </a:r>
                    </a:p>
                    <a:p>
                      <a:pPr marL="0" marR="420370" algn="ctr">
                        <a:spcBef>
                          <a:spcPts val="0"/>
                        </a:spcBef>
                        <a:spcAft>
                          <a:spcPts val="0"/>
                        </a:spcAft>
                      </a:pPr>
                      <a:r>
                        <a:rPr lang="en-US" sz="1100" b="0" dirty="0">
                          <a:solidFill>
                            <a:schemeClr val="tx1"/>
                          </a:solidFill>
                          <a:effectLst/>
                        </a:rPr>
                        <a:t>U-NII-8</a:t>
                      </a:r>
                      <a:endParaRPr lang="en-US"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90830" marR="285750" algn="ctr">
                        <a:spcBef>
                          <a:spcPts val="830"/>
                        </a:spcBef>
                        <a:spcAft>
                          <a:spcPts val="0"/>
                        </a:spcAft>
                      </a:pPr>
                      <a:r>
                        <a:rPr lang="en-US" sz="1100" dirty="0">
                          <a:solidFill>
                            <a:schemeClr val="tx1"/>
                          </a:solidFill>
                          <a:effectLst/>
                        </a:rPr>
                        <a:t/>
                      </a:r>
                      <a:br>
                        <a:rPr lang="en-US" sz="1100" dirty="0">
                          <a:solidFill>
                            <a:schemeClr val="tx1"/>
                          </a:solidFill>
                          <a:effectLst/>
                        </a:rPr>
                      </a:br>
                      <a:r>
                        <a:rPr lang="en-US" sz="1100" dirty="0">
                          <a:solidFill>
                            <a:schemeClr val="tx1"/>
                          </a:solidFill>
                          <a:effectLst/>
                        </a:rPr>
                        <a:t>Low-Power Access Point</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73602827"/>
                  </a:ext>
                </a:extLst>
              </a:tr>
            </a:tbl>
          </a:graphicData>
        </a:graphic>
      </p:graphicFrame>
    </p:spTree>
    <p:extLst>
      <p:ext uri="{BB962C8B-B14F-4D97-AF65-F5344CB8AC3E}">
        <p14:creationId xmlns:p14="http://schemas.microsoft.com/office/powerpoint/2010/main" val="221452419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2220913" y="332602"/>
            <a:ext cx="916918" cy="276999"/>
          </a:xfrm>
          <a:prstGeom prst="rect">
            <a:avLst/>
          </a:prstGeom>
        </p:spPr>
        <p:txBody>
          <a:bodyPr/>
          <a:lstStyle/>
          <a:p>
            <a:r>
              <a:rPr lang="en-US"/>
              <a:t>November 2018</a:t>
            </a:r>
            <a:endParaRPr lang="en-US" dirty="0"/>
          </a:p>
        </p:txBody>
      </p:sp>
      <p:sp>
        <p:nvSpPr>
          <p:cNvPr id="5" name="Footer Placeholder 4"/>
          <p:cNvSpPr>
            <a:spLocks noGrp="1"/>
          </p:cNvSpPr>
          <p:nvPr>
            <p:ph type="ftr" sz="quarter" idx="4294967295"/>
          </p:nvPr>
        </p:nvSpPr>
        <p:spPr>
          <a:xfrm>
            <a:off x="8771095" y="6475413"/>
            <a:ext cx="1296830" cy="184666"/>
          </a:xfrm>
          <a:prstGeom prst="rect">
            <a:avLst/>
          </a:prstGeom>
        </p:spPr>
        <p:txBody>
          <a:bodyPr/>
          <a:lstStyle/>
          <a:p>
            <a:r>
              <a:rPr lang="en-US"/>
              <a:t>Jay Holcomb (Itron)</a:t>
            </a:r>
            <a:endParaRPr lang="en-US" dirty="0"/>
          </a:p>
        </p:txBody>
      </p:sp>
      <p:sp>
        <p:nvSpPr>
          <p:cNvPr id="6" name="Slide Number Placeholder 5"/>
          <p:cNvSpPr>
            <a:spLocks noGrp="1"/>
          </p:cNvSpPr>
          <p:nvPr>
            <p:ph type="sldNum" sz="quarter" idx="12"/>
          </p:nvPr>
        </p:nvSpPr>
        <p:spPr/>
        <p:txBody>
          <a:bodyPr/>
          <a:lstStyle/>
          <a:p>
            <a:r>
              <a:rPr lang="en-US"/>
              <a:t>Slide </a:t>
            </a:r>
            <a:fld id="{AA8A01DF-F7FD-444B-8432-819BBAFADCAE}" type="slidenum">
              <a:rPr lang="en-US" smtClean="0"/>
              <a:pPr/>
              <a:t>121</a:t>
            </a:fld>
            <a:endParaRPr lang="en-US"/>
          </a:p>
        </p:txBody>
      </p:sp>
      <p:sp>
        <p:nvSpPr>
          <p:cNvPr id="7" name="Title 1"/>
          <p:cNvSpPr>
            <a:spLocks noGrp="1"/>
          </p:cNvSpPr>
          <p:nvPr>
            <p:ph type="title"/>
          </p:nvPr>
        </p:nvSpPr>
        <p:spPr>
          <a:xfrm>
            <a:off x="1905000" y="471100"/>
            <a:ext cx="8534400" cy="1066800"/>
          </a:xfrm>
        </p:spPr>
        <p:txBody>
          <a:bodyPr/>
          <a:lstStyle/>
          <a:p>
            <a:r>
              <a:rPr lang="en-US" altLang="en-US" sz="2400" dirty="0"/>
              <a:t>6 GHz and single voice from IEEE 802 – option 2 </a:t>
            </a:r>
            <a:r>
              <a:rPr lang="en-US" altLang="en-US" sz="1400" dirty="0"/>
              <a:t>(1.5) </a:t>
            </a:r>
            <a:r>
              <a:rPr lang="en-US" altLang="en-US" sz="1200" dirty="0"/>
              <a:t>– 1 of 1</a:t>
            </a:r>
            <a:endParaRPr lang="en-US" sz="2400" dirty="0"/>
          </a:p>
        </p:txBody>
      </p:sp>
      <p:sp>
        <p:nvSpPr>
          <p:cNvPr id="9" name="Content Placeholder 2">
            <a:extLst>
              <a:ext uri="{FF2B5EF4-FFF2-40B4-BE49-F238E27FC236}">
                <a16:creationId xmlns="" xmlns:a16="http://schemas.microsoft.com/office/drawing/2014/main" id="{48361AC6-067E-420B-BF36-C475A1A8718A}"/>
              </a:ext>
            </a:extLst>
          </p:cNvPr>
          <p:cNvSpPr>
            <a:spLocks noGrp="1"/>
          </p:cNvSpPr>
          <p:nvPr>
            <p:ph idx="1"/>
          </p:nvPr>
        </p:nvSpPr>
        <p:spPr>
          <a:xfrm>
            <a:off x="2209800" y="838201"/>
            <a:ext cx="8153400" cy="5637213"/>
          </a:xfrm>
        </p:spPr>
        <p:txBody>
          <a:bodyPr/>
          <a:lstStyle/>
          <a:p>
            <a:pPr lvl="1">
              <a:spcBef>
                <a:spcPts val="0"/>
              </a:spcBef>
              <a:buFont typeface="Arial" panose="020B0604020202020204" pitchFamily="34" charset="0"/>
              <a:buChar char="•"/>
            </a:pPr>
            <a:endParaRPr lang="en-US" sz="1400" dirty="0"/>
          </a:p>
          <a:p>
            <a:pPr>
              <a:spcBef>
                <a:spcPts val="0"/>
              </a:spcBef>
              <a:buFont typeface="Arial" panose="020B0604020202020204" pitchFamily="34" charset="0"/>
              <a:buChar char="•"/>
            </a:pPr>
            <a:endParaRPr lang="en-US" sz="1800" dirty="0"/>
          </a:p>
          <a:p>
            <a:pPr>
              <a:spcBef>
                <a:spcPts val="0"/>
              </a:spcBef>
              <a:buFont typeface="Arial" panose="020B0604020202020204" pitchFamily="34" charset="0"/>
              <a:buChar char="•"/>
            </a:pPr>
            <a:r>
              <a:rPr lang="en-US" sz="1800" dirty="0"/>
              <a:t>Per previous discussions worked on comments where IEEE 802 is today and where it is going with standards for the 6 GHz band</a:t>
            </a:r>
          </a:p>
          <a:p>
            <a:pPr lvl="1">
              <a:spcBef>
                <a:spcPts val="0"/>
              </a:spcBef>
              <a:buFont typeface="Arial" panose="020B0604020202020204" pitchFamily="34" charset="0"/>
              <a:buChar char="•"/>
            </a:pPr>
            <a:r>
              <a:rPr lang="en-US" sz="1600" dirty="0"/>
              <a:t>What is there now, IEEE 802.15.4, FCC Part 15.250</a:t>
            </a:r>
          </a:p>
          <a:p>
            <a:pPr lvl="1">
              <a:spcBef>
                <a:spcPts val="0"/>
              </a:spcBef>
              <a:buFont typeface="Arial" panose="020B0604020202020204" pitchFamily="34" charset="0"/>
              <a:buChar char="•"/>
            </a:pPr>
            <a:r>
              <a:rPr lang="en-US" sz="1600" dirty="0"/>
              <a:t>What is coming;  IEEE 802.15.4z; 802.11 several amendments coming. </a:t>
            </a:r>
          </a:p>
          <a:p>
            <a:pPr>
              <a:spcBef>
                <a:spcPts val="0"/>
              </a:spcBef>
              <a:buFont typeface="Arial" panose="020B0604020202020204" pitchFamily="34" charset="0"/>
              <a:buChar char="•"/>
            </a:pPr>
            <a:endParaRPr lang="en-US" sz="1800" dirty="0"/>
          </a:p>
          <a:p>
            <a:pPr>
              <a:spcBef>
                <a:spcPts val="0"/>
              </a:spcBef>
              <a:buFont typeface="Arial" panose="020B0604020202020204" pitchFamily="34" charset="0"/>
              <a:buChar char="•"/>
            </a:pPr>
            <a:r>
              <a:rPr lang="en-US" sz="1800" dirty="0"/>
              <a:t>The plan is this is the IEEE 802 comments.</a:t>
            </a:r>
          </a:p>
          <a:p>
            <a:pPr lvl="1">
              <a:spcBef>
                <a:spcPts val="0"/>
              </a:spcBef>
              <a:buFont typeface="Arial" panose="020B0604020202020204" pitchFamily="34" charset="0"/>
              <a:buChar char="•"/>
            </a:pPr>
            <a:r>
              <a:rPr lang="en-US" sz="1600" dirty="0"/>
              <a:t>Point is not dive deep into the NPRM specific technical topics</a:t>
            </a:r>
            <a:r>
              <a:rPr lang="en-US" sz="1400" dirty="0"/>
              <a:t>.</a:t>
            </a:r>
          </a:p>
          <a:p>
            <a:pPr lvl="1">
              <a:spcBef>
                <a:spcPts val="0"/>
              </a:spcBef>
              <a:buFont typeface="Arial" panose="020B0604020202020204" pitchFamily="34" charset="0"/>
              <a:buChar char="•"/>
            </a:pPr>
            <a:endParaRPr lang="en-US" sz="1600" dirty="0"/>
          </a:p>
          <a:p>
            <a:pPr>
              <a:spcBef>
                <a:spcPts val="0"/>
              </a:spcBef>
              <a:buFont typeface="Arial" panose="020B0604020202020204" pitchFamily="34" charset="0"/>
              <a:buChar char="•"/>
            </a:pPr>
            <a:r>
              <a:rPr lang="en-US" sz="1800" dirty="0"/>
              <a:t>The RR-TAG was able to get to a final version with some compromises, approved the following to send to the Sponsor (EC): </a:t>
            </a:r>
          </a:p>
          <a:p>
            <a:pPr>
              <a:spcBef>
                <a:spcPts val="0"/>
              </a:spcBef>
              <a:buFont typeface="Arial" panose="020B0604020202020204" pitchFamily="34" charset="0"/>
              <a:buChar char="•"/>
            </a:pPr>
            <a:r>
              <a:rPr lang="en-US" sz="1800" dirty="0">
                <a:hlinkClick r:id="rId3"/>
              </a:rPr>
              <a:t>https://mentor.ieee.org/802.18/dcn/18/18-18-0139-07-0000-fcc-18-295-ieee-802-comment.docx</a:t>
            </a:r>
            <a:endParaRPr lang="en-US" sz="1800" dirty="0"/>
          </a:p>
          <a:p>
            <a:pPr>
              <a:spcBef>
                <a:spcPts val="0"/>
              </a:spcBef>
              <a:buFont typeface="Arial" panose="020B0604020202020204" pitchFamily="34" charset="0"/>
              <a:buChar char="•"/>
            </a:pPr>
            <a:endParaRPr lang="en-US" sz="1800" dirty="0"/>
          </a:p>
          <a:p>
            <a:pPr marL="0" indent="0">
              <a:spcBef>
                <a:spcPts val="0"/>
              </a:spcBef>
            </a:pPr>
            <a:endParaRPr lang="en-US" sz="1800" dirty="0"/>
          </a:p>
        </p:txBody>
      </p:sp>
    </p:spTree>
    <p:extLst>
      <p:ext uri="{BB962C8B-B14F-4D97-AF65-F5344CB8AC3E}">
        <p14:creationId xmlns:p14="http://schemas.microsoft.com/office/powerpoint/2010/main" val="378746631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2220913" y="332602"/>
            <a:ext cx="916918" cy="276999"/>
          </a:xfrm>
          <a:prstGeom prst="rect">
            <a:avLst/>
          </a:prstGeom>
        </p:spPr>
        <p:txBody>
          <a:bodyPr/>
          <a:lstStyle/>
          <a:p>
            <a:r>
              <a:rPr lang="en-US"/>
              <a:t>November 2018</a:t>
            </a:r>
            <a:endParaRPr lang="en-US" dirty="0"/>
          </a:p>
        </p:txBody>
      </p:sp>
      <p:sp>
        <p:nvSpPr>
          <p:cNvPr id="5" name="Footer Placeholder 4"/>
          <p:cNvSpPr>
            <a:spLocks noGrp="1"/>
          </p:cNvSpPr>
          <p:nvPr>
            <p:ph type="ftr" sz="quarter" idx="4294967295"/>
          </p:nvPr>
        </p:nvSpPr>
        <p:spPr>
          <a:xfrm>
            <a:off x="8771095" y="6475413"/>
            <a:ext cx="1296830" cy="184666"/>
          </a:xfrm>
          <a:prstGeom prst="rect">
            <a:avLst/>
          </a:prstGeom>
        </p:spPr>
        <p:txBody>
          <a:bodyPr/>
          <a:lstStyle/>
          <a:p>
            <a:r>
              <a:rPr lang="en-US"/>
              <a:t>Jay Holcomb (Itron)</a:t>
            </a:r>
            <a:endParaRPr lang="en-US" dirty="0"/>
          </a:p>
        </p:txBody>
      </p:sp>
      <p:sp>
        <p:nvSpPr>
          <p:cNvPr id="6" name="Slide Number Placeholder 5"/>
          <p:cNvSpPr>
            <a:spLocks noGrp="1"/>
          </p:cNvSpPr>
          <p:nvPr>
            <p:ph type="sldNum" sz="quarter" idx="12"/>
          </p:nvPr>
        </p:nvSpPr>
        <p:spPr/>
        <p:txBody>
          <a:bodyPr/>
          <a:lstStyle/>
          <a:p>
            <a:r>
              <a:rPr lang="en-US"/>
              <a:t>Slide </a:t>
            </a:r>
            <a:fld id="{AA8A01DF-F7FD-444B-8432-819BBAFADCAE}" type="slidenum">
              <a:rPr lang="en-US" smtClean="0"/>
              <a:pPr/>
              <a:t>122</a:t>
            </a:fld>
            <a:endParaRPr lang="en-US"/>
          </a:p>
        </p:txBody>
      </p:sp>
      <p:sp>
        <p:nvSpPr>
          <p:cNvPr id="7" name="Title 1"/>
          <p:cNvSpPr>
            <a:spLocks noGrp="1"/>
          </p:cNvSpPr>
          <p:nvPr>
            <p:ph type="title"/>
          </p:nvPr>
        </p:nvSpPr>
        <p:spPr>
          <a:xfrm>
            <a:off x="2220913" y="685800"/>
            <a:ext cx="7772400" cy="533400"/>
          </a:xfrm>
        </p:spPr>
        <p:txBody>
          <a:bodyPr/>
          <a:lstStyle/>
          <a:p>
            <a:r>
              <a:rPr lang="en-US" altLang="en-US" sz="2400" dirty="0"/>
              <a:t>General discussion Items </a:t>
            </a:r>
            <a:r>
              <a:rPr lang="en-US" altLang="en-US" sz="1400" dirty="0"/>
              <a:t>- 1 of 2</a:t>
            </a:r>
            <a:endParaRPr lang="en-US" altLang="en-US" sz="2400" dirty="0"/>
          </a:p>
        </p:txBody>
      </p:sp>
      <p:sp>
        <p:nvSpPr>
          <p:cNvPr id="8" name="Content Placeholder 2"/>
          <p:cNvSpPr>
            <a:spLocks noGrp="1"/>
          </p:cNvSpPr>
          <p:nvPr>
            <p:ph idx="1"/>
          </p:nvPr>
        </p:nvSpPr>
        <p:spPr>
          <a:xfrm>
            <a:off x="2220913" y="1313656"/>
            <a:ext cx="8218487" cy="3886200"/>
          </a:xfrm>
        </p:spPr>
        <p:txBody>
          <a:bodyPr/>
          <a:lstStyle/>
          <a:p>
            <a:pPr>
              <a:spcBef>
                <a:spcPts val="0"/>
              </a:spcBef>
              <a:buFont typeface="Arial" panose="020B0604020202020204" pitchFamily="34" charset="0"/>
              <a:buChar char="•"/>
            </a:pPr>
            <a:r>
              <a:rPr lang="en-US" sz="2000" dirty="0"/>
              <a:t>IEEE SA Intelligent Spectrum Allocation and Management Statement is finalized. </a:t>
            </a:r>
          </a:p>
          <a:p>
            <a:pPr lvl="1">
              <a:spcBef>
                <a:spcPts val="0"/>
              </a:spcBef>
              <a:buFont typeface="Arial" panose="020B0604020202020204" pitchFamily="34" charset="0"/>
              <a:buChar char="•"/>
            </a:pPr>
            <a:r>
              <a:rPr lang="en-US" sz="1800" u="sng" dirty="0">
                <a:hlinkClick r:id="rId2"/>
              </a:rPr>
              <a:t>https://standards.ieee.org/about/policies/position.html</a:t>
            </a:r>
            <a:endParaRPr lang="en-US" sz="1800" dirty="0"/>
          </a:p>
          <a:p>
            <a:pPr lvl="1">
              <a:spcBef>
                <a:spcPts val="0"/>
              </a:spcBef>
              <a:buFont typeface="Arial" panose="020B0604020202020204" pitchFamily="34" charset="0"/>
              <a:buChar char="•"/>
            </a:pPr>
            <a:r>
              <a:rPr lang="en-US" sz="1800" dirty="0">
                <a:hlinkClick r:id="rId3"/>
              </a:rPr>
              <a:t>https://mentor.ieee.org/802.18/dcn/18/18-18-0142-00-0000-ieee-sa-intelligent-spectrum-allocation-and-management-statement.pdf</a:t>
            </a:r>
            <a:r>
              <a:rPr lang="en-US" sz="1800" dirty="0"/>
              <a:t>  </a:t>
            </a:r>
          </a:p>
          <a:p>
            <a:pPr lvl="1">
              <a:spcBef>
                <a:spcPts val="0"/>
              </a:spcBef>
              <a:buFont typeface="Arial" panose="020B0604020202020204" pitchFamily="34" charset="0"/>
              <a:buChar char="•"/>
            </a:pPr>
            <a:r>
              <a:rPr lang="en-US" sz="1800" dirty="0"/>
              <a:t>We fed back updates and edits on this earlier in the year. </a:t>
            </a:r>
          </a:p>
          <a:p>
            <a:pPr marL="0" indent="-171450">
              <a:spcBef>
                <a:spcPts val="0"/>
              </a:spcBef>
              <a:buFont typeface="Arial" panose="020B0604020202020204" pitchFamily="34" charset="0"/>
              <a:buChar char="•"/>
            </a:pPr>
            <a:endParaRPr lang="en-US" sz="2000" dirty="0"/>
          </a:p>
          <a:p>
            <a:pPr marL="0" indent="-171450">
              <a:spcBef>
                <a:spcPts val="0"/>
              </a:spcBef>
              <a:buFont typeface="Arial" panose="020B0604020202020204" pitchFamily="34" charset="0"/>
              <a:buChar char="•"/>
            </a:pPr>
            <a:r>
              <a:rPr lang="en-US" sz="2000" dirty="0"/>
              <a:t>From India WPC - licenses not required at 5GHz and UWB w/6GHz</a:t>
            </a:r>
          </a:p>
          <a:p>
            <a:pPr marL="400050" lvl="1" indent="-171450">
              <a:spcBef>
                <a:spcPts val="0"/>
              </a:spcBef>
              <a:buFont typeface="Arial" panose="020B0604020202020204" pitchFamily="34" charset="0"/>
              <a:buChar char="•"/>
            </a:pPr>
            <a:r>
              <a:rPr lang="en-US" sz="1600" dirty="0"/>
              <a:t>No licenses shall be required under indoor and outdoor environment… … …  5GHz band.</a:t>
            </a:r>
          </a:p>
          <a:p>
            <a:pPr marL="400050" lvl="1" indent="-171450">
              <a:spcBef>
                <a:spcPts val="0"/>
              </a:spcBef>
              <a:buFont typeface="Arial" panose="020B0604020202020204" pitchFamily="34" charset="0"/>
              <a:buChar char="•"/>
            </a:pPr>
            <a:r>
              <a:rPr lang="en-US" sz="1400" dirty="0">
                <a:hlinkClick r:id="rId4"/>
              </a:rPr>
              <a:t>https://mentor.ieee.org/802.18/dcn/18/18-18-0138-00-0000-india-no-licenses-most-of-5ghz-191359.pdf</a:t>
            </a:r>
            <a:r>
              <a:rPr lang="en-US" sz="1400" dirty="0"/>
              <a:t> </a:t>
            </a:r>
          </a:p>
          <a:p>
            <a:pPr marL="0" indent="-171450">
              <a:spcBef>
                <a:spcPts val="0"/>
              </a:spcBef>
              <a:buFont typeface="Arial" panose="020B0604020202020204" pitchFamily="34" charset="0"/>
              <a:buChar char="•"/>
            </a:pPr>
            <a:endParaRPr lang="en-US" sz="2000" dirty="0"/>
          </a:p>
          <a:p>
            <a:pPr marL="0" indent="-171450">
              <a:spcBef>
                <a:spcPts val="0"/>
              </a:spcBef>
              <a:buFont typeface="Arial" panose="020B0604020202020204" pitchFamily="34" charset="0"/>
              <a:buChar char="•"/>
            </a:pPr>
            <a:r>
              <a:rPr lang="en-US" sz="2000" dirty="0"/>
              <a:t>From India WPC – UWB is approved, including the 6 GHz band: </a:t>
            </a:r>
          </a:p>
          <a:p>
            <a:pPr marL="400050" lvl="1" indent="-171450">
              <a:spcBef>
                <a:spcPts val="0"/>
              </a:spcBef>
              <a:buFont typeface="Arial" panose="020B0604020202020204" pitchFamily="34" charset="0"/>
              <a:buChar char="•"/>
            </a:pPr>
            <a:r>
              <a:rPr lang="en-US" sz="1400" dirty="0">
                <a:hlinkClick r:id="rId5"/>
              </a:rPr>
              <a:t>https://mentor.ieee.org/802.18/dcn/18/18-18-0146-00-0000-india-uwb-rules-including-6ghz.pdf</a:t>
            </a:r>
            <a:r>
              <a:rPr lang="en-US" sz="1400" dirty="0"/>
              <a:t> </a:t>
            </a:r>
          </a:p>
          <a:p>
            <a:pPr marL="0" indent="0">
              <a:spcBef>
                <a:spcPts val="0"/>
              </a:spcBef>
            </a:pPr>
            <a:endParaRPr lang="en-US" sz="1600" dirty="0"/>
          </a:p>
          <a:p>
            <a:pPr>
              <a:spcBef>
                <a:spcPts val="0"/>
              </a:spcBef>
              <a:buFont typeface="Arial" panose="020B0604020202020204" pitchFamily="34" charset="0"/>
              <a:buChar char="•"/>
            </a:pPr>
            <a:endParaRPr lang="en-US" dirty="0"/>
          </a:p>
        </p:txBody>
      </p:sp>
    </p:spTree>
    <p:extLst>
      <p:ext uri="{BB962C8B-B14F-4D97-AF65-F5344CB8AC3E}">
        <p14:creationId xmlns:p14="http://schemas.microsoft.com/office/powerpoint/2010/main" val="372047021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t>Slide </a:t>
            </a:r>
            <a:fld id="{AA8A01DF-F7FD-444B-8432-819BBAFADCAE}" type="slidenum">
              <a:rPr lang="en-US" smtClean="0"/>
              <a:pPr/>
              <a:t>123</a:t>
            </a:fld>
            <a:endParaRPr lang="en-US"/>
          </a:p>
        </p:txBody>
      </p:sp>
      <p:sp>
        <p:nvSpPr>
          <p:cNvPr id="7" name="Title 1"/>
          <p:cNvSpPr>
            <a:spLocks noGrp="1"/>
          </p:cNvSpPr>
          <p:nvPr>
            <p:ph type="title"/>
          </p:nvPr>
        </p:nvSpPr>
        <p:spPr>
          <a:xfrm>
            <a:off x="2220913" y="685800"/>
            <a:ext cx="7772400" cy="381000"/>
          </a:xfrm>
        </p:spPr>
        <p:txBody>
          <a:bodyPr/>
          <a:lstStyle/>
          <a:p>
            <a:r>
              <a:rPr lang="en-US" altLang="en-US" sz="2400" dirty="0"/>
              <a:t>General discussion Items </a:t>
            </a:r>
            <a:r>
              <a:rPr lang="en-US" altLang="en-US" sz="1400" dirty="0"/>
              <a:t>– 2 of 2</a:t>
            </a:r>
            <a:endParaRPr lang="en-US" altLang="en-US" sz="2400" dirty="0"/>
          </a:p>
        </p:txBody>
      </p:sp>
      <p:sp>
        <p:nvSpPr>
          <p:cNvPr id="8" name="Content Placeholder 2"/>
          <p:cNvSpPr>
            <a:spLocks noGrp="1"/>
          </p:cNvSpPr>
          <p:nvPr>
            <p:ph idx="1"/>
          </p:nvPr>
        </p:nvSpPr>
        <p:spPr>
          <a:xfrm>
            <a:off x="2220914" y="990600"/>
            <a:ext cx="8218487" cy="3886200"/>
          </a:xfrm>
        </p:spPr>
        <p:txBody>
          <a:bodyPr/>
          <a:lstStyle/>
          <a:p>
            <a:pPr marL="0" indent="-171450">
              <a:spcBef>
                <a:spcPts val="0"/>
              </a:spcBef>
              <a:buFont typeface="Arial" panose="020B0604020202020204" pitchFamily="34" charset="0"/>
              <a:buChar char="•"/>
            </a:pPr>
            <a:r>
              <a:rPr lang="en-US" altLang="en-US" sz="2000" dirty="0"/>
              <a:t>NCTA 5.9 GHz letter</a:t>
            </a:r>
          </a:p>
          <a:p>
            <a:pPr marL="400050" lvl="1" indent="-171450">
              <a:spcBef>
                <a:spcPts val="0"/>
              </a:spcBef>
              <a:buFont typeface="Arial" panose="020B0604020202020204" pitchFamily="34" charset="0"/>
              <a:buChar char="•"/>
            </a:pPr>
            <a:r>
              <a:rPr lang="en-US" sz="1400" dirty="0">
                <a:hlinkClick r:id="rId2"/>
              </a:rPr>
              <a:t>https://mentor.ieee.org/802.18/dcn/18/18-18-0129-00-0000-fresh-look-ex-parte-10-15-18-et-13-49-dsrc.pdf</a:t>
            </a:r>
            <a:endParaRPr lang="en-US" sz="1400" dirty="0"/>
          </a:p>
          <a:p>
            <a:pPr marL="400050" lvl="1" indent="-171450">
              <a:spcBef>
                <a:spcPts val="0"/>
              </a:spcBef>
              <a:buFont typeface="Arial" panose="020B0604020202020204" pitchFamily="34" charset="0"/>
              <a:buChar char="•"/>
            </a:pPr>
            <a:r>
              <a:rPr lang="en-US" sz="1600" dirty="0"/>
              <a:t>DOT has had this spectrum for nearly 20 years and still not getting to done.  </a:t>
            </a:r>
          </a:p>
          <a:p>
            <a:pPr marL="1885950" lvl="5" indent="-171450">
              <a:spcBef>
                <a:spcPts val="0"/>
              </a:spcBef>
              <a:buFont typeface="Arial" panose="020B0604020202020204" pitchFamily="34" charset="0"/>
              <a:buChar char="•"/>
            </a:pPr>
            <a:endParaRPr lang="en-US" sz="1200" dirty="0"/>
          </a:p>
          <a:p>
            <a:pPr marL="0" indent="-171450">
              <a:spcBef>
                <a:spcPts val="0"/>
              </a:spcBef>
              <a:buFont typeface="Arial" panose="020B0604020202020204" pitchFamily="34" charset="0"/>
              <a:buChar char="•"/>
            </a:pPr>
            <a:r>
              <a:rPr lang="en-US" sz="2000" dirty="0"/>
              <a:t>Phase I testing of prototype U-NII-4 devices</a:t>
            </a:r>
          </a:p>
          <a:p>
            <a:pPr>
              <a:spcBef>
                <a:spcPts val="0"/>
              </a:spcBef>
              <a:buFont typeface="Arial" panose="020B0604020202020204" pitchFamily="34" charset="0"/>
              <a:buChar char="•"/>
            </a:pPr>
            <a:r>
              <a:rPr lang="en-US" sz="1600" dirty="0"/>
              <a:t>Proceeding:</a:t>
            </a:r>
            <a:endParaRPr lang="en-US" sz="1600" u="sng" dirty="0">
              <a:hlinkClick r:id="rId3"/>
            </a:endParaRPr>
          </a:p>
          <a:p>
            <a:pPr lvl="1">
              <a:spcBef>
                <a:spcPts val="0"/>
              </a:spcBef>
              <a:buFont typeface="Arial" panose="020B0604020202020204" pitchFamily="34" charset="0"/>
              <a:buChar char="•"/>
            </a:pPr>
            <a:r>
              <a:rPr lang="en-US" sz="1400" u="sng" dirty="0">
                <a:hlinkClick r:id="rId3"/>
              </a:rPr>
              <a:t>https://www.fcc.gov/ecfs/search/filings?proceedings_name=13-49&amp;sort=date_disseminated,DESC</a:t>
            </a:r>
          </a:p>
          <a:p>
            <a:pPr lvl="1">
              <a:spcBef>
                <a:spcPts val="0"/>
              </a:spcBef>
              <a:buFont typeface="Arial" panose="020B0604020202020204" pitchFamily="34" charset="0"/>
              <a:buChar char="•"/>
            </a:pPr>
            <a:r>
              <a:rPr lang="en-US" sz="1600" u="sng" dirty="0">
                <a:hlinkClick r:id="rId3"/>
              </a:rPr>
              <a:t>https://www.fcc.gov/document/fcc-requests-comment-59-ghz-phase-i-testing-data</a:t>
            </a:r>
            <a:endParaRPr lang="en-US" sz="1600" u="sng" dirty="0"/>
          </a:p>
          <a:p>
            <a:pPr marL="400050" lvl="1" indent="-171450">
              <a:spcBef>
                <a:spcPts val="0"/>
              </a:spcBef>
              <a:buFont typeface="Arial" panose="020B0604020202020204" pitchFamily="34" charset="0"/>
              <a:buChar char="•"/>
            </a:pPr>
            <a:r>
              <a:rPr lang="en-US" sz="1400" dirty="0"/>
              <a:t>The Commission’s Office of Engineering and Technology (OET) is requesting comment on the report for Phase I of tests performed to evaluate potential sharing solutions between the proposed Unlicensed National Information Infrastructure (U-NII) devices and Dedicated Short Range Communications (DSRC) operations in the 5850-5925 MHz (U-NII-4) frequency ban</a:t>
            </a:r>
          </a:p>
          <a:p>
            <a:pPr marL="1428750" lvl="4" indent="-171450">
              <a:spcBef>
                <a:spcPts val="0"/>
              </a:spcBef>
              <a:buFont typeface="Arial" panose="020B0604020202020204" pitchFamily="34" charset="0"/>
              <a:buChar char="•"/>
            </a:pPr>
            <a:endParaRPr lang="en-US" sz="1200" dirty="0"/>
          </a:p>
          <a:p>
            <a:pPr marL="0" indent="-171450">
              <a:spcBef>
                <a:spcPts val="0"/>
              </a:spcBef>
              <a:buFont typeface="Arial" panose="020B0604020202020204" pitchFamily="34" charset="0"/>
              <a:buChar char="•"/>
            </a:pPr>
            <a:r>
              <a:rPr lang="en-US" sz="2000" dirty="0"/>
              <a:t>Net Neutrality is sort of back</a:t>
            </a:r>
          </a:p>
          <a:p>
            <a:pPr marL="400050" lvl="1" indent="-171450">
              <a:spcBef>
                <a:spcPts val="0"/>
              </a:spcBef>
              <a:buFont typeface="Arial" panose="020B0604020202020204" pitchFamily="34" charset="0"/>
              <a:buChar char="•"/>
            </a:pPr>
            <a:r>
              <a:rPr lang="en-US" sz="1400" dirty="0">
                <a:hlinkClick r:id="rId4"/>
              </a:rPr>
              <a:t>https://www.reuters.com/article/us-usa-court-netneutrality/u-s-supreme-court-ends-fight-over-obama-era-net-neutrality-rules-idUSKCN1NA1UW?utm_medium=techboard.mon.20181105&amp;utm_source=email&amp;utm_content=&amp;utm_campaign=campaign</a:t>
            </a:r>
            <a:r>
              <a:rPr lang="en-US" sz="1400" dirty="0"/>
              <a:t> </a:t>
            </a:r>
          </a:p>
          <a:p>
            <a:pPr marL="1428750" lvl="4" indent="-171450">
              <a:spcBef>
                <a:spcPts val="0"/>
              </a:spcBef>
              <a:buFont typeface="Arial" panose="020B0604020202020204" pitchFamily="34" charset="0"/>
              <a:buChar char="•"/>
            </a:pPr>
            <a:endParaRPr lang="en-US" sz="1200" dirty="0"/>
          </a:p>
          <a:p>
            <a:pPr marL="0" indent="-171450">
              <a:spcBef>
                <a:spcPts val="0"/>
              </a:spcBef>
              <a:buFont typeface="Arial" panose="020B0604020202020204" pitchFamily="34" charset="0"/>
              <a:buChar char="•"/>
            </a:pPr>
            <a:r>
              <a:rPr lang="en-US" sz="2000" dirty="0"/>
              <a:t>44 companies have asked FCC to make some changes to the TVWS rules in rural areas.</a:t>
            </a:r>
          </a:p>
          <a:p>
            <a:pPr marL="400050" lvl="1" indent="-171450">
              <a:spcBef>
                <a:spcPts val="0"/>
              </a:spcBef>
              <a:buFont typeface="Arial" panose="020B0604020202020204" pitchFamily="34" charset="0"/>
              <a:buChar char="•"/>
            </a:pPr>
            <a:r>
              <a:rPr lang="en-US" sz="1400" u="sng" dirty="0">
                <a:hlinkClick r:id="rId5"/>
              </a:rPr>
              <a:t>https://ecfsapi.fcc.gov/file/110225014474/FCC%20Joint%20Letter%2011.2.pdf</a:t>
            </a:r>
            <a:r>
              <a:rPr lang="en-US" sz="1400" dirty="0"/>
              <a:t> </a:t>
            </a:r>
          </a:p>
          <a:p>
            <a:pPr marL="0" indent="-171450">
              <a:spcBef>
                <a:spcPts val="0"/>
              </a:spcBef>
              <a:buFont typeface="Arial" panose="020B0604020202020204" pitchFamily="34" charset="0"/>
              <a:buChar char="•"/>
            </a:pPr>
            <a:endParaRPr lang="en-US" sz="2000" dirty="0"/>
          </a:p>
          <a:p>
            <a:pPr marL="0" lvl="1">
              <a:spcBef>
                <a:spcPts val="0"/>
              </a:spcBef>
              <a:buFont typeface="Arial" panose="020B0604020202020204" pitchFamily="34" charset="0"/>
              <a:buChar char="•"/>
            </a:pPr>
            <a:endParaRPr lang="en-US" dirty="0"/>
          </a:p>
          <a:p>
            <a:pPr>
              <a:spcBef>
                <a:spcPts val="0"/>
              </a:spcBef>
              <a:buFont typeface="Arial" panose="020B0604020202020204" pitchFamily="34" charset="0"/>
              <a:buChar char="•"/>
            </a:pPr>
            <a:endParaRPr lang="en-US"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Jay Holcomb (Itron)</a:t>
            </a:r>
            <a:endParaRPr lang="en-GB" dirty="0"/>
          </a:p>
        </p:txBody>
      </p:sp>
    </p:spTree>
    <p:extLst>
      <p:ext uri="{BB962C8B-B14F-4D97-AF65-F5344CB8AC3E}">
        <p14:creationId xmlns:p14="http://schemas.microsoft.com/office/powerpoint/2010/main" val="417314414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t>Slide </a:t>
            </a:r>
            <a:fld id="{AA8A01DF-F7FD-444B-8432-819BBAFADCAE}" type="slidenum">
              <a:rPr lang="en-US" smtClean="0"/>
              <a:pPr/>
              <a:t>124</a:t>
            </a:fld>
            <a:endParaRPr lang="en-US"/>
          </a:p>
        </p:txBody>
      </p:sp>
      <p:sp>
        <p:nvSpPr>
          <p:cNvPr id="7" name="Title 1"/>
          <p:cNvSpPr>
            <a:spLocks noGrp="1"/>
          </p:cNvSpPr>
          <p:nvPr>
            <p:ph type="title"/>
          </p:nvPr>
        </p:nvSpPr>
        <p:spPr>
          <a:xfrm>
            <a:off x="2220913" y="685800"/>
            <a:ext cx="7772400" cy="533400"/>
          </a:xfrm>
        </p:spPr>
        <p:txBody>
          <a:bodyPr/>
          <a:lstStyle/>
          <a:p>
            <a:r>
              <a:rPr lang="en-US" altLang="en-US" sz="2800" dirty="0"/>
              <a:t>Approved</a:t>
            </a:r>
          </a:p>
        </p:txBody>
      </p:sp>
      <p:sp>
        <p:nvSpPr>
          <p:cNvPr id="8" name="Content Placeholder 2"/>
          <p:cNvSpPr>
            <a:spLocks noGrp="1"/>
          </p:cNvSpPr>
          <p:nvPr>
            <p:ph idx="1"/>
          </p:nvPr>
        </p:nvSpPr>
        <p:spPr>
          <a:xfrm>
            <a:off x="2220913" y="1313656"/>
            <a:ext cx="7772400" cy="3886200"/>
          </a:xfrm>
        </p:spPr>
        <p:txBody>
          <a:bodyPr/>
          <a:lstStyle/>
          <a:p>
            <a:r>
              <a:rPr lang="en-US" altLang="en-US" sz="2000" dirty="0"/>
              <a:t>Documents Approved this week</a:t>
            </a:r>
            <a:endParaRPr lang="en-US" altLang="en-US" sz="1800" dirty="0"/>
          </a:p>
          <a:p>
            <a:pPr lvl="1"/>
            <a:r>
              <a:rPr lang="en-US" altLang="en-US" dirty="0"/>
              <a:t>Agenda for the week</a:t>
            </a:r>
          </a:p>
          <a:p>
            <a:pPr lvl="2"/>
            <a:r>
              <a:rPr lang="en-US" altLang="en-US" sz="1600" dirty="0">
                <a:hlinkClick r:id="rId2"/>
              </a:rPr>
              <a:t>https://mentor.ieee.org/802.18/dcn/18/18-18-0144-00-0000-agenda-bkk-plenary-13-15-nov-2018-rr-tag.pptx</a:t>
            </a:r>
            <a:r>
              <a:rPr lang="en-US" altLang="en-US" sz="1600" dirty="0"/>
              <a:t>    (or latest) </a:t>
            </a:r>
          </a:p>
          <a:p>
            <a:pPr lvl="1"/>
            <a:endParaRPr lang="en-US" altLang="en-US" dirty="0"/>
          </a:p>
          <a:p>
            <a:pPr lvl="1"/>
            <a:r>
              <a:rPr lang="en-US" altLang="en-US" dirty="0"/>
              <a:t>Sept. Wireless Interim minutes</a:t>
            </a:r>
            <a:endParaRPr lang="en-US" altLang="en-US" sz="1300" dirty="0">
              <a:hlinkClick r:id="rId3"/>
            </a:endParaRPr>
          </a:p>
          <a:p>
            <a:pPr lvl="2"/>
            <a:r>
              <a:rPr lang="en-US" altLang="en-US" sz="1600" dirty="0">
                <a:hlinkClick r:id="rId4"/>
              </a:rPr>
              <a:t>https://mentor.ieee.org/802.18/dcn/18/18-18-0114-00-0000-meeting-minutes-sept-2018-f2f-waikoloa-hi.docx</a:t>
            </a:r>
            <a:endParaRPr lang="en-US" altLang="en-US" sz="1600" dirty="0"/>
          </a:p>
          <a:p>
            <a:pPr lvl="2"/>
            <a:endParaRPr lang="en-US" altLang="en-US" sz="1600" dirty="0"/>
          </a:p>
          <a:p>
            <a:pPr lvl="1"/>
            <a:r>
              <a:rPr lang="en-US" dirty="0"/>
              <a:t>IEEE 802 comments for FCC 6GHz NPRM, ET – 18-295</a:t>
            </a:r>
          </a:p>
          <a:p>
            <a:pPr lvl="2"/>
            <a:r>
              <a:rPr lang="en-US" dirty="0">
                <a:hlinkClick r:id="rId5"/>
              </a:rPr>
              <a:t>https://mentor.ieee.org/802.18/dcn/18/18-18-0139-07-0000-fcc-18-295-ieee-802-comment.docx</a:t>
            </a:r>
            <a:r>
              <a:rPr lang="en-US" dirty="0"/>
              <a:t> </a:t>
            </a:r>
          </a:p>
          <a:p>
            <a:endParaRPr lang="en-US" sz="2000" dirty="0"/>
          </a:p>
          <a:p>
            <a:r>
              <a:rPr lang="en-US" sz="2000" dirty="0"/>
              <a:t>Teleconferences setup for moving forward.</a:t>
            </a:r>
          </a:p>
          <a:p>
            <a:endParaRPr lang="en-US" sz="2000" dirty="0"/>
          </a:p>
          <a:p>
            <a:r>
              <a:rPr lang="en-US" sz="2000" dirty="0">
                <a:solidFill>
                  <a:schemeClr val="bg1"/>
                </a:solidFill>
              </a:rPr>
              <a:t>IEEE 802 as a whole comments to FCC 6GHz NPRM</a:t>
            </a:r>
          </a:p>
          <a:p>
            <a:pPr marL="857250" lvl="2" indent="0"/>
            <a:endParaRPr lang="en-US" altLang="en-US" sz="1600"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Jay Holcomb (Itron)</a:t>
            </a:r>
            <a:endParaRPr lang="en-GB" dirty="0"/>
          </a:p>
        </p:txBody>
      </p:sp>
    </p:spTree>
    <p:extLst>
      <p:ext uri="{BB962C8B-B14F-4D97-AF65-F5344CB8AC3E}">
        <p14:creationId xmlns:p14="http://schemas.microsoft.com/office/powerpoint/2010/main" val="426898095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t>Slide </a:t>
            </a:r>
            <a:fld id="{AA8A01DF-F7FD-444B-8432-819BBAFADCAE}" type="slidenum">
              <a:rPr lang="en-US" smtClean="0"/>
              <a:pPr/>
              <a:t>125</a:t>
            </a:fld>
            <a:endParaRPr lang="en-US"/>
          </a:p>
        </p:txBody>
      </p:sp>
      <p:sp>
        <p:nvSpPr>
          <p:cNvPr id="7" name="Title 1"/>
          <p:cNvSpPr>
            <a:spLocks noGrp="1"/>
          </p:cNvSpPr>
          <p:nvPr>
            <p:ph type="title"/>
          </p:nvPr>
        </p:nvSpPr>
        <p:spPr>
          <a:xfrm>
            <a:off x="2220913" y="685800"/>
            <a:ext cx="7772400" cy="533400"/>
          </a:xfrm>
        </p:spPr>
        <p:txBody>
          <a:bodyPr/>
          <a:lstStyle/>
          <a:p>
            <a:r>
              <a:rPr lang="en-US" altLang="en-US" sz="2800" dirty="0"/>
              <a:t>Actions required from this week</a:t>
            </a:r>
            <a:endParaRPr lang="en-US" sz="2800" dirty="0"/>
          </a:p>
        </p:txBody>
      </p:sp>
      <p:sp>
        <p:nvSpPr>
          <p:cNvPr id="8" name="Content Placeholder 2"/>
          <p:cNvSpPr>
            <a:spLocks noGrp="1"/>
          </p:cNvSpPr>
          <p:nvPr>
            <p:ph idx="1"/>
          </p:nvPr>
        </p:nvSpPr>
        <p:spPr>
          <a:xfrm>
            <a:off x="2209800" y="1247775"/>
            <a:ext cx="7772400" cy="4114800"/>
          </a:xfrm>
        </p:spPr>
        <p:txBody>
          <a:bodyPr/>
          <a:lstStyle/>
          <a:p>
            <a:pPr>
              <a:spcBef>
                <a:spcPts val="0"/>
              </a:spcBef>
              <a:buFont typeface="Arial" panose="020B0604020202020204" pitchFamily="34" charset="0"/>
              <a:buChar char="•"/>
            </a:pPr>
            <a:r>
              <a:rPr lang="en-US" altLang="en-US" sz="1800" dirty="0">
                <a:solidFill>
                  <a:srgbClr val="00B0F0"/>
                </a:solidFill>
              </a:rPr>
              <a:t>Nothing specific. </a:t>
            </a:r>
          </a:p>
          <a:p>
            <a:pPr>
              <a:spcBef>
                <a:spcPts val="0"/>
              </a:spcBef>
              <a:buFont typeface="Arial" panose="020B0604020202020204" pitchFamily="34" charset="0"/>
              <a:buChar char="•"/>
            </a:pPr>
            <a:r>
              <a:rPr lang="en-US" altLang="en-US" sz="1800" dirty="0">
                <a:solidFill>
                  <a:srgbClr val="00B0F0"/>
                </a:solidFill>
              </a:rPr>
              <a:t>  </a:t>
            </a:r>
          </a:p>
          <a:p>
            <a:pPr>
              <a:spcBef>
                <a:spcPts val="0"/>
              </a:spcBef>
              <a:buFont typeface="Arial" panose="020B0604020202020204" pitchFamily="34" charset="0"/>
              <a:buChar char="•"/>
            </a:pPr>
            <a:endParaRPr lang="en-US" altLang="en-US" sz="1800" dirty="0">
              <a:solidFill>
                <a:srgbClr val="00B0F0"/>
              </a:solidFill>
            </a:endParaRPr>
          </a:p>
          <a:p>
            <a:pPr>
              <a:spcBef>
                <a:spcPts val="0"/>
              </a:spcBef>
              <a:buFont typeface="Arial" panose="020B0604020202020204" pitchFamily="34" charset="0"/>
              <a:buChar char="•"/>
            </a:pPr>
            <a:endParaRPr lang="en-US" altLang="en-US" sz="1800" dirty="0">
              <a:solidFill>
                <a:srgbClr val="00B0F0"/>
              </a:solidFill>
            </a:endParaRPr>
          </a:p>
          <a:p>
            <a:pPr>
              <a:spcBef>
                <a:spcPts val="0"/>
              </a:spcBef>
              <a:buFont typeface="Arial" panose="020B0604020202020204" pitchFamily="34" charset="0"/>
              <a:buChar char="•"/>
            </a:pPr>
            <a:endParaRPr lang="en-US" altLang="en-US" sz="1800" dirty="0">
              <a:solidFill>
                <a:srgbClr val="00B0F0"/>
              </a:solidFill>
            </a:endParaRPr>
          </a:p>
          <a:p>
            <a:pPr>
              <a:spcBef>
                <a:spcPts val="0"/>
              </a:spcBef>
              <a:buFont typeface="Arial" panose="020B0604020202020204" pitchFamily="34" charset="0"/>
              <a:buChar char="•"/>
            </a:pPr>
            <a:endParaRPr lang="en-US" altLang="en-US" sz="1800" dirty="0">
              <a:solidFill>
                <a:srgbClr val="00B0F0"/>
              </a:solidFill>
            </a:endParaRPr>
          </a:p>
          <a:p>
            <a:pPr>
              <a:spcBef>
                <a:spcPts val="0"/>
              </a:spcBef>
              <a:buFont typeface="Arial" panose="020B0604020202020204" pitchFamily="34" charset="0"/>
              <a:buChar char="•"/>
            </a:pPr>
            <a:endParaRPr lang="en-US" altLang="en-US" sz="1800" dirty="0">
              <a:solidFill>
                <a:srgbClr val="00B0F0"/>
              </a:solidFill>
            </a:endParaRPr>
          </a:p>
          <a:p>
            <a:pPr>
              <a:spcBef>
                <a:spcPts val="0"/>
              </a:spcBef>
              <a:buFont typeface="Arial" panose="020B0604020202020204" pitchFamily="34" charset="0"/>
              <a:buChar char="•"/>
            </a:pPr>
            <a:endParaRPr lang="en-US" altLang="en-US" sz="1800" dirty="0">
              <a:solidFill>
                <a:srgbClr val="00B0F0"/>
              </a:solidFill>
            </a:endParaRPr>
          </a:p>
          <a:p>
            <a:pPr>
              <a:spcBef>
                <a:spcPts val="0"/>
              </a:spcBef>
              <a:buFont typeface="Arial" panose="020B0604020202020204" pitchFamily="34" charset="0"/>
              <a:buChar char="•"/>
            </a:pPr>
            <a:endParaRPr lang="en-US" altLang="en-US" sz="1800" dirty="0">
              <a:solidFill>
                <a:srgbClr val="00B0F0"/>
              </a:solidFill>
            </a:endParaRPr>
          </a:p>
          <a:p>
            <a:pPr>
              <a:spcBef>
                <a:spcPts val="0"/>
              </a:spcBef>
              <a:buFont typeface="Arial" panose="020B0604020202020204" pitchFamily="34" charset="0"/>
              <a:buChar char="•"/>
            </a:pPr>
            <a:endParaRPr lang="en-US" altLang="en-US" sz="1800" dirty="0"/>
          </a:p>
          <a:p>
            <a:pPr>
              <a:spcBef>
                <a:spcPts val="0"/>
              </a:spcBef>
              <a:buFont typeface="Arial" panose="020B0604020202020204" pitchFamily="34" charset="0"/>
              <a:buChar char="•"/>
            </a:pPr>
            <a:r>
              <a:rPr lang="en-US" altLang="en-US" sz="1800" dirty="0"/>
              <a:t>Monitor: </a:t>
            </a:r>
          </a:p>
          <a:p>
            <a:pPr lvl="1">
              <a:spcBef>
                <a:spcPts val="0"/>
              </a:spcBef>
              <a:buFont typeface="Arial" panose="020B0604020202020204" pitchFamily="34" charset="0"/>
              <a:buChar char="•"/>
            </a:pPr>
            <a:r>
              <a:rPr lang="en-US" altLang="en-US" sz="1600" dirty="0"/>
              <a:t>Sharing and license-exempt; </a:t>
            </a:r>
          </a:p>
          <a:p>
            <a:pPr lvl="2">
              <a:spcBef>
                <a:spcPts val="0"/>
              </a:spcBef>
              <a:buFont typeface="Arial" panose="020B0604020202020204" pitchFamily="34" charset="0"/>
              <a:buChar char="•"/>
            </a:pPr>
            <a:r>
              <a:rPr lang="en-US" sz="1400" dirty="0"/>
              <a:t>Additional Fixed Service (FS) Protection ex </a:t>
            </a:r>
            <a:r>
              <a:rPr lang="en-US" sz="1400" dirty="0" err="1"/>
              <a:t>parte</a:t>
            </a:r>
            <a:r>
              <a:rPr lang="en-US" sz="1400" dirty="0"/>
              <a:t> </a:t>
            </a:r>
            <a:r>
              <a:rPr lang="en-US" sz="1400" dirty="0">
                <a:hlinkClick r:id="rId2"/>
              </a:rPr>
              <a:t>&lt;doc&gt;</a:t>
            </a:r>
            <a:endParaRPr lang="en-US" sz="1400" dirty="0"/>
          </a:p>
          <a:p>
            <a:pPr lvl="2">
              <a:spcBef>
                <a:spcPts val="0"/>
              </a:spcBef>
              <a:buFont typeface="Arial" panose="020B0604020202020204" pitchFamily="34" charset="0"/>
              <a:buChar char="•"/>
            </a:pPr>
            <a:r>
              <a:rPr lang="en-US" sz="1400" dirty="0"/>
              <a:t>Next Generation Spectrum Management (NGSM) </a:t>
            </a:r>
            <a:r>
              <a:rPr lang="en-US" altLang="en-US" sz="1400" dirty="0">
                <a:hlinkClick r:id="rId3"/>
              </a:rPr>
              <a:t>&lt;doc&gt;</a:t>
            </a:r>
            <a:endParaRPr lang="en-US" altLang="en-US" sz="1400" dirty="0"/>
          </a:p>
          <a:p>
            <a:pPr lvl="2">
              <a:spcBef>
                <a:spcPts val="0"/>
              </a:spcBef>
              <a:buFont typeface="Arial" panose="020B0604020202020204" pitchFamily="34" charset="0"/>
              <a:buChar char="•"/>
            </a:pPr>
            <a:r>
              <a:rPr lang="en-US" altLang="en-US" sz="1400" dirty="0"/>
              <a:t>802.11 WNG proposal on Future of Unlicensed Spectrum </a:t>
            </a:r>
            <a:r>
              <a:rPr lang="en-US" altLang="en-US" sz="1400" dirty="0">
                <a:hlinkClick r:id="rId4"/>
              </a:rPr>
              <a:t>&lt;doc&gt;</a:t>
            </a:r>
            <a:r>
              <a:rPr lang="en-US" altLang="en-US" sz="1400" dirty="0"/>
              <a:t> </a:t>
            </a:r>
          </a:p>
          <a:p>
            <a:pPr lvl="2">
              <a:spcBef>
                <a:spcPts val="0"/>
              </a:spcBef>
              <a:buFont typeface="Arial" panose="020B0604020202020204" pitchFamily="34" charset="0"/>
              <a:buChar char="•"/>
            </a:pPr>
            <a:r>
              <a:rPr lang="en-US" altLang="en-US" sz="1400" dirty="0"/>
              <a:t>A perspective on regardless of everything we do, the available spectrum has a hard limit </a:t>
            </a:r>
            <a:r>
              <a:rPr lang="en-US" altLang="en-US" sz="1400" dirty="0">
                <a:hlinkClick r:id="rId5"/>
              </a:rPr>
              <a:t>&lt;doc&gt;</a:t>
            </a:r>
            <a:r>
              <a:rPr lang="en-US" altLang="en-US" sz="1400" dirty="0"/>
              <a:t>              </a:t>
            </a:r>
          </a:p>
          <a:p>
            <a:pPr lvl="2">
              <a:spcBef>
                <a:spcPts val="0"/>
              </a:spcBef>
              <a:buFont typeface="Arial" panose="020B0604020202020204" pitchFamily="34" charset="0"/>
              <a:buChar char="•"/>
            </a:pPr>
            <a:r>
              <a:rPr lang="en-US" altLang="en-US" sz="1400" dirty="0"/>
              <a:t>Including push to bi-directional sharing </a:t>
            </a:r>
            <a:r>
              <a:rPr lang="en-US" altLang="en-US" sz="1400" dirty="0">
                <a:hlinkClick r:id="rId6"/>
              </a:rPr>
              <a:t>&lt;doc&gt;</a:t>
            </a:r>
            <a:r>
              <a:rPr lang="en-US" altLang="en-US" sz="1400" dirty="0"/>
              <a:t>  </a:t>
            </a:r>
          </a:p>
          <a:p>
            <a:pPr lvl="2">
              <a:spcBef>
                <a:spcPts val="0"/>
              </a:spcBef>
              <a:buFont typeface="Arial" panose="020B0604020202020204" pitchFamily="34" charset="0"/>
              <a:buChar char="•"/>
            </a:pPr>
            <a:endParaRPr lang="en-US" altLang="en-US" sz="1400"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Jay Holcomb (Itron)</a:t>
            </a:r>
            <a:endParaRPr lang="en-GB" dirty="0"/>
          </a:p>
        </p:txBody>
      </p:sp>
    </p:spTree>
    <p:extLst>
      <p:ext uri="{BB962C8B-B14F-4D97-AF65-F5344CB8AC3E}">
        <p14:creationId xmlns:p14="http://schemas.microsoft.com/office/powerpoint/2010/main" val="16695841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t>Slide </a:t>
            </a:r>
            <a:fld id="{AA8A01DF-F7FD-444B-8432-819BBAFADCAE}" type="slidenum">
              <a:rPr lang="en-US" smtClean="0"/>
              <a:pPr/>
              <a:t>126</a:t>
            </a:fld>
            <a:endParaRPr lang="en-US"/>
          </a:p>
        </p:txBody>
      </p:sp>
      <p:sp>
        <p:nvSpPr>
          <p:cNvPr id="7" name="Title 1"/>
          <p:cNvSpPr>
            <a:spLocks noGrp="1"/>
          </p:cNvSpPr>
          <p:nvPr>
            <p:ph type="title"/>
          </p:nvPr>
        </p:nvSpPr>
        <p:spPr>
          <a:xfrm>
            <a:off x="2220913" y="685800"/>
            <a:ext cx="7772400" cy="1066800"/>
          </a:xfrm>
        </p:spPr>
        <p:txBody>
          <a:bodyPr/>
          <a:lstStyle/>
          <a:p>
            <a:r>
              <a:rPr lang="en-GB" sz="2800" dirty="0"/>
              <a:t>802.18 Meeting Close</a:t>
            </a:r>
            <a:endParaRPr lang="en-US" sz="2800" dirty="0"/>
          </a:p>
        </p:txBody>
      </p:sp>
      <p:sp>
        <p:nvSpPr>
          <p:cNvPr id="8" name="Content Placeholder 2"/>
          <p:cNvSpPr>
            <a:spLocks noGrp="1"/>
          </p:cNvSpPr>
          <p:nvPr>
            <p:ph idx="1"/>
          </p:nvPr>
        </p:nvSpPr>
        <p:spPr>
          <a:xfrm>
            <a:off x="2221878" y="1518214"/>
            <a:ext cx="8446122" cy="4951413"/>
          </a:xfrm>
        </p:spPr>
        <p:txBody>
          <a:bodyPr/>
          <a:lstStyle/>
          <a:p>
            <a:r>
              <a:rPr lang="en-US" sz="2000" dirty="0"/>
              <a:t>The RR-TAG adjourned AM1 Thursday this week. </a:t>
            </a:r>
          </a:p>
          <a:p>
            <a:pPr lvl="1"/>
            <a:r>
              <a:rPr lang="en-US" dirty="0"/>
              <a:t>Will hold weekly, as needed, teleconferences, 15:00-15:55 ET Thursdays</a:t>
            </a:r>
          </a:p>
          <a:p>
            <a:pPr lvl="1"/>
            <a:r>
              <a:rPr lang="en-US" dirty="0"/>
              <a:t>Scheduled </a:t>
            </a:r>
            <a:r>
              <a:rPr lang="en-US"/>
              <a:t>through  25 </a:t>
            </a:r>
            <a:r>
              <a:rPr lang="en-US" dirty="0"/>
              <a:t>April 2019</a:t>
            </a:r>
          </a:p>
          <a:p>
            <a:pPr lvl="1"/>
            <a:r>
              <a:rPr lang="en-US" dirty="0"/>
              <a:t>Watch for updates via 802.18 </a:t>
            </a:r>
            <a:r>
              <a:rPr lang="en-US" dirty="0" err="1"/>
              <a:t>listserver</a:t>
            </a:r>
            <a:endParaRPr lang="en-US" dirty="0"/>
          </a:p>
          <a:p>
            <a:pPr lvl="1"/>
            <a:endParaRPr lang="en-US" dirty="0"/>
          </a:p>
          <a:p>
            <a:pPr lvl="1"/>
            <a:r>
              <a:rPr lang="en-US" b="1" dirty="0"/>
              <a:t>Next teleconference planed for 29 Nov 2018, </a:t>
            </a:r>
            <a:r>
              <a:rPr lang="en-US" dirty="0"/>
              <a:t>1500et/1200pt</a:t>
            </a:r>
          </a:p>
          <a:p>
            <a:pPr lvl="2"/>
            <a:r>
              <a:rPr lang="en-US" dirty="0"/>
              <a:t>No teleconference next week, 22 Nov. </a:t>
            </a:r>
          </a:p>
          <a:p>
            <a:pPr lvl="2"/>
            <a:r>
              <a:rPr lang="en-US" sz="2000" dirty="0"/>
              <a:t>Call in information: </a:t>
            </a:r>
            <a:r>
              <a:rPr lang="en-US" altLang="en-US" sz="2000" dirty="0"/>
              <a:t>18-16/0038-10 </a:t>
            </a:r>
            <a:r>
              <a:rPr lang="en-US" altLang="en-US" sz="2000" b="1" dirty="0"/>
              <a:t>(</a:t>
            </a:r>
            <a:r>
              <a:rPr lang="en-US" altLang="en-US" sz="2000" b="1" i="1" u="sng" dirty="0"/>
              <a:t>or latest, watch for an update</a:t>
            </a:r>
            <a:r>
              <a:rPr lang="en-US" altLang="en-US" sz="2000" b="1" dirty="0"/>
              <a:t>)</a:t>
            </a:r>
            <a:endParaRPr lang="en-US" sz="2000" b="1" dirty="0"/>
          </a:p>
          <a:p>
            <a:pPr lvl="2"/>
            <a:r>
              <a:rPr lang="en-US" sz="2000" dirty="0"/>
              <a:t>All notices are sent through the 802.18 list server reflector. </a:t>
            </a:r>
          </a:p>
          <a:p>
            <a:endParaRPr lang="en-US" sz="2000" b="0" dirty="0"/>
          </a:p>
          <a:p>
            <a:pPr>
              <a:buFont typeface="Arial" panose="020B0604020202020204" pitchFamily="34" charset="0"/>
              <a:buChar char="•"/>
            </a:pPr>
            <a:r>
              <a:rPr lang="en-US" sz="2000" b="0" dirty="0"/>
              <a:t>The next face to face meeting of the 802.18 RR-TAG will be at the IEEE 802 13-18 January19 Wireless Interim in St. Louis, MO, USA at the Hilton St Louis at the Ballpark.</a:t>
            </a:r>
            <a:endParaRPr lang="en-US" sz="2000" dirty="0"/>
          </a:p>
          <a:p>
            <a:pPr>
              <a:buFont typeface="Arial" panose="020B0604020202020204" pitchFamily="34" charset="0"/>
              <a:buChar char="•"/>
            </a:pPr>
            <a:endParaRPr lang="en-US" sz="2000"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Jay Holcomb (Itron)</a:t>
            </a:r>
            <a:endParaRPr lang="en-GB" dirty="0"/>
          </a:p>
        </p:txBody>
      </p:sp>
    </p:spTree>
    <p:extLst>
      <p:ext uri="{BB962C8B-B14F-4D97-AF65-F5344CB8AC3E}">
        <p14:creationId xmlns:p14="http://schemas.microsoft.com/office/powerpoint/2010/main" val="309954652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t>Slide </a:t>
            </a:r>
            <a:fld id="{AA8A01DF-F7FD-444B-8432-819BBAFADCAE}" type="slidenum">
              <a:rPr lang="en-US" smtClean="0"/>
              <a:pPr/>
              <a:t>127</a:t>
            </a:fld>
            <a:endParaRPr lang="en-US"/>
          </a:p>
        </p:txBody>
      </p:sp>
      <p:sp>
        <p:nvSpPr>
          <p:cNvPr id="7" name="Title 1"/>
          <p:cNvSpPr>
            <a:spLocks noGrp="1"/>
          </p:cNvSpPr>
          <p:nvPr>
            <p:ph type="title"/>
          </p:nvPr>
        </p:nvSpPr>
        <p:spPr>
          <a:xfrm>
            <a:off x="2220913" y="685800"/>
            <a:ext cx="7772400" cy="1066800"/>
          </a:xfrm>
        </p:spPr>
        <p:txBody>
          <a:bodyPr/>
          <a:lstStyle/>
          <a:p>
            <a:r>
              <a:rPr lang="en-US" sz="2800" dirty="0"/>
              <a:t> </a:t>
            </a:r>
          </a:p>
        </p:txBody>
      </p:sp>
      <p:sp>
        <p:nvSpPr>
          <p:cNvPr id="8" name="Content Placeholder 2"/>
          <p:cNvSpPr>
            <a:spLocks noGrp="1"/>
          </p:cNvSpPr>
          <p:nvPr>
            <p:ph idx="1"/>
          </p:nvPr>
        </p:nvSpPr>
        <p:spPr>
          <a:xfrm>
            <a:off x="2221878" y="1518214"/>
            <a:ext cx="8446122" cy="4951413"/>
          </a:xfrm>
        </p:spPr>
        <p:txBody>
          <a:bodyPr/>
          <a:lstStyle/>
          <a:p>
            <a:r>
              <a:rPr lang="en-US" sz="2000" dirty="0"/>
              <a:t>Thank You</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Jay Holcomb (Itron)</a:t>
            </a:r>
            <a:endParaRPr lang="en-GB" dirty="0"/>
          </a:p>
        </p:txBody>
      </p:sp>
    </p:spTree>
    <p:extLst>
      <p:ext uri="{BB962C8B-B14F-4D97-AF65-F5344CB8AC3E}">
        <p14:creationId xmlns:p14="http://schemas.microsoft.com/office/powerpoint/2010/main" val="316552695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2220912" y="333376"/>
            <a:ext cx="2303452" cy="273051"/>
          </a:xfrm>
        </p:spPr>
        <p:txBody>
          <a:bodyPr/>
          <a:lstStyle/>
          <a:p>
            <a:r>
              <a:rPr lang="en-US" dirty="0"/>
              <a:t>November 2018</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dirty="0" smtClean="0"/>
              <a:t>Tuncer Baykas, IMU</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128</a:t>
            </a:fld>
            <a:endParaRPr lang="en-GB" dirty="0"/>
          </a:p>
        </p:txBody>
      </p:sp>
      <p:sp>
        <p:nvSpPr>
          <p:cNvPr id="3073" name="Rectangle 1"/>
          <p:cNvSpPr>
            <a:spLocks noGrp="1" noChangeArrowheads="1"/>
          </p:cNvSpPr>
          <p:nvPr>
            <p:ph type="title"/>
          </p:nvPr>
        </p:nvSpPr>
        <p:spPr>
          <a:xfrm>
            <a:off x="2209800" y="685800"/>
            <a:ext cx="7772400" cy="1066800"/>
          </a:xfrm>
          <a:ln/>
        </p:spPr>
        <p:txBody>
          <a:bodyPr/>
          <a:lstStyle/>
          <a:p>
            <a:pPr>
              <a:tabLst>
                <a:tab pos="0" algn="l"/>
                <a:tab pos="914424" algn="l"/>
                <a:tab pos="1828849" algn="l"/>
                <a:tab pos="2743273" algn="l"/>
                <a:tab pos="3657698" algn="l"/>
                <a:tab pos="4572122" algn="l"/>
                <a:tab pos="5486545" algn="l"/>
                <a:tab pos="6400970" algn="l"/>
                <a:tab pos="7315394" algn="l"/>
                <a:tab pos="8229818" algn="l"/>
                <a:tab pos="9144243" algn="l"/>
                <a:tab pos="10058667" algn="l"/>
              </a:tabLst>
            </a:pPr>
            <a:r>
              <a:rPr lang="en-GB" sz="3375" dirty="0"/>
              <a:t>November </a:t>
            </a:r>
            <a:r>
              <a:rPr lang="en-GB" sz="3375" dirty="0"/>
              <a:t>2018 </a:t>
            </a:r>
            <a:br>
              <a:rPr lang="en-GB" sz="3375" dirty="0"/>
            </a:br>
            <a:r>
              <a:rPr lang="en-GB" sz="3375" dirty="0"/>
              <a:t>802.19 </a:t>
            </a:r>
            <a:r>
              <a:rPr lang="en-GB" sz="3375" dirty="0"/>
              <a:t>Liaison Report</a:t>
            </a:r>
          </a:p>
        </p:txBody>
      </p:sp>
      <p:sp>
        <p:nvSpPr>
          <p:cNvPr id="3074" name="Rectangle 2"/>
          <p:cNvSpPr>
            <a:spLocks noGrp="1" noChangeArrowheads="1"/>
          </p:cNvSpPr>
          <p:nvPr>
            <p:ph type="body" idx="1"/>
          </p:nvPr>
        </p:nvSpPr>
        <p:spPr>
          <a:xfrm>
            <a:off x="2209800" y="1674812"/>
            <a:ext cx="7772400" cy="396876"/>
          </a:xfrm>
          <a:ln/>
        </p:spPr>
        <p:txBody>
          <a:bodyPr/>
          <a:lstStyle/>
          <a:p>
            <a:pPr marL="0" indent="0" algn="ctr">
              <a:spcBef>
                <a:spcPts val="500"/>
              </a:spcBef>
              <a:tabLst>
                <a:tab pos="912837" algn="l"/>
                <a:tab pos="1827262" algn="l"/>
                <a:tab pos="2741686" algn="l"/>
                <a:tab pos="3656110" algn="l"/>
                <a:tab pos="4570535" algn="l"/>
                <a:tab pos="5484959" algn="l"/>
                <a:tab pos="6399383" algn="l"/>
                <a:tab pos="7313808" algn="l"/>
                <a:tab pos="8228232" algn="l"/>
                <a:tab pos="9142657" algn="l"/>
                <a:tab pos="10057080" algn="l"/>
              </a:tabLst>
            </a:pPr>
            <a:r>
              <a:rPr lang="en-GB" sz="2000" dirty="0"/>
              <a:t>Date:</a:t>
            </a:r>
            <a:r>
              <a:rPr lang="en-GB" sz="2000" b="0" dirty="0"/>
              <a:t> 2018-11</a:t>
            </a:r>
            <a:r>
              <a:rPr lang="en-GB" sz="2000" b="0" dirty="0"/>
              <a:t>-11</a:t>
            </a:r>
            <a:endParaRPr lang="en-GB" sz="2000" b="0" dirty="0"/>
          </a:p>
        </p:txBody>
      </p:sp>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9" algn="l"/>
                <a:tab pos="1257334" algn="l"/>
                <a:tab pos="2171758" algn="l"/>
                <a:tab pos="3086182" algn="l"/>
                <a:tab pos="4000606" algn="l"/>
                <a:tab pos="4915030" algn="l"/>
                <a:tab pos="5829455" algn="l"/>
                <a:tab pos="6743879" algn="l"/>
                <a:tab pos="7658303" algn="l"/>
                <a:tab pos="8572728" algn="l"/>
                <a:tab pos="9487152" algn="l"/>
                <a:tab pos="10401577" algn="l"/>
              </a:tabLst>
            </a:pPr>
            <a:r>
              <a:rPr lang="en-GB" sz="2000" dirty="0">
                <a:solidFill>
                  <a:srgbClr val="000000"/>
                </a:solidFill>
                <a:latin typeface="Calibri" panose="020F0502020204030204" pitchFamily="34" charset="0"/>
              </a:rPr>
              <a:t>Authors:</a:t>
            </a:r>
          </a:p>
        </p:txBody>
      </p:sp>
      <p:grpSp>
        <p:nvGrpSpPr>
          <p:cNvPr id="12" name="Group 11"/>
          <p:cNvGrpSpPr/>
          <p:nvPr/>
        </p:nvGrpSpPr>
        <p:grpSpPr>
          <a:xfrm>
            <a:off x="2095500" y="5754469"/>
            <a:ext cx="8001000" cy="646331"/>
            <a:chOff x="571500" y="5449669"/>
            <a:chExt cx="8001000" cy="646331"/>
          </a:xfrm>
        </p:grpSpPr>
        <p:sp>
          <p:nvSpPr>
            <p:cNvPr id="4" name="TextBox 3"/>
            <p:cNvSpPr txBox="1"/>
            <p:nvPr/>
          </p:nvSpPr>
          <p:spPr>
            <a:xfrm>
              <a:off x="571500" y="5449669"/>
              <a:ext cx="8001000" cy="646331"/>
            </a:xfrm>
            <a:prstGeom prst="rect">
              <a:avLst/>
            </a:prstGeom>
            <a:noFill/>
          </p:spPr>
          <p:txBody>
            <a:bodyPr wrap="square" rtlCol="0">
              <a:spAutoFit/>
            </a:bodyPr>
            <a:lstStyle/>
            <a:p>
              <a:r>
                <a:rPr lang="en-US" sz="120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74"/>
              <a:endParaRPr lang="en-US" dirty="0"/>
            </a:p>
          </p:txBody>
        </p:sp>
      </p:grpSp>
      <p:graphicFrame>
        <p:nvGraphicFramePr>
          <p:cNvPr id="13" name="Object 3"/>
          <p:cNvGraphicFramePr>
            <a:graphicFrameLocks noChangeAspect="1"/>
          </p:cNvGraphicFramePr>
          <p:nvPr>
            <p:extLst/>
          </p:nvPr>
        </p:nvGraphicFramePr>
        <p:xfrm>
          <a:off x="1881187" y="2786063"/>
          <a:ext cx="8627567" cy="1474887"/>
        </p:xfrm>
        <a:graphic>
          <a:graphicData uri="http://schemas.openxmlformats.org/presentationml/2006/ole">
            <mc:AlternateContent xmlns:mc="http://schemas.openxmlformats.org/markup-compatibility/2006">
              <mc:Choice xmlns:v="urn:schemas-microsoft-com:vml" Requires="v">
                <p:oleObj spid="_x0000_s54279" name="Document" r:id="rId4" imgW="8851900" imgH="1612900" progId="Word.Document.8">
                  <p:embed/>
                </p:oleObj>
              </mc:Choice>
              <mc:Fallback>
                <p:oleObj name="Document" r:id="rId4" imgW="8851900" imgH="1612900" progId="Word.Document.8">
                  <p:embed/>
                  <p:pic>
                    <p:nvPicPr>
                      <p:cNvPr id="0" name=""/>
                      <p:cNvPicPr>
                        <a:picLocks noChangeAspect="1" noChangeArrowheads="1"/>
                      </p:cNvPicPr>
                      <p:nvPr/>
                    </p:nvPicPr>
                    <p:blipFill>
                      <a:blip r:embed="rId5"/>
                      <a:srcRect/>
                      <a:stretch>
                        <a:fillRect/>
                      </a:stretch>
                    </p:blipFill>
                    <p:spPr bwMode="auto">
                      <a:xfrm>
                        <a:off x="1881187" y="2786063"/>
                        <a:ext cx="8627567" cy="1474887"/>
                      </a:xfrm>
                      <a:prstGeom prst="rect">
                        <a:avLst/>
                      </a:prstGeom>
                      <a:noFill/>
                      <a:extLst/>
                    </p:spPr>
                  </p:pic>
                </p:oleObj>
              </mc:Fallback>
            </mc:AlternateContent>
          </a:graphicData>
        </a:graphic>
      </p:graphicFrame>
    </p:spTree>
    <p:extLst>
      <p:ext uri="{BB962C8B-B14F-4D97-AF65-F5344CB8AC3E}">
        <p14:creationId xmlns:p14="http://schemas.microsoft.com/office/powerpoint/2010/main" val="33967886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75" dirty="0"/>
              <a:t>Summary</a:t>
            </a:r>
            <a:endParaRPr lang="en-US" sz="3375" dirty="0"/>
          </a:p>
        </p:txBody>
      </p:sp>
      <p:sp>
        <p:nvSpPr>
          <p:cNvPr id="3" name="Content Placeholder 2"/>
          <p:cNvSpPr>
            <a:spLocks noGrp="1"/>
          </p:cNvSpPr>
          <p:nvPr>
            <p:ph idx="1"/>
          </p:nvPr>
        </p:nvSpPr>
        <p:spPr/>
        <p:txBody>
          <a:bodyPr/>
          <a:lstStyle/>
          <a:p>
            <a:r>
              <a:rPr lang="en-US" sz="2625" dirty="0"/>
              <a:t>Sub</a:t>
            </a:r>
            <a:r>
              <a:rPr lang="en-US" sz="2625" dirty="0"/>
              <a:t>-1GHz Coexistence Study </a:t>
            </a:r>
            <a:r>
              <a:rPr lang="en-US" sz="2625" dirty="0"/>
              <a:t>Group</a:t>
            </a:r>
          </a:p>
          <a:p>
            <a:r>
              <a:rPr lang="en-US" sz="2625" dirty="0"/>
              <a:t>Evaluation of CAD Process</a:t>
            </a:r>
            <a:endParaRPr lang="en-US" sz="2625"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129</a:t>
            </a:fld>
            <a:endParaRPr lang="en-GB" dirty="0"/>
          </a:p>
        </p:txBody>
      </p:sp>
      <p:sp>
        <p:nvSpPr>
          <p:cNvPr id="6" name="Date Placeholder 5"/>
          <p:cNvSpPr>
            <a:spLocks noGrp="1"/>
          </p:cNvSpPr>
          <p:nvPr>
            <p:ph type="dt" idx="15"/>
          </p:nvPr>
        </p:nvSpPr>
        <p:spPr/>
        <p:txBody>
          <a:bodyPr/>
          <a:lstStyle/>
          <a:p>
            <a:r>
              <a:rPr lang="en-US" dirty="0"/>
              <a:t>November 2018</a:t>
            </a:r>
            <a:endParaRPr lang="en-GB" dirty="0"/>
          </a:p>
        </p:txBody>
      </p:sp>
      <p:sp>
        <p:nvSpPr>
          <p:cNvPr id="8" name="Footer Placeholder 4"/>
          <p:cNvSpPr>
            <a:spLocks noGrp="1"/>
          </p:cNvSpPr>
          <p:nvPr>
            <p:ph type="ftr" idx="14"/>
          </p:nvPr>
        </p:nvSpPr>
        <p:spPr>
          <a:xfrm>
            <a:off x="7024694" y="6475414"/>
            <a:ext cx="3041644" cy="180975"/>
          </a:xfrm>
        </p:spPr>
        <p:txBody>
          <a:bodyPr/>
          <a:lstStyle/>
          <a:p>
            <a:r>
              <a:rPr lang="en-GB" dirty="0" smtClean="0"/>
              <a:t>Tuncer Baykas, IMU</a:t>
            </a:r>
            <a:endParaRPr lang="en-GB" dirty="0"/>
          </a:p>
        </p:txBody>
      </p:sp>
    </p:spTree>
    <p:extLst>
      <p:ext uri="{BB962C8B-B14F-4D97-AF65-F5344CB8AC3E}">
        <p14:creationId xmlns:p14="http://schemas.microsoft.com/office/powerpoint/2010/main" val="286237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20946"/>
            <a:ext cx="7770813" cy="609600"/>
          </a:xfrm>
        </p:spPr>
        <p:txBody>
          <a:bodyPr/>
          <a:lstStyle/>
          <a:p>
            <a:r>
              <a:rPr lang="en-US" dirty="0"/>
              <a:t>802.11 AANI SC – November 2018</a:t>
            </a:r>
          </a:p>
        </p:txBody>
      </p:sp>
      <p:sp>
        <p:nvSpPr>
          <p:cNvPr id="3" name="Content Placeholder 2"/>
          <p:cNvSpPr>
            <a:spLocks noGrp="1"/>
          </p:cNvSpPr>
          <p:nvPr>
            <p:ph idx="1"/>
          </p:nvPr>
        </p:nvSpPr>
        <p:spPr>
          <a:xfrm>
            <a:off x="870412" y="1245066"/>
            <a:ext cx="11321588" cy="5016361"/>
          </a:xfrm>
        </p:spPr>
        <p:txBody>
          <a:bodyPr/>
          <a:lstStyle/>
          <a:p>
            <a:pPr marL="400050">
              <a:buFont typeface="Arial" panose="020B0604020202020204" pitchFamily="34" charset="0"/>
              <a:buChar char="•"/>
            </a:pPr>
            <a:r>
              <a:rPr lang="en-US" altLang="en-US" sz="2000" dirty="0"/>
              <a:t>Meeting Goals: </a:t>
            </a:r>
          </a:p>
          <a:p>
            <a:pPr marL="971550" lvl="1" indent="-457200">
              <a:buFont typeface="+mj-lt"/>
              <a:buAutoNum type="arabicPeriod"/>
            </a:pPr>
            <a:r>
              <a:rPr lang="en-US" altLang="en-US" dirty="0"/>
              <a:t>Review AANI SC status and activities </a:t>
            </a:r>
          </a:p>
          <a:p>
            <a:pPr marL="971550" lvl="1" indent="-457200">
              <a:buFont typeface="+mj-lt"/>
              <a:buAutoNum type="arabicPeriod"/>
            </a:pPr>
            <a:r>
              <a:rPr lang="en-US" altLang="en-US" dirty="0"/>
              <a:t>Review 802.11 technical performance relative to IMT-2020 requirements contributions </a:t>
            </a:r>
          </a:p>
          <a:p>
            <a:pPr marL="971550" lvl="1" indent="-457200">
              <a:buFont typeface="+mj-lt"/>
              <a:buAutoNum type="arabicPeriod"/>
            </a:pPr>
            <a:r>
              <a:rPr lang="en-US" altLang="en-US" dirty="0"/>
              <a:t>Finalize and agree Liaison Statement on 802.11 Technical performance relative to IMT-2020 requirements.</a:t>
            </a:r>
          </a:p>
          <a:p>
            <a:pPr marL="400050">
              <a:buFont typeface="Arial" panose="020B0604020202020204" pitchFamily="34" charset="0"/>
              <a:buChar char="•"/>
            </a:pPr>
            <a:r>
              <a:rPr lang="en-US" altLang="en-US" sz="2000" dirty="0"/>
              <a:t>Agenda:</a:t>
            </a:r>
            <a:r>
              <a:rPr lang="en-US" altLang="en-US" sz="2000" b="0" dirty="0"/>
              <a:t> </a:t>
            </a:r>
            <a:r>
              <a:rPr lang="en-US" altLang="en-US" sz="2000" b="0" dirty="0">
                <a:hlinkClick r:id="rId2"/>
              </a:rPr>
              <a:t>11-18/1721r2</a:t>
            </a:r>
            <a:r>
              <a:rPr lang="en-US" altLang="en-US" sz="2000" b="0" dirty="0"/>
              <a:t> , met for 2 hours one session Monday PM2  </a:t>
            </a:r>
            <a:r>
              <a:rPr lang="en-US" altLang="en-US" sz="2000" dirty="0"/>
              <a:t>Minutes: </a:t>
            </a:r>
            <a:r>
              <a:rPr lang="en-US" altLang="en-US" sz="2000" b="0" dirty="0">
                <a:hlinkClick r:id="rId3"/>
              </a:rPr>
              <a:t>11-18/2051r0</a:t>
            </a:r>
            <a:endParaRPr lang="en-US" altLang="en-US" sz="2000" b="0" dirty="0"/>
          </a:p>
          <a:p>
            <a:pPr marL="400050">
              <a:buFont typeface="Arial" panose="020B0604020202020204" pitchFamily="34" charset="0"/>
              <a:buChar char="•"/>
            </a:pPr>
            <a:r>
              <a:rPr lang="en-US" altLang="en-US" sz="2800" dirty="0"/>
              <a:t>Reviewed AANI SC status and activity</a:t>
            </a:r>
          </a:p>
          <a:p>
            <a:pPr marL="400050">
              <a:buFont typeface="Arial" panose="020B0604020202020204" pitchFamily="34" charset="0"/>
              <a:buChar char="•"/>
            </a:pPr>
            <a:r>
              <a:rPr lang="en-US" altLang="en-US" sz="2800" dirty="0"/>
              <a:t>Reviewed contributions (list provided on following slide)</a:t>
            </a:r>
          </a:p>
          <a:p>
            <a:pPr marL="400050">
              <a:buFont typeface="Arial" panose="020B0604020202020204" pitchFamily="34" charset="0"/>
              <a:buChar char="•"/>
            </a:pPr>
            <a:r>
              <a:rPr lang="en-US" sz="2800" dirty="0"/>
              <a:t>802.11 WG Approved </a:t>
            </a:r>
            <a:r>
              <a:rPr lang="en-US" altLang="en-US" sz="2800" dirty="0"/>
              <a:t>LS to 3GPP: </a:t>
            </a:r>
            <a:r>
              <a:rPr lang="en-US" sz="2800" dirty="0">
                <a:hlinkClick r:id="rId4"/>
              </a:rPr>
              <a:t>11-18/1340r6</a:t>
            </a:r>
            <a:r>
              <a:rPr lang="en-US" sz="2800" dirty="0"/>
              <a:t> – </a:t>
            </a:r>
            <a:r>
              <a:rPr lang="en-US" sz="2800" b="0" dirty="0"/>
              <a:t>“Proposed LS to 3GPP/WFA/WBA on the studies done regarding benchmarking of 802.11ax capabilities”</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13</a:t>
            </a:fld>
            <a:endParaRPr lang="en-GB" dirty="0"/>
          </a:p>
        </p:txBody>
      </p:sp>
      <p:sp>
        <p:nvSpPr>
          <p:cNvPr id="5" name="Footer Placeholder 4"/>
          <p:cNvSpPr>
            <a:spLocks noGrp="1"/>
          </p:cNvSpPr>
          <p:nvPr>
            <p:ph type="ftr" idx="14"/>
          </p:nvPr>
        </p:nvSpPr>
        <p:spPr/>
        <p:txBody>
          <a:bodyPr/>
          <a:lstStyle/>
          <a:p>
            <a:r>
              <a:rPr lang="en-GB" smtClean="0"/>
              <a:t>Joe Levy (InterDigital)</a:t>
            </a:r>
            <a:endParaRPr lang="en-GB" dirty="0"/>
          </a:p>
        </p:txBody>
      </p:sp>
      <p:sp>
        <p:nvSpPr>
          <p:cNvPr id="6" name="Date Placeholder 5"/>
          <p:cNvSpPr>
            <a:spLocks noGrp="1"/>
          </p:cNvSpPr>
          <p:nvPr>
            <p:ph type="dt" idx="15"/>
          </p:nvPr>
        </p:nvSpPr>
        <p:spPr/>
        <p:txBody>
          <a:bodyPr/>
          <a:lstStyle/>
          <a:p>
            <a:r>
              <a:rPr lang="en-US" smtClean="0"/>
              <a:t>November 2018</a:t>
            </a:r>
            <a:endParaRPr lang="en-GB" dirty="0"/>
          </a:p>
        </p:txBody>
      </p:sp>
    </p:spTree>
    <p:extLst>
      <p:ext uri="{BB962C8B-B14F-4D97-AF65-F5344CB8AC3E}">
        <p14:creationId xmlns:p14="http://schemas.microsoft.com/office/powerpoint/2010/main" val="217159574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BA519C-DE1F-4573-B83E-8DF786518135}"/>
              </a:ext>
            </a:extLst>
          </p:cNvPr>
          <p:cNvSpPr>
            <a:spLocks noGrp="1"/>
          </p:cNvSpPr>
          <p:nvPr>
            <p:ph type="title"/>
          </p:nvPr>
        </p:nvSpPr>
        <p:spPr/>
        <p:txBody>
          <a:bodyPr/>
          <a:lstStyle/>
          <a:p>
            <a:r>
              <a:rPr lang="en-US" sz="3375" dirty="0"/>
              <a:t>Sub-1GHz Coexistence Study Group</a:t>
            </a:r>
          </a:p>
        </p:txBody>
      </p:sp>
      <p:sp>
        <p:nvSpPr>
          <p:cNvPr id="4" name="Slide Number Placeholder 3">
            <a:extLst>
              <a:ext uri="{FF2B5EF4-FFF2-40B4-BE49-F238E27FC236}">
                <a16:creationId xmlns="" xmlns:a16="http://schemas.microsoft.com/office/drawing/2014/main" id="{25B89E7C-9E10-4E3D-A070-4F7901D71345}"/>
              </a:ext>
            </a:extLst>
          </p:cNvPr>
          <p:cNvSpPr>
            <a:spLocks noGrp="1"/>
          </p:cNvSpPr>
          <p:nvPr>
            <p:ph type="sldNum" idx="12"/>
          </p:nvPr>
        </p:nvSpPr>
        <p:spPr/>
        <p:txBody>
          <a:bodyPr/>
          <a:lstStyle/>
          <a:p>
            <a:r>
              <a:rPr lang="en-GB" dirty="0"/>
              <a:t>Slide </a:t>
            </a:r>
            <a:fld id="{440F5867-744E-4AA6-B0ED-4C44D2DFBB7B}" type="slidenum">
              <a:rPr lang="en-GB" smtClean="0"/>
              <a:pPr/>
              <a:t>130</a:t>
            </a:fld>
            <a:endParaRPr lang="en-GB" dirty="0"/>
          </a:p>
        </p:txBody>
      </p:sp>
      <p:sp>
        <p:nvSpPr>
          <p:cNvPr id="6" name="Date Placeholder 5">
            <a:extLst>
              <a:ext uri="{FF2B5EF4-FFF2-40B4-BE49-F238E27FC236}">
                <a16:creationId xmlns="" xmlns:a16="http://schemas.microsoft.com/office/drawing/2014/main" id="{1104F9A4-3C82-4EA9-B0F3-E5B4CFA77A4F}"/>
              </a:ext>
            </a:extLst>
          </p:cNvPr>
          <p:cNvSpPr>
            <a:spLocks noGrp="1"/>
          </p:cNvSpPr>
          <p:nvPr>
            <p:ph type="dt" idx="15"/>
          </p:nvPr>
        </p:nvSpPr>
        <p:spPr/>
        <p:txBody>
          <a:bodyPr/>
          <a:lstStyle/>
          <a:p>
            <a:r>
              <a:rPr lang="en-US" dirty="0"/>
              <a:t>November 2018</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dirty="0" smtClean="0"/>
              <a:t>Tuncer Baykas, IMU</a:t>
            </a:r>
            <a:endParaRPr lang="en-GB" dirty="0"/>
          </a:p>
        </p:txBody>
      </p:sp>
      <p:sp>
        <p:nvSpPr>
          <p:cNvPr id="8" name="Content Placeholder 2"/>
          <p:cNvSpPr>
            <a:spLocks noGrp="1"/>
          </p:cNvSpPr>
          <p:nvPr>
            <p:ph idx="1"/>
          </p:nvPr>
        </p:nvSpPr>
        <p:spPr>
          <a:xfrm>
            <a:off x="2209800" y="1751016"/>
            <a:ext cx="7770814" cy="4343400"/>
          </a:xfrm>
        </p:spPr>
        <p:txBody>
          <a:bodyPr/>
          <a:lstStyle/>
          <a:p>
            <a:r>
              <a:rPr lang="en-US" sz="2625" dirty="0"/>
              <a:t>Finished PAR </a:t>
            </a:r>
            <a:r>
              <a:rPr lang="en-US" sz="2625" dirty="0"/>
              <a:t>and CSD </a:t>
            </a:r>
          </a:p>
          <a:p>
            <a:pPr lvl="1"/>
            <a:r>
              <a:rPr lang="en-US" sz="2250" b="1" dirty="0"/>
              <a:t>Resolved Comments</a:t>
            </a:r>
            <a:endParaRPr lang="en-US" sz="2250" b="1" dirty="0"/>
          </a:p>
          <a:p>
            <a:pPr lvl="1"/>
            <a:r>
              <a:rPr lang="en-US" sz="2250" b="1" dirty="0"/>
              <a:t>Updated PAR and CSD text</a:t>
            </a:r>
            <a:endParaRPr lang="en-US" sz="2250" b="1" dirty="0"/>
          </a:p>
          <a:p>
            <a:pPr lvl="1"/>
            <a:r>
              <a:rPr lang="en-US" sz="2250" b="1" dirty="0"/>
              <a:t>WG  approved and forwarded PAR and CSD to EC</a:t>
            </a:r>
            <a:endParaRPr lang="en-US" dirty="0" smtClean="0"/>
          </a:p>
          <a:p>
            <a:r>
              <a:rPr lang="en-US" sz="2625" dirty="0"/>
              <a:t>Technical presentations: </a:t>
            </a:r>
            <a:endParaRPr lang="en-US" sz="2625" dirty="0"/>
          </a:p>
          <a:p>
            <a:pPr lvl="1"/>
            <a:r>
              <a:rPr lang="en-US" sz="2250" b="1" dirty="0"/>
              <a:t>Update on Regulatory Sub 1GHz changes in Japan</a:t>
            </a:r>
          </a:p>
          <a:p>
            <a:pPr lvl="1"/>
            <a:r>
              <a:rPr lang="en-US" sz="2250" b="1" dirty="0"/>
              <a:t>Update </a:t>
            </a:r>
            <a:r>
              <a:rPr lang="en-US" sz="2250" b="1" dirty="0"/>
              <a:t>on simulation </a:t>
            </a:r>
            <a:r>
              <a:rPr lang="en-US" sz="2250" b="1" dirty="0"/>
              <a:t>efforts</a:t>
            </a:r>
          </a:p>
          <a:p>
            <a:pPr lvl="1"/>
            <a:r>
              <a:rPr lang="en-US" sz="2250" b="1" dirty="0"/>
              <a:t>Self-transmission control for coexistence improvement </a:t>
            </a:r>
          </a:p>
          <a:p>
            <a:pPr marL="457212" lvl="1" indent="0"/>
            <a:endParaRPr lang="en-US" sz="2250" b="1" dirty="0"/>
          </a:p>
          <a:p>
            <a:pPr marL="457212" lvl="1" indent="0"/>
            <a:endParaRPr lang="en-US" sz="2250" b="1" dirty="0"/>
          </a:p>
        </p:txBody>
      </p:sp>
    </p:spTree>
    <p:extLst>
      <p:ext uri="{BB962C8B-B14F-4D97-AF65-F5344CB8AC3E}">
        <p14:creationId xmlns:p14="http://schemas.microsoft.com/office/powerpoint/2010/main" val="309085409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131</a:t>
            </a:fld>
            <a:endParaRPr lang="en-GB" dirty="0"/>
          </a:p>
        </p:txBody>
      </p:sp>
      <p:sp>
        <p:nvSpPr>
          <p:cNvPr id="6" name="Date Placeholder 5"/>
          <p:cNvSpPr>
            <a:spLocks noGrp="1"/>
          </p:cNvSpPr>
          <p:nvPr>
            <p:ph type="dt" idx="15"/>
          </p:nvPr>
        </p:nvSpPr>
        <p:spPr/>
        <p:txBody>
          <a:bodyPr/>
          <a:lstStyle/>
          <a:p>
            <a:r>
              <a:rPr lang="en-US" smtClean="0"/>
              <a:t>November 2018</a:t>
            </a:r>
            <a:endParaRPr lang="en-GB" dirty="0"/>
          </a:p>
        </p:txBody>
      </p:sp>
      <p:sp>
        <p:nvSpPr>
          <p:cNvPr id="7" name="Title 1">
            <a:extLst>
              <a:ext uri="{FF2B5EF4-FFF2-40B4-BE49-F238E27FC236}">
                <a16:creationId xmlns:a16="http://schemas.microsoft.com/office/drawing/2014/main" xmlns="" id="{0797A866-EB36-400A-BC06-3646C57C5A61}"/>
              </a:ext>
            </a:extLst>
          </p:cNvPr>
          <p:cNvSpPr>
            <a:spLocks noGrp="1"/>
          </p:cNvSpPr>
          <p:nvPr>
            <p:ph type="title"/>
          </p:nvPr>
        </p:nvSpPr>
        <p:spPr>
          <a:xfrm>
            <a:off x="2209800" y="685802"/>
            <a:ext cx="7770814" cy="742948"/>
          </a:xfrm>
        </p:spPr>
        <p:txBody>
          <a:bodyPr/>
          <a:lstStyle/>
          <a:p>
            <a:r>
              <a:rPr lang="en-US" sz="3000" dirty="0"/>
              <a:t>Evaluation of Coexistence Assurance Process</a:t>
            </a:r>
          </a:p>
        </p:txBody>
      </p:sp>
      <p:sp>
        <p:nvSpPr>
          <p:cNvPr id="8" name="Content Placeholder 2">
            <a:extLst>
              <a:ext uri="{FF2B5EF4-FFF2-40B4-BE49-F238E27FC236}">
                <a16:creationId xmlns:a16="http://schemas.microsoft.com/office/drawing/2014/main" xmlns="" id="{2F36AC3E-40CF-41CF-AFC9-A3D12FE4528F}"/>
              </a:ext>
            </a:extLst>
          </p:cNvPr>
          <p:cNvSpPr>
            <a:spLocks noGrp="1"/>
          </p:cNvSpPr>
          <p:nvPr>
            <p:ph idx="1"/>
          </p:nvPr>
        </p:nvSpPr>
        <p:spPr>
          <a:xfrm>
            <a:off x="2209800" y="1714500"/>
            <a:ext cx="7770814" cy="4379915"/>
          </a:xfrm>
        </p:spPr>
        <p:txBody>
          <a:bodyPr/>
          <a:lstStyle/>
          <a:p>
            <a:r>
              <a:rPr lang="en-US" sz="2250" dirty="0"/>
              <a:t>At the Wireless Chairs meeting on Sunday Nov 11 it was suggested that 802 evaluate the 802 Coexistence Assurance process</a:t>
            </a:r>
          </a:p>
          <a:p>
            <a:pPr lvl="1"/>
            <a:r>
              <a:rPr lang="en-US" sz="2063" dirty="0">
                <a:hlinkClick r:id="rId2"/>
              </a:rPr>
              <a:t>https://mentor.ieee.org/802-ec/dcn/18/ec-18-0214-00-WCSG-bangkok-november-2018-minutes.docx</a:t>
            </a:r>
            <a:r>
              <a:rPr lang="en-US" sz="2063" dirty="0"/>
              <a:t> </a:t>
            </a:r>
          </a:p>
          <a:p>
            <a:r>
              <a:rPr lang="en-US" sz="2250" dirty="0"/>
              <a:t>The 802.19 chair </a:t>
            </a:r>
            <a:r>
              <a:rPr lang="en-US" sz="2250" dirty="0"/>
              <a:t>will to </a:t>
            </a:r>
            <a:r>
              <a:rPr lang="en-US" sz="2250" dirty="0"/>
              <a:t>schedule several conference calls between the November and January sessions, and some time at the January session, to discuss this topic</a:t>
            </a:r>
          </a:p>
          <a:p>
            <a:r>
              <a:rPr lang="en-US" sz="2250" dirty="0"/>
              <a:t>The goal </a:t>
            </a:r>
            <a:r>
              <a:rPr lang="en-US" sz="2250" dirty="0"/>
              <a:t>is to </a:t>
            </a:r>
            <a:r>
              <a:rPr lang="en-US" sz="2250" dirty="0"/>
              <a:t>complete this discussion by the March plenary</a:t>
            </a:r>
          </a:p>
          <a:p>
            <a:r>
              <a:rPr lang="en-US" sz="2250" dirty="0"/>
              <a:t>Any rules changes could be proposed after completion of this discussion</a:t>
            </a:r>
          </a:p>
        </p:txBody>
      </p:sp>
      <p:sp>
        <p:nvSpPr>
          <p:cNvPr id="9" name="Footer Placeholder 4"/>
          <p:cNvSpPr>
            <a:spLocks noGrp="1"/>
          </p:cNvSpPr>
          <p:nvPr>
            <p:ph type="ftr" idx="14"/>
          </p:nvPr>
        </p:nvSpPr>
        <p:spPr>
          <a:xfrm>
            <a:off x="7024694" y="6475414"/>
            <a:ext cx="3041644" cy="180975"/>
          </a:xfrm>
        </p:spPr>
        <p:txBody>
          <a:bodyPr/>
          <a:lstStyle/>
          <a:p>
            <a:r>
              <a:rPr lang="en-GB" dirty="0" smtClean="0"/>
              <a:t>Tuncer Baykas, IMU</a:t>
            </a:r>
            <a:endParaRPr lang="en-GB" dirty="0"/>
          </a:p>
        </p:txBody>
      </p:sp>
    </p:spTree>
    <p:extLst>
      <p:ext uri="{BB962C8B-B14F-4D97-AF65-F5344CB8AC3E}">
        <p14:creationId xmlns:p14="http://schemas.microsoft.com/office/powerpoint/2010/main" val="35945585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1426096"/>
            <a:ext cx="7772400" cy="1066800"/>
          </a:xfrm>
          <a:noFill/>
        </p:spPr>
        <p:txBody>
          <a:bodyPr/>
          <a:lstStyle/>
          <a:p>
            <a:r>
              <a:rPr lang="en-GB" dirty="0"/>
              <a:t>802.24 Vertical Applications </a:t>
            </a:r>
            <a:br>
              <a:rPr lang="en-GB" dirty="0"/>
            </a:br>
            <a:r>
              <a:rPr lang="en-GB" dirty="0"/>
              <a:t>Technical Advisory Group</a:t>
            </a:r>
            <a:br>
              <a:rPr lang="en-GB" dirty="0"/>
            </a:br>
            <a:r>
              <a:rPr lang="en-GB" dirty="0"/>
              <a:t>Liaison Report</a:t>
            </a:r>
          </a:p>
        </p:txBody>
      </p:sp>
      <p:sp>
        <p:nvSpPr>
          <p:cNvPr id="1031" name="Rectangle 4"/>
          <p:cNvSpPr>
            <a:spLocks noGrp="1" noChangeArrowheads="1"/>
          </p:cNvSpPr>
          <p:nvPr>
            <p:ph idx="1"/>
          </p:nvPr>
        </p:nvSpPr>
        <p:spPr>
          <a:xfrm>
            <a:off x="2209800" y="3284984"/>
            <a:ext cx="7772400" cy="2811016"/>
          </a:xfrm>
          <a:noFill/>
        </p:spPr>
        <p:txBody>
          <a:bodyPr/>
          <a:lstStyle/>
          <a:p>
            <a:pPr algn="ctr">
              <a:buFontTx/>
              <a:buNone/>
            </a:pPr>
            <a:r>
              <a:rPr lang="en-GB" sz="2000" dirty="0"/>
              <a:t>Date:</a:t>
            </a:r>
            <a:r>
              <a:rPr lang="en-GB" sz="2000" b="0" dirty="0"/>
              <a:t> 2018-11-16</a:t>
            </a:r>
          </a:p>
        </p:txBody>
      </p:sp>
      <p:sp>
        <p:nvSpPr>
          <p:cNvPr id="1029" name="Slide Number Placeholder 5"/>
          <p:cNvSpPr>
            <a:spLocks noGrp="1"/>
          </p:cNvSpPr>
          <p:nvPr>
            <p:ph type="sldNum" sz="quarter" idx="12"/>
          </p:nvPr>
        </p:nvSpPr>
        <p:spPr>
          <a:noFill/>
        </p:spPr>
        <p:txBody>
          <a:bodyPr/>
          <a:lstStyle/>
          <a:p>
            <a:r>
              <a:rPr lang="en-GB" dirty="0"/>
              <a:t>Slide </a:t>
            </a:r>
            <a:fld id="{5C54AB6B-C76C-43C0-8CF9-4AA7315BEFF1}" type="slidenum">
              <a:rPr lang="en-GB" smtClean="0"/>
              <a:pPr/>
              <a:t>132</a:t>
            </a:fld>
            <a:endParaRPr lang="en-GB" dirty="0"/>
          </a:p>
        </p:txBody>
      </p:sp>
      <p:graphicFrame>
        <p:nvGraphicFramePr>
          <p:cNvPr id="1026" name="Object 5"/>
          <p:cNvGraphicFramePr>
            <a:graphicFrameLocks noChangeAspect="1"/>
          </p:cNvGraphicFramePr>
          <p:nvPr>
            <p:extLst/>
          </p:nvPr>
        </p:nvGraphicFramePr>
        <p:xfrm>
          <a:off x="2182814" y="3985220"/>
          <a:ext cx="8237537" cy="2324100"/>
        </p:xfrm>
        <a:graphic>
          <a:graphicData uri="http://schemas.openxmlformats.org/presentationml/2006/ole">
            <mc:AlternateContent xmlns:mc="http://schemas.openxmlformats.org/markup-compatibility/2006">
              <mc:Choice xmlns:v="urn:schemas-microsoft-com:vml" Requires="v">
                <p:oleObj spid="_x0000_s55303" name="Document" r:id="rId4" imgW="8152664" imgH="2297815" progId="Word.Document.8">
                  <p:embed/>
                </p:oleObj>
              </mc:Choice>
              <mc:Fallback>
                <p:oleObj name="Document" r:id="rId4" imgW="8152664" imgH="229781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2814" y="3985220"/>
                        <a:ext cx="8237537" cy="232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6"/>
          <p:cNvSpPr>
            <a:spLocks noChangeArrowheads="1"/>
          </p:cNvSpPr>
          <p:nvPr/>
        </p:nvSpPr>
        <p:spPr bwMode="auto">
          <a:xfrm>
            <a:off x="2279576" y="3573016"/>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GB" sz="2000" b="1" dirty="0"/>
              <a:t>Author:</a:t>
            </a:r>
            <a:endParaRPr lang="en-GB" sz="2000" dirty="0"/>
          </a:p>
        </p:txBody>
      </p:sp>
      <p:sp>
        <p:nvSpPr>
          <p:cNvPr id="3" name="Date Placeholder 2"/>
          <p:cNvSpPr>
            <a:spLocks noGrp="1"/>
          </p:cNvSpPr>
          <p:nvPr>
            <p:ph type="dt" idx="15"/>
          </p:nvPr>
        </p:nvSpPr>
        <p:spPr/>
        <p:txBody>
          <a:bodyPr/>
          <a:lstStyle/>
          <a:p>
            <a:r>
              <a:rPr lang="en-US" smtClean="0"/>
              <a:t>November 2018</a:t>
            </a:r>
            <a:endParaRPr lang="en-GB" dirty="0"/>
          </a:p>
        </p:txBody>
      </p:sp>
      <p:sp>
        <p:nvSpPr>
          <p:cNvPr id="4" name="Footer Placeholder 3"/>
          <p:cNvSpPr>
            <a:spLocks noGrp="1"/>
          </p:cNvSpPr>
          <p:nvPr>
            <p:ph type="ftr" idx="14"/>
          </p:nvPr>
        </p:nvSpPr>
        <p:spPr/>
        <p:txBody>
          <a:bodyPr/>
          <a:lstStyle/>
          <a:p>
            <a:r>
              <a:rPr lang="en-GB" smtClean="0"/>
              <a:t>Godfrey, EPRI</a:t>
            </a:r>
            <a:endParaRPr lang="en-GB" dirty="0"/>
          </a:p>
        </p:txBody>
      </p:sp>
    </p:spTree>
    <p:extLst>
      <p:ext uri="{BB962C8B-B14F-4D97-AF65-F5344CB8AC3E}">
        <p14:creationId xmlns:p14="http://schemas.microsoft.com/office/powerpoint/2010/main" val="423609605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2032" y="1916833"/>
            <a:ext cx="7772400" cy="4741142"/>
          </a:xfrm>
        </p:spPr>
        <p:txBody>
          <a:bodyPr>
            <a:normAutofit fontScale="92500" lnSpcReduction="20000"/>
          </a:bodyPr>
          <a:lstStyle/>
          <a:p>
            <a:r>
              <a:rPr lang="en-US" dirty="0"/>
              <a:t>802.24.1 Smart Grid Task Group</a:t>
            </a:r>
          </a:p>
          <a:p>
            <a:pPr lvl="1"/>
            <a:r>
              <a:rPr lang="en-US" dirty="0">
                <a:hlinkClick r:id="rId2"/>
              </a:rPr>
              <a:t>TSN for Utility Applications</a:t>
            </a:r>
            <a:r>
              <a:rPr lang="en-US" dirty="0"/>
              <a:t> white paper draft was updated to D2.0 Comment collection remains open (802.11 RTA invited to comment)</a:t>
            </a:r>
          </a:p>
          <a:p>
            <a:pPr lvl="1"/>
            <a:r>
              <a:rPr lang="en-US" dirty="0"/>
              <a:t>Contribution from 802.1CF and discussion on the value and benefits of the IEEE 802 architecture for vertical applications (EC action item)</a:t>
            </a:r>
          </a:p>
          <a:p>
            <a:pPr lvl="1"/>
            <a:r>
              <a:rPr lang="en-US" dirty="0"/>
              <a:t>Developed response to SEPA on Wireless Characteristics Matrix</a:t>
            </a:r>
          </a:p>
          <a:p>
            <a:pPr lvl="1"/>
            <a:r>
              <a:rPr lang="en-US" dirty="0"/>
              <a:t>Reviewed IEC SEG8 deliverable on </a:t>
            </a:r>
            <a:r>
              <a:rPr lang="en-US" sz="1500" dirty="0"/>
              <a:t>“COMMUNICATION TECHNOLOGIES AND ARCHITECTURES OF ELECTROTECHNICAL SYSTEMS” </a:t>
            </a:r>
          </a:p>
          <a:p>
            <a:r>
              <a:rPr lang="en-US" dirty="0"/>
              <a:t>802.24.2 IoT Task Group</a:t>
            </a:r>
          </a:p>
          <a:p>
            <a:pPr lvl="1"/>
            <a:r>
              <a:rPr lang="en-US" dirty="0"/>
              <a:t>White Paper on Single Pair Ethernet for IoT in review</a:t>
            </a:r>
          </a:p>
          <a:p>
            <a:pPr lvl="1"/>
            <a:r>
              <a:rPr lang="en-US" dirty="0"/>
              <a:t>New white paper on Low Latency Vertical Applications</a:t>
            </a:r>
          </a:p>
          <a:p>
            <a:pPr lvl="1"/>
            <a:r>
              <a:rPr lang="en-US" dirty="0"/>
              <a:t>Liaison with TIA Smart Buildings group</a:t>
            </a:r>
          </a:p>
          <a:p>
            <a:pPr lvl="1"/>
            <a:endParaRPr lang="en-US" dirty="0"/>
          </a:p>
          <a:p>
            <a:pPr algn="just"/>
            <a:r>
              <a:rPr lang="en-US" sz="1900" dirty="0"/>
              <a:t>Nov 2018 Agenda 		</a:t>
            </a:r>
            <a:r>
              <a:rPr lang="en-US" sz="1900" dirty="0">
                <a:solidFill>
                  <a:srgbClr val="002060"/>
                </a:solidFill>
                <a:hlinkClick r:id="rId3"/>
              </a:rPr>
              <a:t>24-18-0024r4</a:t>
            </a:r>
            <a:endParaRPr lang="en-US" sz="1900" dirty="0">
              <a:solidFill>
                <a:srgbClr val="002060"/>
              </a:solidFill>
            </a:endParaRPr>
          </a:p>
          <a:p>
            <a:r>
              <a:rPr lang="en-US" sz="1900" dirty="0"/>
              <a:t>Closing Report 		</a:t>
            </a:r>
            <a:r>
              <a:rPr lang="en-US" sz="1900" dirty="0">
                <a:hlinkClick r:id="rId4"/>
              </a:rPr>
              <a:t>24-18-0027r</a:t>
            </a:r>
            <a:r>
              <a:rPr lang="en-US" sz="1900" dirty="0"/>
              <a:t>0</a:t>
            </a:r>
          </a:p>
          <a:p>
            <a:r>
              <a:rPr lang="en-US" sz="1900" dirty="0"/>
              <a:t>Minutes			24-18-0029r0   </a:t>
            </a:r>
          </a:p>
        </p:txBody>
      </p:sp>
      <p:sp>
        <p:nvSpPr>
          <p:cNvPr id="6" name="Slide Number Placeholder 5"/>
          <p:cNvSpPr>
            <a:spLocks noGrp="1"/>
          </p:cNvSpPr>
          <p:nvPr>
            <p:ph type="sldNum" sz="quarter" idx="12"/>
          </p:nvPr>
        </p:nvSpPr>
        <p:spPr/>
        <p:txBody>
          <a:bodyPr/>
          <a:lstStyle/>
          <a:p>
            <a:pPr>
              <a:defRPr/>
            </a:pPr>
            <a:r>
              <a:rPr lang="en-GB" dirty="0"/>
              <a:t>Slide </a:t>
            </a:r>
            <a:fld id="{43190CD6-18F2-44F1-A379-0C51A15702FA}" type="slidenum">
              <a:rPr lang="en-GB" smtClean="0"/>
              <a:pPr>
                <a:defRPr/>
              </a:pPr>
              <a:t>133</a:t>
            </a:fld>
            <a:endParaRPr lang="en-GB" dirty="0"/>
          </a:p>
        </p:txBody>
      </p:sp>
      <p:grpSp>
        <p:nvGrpSpPr>
          <p:cNvPr id="13" name="Group 12">
            <a:extLst>
              <a:ext uri="{FF2B5EF4-FFF2-40B4-BE49-F238E27FC236}">
                <a16:creationId xmlns="" xmlns:a16="http://schemas.microsoft.com/office/drawing/2014/main" id="{6D063D36-5E48-4AA4-ACDF-2E0C987640A1}"/>
              </a:ext>
            </a:extLst>
          </p:cNvPr>
          <p:cNvGrpSpPr/>
          <p:nvPr/>
        </p:nvGrpSpPr>
        <p:grpSpPr>
          <a:xfrm>
            <a:off x="3287688" y="764704"/>
            <a:ext cx="5398368" cy="936104"/>
            <a:chOff x="827584" y="1412776"/>
            <a:chExt cx="7704856" cy="1440160"/>
          </a:xfrm>
        </p:grpSpPr>
        <p:sp>
          <p:nvSpPr>
            <p:cNvPr id="4" name="Rectangle 3"/>
            <p:cNvSpPr/>
            <p:nvPr/>
          </p:nvSpPr>
          <p:spPr bwMode="auto">
            <a:xfrm>
              <a:off x="2051720" y="1412776"/>
              <a:ext cx="518457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defTabSz="914400">
                <a:buClrTx/>
                <a:buSzTx/>
              </a:pPr>
              <a:r>
                <a:rPr lang="en-US" sz="1800" b="1" dirty="0"/>
                <a:t>802.24 Vertical Applications TAG</a:t>
              </a:r>
              <a:endParaRPr lang="en-US" sz="1800" b="1" dirty="0">
                <a:solidFill>
                  <a:schemeClr val="tx1"/>
                </a:solidFill>
              </a:endParaRPr>
            </a:p>
          </p:txBody>
        </p:sp>
        <p:sp>
          <p:nvSpPr>
            <p:cNvPr id="7" name="Rectangle 6"/>
            <p:cNvSpPr/>
            <p:nvPr/>
          </p:nvSpPr>
          <p:spPr bwMode="auto">
            <a:xfrm>
              <a:off x="82758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defTabSz="914400">
                <a:buClrTx/>
                <a:buSzTx/>
              </a:pPr>
              <a:r>
                <a:rPr lang="en-US" sz="1400" dirty="0"/>
                <a:t>802.24.1 Smart Grid TG</a:t>
              </a:r>
              <a:endParaRPr lang="en-US" sz="1400" dirty="0">
                <a:solidFill>
                  <a:schemeClr val="tx1"/>
                </a:solidFill>
              </a:endParaRPr>
            </a:p>
          </p:txBody>
        </p:sp>
        <p:sp>
          <p:nvSpPr>
            <p:cNvPr id="8" name="Rectangle 7"/>
            <p:cNvSpPr/>
            <p:nvPr/>
          </p:nvSpPr>
          <p:spPr bwMode="auto">
            <a:xfrm>
              <a:off x="478802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sz="1400" dirty="0"/>
                <a:t>802.24.2 IoT TG</a:t>
              </a:r>
            </a:p>
          </p:txBody>
        </p:sp>
        <p:cxnSp>
          <p:nvCxnSpPr>
            <p:cNvPr id="10" name="Elbow Connector 9"/>
            <p:cNvCxnSpPr>
              <a:stCxn id="4" idx="2"/>
              <a:endCxn id="7" idx="0"/>
            </p:cNvCxnSpPr>
            <p:nvPr/>
          </p:nvCxnSpPr>
          <p:spPr bwMode="auto">
            <a:xfrm rot="5400000">
              <a:off x="3455876" y="1160748"/>
              <a:ext cx="432048" cy="1944216"/>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12" name="Elbow Connector 11"/>
            <p:cNvCxnSpPr>
              <a:stCxn id="4" idx="2"/>
              <a:endCxn id="8" idx="0"/>
            </p:cNvCxnSpPr>
            <p:nvPr/>
          </p:nvCxnSpPr>
          <p:spPr bwMode="auto">
            <a:xfrm rot="16200000" flipH="1">
              <a:off x="5436096" y="1124744"/>
              <a:ext cx="432048" cy="2016224"/>
            </a:xfrm>
            <a:prstGeom prst="bentConnector3">
              <a:avLst/>
            </a:prstGeom>
            <a:solidFill>
              <a:schemeClr val="accent1"/>
            </a:solidFill>
            <a:ln w="12700" cap="flat" cmpd="sng" algn="ctr">
              <a:solidFill>
                <a:schemeClr val="tx1"/>
              </a:solidFill>
              <a:prstDash val="solid"/>
              <a:round/>
              <a:headEnd type="none" w="sm" len="sm"/>
              <a:tailEnd type="triangle"/>
            </a:ln>
            <a:effectLst/>
          </p:spPr>
        </p:cxnSp>
      </p:grpSp>
      <p:sp>
        <p:nvSpPr>
          <p:cNvPr id="2" name="Date Placeholder 1"/>
          <p:cNvSpPr>
            <a:spLocks noGrp="1"/>
          </p:cNvSpPr>
          <p:nvPr>
            <p:ph type="dt" idx="15"/>
          </p:nvPr>
        </p:nvSpPr>
        <p:spPr/>
        <p:txBody>
          <a:bodyPr/>
          <a:lstStyle/>
          <a:p>
            <a:r>
              <a:rPr lang="en-US" smtClean="0"/>
              <a:t>November 2018</a:t>
            </a:r>
            <a:endParaRPr lang="en-GB" dirty="0"/>
          </a:p>
        </p:txBody>
      </p:sp>
      <p:sp>
        <p:nvSpPr>
          <p:cNvPr id="9" name="Footer Placeholder 8"/>
          <p:cNvSpPr>
            <a:spLocks noGrp="1"/>
          </p:cNvSpPr>
          <p:nvPr>
            <p:ph type="ftr" idx="14"/>
          </p:nvPr>
        </p:nvSpPr>
        <p:spPr/>
        <p:txBody>
          <a:bodyPr/>
          <a:lstStyle/>
          <a:p>
            <a:r>
              <a:rPr lang="en-GB" smtClean="0"/>
              <a:t>Godfrey, EPRI</a:t>
            </a:r>
            <a:endParaRPr lang="en-GB" dirty="0"/>
          </a:p>
        </p:txBody>
      </p:sp>
    </p:spTree>
    <p:extLst>
      <p:ext uri="{BB962C8B-B14F-4D97-AF65-F5344CB8AC3E}">
        <p14:creationId xmlns:p14="http://schemas.microsoft.com/office/powerpoint/2010/main" val="88107827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2209800" y="692697"/>
            <a:ext cx="7772400" cy="1470025"/>
          </a:xfrm>
        </p:spPr>
        <p:txBody>
          <a:bodyPr/>
          <a:lstStyle/>
          <a:p>
            <a:r>
              <a:rPr lang="en-US" dirty="0"/>
              <a:t>IEEE 802.1 </a:t>
            </a:r>
            <a:r>
              <a:rPr lang="en-US" dirty="0" err="1"/>
              <a:t>OmniRAN</a:t>
            </a:r>
            <a:r>
              <a:rPr lang="en-US" dirty="0"/>
              <a:t> TG Status Report</a:t>
            </a:r>
            <a:br>
              <a:rPr lang="en-US" dirty="0"/>
            </a:br>
            <a:r>
              <a:rPr lang="en-US" dirty="0"/>
              <a:t>to IEEE 802 WGs</a:t>
            </a:r>
            <a:endParaRPr lang="en-GB" dirty="0"/>
          </a:p>
        </p:txBody>
      </p:sp>
      <p:sp>
        <p:nvSpPr>
          <p:cNvPr id="3074" name="Rectangle 2"/>
          <p:cNvSpPr>
            <a:spLocks noGrp="1" noChangeArrowheads="1"/>
          </p:cNvSpPr>
          <p:nvPr>
            <p:ph type="subTitle" idx="1"/>
          </p:nvPr>
        </p:nvSpPr>
        <p:spPr>
          <a:xfrm>
            <a:off x="2895600" y="2420888"/>
            <a:ext cx="6400800" cy="576064"/>
          </a:xfrm>
        </p:spPr>
        <p:txBody>
          <a:bodyPr/>
          <a:lstStyle/>
          <a:p>
            <a:pPr algn="ctr"/>
            <a:r>
              <a:rPr lang="en-GB" dirty="0"/>
              <a:t>Date: 2018-11-15</a:t>
            </a:r>
          </a:p>
        </p:txBody>
      </p:sp>
      <p:graphicFrame>
        <p:nvGraphicFramePr>
          <p:cNvPr id="3075" name="Object 3"/>
          <p:cNvGraphicFramePr>
            <a:graphicFrameLocks noChangeAspect="1"/>
          </p:cNvGraphicFramePr>
          <p:nvPr>
            <p:extLst/>
          </p:nvPr>
        </p:nvGraphicFramePr>
        <p:xfrm>
          <a:off x="2032001" y="3974058"/>
          <a:ext cx="8156575" cy="1327150"/>
        </p:xfrm>
        <a:graphic>
          <a:graphicData uri="http://schemas.openxmlformats.org/presentationml/2006/ole">
            <mc:AlternateContent xmlns:mc="http://schemas.openxmlformats.org/markup-compatibility/2006">
              <mc:Choice xmlns:v="urn:schemas-microsoft-com:vml" Requires="v">
                <p:oleObj spid="_x0000_s56327" name="Document" r:id="rId4" imgW="8255000" imgH="1346200" progId="Word.Document.8">
                  <p:embed/>
                </p:oleObj>
              </mc:Choice>
              <mc:Fallback>
                <p:oleObj name="Document" r:id="rId4" imgW="8255000" imgH="1346200" progId="Word.Document.8">
                  <p:embed/>
                  <p:pic>
                    <p:nvPicPr>
                      <p:cNvPr id="0" name=""/>
                      <p:cNvPicPr>
                        <a:picLocks noChangeAspect="1" noChangeArrowheads="1"/>
                      </p:cNvPicPr>
                      <p:nvPr/>
                    </p:nvPicPr>
                    <p:blipFill>
                      <a:blip r:embed="rId5"/>
                      <a:srcRect/>
                      <a:stretch>
                        <a:fillRect/>
                      </a:stretch>
                    </p:blipFill>
                    <p:spPr bwMode="auto">
                      <a:xfrm>
                        <a:off x="2032001" y="3974058"/>
                        <a:ext cx="8156575" cy="1327150"/>
                      </a:xfrm>
                      <a:prstGeom prst="rect">
                        <a:avLst/>
                      </a:prstGeom>
                      <a:noFill/>
                      <a:extLst>
                        <a:ext uri="{909E8E84-426E-40dd-AFC4-6F175D3DCCD1}">
                          <a14:hiddenFill xmlns=""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362406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10" name="Date Placeholder 9">
            <a:extLst>
              <a:ext uri="{FF2B5EF4-FFF2-40B4-BE49-F238E27FC236}">
                <a16:creationId xmlns="" xmlns:a16="http://schemas.microsoft.com/office/drawing/2014/main" id="{500F8683-1359-0B4B-9495-46EB33FEC2FC}"/>
              </a:ext>
            </a:extLst>
          </p:cNvPr>
          <p:cNvSpPr>
            <a:spLocks noGrp="1"/>
          </p:cNvSpPr>
          <p:nvPr>
            <p:ph type="dt" idx="10"/>
          </p:nvPr>
        </p:nvSpPr>
        <p:spPr/>
        <p:txBody>
          <a:bodyPr/>
          <a:lstStyle/>
          <a:p>
            <a:r>
              <a:rPr lang="de-DE"/>
              <a:t>November 2018</a:t>
            </a:r>
            <a:endParaRPr lang="en-GB"/>
          </a:p>
        </p:txBody>
      </p:sp>
      <p:sp>
        <p:nvSpPr>
          <p:cNvPr id="11" name="Footer Placeholder 10">
            <a:extLst>
              <a:ext uri="{FF2B5EF4-FFF2-40B4-BE49-F238E27FC236}">
                <a16:creationId xmlns="" xmlns:a16="http://schemas.microsoft.com/office/drawing/2014/main" id="{A513283D-54D0-C846-BD8F-11C65ABD8804}"/>
              </a:ext>
            </a:extLst>
          </p:cNvPr>
          <p:cNvSpPr>
            <a:spLocks noGrp="1"/>
          </p:cNvSpPr>
          <p:nvPr>
            <p:ph type="ftr" idx="11"/>
          </p:nvPr>
        </p:nvSpPr>
        <p:spPr/>
        <p:txBody>
          <a:bodyPr/>
          <a:lstStyle/>
          <a:p>
            <a:r>
              <a:rPr lang="en-GB"/>
              <a:t>Max Riegel, Nokia Bell Labs</a:t>
            </a:r>
          </a:p>
        </p:txBody>
      </p:sp>
      <p:sp>
        <p:nvSpPr>
          <p:cNvPr id="12" name="Slide Number Placeholder 11">
            <a:extLst>
              <a:ext uri="{FF2B5EF4-FFF2-40B4-BE49-F238E27FC236}">
                <a16:creationId xmlns="" xmlns:a16="http://schemas.microsoft.com/office/drawing/2014/main" id="{6FDB562D-ED47-004B-8241-5C73B52EE854}"/>
              </a:ext>
            </a:extLst>
          </p:cNvPr>
          <p:cNvSpPr>
            <a:spLocks noGrp="1"/>
          </p:cNvSpPr>
          <p:nvPr>
            <p:ph type="sldNum" idx="12"/>
          </p:nvPr>
        </p:nvSpPr>
        <p:spPr/>
        <p:txBody>
          <a:bodyPr/>
          <a:lstStyle/>
          <a:p>
            <a:r>
              <a:rPr lang="en-GB"/>
              <a:t>Slide </a:t>
            </a:r>
            <a:fld id="{DE40C9FC-4879-4F20-9ECA-A574A90476B7}" type="slidenum">
              <a:rPr lang="en-GB" smtClean="0"/>
              <a:pPr/>
              <a:t>134</a:t>
            </a:fld>
            <a:endParaRPr lang="en-GB"/>
          </a:p>
        </p:txBody>
      </p:sp>
    </p:spTree>
    <p:extLst>
      <p:ext uri="{BB962C8B-B14F-4D97-AF65-F5344CB8AC3E}">
        <p14:creationId xmlns:p14="http://schemas.microsoft.com/office/powerpoint/2010/main" val="10204046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 802.1 OmniRAN TG Resources</a:t>
            </a:r>
          </a:p>
        </p:txBody>
      </p:sp>
      <p:sp>
        <p:nvSpPr>
          <p:cNvPr id="3" name="Content Placeholder 2"/>
          <p:cNvSpPr>
            <a:spLocks noGrp="1"/>
          </p:cNvSpPr>
          <p:nvPr>
            <p:ph idx="1"/>
          </p:nvPr>
        </p:nvSpPr>
        <p:spPr>
          <a:xfrm>
            <a:off x="2207568" y="1981200"/>
            <a:ext cx="7992888" cy="4400128"/>
          </a:xfrm>
        </p:spPr>
        <p:txBody>
          <a:bodyPr>
            <a:normAutofit fontScale="92500"/>
          </a:bodyPr>
          <a:lstStyle/>
          <a:p>
            <a:pPr>
              <a:buFont typeface="Arial" panose="020B0604020202020204" pitchFamily="34" charset="0"/>
              <a:buChar char="•"/>
            </a:pPr>
            <a:r>
              <a:rPr lang="en-US" dirty="0" err="1"/>
              <a:t>OmniRAN</a:t>
            </a:r>
            <a:r>
              <a:rPr lang="en-US" dirty="0"/>
              <a:t> TG page reflecting its status and achievements</a:t>
            </a:r>
          </a:p>
          <a:p>
            <a:pPr marL="800100" lvl="1" indent="-342900">
              <a:buFont typeface="Arial" panose="020B0604020202020204" pitchFamily="34" charset="0"/>
              <a:buChar char="•"/>
            </a:pPr>
            <a:r>
              <a:rPr lang="en-US" dirty="0">
                <a:hlinkClick r:id="rId2"/>
              </a:rPr>
              <a:t>https://1.ieee802.org/omniran/</a:t>
            </a:r>
            <a:endParaRPr lang="en-US" dirty="0"/>
          </a:p>
          <a:p>
            <a:pPr marL="800100" lvl="1" indent="-342900">
              <a:buFont typeface="Arial" panose="020B0604020202020204" pitchFamily="34" charset="0"/>
              <a:buChar char="•"/>
            </a:pPr>
            <a:r>
              <a:rPr lang="en-US" dirty="0"/>
              <a:t>Also showing meeting announcements and conference call dial-in information</a:t>
            </a:r>
          </a:p>
          <a:p>
            <a:pPr>
              <a:buFont typeface="Arial" panose="020B0604020202020204" pitchFamily="34" charset="0"/>
              <a:buChar char="•"/>
            </a:pPr>
            <a:r>
              <a:rPr lang="en-US" dirty="0" err="1"/>
              <a:t>OmniRAN</a:t>
            </a:r>
            <a:r>
              <a:rPr lang="en-US" dirty="0"/>
              <a:t> </a:t>
            </a:r>
            <a:r>
              <a:rPr lang="en-US" dirty="0" err="1"/>
              <a:t>filespace</a:t>
            </a:r>
            <a:r>
              <a:rPr lang="en-US" dirty="0"/>
              <a:t> on mentor is used for contributions and meeting documents</a:t>
            </a:r>
          </a:p>
          <a:p>
            <a:pPr marL="800100" lvl="1" indent="-342900">
              <a:buFont typeface="Arial" panose="020B0604020202020204" pitchFamily="34" charset="0"/>
              <a:buChar char="•"/>
            </a:pPr>
            <a:r>
              <a:rPr lang="en-US" dirty="0">
                <a:hlinkClick r:id="rId3"/>
              </a:rPr>
              <a:t>https://mentor.ieee.org/omniran/documents</a:t>
            </a:r>
            <a:endParaRPr lang="en-US" dirty="0"/>
          </a:p>
          <a:p>
            <a:pPr>
              <a:buFont typeface="Arial" panose="020B0604020202020204" pitchFamily="34" charset="0"/>
              <a:buChar char="•"/>
            </a:pPr>
            <a:r>
              <a:rPr lang="en-US" dirty="0"/>
              <a:t>Most recent P802.1CF D3.0 draft is available by</a:t>
            </a:r>
          </a:p>
          <a:p>
            <a:pPr lvl="1">
              <a:buFont typeface="Arial" panose="020B0604020202020204" pitchFamily="34" charset="0"/>
              <a:buChar char="•"/>
            </a:pPr>
            <a:r>
              <a:rPr lang="en-US" dirty="0">
                <a:hlinkClick r:id="rId4"/>
              </a:rPr>
              <a:t>http://www.ieee802.org/1/files/private/cf-drafts/d3/802-1cf-d3-0.pdf</a:t>
            </a:r>
            <a:endParaRPr lang="en-US" dirty="0"/>
          </a:p>
          <a:p>
            <a:pPr lvl="1">
              <a:buFont typeface="Arial" panose="020B0604020202020204" pitchFamily="34" charset="0"/>
              <a:buChar char="•"/>
            </a:pPr>
            <a:r>
              <a:rPr lang="en-US" dirty="0"/>
              <a:t>FYI: </a:t>
            </a:r>
            <a:r>
              <a:rPr lang="en-US" dirty="0" err="1"/>
              <a:t>OmniRAN</a:t>
            </a:r>
            <a:r>
              <a:rPr lang="en-US" dirty="0"/>
              <a:t> P802.1 PAR</a:t>
            </a:r>
          </a:p>
          <a:p>
            <a:pPr marL="1200150" lvl="2" indent="-342900">
              <a:buFont typeface="Arial" panose="020B0604020202020204" pitchFamily="34" charset="0"/>
              <a:buChar char="•"/>
            </a:pPr>
            <a:r>
              <a:rPr lang="en-US" dirty="0">
                <a:hlinkClick r:id="rId5"/>
              </a:rPr>
              <a:t>https://development.standards.ieee.org/get-file/P802.1CF.pdf?t=81644900003</a:t>
            </a:r>
            <a:endParaRPr lang="en-US" dirty="0"/>
          </a:p>
        </p:txBody>
      </p:sp>
      <p:sp>
        <p:nvSpPr>
          <p:cNvPr id="5" name="Footer Placeholder 4">
            <a:extLst>
              <a:ext uri="{FF2B5EF4-FFF2-40B4-BE49-F238E27FC236}">
                <a16:creationId xmlns="" xmlns:a16="http://schemas.microsoft.com/office/drawing/2014/main" id="{181A27AA-1B5E-5D40-880E-E10C0C2AA263}"/>
              </a:ext>
            </a:extLst>
          </p:cNvPr>
          <p:cNvSpPr>
            <a:spLocks noGrp="1"/>
          </p:cNvSpPr>
          <p:nvPr>
            <p:ph type="ftr" idx="14"/>
          </p:nvPr>
        </p:nvSpPr>
        <p:spPr/>
        <p:txBody>
          <a:bodyPr/>
          <a:lstStyle/>
          <a:p>
            <a:r>
              <a:rPr lang="en-GB"/>
              <a:t>Max Riegel, Nokia Bell Labs</a:t>
            </a:r>
            <a:endParaRPr lang="en-GB" dirty="0"/>
          </a:p>
        </p:txBody>
      </p:sp>
      <p:sp>
        <p:nvSpPr>
          <p:cNvPr id="4" name="Date Placeholder 3">
            <a:extLst>
              <a:ext uri="{FF2B5EF4-FFF2-40B4-BE49-F238E27FC236}">
                <a16:creationId xmlns="" xmlns:a16="http://schemas.microsoft.com/office/drawing/2014/main" id="{C1168EBE-5F81-A34C-8B82-56BE3B850A6F}"/>
              </a:ext>
            </a:extLst>
          </p:cNvPr>
          <p:cNvSpPr>
            <a:spLocks noGrp="1"/>
          </p:cNvSpPr>
          <p:nvPr>
            <p:ph type="dt" idx="15"/>
          </p:nvPr>
        </p:nvSpPr>
        <p:spPr/>
        <p:txBody>
          <a:bodyPr/>
          <a:lstStyle/>
          <a:p>
            <a:r>
              <a:rPr lang="de-DE"/>
              <a:t>November 2018</a:t>
            </a:r>
            <a:endParaRPr lang="en-GB" dirty="0"/>
          </a:p>
        </p:txBody>
      </p:sp>
      <p:sp>
        <p:nvSpPr>
          <p:cNvPr id="7" name="Slide Number Placeholder 6">
            <a:extLst>
              <a:ext uri="{FF2B5EF4-FFF2-40B4-BE49-F238E27FC236}">
                <a16:creationId xmlns="" xmlns:a16="http://schemas.microsoft.com/office/drawing/2014/main" id="{B6B1B7B0-0BD2-A946-92F5-DDC1B80C2557}"/>
              </a:ext>
            </a:extLst>
          </p:cNvPr>
          <p:cNvSpPr>
            <a:spLocks noGrp="1"/>
          </p:cNvSpPr>
          <p:nvPr>
            <p:ph type="sldNum" idx="12"/>
          </p:nvPr>
        </p:nvSpPr>
        <p:spPr/>
        <p:txBody>
          <a:bodyPr/>
          <a:lstStyle/>
          <a:p>
            <a:r>
              <a:rPr lang="en-GB"/>
              <a:t>Slide </a:t>
            </a:r>
            <a:fld id="{440F5867-744E-4AA6-B0ED-4C44D2DFBB7B}" type="slidenum">
              <a:rPr lang="en-GB" smtClean="0"/>
              <a:pPr/>
              <a:t>135</a:t>
            </a:fld>
            <a:endParaRPr lang="en-GB" dirty="0"/>
          </a:p>
        </p:txBody>
      </p:sp>
    </p:spTree>
    <p:extLst>
      <p:ext uri="{BB962C8B-B14F-4D97-AF65-F5344CB8AC3E}">
        <p14:creationId xmlns:p14="http://schemas.microsoft.com/office/powerpoint/2010/main" val="363057021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685801"/>
            <a:ext cx="7770813" cy="726976"/>
          </a:xfrm>
        </p:spPr>
        <p:txBody>
          <a:bodyPr/>
          <a:lstStyle/>
          <a:p>
            <a:pPr>
              <a:lnSpc>
                <a:spcPct val="80000"/>
              </a:lnSpc>
            </a:pPr>
            <a:r>
              <a:rPr lang="en-US" dirty="0" err="1"/>
              <a:t>OmniRAN</a:t>
            </a:r>
            <a:r>
              <a:rPr lang="en-US" dirty="0"/>
              <a:t> TG Achievements</a:t>
            </a:r>
            <a:br>
              <a:rPr lang="en-US" dirty="0"/>
            </a:br>
            <a:r>
              <a:rPr lang="en-US" sz="2400" dirty="0"/>
              <a:t>Bangkok, Thailand meeting, November 12th – 15th</a:t>
            </a:r>
            <a:r>
              <a:rPr lang="en-US" dirty="0"/>
              <a:t> </a:t>
            </a:r>
          </a:p>
        </p:txBody>
      </p:sp>
      <p:sp>
        <p:nvSpPr>
          <p:cNvPr id="3" name="Content Placeholder 2"/>
          <p:cNvSpPr>
            <a:spLocks noGrp="1"/>
          </p:cNvSpPr>
          <p:nvPr>
            <p:ph idx="1"/>
          </p:nvPr>
        </p:nvSpPr>
        <p:spPr>
          <a:xfrm>
            <a:off x="2063552" y="1412776"/>
            <a:ext cx="8208912" cy="5040560"/>
          </a:xfrm>
        </p:spPr>
        <p:txBody>
          <a:bodyPr>
            <a:normAutofit fontScale="62500" lnSpcReduction="20000"/>
          </a:bodyPr>
          <a:lstStyle/>
          <a:p>
            <a:pPr marL="0" indent="0">
              <a:lnSpc>
                <a:spcPct val="120000"/>
              </a:lnSpc>
              <a:spcBef>
                <a:spcPts val="0"/>
              </a:spcBef>
            </a:pPr>
            <a:r>
              <a:rPr lang="en-US" dirty="0"/>
              <a:t>P802.1CF - NRM and functional description of IEEE 802 access network</a:t>
            </a:r>
          </a:p>
          <a:p>
            <a:pPr marL="400050">
              <a:lnSpc>
                <a:spcPct val="120000"/>
              </a:lnSpc>
              <a:spcBef>
                <a:spcPts val="0"/>
              </a:spcBef>
              <a:buFont typeface="Arial" panose="020B0604020202020204" pitchFamily="34" charset="0"/>
              <a:buChar char="•"/>
            </a:pPr>
            <a:r>
              <a:rPr lang="en-US" b="0" dirty="0"/>
              <a:t>Recirculation sponsor ballot outcome: </a:t>
            </a:r>
          </a:p>
          <a:p>
            <a:pPr marL="800100" lvl="1">
              <a:lnSpc>
                <a:spcPct val="120000"/>
              </a:lnSpc>
              <a:spcBef>
                <a:spcPts val="0"/>
              </a:spcBef>
              <a:buFont typeface="Arial" panose="020B0604020202020204" pitchFamily="34" charset="0"/>
              <a:buChar char="•"/>
            </a:pPr>
            <a:r>
              <a:rPr lang="en-US" dirty="0"/>
              <a:t>98% approval, </a:t>
            </a:r>
          </a:p>
          <a:p>
            <a:pPr marL="800100" lvl="1">
              <a:lnSpc>
                <a:spcPct val="120000"/>
              </a:lnSpc>
              <a:spcBef>
                <a:spcPts val="0"/>
              </a:spcBef>
              <a:buFont typeface="Arial" panose="020B0604020202020204" pitchFamily="34" charset="0"/>
              <a:buChar char="•"/>
            </a:pPr>
            <a:r>
              <a:rPr lang="en-US" dirty="0"/>
              <a:t>2 negative votes flipped to approve</a:t>
            </a:r>
          </a:p>
          <a:p>
            <a:pPr marL="800100" lvl="1">
              <a:lnSpc>
                <a:spcPct val="120000"/>
              </a:lnSpc>
              <a:spcBef>
                <a:spcPts val="0"/>
              </a:spcBef>
              <a:buFont typeface="Arial" panose="020B0604020202020204" pitchFamily="34" charset="0"/>
              <a:buChar char="•"/>
            </a:pPr>
            <a:r>
              <a:rPr lang="en-US" dirty="0"/>
              <a:t>1 outstanding disapprove votes, (commenter did not respond to emails or recirculation)</a:t>
            </a:r>
          </a:p>
          <a:p>
            <a:pPr marL="800100" lvl="1">
              <a:lnSpc>
                <a:spcPct val="120000"/>
              </a:lnSpc>
              <a:spcBef>
                <a:spcPts val="0"/>
              </a:spcBef>
              <a:buFont typeface="Arial" panose="020B0604020202020204" pitchFamily="34" charset="0"/>
              <a:buChar char="•"/>
            </a:pPr>
            <a:r>
              <a:rPr lang="en-US" dirty="0"/>
              <a:t>No new must-be-satisfied comments,  14 comments mainly addressing terminology and references for 802.3</a:t>
            </a:r>
          </a:p>
          <a:p>
            <a:pPr marL="400050">
              <a:lnSpc>
                <a:spcPct val="120000"/>
              </a:lnSpc>
              <a:spcBef>
                <a:spcPts val="0"/>
              </a:spcBef>
              <a:buFont typeface="Arial" panose="020B0604020202020204" pitchFamily="34" charset="0"/>
              <a:buChar char="•"/>
            </a:pPr>
            <a:r>
              <a:rPr lang="en-US" b="0" dirty="0"/>
              <a:t>Resolved all of the comments and instructed editor to create revised draft until Nov 21</a:t>
            </a:r>
            <a:r>
              <a:rPr lang="en-US" b="0" baseline="30000" dirty="0"/>
              <a:t>st</a:t>
            </a:r>
            <a:r>
              <a:rPr lang="en-US" b="0" dirty="0"/>
              <a:t> </a:t>
            </a:r>
          </a:p>
          <a:p>
            <a:pPr marL="400050">
              <a:lnSpc>
                <a:spcPct val="120000"/>
              </a:lnSpc>
              <a:spcBef>
                <a:spcPts val="0"/>
              </a:spcBef>
              <a:buFont typeface="Arial" panose="020B0604020202020204" pitchFamily="34" charset="0"/>
              <a:buChar char="•"/>
            </a:pPr>
            <a:r>
              <a:rPr lang="en-US" b="0" dirty="0"/>
              <a:t>Plan to initiate 2</a:t>
            </a:r>
            <a:r>
              <a:rPr lang="en-US" b="0" baseline="30000" dirty="0"/>
              <a:t>nd</a:t>
            </a:r>
            <a:r>
              <a:rPr lang="en-US" b="0" dirty="0"/>
              <a:t> sponsor ballot recirculation later next week</a:t>
            </a:r>
          </a:p>
          <a:p>
            <a:pPr marL="400050">
              <a:lnSpc>
                <a:spcPct val="120000"/>
              </a:lnSpc>
              <a:spcBef>
                <a:spcPts val="0"/>
              </a:spcBef>
              <a:buFont typeface="Arial" panose="020B0604020202020204" pitchFamily="34" charset="0"/>
              <a:buChar char="•"/>
            </a:pPr>
            <a:r>
              <a:rPr lang="en-US" b="0" dirty="0"/>
              <a:t>Motion to EC to conditionally forward draft to REVCOM</a:t>
            </a:r>
          </a:p>
          <a:p>
            <a:pPr marL="0" indent="0">
              <a:lnSpc>
                <a:spcPct val="120000"/>
              </a:lnSpc>
              <a:spcBef>
                <a:spcPts val="0"/>
              </a:spcBef>
            </a:pPr>
            <a:r>
              <a:rPr lang="en-US" dirty="0"/>
              <a:t>P802.1CQ – Local address assignment protocol</a:t>
            </a:r>
          </a:p>
          <a:p>
            <a:pPr marL="400050">
              <a:lnSpc>
                <a:spcPct val="120000"/>
              </a:lnSpc>
              <a:spcBef>
                <a:spcPts val="0"/>
              </a:spcBef>
              <a:buFont typeface="Arial" panose="020B0604020202020204" pitchFamily="34" charset="0"/>
              <a:buChar char="•"/>
            </a:pPr>
            <a:r>
              <a:rPr lang="en-US" b="0" dirty="0"/>
              <a:t>Discussion with 802.11ARC on local address assignment for 802.11 STAs</a:t>
            </a:r>
          </a:p>
          <a:p>
            <a:pPr marL="800100" lvl="1">
              <a:lnSpc>
                <a:spcPct val="120000"/>
              </a:lnSpc>
              <a:spcBef>
                <a:spcPts val="0"/>
              </a:spcBef>
              <a:buFont typeface="Arial" panose="020B0604020202020204" pitchFamily="34" charset="0"/>
              <a:buChar char="•"/>
            </a:pPr>
            <a:r>
              <a:rPr lang="en-US" dirty="0"/>
              <a:t>Security threat issues brought up without further details and without coming to a conclusion</a:t>
            </a:r>
          </a:p>
          <a:p>
            <a:pPr marL="800100" lvl="1">
              <a:lnSpc>
                <a:spcPct val="120000"/>
              </a:lnSpc>
              <a:spcBef>
                <a:spcPts val="0"/>
              </a:spcBef>
              <a:buFont typeface="Arial" panose="020B0604020202020204" pitchFamily="34" charset="0"/>
              <a:buChar char="•"/>
            </a:pPr>
            <a:r>
              <a:rPr lang="en-US" dirty="0"/>
              <a:t>Agreed to provide P802.1CQ requirements and scenario document to 802.11 experts to allow them to investigate presented and other potential solutions</a:t>
            </a:r>
          </a:p>
          <a:p>
            <a:pPr marL="400050">
              <a:lnSpc>
                <a:spcPct val="120000"/>
              </a:lnSpc>
              <a:spcBef>
                <a:spcPts val="0"/>
              </a:spcBef>
              <a:buFont typeface="Arial" panose="020B0604020202020204" pitchFamily="34" charset="0"/>
              <a:buChar char="•"/>
            </a:pPr>
            <a:r>
              <a:rPr lang="en-US" b="0" dirty="0"/>
              <a:t>Presentation to 802.15 WNG to make 802.15 aware and encourage contributions</a:t>
            </a:r>
          </a:p>
          <a:p>
            <a:pPr marL="800100" lvl="1">
              <a:lnSpc>
                <a:spcPct val="120000"/>
              </a:lnSpc>
              <a:spcBef>
                <a:spcPts val="0"/>
              </a:spcBef>
              <a:buFont typeface="Arial" panose="020B0604020202020204" pitchFamily="34" charset="0"/>
              <a:buChar char="•"/>
            </a:pPr>
            <a:r>
              <a:rPr lang="en-US" dirty="0"/>
              <a:t>Discussions showed that there are more deep dependencies in 802.15 technologies to 64/48 bit MAC addresses, e.g. related short addresses and IPv6 addresses</a:t>
            </a:r>
          </a:p>
          <a:p>
            <a:pPr marL="800100" lvl="1">
              <a:lnSpc>
                <a:spcPct val="120000"/>
              </a:lnSpc>
              <a:spcBef>
                <a:spcPts val="0"/>
              </a:spcBef>
              <a:buFont typeface="Arial" panose="020B0604020202020204" pitchFamily="34" charset="0"/>
              <a:buChar char="•"/>
            </a:pPr>
            <a:r>
              <a:rPr lang="en-US" dirty="0"/>
              <a:t>Some interest in 802.15 to work on dynamic address assignment but further insights and discussions needed to decide about creating a potential solution for 802.15</a:t>
            </a:r>
          </a:p>
          <a:p>
            <a:pPr marL="400050">
              <a:lnSpc>
                <a:spcPct val="120000"/>
              </a:lnSpc>
              <a:spcBef>
                <a:spcPts val="0"/>
              </a:spcBef>
              <a:buFont typeface="Arial" panose="020B0604020202020204" pitchFamily="34" charset="0"/>
              <a:buChar char="•"/>
            </a:pPr>
            <a:r>
              <a:rPr lang="en-US" b="0" dirty="0"/>
              <a:t>Agreed on plan going forward starting with requirements, scenarios, and security threats</a:t>
            </a:r>
          </a:p>
          <a:p>
            <a:pPr marL="0" indent="0">
              <a:lnSpc>
                <a:spcPct val="120000"/>
              </a:lnSpc>
              <a:spcBef>
                <a:spcPts val="0"/>
              </a:spcBef>
            </a:pPr>
            <a:r>
              <a:rPr lang="en-US" dirty="0"/>
              <a:t>P802.1CF related contribution to EC action item on ‘IEEE 802 network integration’ in 802.24</a:t>
            </a:r>
          </a:p>
          <a:p>
            <a:pPr marL="400050">
              <a:lnSpc>
                <a:spcPct val="120000"/>
              </a:lnSpc>
              <a:spcBef>
                <a:spcPts val="0"/>
              </a:spcBef>
              <a:buFont typeface="Arial" panose="020B0604020202020204" pitchFamily="34" charset="0"/>
              <a:buChar char="•"/>
            </a:pPr>
            <a:r>
              <a:rPr lang="en-US" b="0" dirty="0"/>
              <a:t>Lively discussion about scope and intention of the action item; continuation of discussion needed to finally determine what P802.1CF could contribute</a:t>
            </a:r>
          </a:p>
        </p:txBody>
      </p:sp>
      <p:sp>
        <p:nvSpPr>
          <p:cNvPr id="5" name="Footer Placeholder 4">
            <a:extLst>
              <a:ext uri="{FF2B5EF4-FFF2-40B4-BE49-F238E27FC236}">
                <a16:creationId xmlns="" xmlns:a16="http://schemas.microsoft.com/office/drawing/2014/main" id="{2E0AC30D-767E-1C47-8E54-AAB450869ECD}"/>
              </a:ext>
            </a:extLst>
          </p:cNvPr>
          <p:cNvSpPr>
            <a:spLocks noGrp="1"/>
          </p:cNvSpPr>
          <p:nvPr>
            <p:ph type="ftr" idx="14"/>
          </p:nvPr>
        </p:nvSpPr>
        <p:spPr/>
        <p:txBody>
          <a:bodyPr/>
          <a:lstStyle/>
          <a:p>
            <a:r>
              <a:rPr lang="en-GB"/>
              <a:t>Max Riegel, Nokia Bell Labs</a:t>
            </a:r>
            <a:endParaRPr lang="en-GB" dirty="0"/>
          </a:p>
        </p:txBody>
      </p:sp>
      <p:sp>
        <p:nvSpPr>
          <p:cNvPr id="4" name="Date Placeholder 3">
            <a:extLst>
              <a:ext uri="{FF2B5EF4-FFF2-40B4-BE49-F238E27FC236}">
                <a16:creationId xmlns="" xmlns:a16="http://schemas.microsoft.com/office/drawing/2014/main" id="{899408E0-3F14-0C4F-9C7E-DE46F12140F5}"/>
              </a:ext>
            </a:extLst>
          </p:cNvPr>
          <p:cNvSpPr>
            <a:spLocks noGrp="1"/>
          </p:cNvSpPr>
          <p:nvPr>
            <p:ph type="dt" idx="15"/>
          </p:nvPr>
        </p:nvSpPr>
        <p:spPr/>
        <p:txBody>
          <a:bodyPr/>
          <a:lstStyle/>
          <a:p>
            <a:r>
              <a:rPr lang="de-DE"/>
              <a:t>November 2018</a:t>
            </a:r>
            <a:endParaRPr lang="en-GB" dirty="0"/>
          </a:p>
        </p:txBody>
      </p:sp>
      <p:sp>
        <p:nvSpPr>
          <p:cNvPr id="7" name="Slide Number Placeholder 6">
            <a:extLst>
              <a:ext uri="{FF2B5EF4-FFF2-40B4-BE49-F238E27FC236}">
                <a16:creationId xmlns="" xmlns:a16="http://schemas.microsoft.com/office/drawing/2014/main" id="{E2CE952F-B11E-1F43-96E8-EA7E1EC92BAB}"/>
              </a:ext>
            </a:extLst>
          </p:cNvPr>
          <p:cNvSpPr>
            <a:spLocks noGrp="1"/>
          </p:cNvSpPr>
          <p:nvPr>
            <p:ph type="sldNum" idx="12"/>
          </p:nvPr>
        </p:nvSpPr>
        <p:spPr/>
        <p:txBody>
          <a:bodyPr/>
          <a:lstStyle/>
          <a:p>
            <a:r>
              <a:rPr lang="en-GB"/>
              <a:t>Slide </a:t>
            </a:r>
            <a:fld id="{440F5867-744E-4AA6-B0ED-4C44D2DFBB7B}" type="slidenum">
              <a:rPr lang="en-GB" smtClean="0"/>
              <a:pPr/>
              <a:t>136</a:t>
            </a:fld>
            <a:endParaRPr lang="en-GB" dirty="0"/>
          </a:p>
        </p:txBody>
      </p:sp>
    </p:spTree>
    <p:extLst>
      <p:ext uri="{BB962C8B-B14F-4D97-AF65-F5344CB8AC3E}">
        <p14:creationId xmlns:p14="http://schemas.microsoft.com/office/powerpoint/2010/main" val="70426279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692697"/>
            <a:ext cx="7770813" cy="842293"/>
          </a:xfrm>
        </p:spPr>
        <p:txBody>
          <a:bodyPr/>
          <a:lstStyle/>
          <a:p>
            <a:r>
              <a:rPr lang="en-US" dirty="0"/>
              <a:t>Looking forward to next session in </a:t>
            </a:r>
            <a:br>
              <a:rPr lang="en-US" dirty="0"/>
            </a:br>
            <a:r>
              <a:rPr lang="en-US" sz="2800" dirty="0"/>
              <a:t>Hiroshima, Japan, January 14-18, 2019</a:t>
            </a:r>
            <a:endParaRPr lang="en-US" dirty="0"/>
          </a:p>
        </p:txBody>
      </p:sp>
      <p:sp>
        <p:nvSpPr>
          <p:cNvPr id="3" name="Content Placeholder 2"/>
          <p:cNvSpPr>
            <a:spLocks noGrp="1"/>
          </p:cNvSpPr>
          <p:nvPr>
            <p:ph idx="1"/>
          </p:nvPr>
        </p:nvSpPr>
        <p:spPr>
          <a:xfrm>
            <a:off x="2209801" y="1700808"/>
            <a:ext cx="7770813" cy="4752528"/>
          </a:xfrm>
        </p:spPr>
        <p:txBody>
          <a:bodyPr>
            <a:normAutofit fontScale="92500"/>
          </a:bodyPr>
          <a:lstStyle/>
          <a:p>
            <a:pPr>
              <a:buFont typeface="Arial" panose="020B0604020202020204" pitchFamily="34" charset="0"/>
              <a:buChar char="•"/>
            </a:pPr>
            <a:r>
              <a:rPr lang="en-US" dirty="0"/>
              <a:t>Envisioned topics:</a:t>
            </a:r>
          </a:p>
          <a:p>
            <a:pPr marL="800100" lvl="1" indent="-342900">
              <a:buFont typeface="Arial" panose="020B0604020202020204" pitchFamily="34" charset="0"/>
              <a:buChar char="•"/>
            </a:pPr>
            <a:r>
              <a:rPr lang="en-US" dirty="0"/>
              <a:t>P802.1CQ related discussions</a:t>
            </a:r>
          </a:p>
          <a:p>
            <a:pPr marL="1200150" lvl="2" indent="-285750">
              <a:buFont typeface="Arial" panose="020B0604020202020204" pitchFamily="34" charset="0"/>
              <a:buChar char="•"/>
            </a:pPr>
            <a:r>
              <a:rPr lang="en-US" dirty="0"/>
              <a:t>Establish requirements and scenarios document</a:t>
            </a:r>
          </a:p>
          <a:p>
            <a:pPr marL="1200150" lvl="2" indent="-285750">
              <a:buFont typeface="Arial" panose="020B0604020202020204" pitchFamily="34" charset="0"/>
              <a:buChar char="•"/>
            </a:pPr>
            <a:r>
              <a:rPr lang="en-US" dirty="0"/>
              <a:t>Discuss security threats of dynamic local address assignment protocol</a:t>
            </a:r>
          </a:p>
          <a:p>
            <a:pPr marL="800100" lvl="1" indent="-342900">
              <a:buFont typeface="Arial" panose="020B0604020202020204" pitchFamily="34" charset="0"/>
              <a:buChar char="•"/>
            </a:pPr>
            <a:r>
              <a:rPr lang="en-US" dirty="0"/>
              <a:t>IEEE 802.1CF publicity activities</a:t>
            </a:r>
          </a:p>
          <a:p>
            <a:pPr marL="1200150" lvl="2" indent="-342900">
              <a:buFont typeface="Arial" panose="020B0604020202020204" pitchFamily="34" charset="0"/>
              <a:buChar char="•"/>
            </a:pPr>
            <a:r>
              <a:rPr lang="en-US" dirty="0"/>
              <a:t>Potential actions and activities to better show benefits of specification</a:t>
            </a:r>
          </a:p>
          <a:p>
            <a:pPr marL="1200150" lvl="2" indent="-342900">
              <a:buFont typeface="Arial" panose="020B0604020202020204" pitchFamily="34" charset="0"/>
              <a:buChar char="•"/>
            </a:pPr>
            <a:r>
              <a:rPr lang="en-US" dirty="0"/>
              <a:t>Preparation of input to EC action item ‘IEEE 802 network integration’</a:t>
            </a:r>
          </a:p>
          <a:p>
            <a:pPr marL="800100" lvl="1" indent="-342900">
              <a:buFont typeface="Arial" panose="020B0604020202020204" pitchFamily="34" charset="0"/>
              <a:buChar char="•"/>
            </a:pPr>
            <a:r>
              <a:rPr lang="en-US" dirty="0"/>
              <a:t>Continue discussions on potential work in </a:t>
            </a:r>
            <a:r>
              <a:rPr lang="en-US" dirty="0" err="1"/>
              <a:t>OmniRAN</a:t>
            </a:r>
            <a:r>
              <a:rPr lang="en-US" dirty="0"/>
              <a:t> TG related to </a:t>
            </a:r>
            <a:r>
              <a:rPr lang="en-US" dirty="0" err="1"/>
              <a:t>FFIoT</a:t>
            </a:r>
            <a:r>
              <a:rPr lang="en-US" dirty="0"/>
              <a:t> (Flexible Factory IoT) scenario</a:t>
            </a:r>
            <a:br>
              <a:rPr lang="en-US" dirty="0"/>
            </a:br>
            <a:endParaRPr lang="en-US" dirty="0"/>
          </a:p>
          <a:p>
            <a:pPr>
              <a:buFont typeface="Arial" panose="020B0604020202020204" pitchFamily="34" charset="0"/>
              <a:buChar char="•"/>
            </a:pPr>
            <a:r>
              <a:rPr lang="en-US" dirty="0"/>
              <a:t>Upcoming conference call:</a:t>
            </a:r>
          </a:p>
          <a:p>
            <a:pPr lvl="1">
              <a:buFont typeface="Arial" panose="020B0604020202020204" pitchFamily="34" charset="0"/>
              <a:buChar char="•"/>
            </a:pPr>
            <a:r>
              <a:rPr lang="en-US" dirty="0"/>
              <a:t>Depending of start of 2</a:t>
            </a:r>
            <a:r>
              <a:rPr lang="en-US" baseline="30000" dirty="0"/>
              <a:t>nd</a:t>
            </a:r>
            <a:r>
              <a:rPr lang="en-US" dirty="0"/>
              <a:t> sponsor ballot recirculation either 6</a:t>
            </a:r>
            <a:r>
              <a:rPr lang="en-US" baseline="30000" dirty="0"/>
              <a:t>th</a:t>
            </a:r>
            <a:r>
              <a:rPr lang="en-US" dirty="0"/>
              <a:t> or 11</a:t>
            </a:r>
            <a:r>
              <a:rPr lang="en-US" baseline="30000" dirty="0"/>
              <a:t>th</a:t>
            </a:r>
            <a:r>
              <a:rPr lang="en-US" dirty="0"/>
              <a:t> December, 09:30 AM ET, 1.5 </a:t>
            </a:r>
            <a:r>
              <a:rPr lang="en-US" dirty="0" err="1"/>
              <a:t>hrs</a:t>
            </a:r>
            <a:endParaRPr lang="en-US" dirty="0"/>
          </a:p>
          <a:p>
            <a:pPr lvl="2">
              <a:buFont typeface="Arial" panose="020B0604020202020204" pitchFamily="34" charset="0"/>
              <a:buChar char="•"/>
            </a:pPr>
            <a:r>
              <a:rPr lang="en-US" dirty="0"/>
              <a:t>P802.1CF comment resolution and conclusion on next steps</a:t>
            </a:r>
          </a:p>
        </p:txBody>
      </p:sp>
      <p:sp>
        <p:nvSpPr>
          <p:cNvPr id="5" name="Footer Placeholder 4">
            <a:extLst>
              <a:ext uri="{FF2B5EF4-FFF2-40B4-BE49-F238E27FC236}">
                <a16:creationId xmlns="" xmlns:a16="http://schemas.microsoft.com/office/drawing/2014/main" id="{C6D9FCB0-61F7-F44C-8278-04894D773BE0}"/>
              </a:ext>
            </a:extLst>
          </p:cNvPr>
          <p:cNvSpPr>
            <a:spLocks noGrp="1"/>
          </p:cNvSpPr>
          <p:nvPr>
            <p:ph type="ftr" idx="14"/>
          </p:nvPr>
        </p:nvSpPr>
        <p:spPr/>
        <p:txBody>
          <a:bodyPr/>
          <a:lstStyle/>
          <a:p>
            <a:r>
              <a:rPr lang="en-GB"/>
              <a:t>Max Riegel, Nokia Bell Labs</a:t>
            </a:r>
            <a:endParaRPr lang="en-GB" dirty="0"/>
          </a:p>
        </p:txBody>
      </p:sp>
      <p:sp>
        <p:nvSpPr>
          <p:cNvPr id="4" name="Date Placeholder 3">
            <a:extLst>
              <a:ext uri="{FF2B5EF4-FFF2-40B4-BE49-F238E27FC236}">
                <a16:creationId xmlns="" xmlns:a16="http://schemas.microsoft.com/office/drawing/2014/main" id="{408F703F-5FB3-6048-B856-5E10C9607341}"/>
              </a:ext>
            </a:extLst>
          </p:cNvPr>
          <p:cNvSpPr>
            <a:spLocks noGrp="1"/>
          </p:cNvSpPr>
          <p:nvPr>
            <p:ph type="dt" idx="15"/>
          </p:nvPr>
        </p:nvSpPr>
        <p:spPr/>
        <p:txBody>
          <a:bodyPr/>
          <a:lstStyle/>
          <a:p>
            <a:r>
              <a:rPr lang="de-DE"/>
              <a:t>November 2018</a:t>
            </a:r>
            <a:endParaRPr lang="en-GB" dirty="0"/>
          </a:p>
        </p:txBody>
      </p:sp>
      <p:sp>
        <p:nvSpPr>
          <p:cNvPr id="7" name="Slide Number Placeholder 6">
            <a:extLst>
              <a:ext uri="{FF2B5EF4-FFF2-40B4-BE49-F238E27FC236}">
                <a16:creationId xmlns="" xmlns:a16="http://schemas.microsoft.com/office/drawing/2014/main" id="{77447673-67CD-F848-9923-7B94B06D607B}"/>
              </a:ext>
            </a:extLst>
          </p:cNvPr>
          <p:cNvSpPr>
            <a:spLocks noGrp="1"/>
          </p:cNvSpPr>
          <p:nvPr>
            <p:ph type="sldNum" idx="12"/>
          </p:nvPr>
        </p:nvSpPr>
        <p:spPr/>
        <p:txBody>
          <a:bodyPr/>
          <a:lstStyle/>
          <a:p>
            <a:r>
              <a:rPr lang="en-GB"/>
              <a:t>Slide </a:t>
            </a:r>
            <a:fld id="{440F5867-744E-4AA6-B0ED-4C44D2DFBB7B}" type="slidenum">
              <a:rPr lang="en-GB" smtClean="0"/>
              <a:pPr/>
              <a:t>137</a:t>
            </a:fld>
            <a:endParaRPr lang="en-GB" dirty="0"/>
          </a:p>
        </p:txBody>
      </p:sp>
    </p:spTree>
    <p:extLst>
      <p:ext uri="{BB962C8B-B14F-4D97-AF65-F5344CB8AC3E}">
        <p14:creationId xmlns:p14="http://schemas.microsoft.com/office/powerpoint/2010/main" val="2641847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20946"/>
            <a:ext cx="7770813" cy="609600"/>
          </a:xfrm>
        </p:spPr>
        <p:txBody>
          <a:bodyPr/>
          <a:lstStyle/>
          <a:p>
            <a:r>
              <a:rPr lang="en-US" dirty="0"/>
              <a:t>Contributions </a:t>
            </a:r>
          </a:p>
        </p:txBody>
      </p:sp>
      <p:sp>
        <p:nvSpPr>
          <p:cNvPr id="3" name="Content Placeholder 2"/>
          <p:cNvSpPr>
            <a:spLocks noGrp="1"/>
          </p:cNvSpPr>
          <p:nvPr>
            <p:ph idx="1"/>
          </p:nvPr>
        </p:nvSpPr>
        <p:spPr>
          <a:xfrm>
            <a:off x="870412" y="1245066"/>
            <a:ext cx="11321588" cy="5016361"/>
          </a:xfrm>
        </p:spPr>
        <p:txBody>
          <a:bodyPr/>
          <a:lstStyle/>
          <a:p>
            <a:pPr marL="400050">
              <a:buFont typeface="Arial" panose="020B0604020202020204" pitchFamily="34" charset="0"/>
              <a:buChar char="•"/>
            </a:pPr>
            <a:r>
              <a:rPr lang="en-US" altLang="en-US" sz="2800" b="1" dirty="0"/>
              <a:t>Contributions discussed/reviewed: </a:t>
            </a:r>
          </a:p>
          <a:p>
            <a:pPr marL="971550" lvl="1" indent="-457200">
              <a:buFont typeface="+mj-lt"/>
              <a:buAutoNum type="arabicPeriod"/>
            </a:pPr>
            <a:r>
              <a:rPr lang="en-US" sz="2400" dirty="0">
                <a:hlinkClick r:id="rId2"/>
              </a:rPr>
              <a:t>11-18/1340r6</a:t>
            </a:r>
            <a:r>
              <a:rPr lang="en-US" sz="2400" dirty="0"/>
              <a:t> – “Proposed LS to 3GPP/WFA/WBA on the studies done regarding benchmarking of 802.11ax capabilities” also r4 and r5</a:t>
            </a:r>
          </a:p>
          <a:p>
            <a:pPr marL="971550" lvl="1" indent="-457200">
              <a:buFont typeface="+mj-lt"/>
              <a:buAutoNum type="arabicPeriod"/>
            </a:pPr>
            <a:r>
              <a:rPr lang="en-US" altLang="en-US" sz="2400" dirty="0">
                <a:hlinkClick r:id="rId3"/>
              </a:rPr>
              <a:t>11-18/1573r4</a:t>
            </a:r>
            <a:r>
              <a:rPr lang="en-US" altLang="en-US" sz="2400" dirty="0"/>
              <a:t> – “</a:t>
            </a:r>
            <a:r>
              <a:rPr lang="en-US" sz="2400" dirty="0"/>
              <a:t>Summary of 802.11ax Self Evaluation for IMT-2020 EMBB Indoor Hotspot and Dense Urban Test Environments</a:t>
            </a:r>
          </a:p>
          <a:p>
            <a:pPr marL="971550" lvl="1" indent="-457200">
              <a:buFont typeface="+mj-lt"/>
              <a:buAutoNum type="arabicPeriod"/>
            </a:pPr>
            <a:r>
              <a:rPr lang="en-US" altLang="en-US" sz="2400" dirty="0">
                <a:hlinkClick r:id="rId4"/>
              </a:rPr>
              <a:t>11-18/0915r2</a:t>
            </a:r>
            <a:r>
              <a:rPr lang="en-US" altLang="en-US" sz="2400" dirty="0"/>
              <a:t> – “</a:t>
            </a:r>
            <a:r>
              <a:rPr lang="en-US" sz="2400" dirty="0"/>
              <a:t>Benchmarking of 802.11ax against eMBB Indoor Hotspot requirements using IMT-2020 simulation methodology”</a:t>
            </a:r>
            <a:r>
              <a:rPr lang="en-US" altLang="en-US" sz="2400" dirty="0"/>
              <a:t> </a:t>
            </a:r>
          </a:p>
          <a:p>
            <a:pPr marL="971550" lvl="1" indent="-457200">
              <a:buFont typeface="+mj-lt"/>
              <a:buAutoNum type="arabicPeriod"/>
            </a:pPr>
            <a:r>
              <a:rPr lang="en-US" altLang="en-US" sz="2400" dirty="0">
                <a:hlinkClick r:id="rId5"/>
              </a:rPr>
              <a:t>11-18/1240r3</a:t>
            </a:r>
            <a:r>
              <a:rPr lang="en-US" altLang="en-US" sz="2400" dirty="0"/>
              <a:t> – “</a:t>
            </a:r>
            <a:r>
              <a:rPr lang="en-US" sz="2400" dirty="0"/>
              <a:t>802.11ax for IMT-2020 eMBB Indoor Hotspot”</a:t>
            </a:r>
            <a:endParaRPr lang="en-US" altLang="en-US" sz="2200" dirty="0"/>
          </a:p>
          <a:p>
            <a:pPr marL="457200" indent="-457200">
              <a:buFont typeface="Arial" panose="020B0604020202020204" pitchFamily="34" charset="0"/>
              <a:buChar char="•"/>
            </a:pPr>
            <a:r>
              <a:rPr lang="en-US" sz="3000" b="1" dirty="0"/>
              <a:t>Summary document of LS related activity:</a:t>
            </a:r>
          </a:p>
          <a:p>
            <a:pPr marL="857250" lvl="1" indent="-457200">
              <a:buFont typeface="+mj-lt"/>
              <a:buAutoNum type="arabicPeriod"/>
            </a:pPr>
            <a:r>
              <a:rPr lang="en-US" sz="2400" dirty="0">
                <a:hlinkClick r:id="rId6"/>
              </a:rPr>
              <a:t>11-18/2001r0</a:t>
            </a:r>
            <a:r>
              <a:rPr lang="en-US" sz="2400" dirty="0"/>
              <a:t> - “AANI SC Update to 802.11 WG Related to 802.11ax </a:t>
            </a:r>
            <a:br>
              <a:rPr lang="en-US" sz="2400" dirty="0"/>
            </a:br>
            <a:r>
              <a:rPr lang="en-US" sz="2400" dirty="0"/>
              <a:t>IMT-2020 Performance Evaluations”</a:t>
            </a:r>
            <a:r>
              <a:rPr lang="en-US" altLang="en-US" sz="2400" dirty="0"/>
              <a:t> </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14</a:t>
            </a:fld>
            <a:endParaRPr lang="en-GB" dirty="0"/>
          </a:p>
        </p:txBody>
      </p:sp>
      <p:sp>
        <p:nvSpPr>
          <p:cNvPr id="5" name="Footer Placeholder 4"/>
          <p:cNvSpPr>
            <a:spLocks noGrp="1"/>
          </p:cNvSpPr>
          <p:nvPr>
            <p:ph type="ftr" idx="14"/>
          </p:nvPr>
        </p:nvSpPr>
        <p:spPr/>
        <p:txBody>
          <a:bodyPr/>
          <a:lstStyle/>
          <a:p>
            <a:r>
              <a:rPr lang="en-GB" smtClean="0"/>
              <a:t>Joe Levy (InterDigital)</a:t>
            </a:r>
            <a:endParaRPr lang="en-GB" dirty="0"/>
          </a:p>
        </p:txBody>
      </p:sp>
      <p:sp>
        <p:nvSpPr>
          <p:cNvPr id="6" name="Date Placeholder 5"/>
          <p:cNvSpPr>
            <a:spLocks noGrp="1"/>
          </p:cNvSpPr>
          <p:nvPr>
            <p:ph type="dt" idx="15"/>
          </p:nvPr>
        </p:nvSpPr>
        <p:spPr/>
        <p:txBody>
          <a:bodyPr/>
          <a:lstStyle/>
          <a:p>
            <a:r>
              <a:rPr lang="en-US" smtClean="0"/>
              <a:t>November 2018</a:t>
            </a:r>
            <a:endParaRPr lang="en-GB" dirty="0"/>
          </a:p>
        </p:txBody>
      </p:sp>
    </p:spTree>
    <p:extLst>
      <p:ext uri="{BB962C8B-B14F-4D97-AF65-F5344CB8AC3E}">
        <p14:creationId xmlns:p14="http://schemas.microsoft.com/office/powerpoint/2010/main" val="1917164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smtClean="0"/>
              <a:t>November 2018</a:t>
            </a:r>
            <a:endParaRPr lang="en-GB" dirty="0"/>
          </a:p>
        </p:txBody>
      </p:sp>
      <p:sp>
        <p:nvSpPr>
          <p:cNvPr id="3" name="Footer Placeholder 2"/>
          <p:cNvSpPr>
            <a:spLocks noGrp="1"/>
          </p:cNvSpPr>
          <p:nvPr>
            <p:ph type="ftr" idx="11"/>
          </p:nvPr>
        </p:nvSpPr>
        <p:spPr/>
        <p:txBody>
          <a:bodyPr/>
          <a:lstStyle/>
          <a:p>
            <a:r>
              <a:rPr lang="en-GB" smtClean="0"/>
              <a:t>Joe Levy (InterDigital)</a:t>
            </a:r>
            <a:endParaRPr lang="en-GB" dirty="0"/>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15</a:t>
            </a:fld>
            <a:endParaRPr lang="en-GB" dirty="0"/>
          </a:p>
        </p:txBody>
      </p:sp>
      <p:sp>
        <p:nvSpPr>
          <p:cNvPr id="7" name="Title 1"/>
          <p:cNvSpPr txBox="1">
            <a:spLocks/>
          </p:cNvSpPr>
          <p:nvPr/>
        </p:nvSpPr>
        <p:spPr>
          <a:xfrm>
            <a:off x="2209800" y="685800"/>
            <a:ext cx="7772400" cy="609600"/>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kern="0" dirty="0"/>
              <a:t>Future Session Planning</a:t>
            </a:r>
          </a:p>
        </p:txBody>
      </p:sp>
      <p:sp>
        <p:nvSpPr>
          <p:cNvPr id="8" name="Content Placeholder 2"/>
          <p:cNvSpPr txBox="1">
            <a:spLocks/>
          </p:cNvSpPr>
          <p:nvPr/>
        </p:nvSpPr>
        <p:spPr>
          <a:xfrm>
            <a:off x="610658" y="1389063"/>
            <a:ext cx="11070167" cy="5100638"/>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altLang="en-US" dirty="0"/>
              <a:t>Teleconference: </a:t>
            </a:r>
          </a:p>
          <a:p>
            <a:r>
              <a:rPr lang="en-US" altLang="en-US" sz="2000" dirty="0"/>
              <a:t>	</a:t>
            </a:r>
            <a:r>
              <a:rPr lang="en-US" altLang="en-US" sz="2000" b="0" dirty="0"/>
              <a:t>As required with 10 days’ notification</a:t>
            </a:r>
          </a:p>
          <a:p>
            <a:endParaRPr lang="en-US" altLang="en-US" sz="700" b="0" dirty="0"/>
          </a:p>
          <a:p>
            <a:r>
              <a:rPr lang="en-US" altLang="en-US" dirty="0"/>
              <a:t>13-18 January 2019 F2F, </a:t>
            </a:r>
            <a:r>
              <a:rPr lang="en-GB" dirty="0"/>
              <a:t>Hilton St. Louis at the Ballpark, St. Louis, MO, USA:</a:t>
            </a:r>
            <a:endParaRPr lang="en-US" altLang="en-US" dirty="0"/>
          </a:p>
          <a:p>
            <a:r>
              <a:rPr lang="en-US" altLang="en-US" dirty="0"/>
              <a:t>	</a:t>
            </a:r>
            <a:r>
              <a:rPr lang="en-US" dirty="0"/>
              <a:t>The AANI SC is contribution driven, contributions are requested:</a:t>
            </a:r>
          </a:p>
          <a:p>
            <a:pPr marL="857250" lvl="1" indent="-457200">
              <a:buFont typeface="+mj-lt"/>
              <a:buAutoNum type="arabicPeriod"/>
            </a:pPr>
            <a:r>
              <a:rPr lang="en-US" dirty="0"/>
              <a:t>Technical and discussion contributions on 802.11 technical performance relative to IMT-2020 requirements.</a:t>
            </a:r>
          </a:p>
          <a:p>
            <a:pPr marL="857250" lvl="1" indent="-457200">
              <a:buFont typeface="+mj-lt"/>
              <a:buAutoNum type="arabicPeriod"/>
            </a:pPr>
            <a:r>
              <a:rPr lang="en-US" dirty="0"/>
              <a:t>Technical and discussion contributions on interworking/integration of 802.11 with the 3GPP Next Generation System:</a:t>
            </a:r>
          </a:p>
          <a:p>
            <a:pPr marL="857250" lvl="1" indent="-457200">
              <a:buFont typeface="+mj-lt"/>
              <a:buAutoNum type="arabicPeriod"/>
            </a:pPr>
            <a:r>
              <a:rPr lang="en-US" dirty="0"/>
              <a:t>In support of 802.1 Nendica </a:t>
            </a:r>
          </a:p>
          <a:p>
            <a:pPr marL="400050" lvl="1" indent="0"/>
            <a:r>
              <a:rPr lang="en-US" i="1" dirty="0"/>
              <a:t>Note: IMT-2020 proposals are due June 2019</a:t>
            </a:r>
          </a:p>
          <a:p>
            <a:pPr marL="400050" lvl="1" indent="0"/>
            <a:endParaRPr lang="en-US" altLang="en-US" sz="700" i="1" dirty="0"/>
          </a:p>
          <a:p>
            <a:pPr marL="400050" lvl="1" indent="0"/>
            <a:r>
              <a:rPr lang="en-US" altLang="en-US" dirty="0"/>
              <a:t>Meeting time requested: 1 sessions – Monday PM2 - TBC</a:t>
            </a:r>
          </a:p>
          <a:p>
            <a:endParaRPr lang="en-US" altLang="en-US" dirty="0"/>
          </a:p>
        </p:txBody>
      </p:sp>
    </p:spTree>
    <p:extLst>
      <p:ext uri="{BB962C8B-B14F-4D97-AF65-F5344CB8AC3E}">
        <p14:creationId xmlns:p14="http://schemas.microsoft.com/office/powerpoint/2010/main" val="3794132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609600"/>
          </a:xfrm>
        </p:spPr>
        <p:txBody>
          <a:bodyPr/>
          <a:lstStyle/>
          <a:p>
            <a:r>
              <a:rPr lang="en-US" dirty="0"/>
              <a:t>Topics for Contribution</a:t>
            </a:r>
          </a:p>
        </p:txBody>
      </p:sp>
      <p:sp>
        <p:nvSpPr>
          <p:cNvPr id="3" name="Content Placeholder 2"/>
          <p:cNvSpPr>
            <a:spLocks noGrp="1"/>
          </p:cNvSpPr>
          <p:nvPr>
            <p:ph idx="1"/>
          </p:nvPr>
        </p:nvSpPr>
        <p:spPr>
          <a:xfrm>
            <a:off x="533400" y="1295402"/>
            <a:ext cx="11125199" cy="4949820"/>
          </a:xfrm>
        </p:spPr>
        <p:txBody>
          <a:bodyPr/>
          <a:lstStyle/>
          <a:p>
            <a:pPr marL="457200" lvl="0" indent="-457200">
              <a:buFont typeface="+mj-lt"/>
              <a:buAutoNum type="arabicPeriod"/>
            </a:pPr>
            <a:r>
              <a:rPr lang="en-US" sz="2000" dirty="0"/>
              <a:t>Technical and discussion contributions on 802.11 technical performance relative to IMT-2020 requirements.</a:t>
            </a:r>
          </a:p>
          <a:p>
            <a:pPr marL="914400" lvl="1" indent="-457200">
              <a:spcBef>
                <a:spcPts val="0"/>
              </a:spcBef>
              <a:spcAft>
                <a:spcPts val="0"/>
              </a:spcAft>
              <a:buFont typeface="+mj-lt"/>
              <a:buAutoNum type="arabicPeriod"/>
            </a:pPr>
            <a:r>
              <a:rPr lang="en-US" sz="1800" dirty="0"/>
              <a:t>Benchmarking of 802.11 performance.</a:t>
            </a:r>
          </a:p>
          <a:p>
            <a:pPr marL="914400" lvl="1" indent="-457200">
              <a:spcBef>
                <a:spcPts val="0"/>
              </a:spcBef>
              <a:spcAft>
                <a:spcPts val="0"/>
              </a:spcAft>
              <a:buFont typeface="+mj-lt"/>
              <a:buAutoNum type="arabicPeriod"/>
            </a:pPr>
            <a:r>
              <a:rPr lang="en-US" sz="1800" dirty="0"/>
              <a:t>Analysis and simulation results of 802.11 performance relative to the IMT-2020 requirements.</a:t>
            </a:r>
          </a:p>
          <a:p>
            <a:pPr marL="914400" lvl="1" indent="-457200">
              <a:spcBef>
                <a:spcPts val="0"/>
              </a:spcBef>
              <a:spcAft>
                <a:spcPts val="0"/>
              </a:spcAft>
              <a:buFont typeface="+mj-lt"/>
              <a:buAutoNum type="arabicPeriod"/>
            </a:pPr>
            <a:r>
              <a:rPr lang="en-US" sz="1800" dirty="0"/>
              <a:t>Discussion and planning contributions related to progressing this work.      </a:t>
            </a:r>
            <a:endParaRPr lang="en-US" dirty="0"/>
          </a:p>
          <a:p>
            <a:pPr marL="457200" lvl="0" indent="-457200">
              <a:buFont typeface="+mj-lt"/>
              <a:buAutoNum type="arabicPeriod"/>
            </a:pPr>
            <a:r>
              <a:rPr lang="en-US" sz="2000" dirty="0"/>
              <a:t>Technical and discussion contributions on interworking/integration of 802.11 with the 3GPP Next Generation System:</a:t>
            </a:r>
            <a:endParaRPr lang="en-US" dirty="0"/>
          </a:p>
          <a:p>
            <a:pPr marL="914400" lvl="1" indent="-457200">
              <a:buFont typeface="+mj-lt"/>
              <a:buAutoNum type="arabicPeriod"/>
            </a:pPr>
            <a:r>
              <a:rPr lang="en-US" sz="1800" dirty="0"/>
              <a:t>Reviews or tutorials on current 3GPP SA solutions related to 3GPP 2G/3G/4G core network and 802.11</a:t>
            </a:r>
            <a:endParaRPr lang="en-US" sz="1600" dirty="0"/>
          </a:p>
          <a:p>
            <a:pPr marL="914400" lvl="1" indent="-457200">
              <a:buFont typeface="+mj-lt"/>
              <a:buAutoNum type="arabicPeriod"/>
            </a:pPr>
            <a:r>
              <a:rPr lang="en-US" sz="1800" dirty="0"/>
              <a:t>Reviews, tutorials, or commentary on the completed 3GPP SA studies for 5G</a:t>
            </a:r>
            <a:endParaRPr lang="en-US" dirty="0"/>
          </a:p>
          <a:p>
            <a:pPr marL="914400" lvl="1" indent="-457200">
              <a:buFont typeface="+mj-lt"/>
              <a:buAutoNum type="arabicPeriod"/>
            </a:pPr>
            <a:r>
              <a:rPr lang="en-US" sz="1800" dirty="0"/>
              <a:t>Reviews, Tutorials, or commentary on 3GPP SA WGs ongoing activities related to 5G for 3GPP </a:t>
            </a:r>
          </a:p>
          <a:p>
            <a:pPr marL="914400" lvl="1" indent="-457200">
              <a:buFont typeface="+mj-lt"/>
              <a:buAutoNum type="arabicPeriod"/>
            </a:pPr>
            <a:r>
              <a:rPr lang="en-US" sz="2000" dirty="0"/>
              <a:t>Technical and discussion contributions on interworking/integration with 3GPP RAN NR.</a:t>
            </a:r>
            <a:br>
              <a:rPr lang="en-US" sz="2000" dirty="0"/>
            </a:br>
            <a:r>
              <a:rPr lang="en-US" sz="2000" i="1" dirty="0"/>
              <a:t>Lower priority as 3GPP RAN TSG is not currently working on interworking specifications.</a:t>
            </a:r>
            <a:endParaRPr lang="en-US" i="1" dirty="0"/>
          </a:p>
          <a:p>
            <a:pPr marL="457200" lvl="0" indent="-457200">
              <a:buFont typeface="+mj-lt"/>
              <a:buAutoNum type="arabicPeriod"/>
            </a:pPr>
            <a:r>
              <a:rPr lang="en-US" sz="2000" dirty="0"/>
              <a:t>In support of 802.1 NENDICA</a:t>
            </a:r>
            <a:endParaRPr lang="en-US" dirty="0"/>
          </a:p>
          <a:p>
            <a:pPr marL="914400" lvl="1" indent="-457200">
              <a:buFont typeface="+mj-lt"/>
              <a:buAutoNum type="arabicPeriod"/>
            </a:pPr>
            <a:r>
              <a:rPr lang="en-US" sz="1800" dirty="0"/>
              <a:t>proposals of industries to address</a:t>
            </a:r>
            <a:endParaRPr lang="en-US" dirty="0"/>
          </a:p>
          <a:p>
            <a:pPr marL="914400" lvl="1" indent="-457200">
              <a:buFont typeface="+mj-lt"/>
              <a:buAutoNum type="arabicPeriod"/>
            </a:pPr>
            <a:r>
              <a:rPr lang="en-US" sz="1800" dirty="0"/>
              <a:t>contributions defining areas of 802.11 interest or discussion</a:t>
            </a:r>
            <a:endParaRPr lang="en-US" dirty="0"/>
          </a:p>
          <a:p>
            <a:pPr marL="457200" indent="-457200">
              <a:buFont typeface="+mj-lt"/>
              <a:buAutoNum type="arabicPeriod"/>
            </a:pPr>
            <a:endParaRPr lang="en-US" sz="200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16</a:t>
            </a:fld>
            <a:endParaRPr lang="en-GB" dirty="0"/>
          </a:p>
        </p:txBody>
      </p:sp>
      <p:sp>
        <p:nvSpPr>
          <p:cNvPr id="5" name="Footer Placeholder 4"/>
          <p:cNvSpPr>
            <a:spLocks noGrp="1"/>
          </p:cNvSpPr>
          <p:nvPr>
            <p:ph type="ftr" idx="14"/>
          </p:nvPr>
        </p:nvSpPr>
        <p:spPr/>
        <p:txBody>
          <a:bodyPr/>
          <a:lstStyle/>
          <a:p>
            <a:r>
              <a:rPr lang="en-GB" smtClean="0"/>
              <a:t>Joe Levy (InterDigital)</a:t>
            </a:r>
            <a:endParaRPr lang="en-GB" dirty="0"/>
          </a:p>
        </p:txBody>
      </p:sp>
      <p:sp>
        <p:nvSpPr>
          <p:cNvPr id="6" name="Date Placeholder 5"/>
          <p:cNvSpPr>
            <a:spLocks noGrp="1"/>
          </p:cNvSpPr>
          <p:nvPr>
            <p:ph type="dt" idx="15"/>
          </p:nvPr>
        </p:nvSpPr>
        <p:spPr/>
        <p:txBody>
          <a:bodyPr/>
          <a:lstStyle/>
          <a:p>
            <a:r>
              <a:rPr lang="en-US" smtClean="0"/>
              <a:t>November 2018</a:t>
            </a:r>
            <a:endParaRPr lang="en-GB" dirty="0"/>
          </a:p>
        </p:txBody>
      </p:sp>
    </p:spTree>
    <p:extLst>
      <p:ext uri="{BB962C8B-B14F-4D97-AF65-F5344CB8AC3E}">
        <p14:creationId xmlns:p14="http://schemas.microsoft.com/office/powerpoint/2010/main" val="1740103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2018-11-15</a:t>
            </a:r>
          </a:p>
        </p:txBody>
      </p:sp>
      <p:graphicFrame>
        <p:nvGraphicFramePr>
          <p:cNvPr id="1026" name="Object 11"/>
          <p:cNvGraphicFramePr>
            <a:graphicFrameLocks noChangeAspect="1"/>
          </p:cNvGraphicFramePr>
          <p:nvPr>
            <p:extLst/>
          </p:nvPr>
        </p:nvGraphicFramePr>
        <p:xfrm>
          <a:off x="2043113" y="2286001"/>
          <a:ext cx="7613650" cy="2646363"/>
        </p:xfrm>
        <a:graphic>
          <a:graphicData uri="http://schemas.openxmlformats.org/presentationml/2006/ole">
            <mc:AlternateContent xmlns:mc="http://schemas.openxmlformats.org/markup-compatibility/2006">
              <mc:Choice xmlns:v="urn:schemas-microsoft-com:vml" Requires="v">
                <p:oleObj spid="_x0000_s39958" name="Document" r:id="rId4" imgW="8267030" imgH="2874253" progId="Word.Document.8">
                  <p:embed/>
                </p:oleObj>
              </mc:Choice>
              <mc:Fallback>
                <p:oleObj name="Document" r:id="rId4" imgW="8267030" imgH="2874253" progId="Word.Document.8">
                  <p:embed/>
                  <p:pic>
                    <p:nvPicPr>
                      <p:cNvPr id="0" name=""/>
                      <p:cNvPicPr>
                        <a:picLocks noChangeAspect="1" noChangeArrowheads="1"/>
                      </p:cNvPicPr>
                      <p:nvPr/>
                    </p:nvPicPr>
                    <p:blipFill>
                      <a:blip r:embed="rId5"/>
                      <a:srcRect/>
                      <a:stretch>
                        <a:fillRect/>
                      </a:stretch>
                    </p:blipFill>
                    <p:spPr bwMode="auto">
                      <a:xfrm>
                        <a:off x="2043113" y="2286001"/>
                        <a:ext cx="7613650" cy="2646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Mark Hamilton (Ruckus/ARRIS)</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spTree>
    <p:extLst>
      <p:ext uri="{BB962C8B-B14F-4D97-AF65-F5344CB8AC3E}">
        <p14:creationId xmlns:p14="http://schemas.microsoft.com/office/powerpoint/2010/main" val="2273487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November 2018 Meeting in Bangkok, Thailand</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Mark Hamilton (Ruckus/ARRIS)</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18</a:t>
            </a:fld>
            <a:endParaRPr lang="en-GB" dirty="0"/>
          </a:p>
        </p:txBody>
      </p:sp>
    </p:spTree>
    <p:extLst>
      <p:ext uri="{BB962C8B-B14F-4D97-AF65-F5344CB8AC3E}">
        <p14:creationId xmlns:p14="http://schemas.microsoft.com/office/powerpoint/2010/main" val="3812940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371600"/>
            <a:ext cx="8382000" cy="4343400"/>
          </a:xfrm>
        </p:spPr>
        <p:txBody>
          <a:bodyPr/>
          <a:lstStyle/>
          <a:p>
            <a:pPr>
              <a:spcBef>
                <a:spcPts val="0"/>
              </a:spcBef>
            </a:pPr>
            <a:r>
              <a:rPr lang="en-US" dirty="0"/>
              <a:t>Agenda is here: </a:t>
            </a:r>
            <a:r>
              <a:rPr lang="en-US" dirty="0">
                <a:hlinkClick r:id="rId3"/>
              </a:rPr>
              <a:t>11-18/1725r3</a:t>
            </a:r>
            <a:r>
              <a:rPr lang="en-US" dirty="0"/>
              <a:t> </a:t>
            </a:r>
            <a:endParaRPr lang="en-US" b="0" dirty="0"/>
          </a:p>
          <a:p>
            <a:pPr marL="0" indent="0">
              <a:spcBef>
                <a:spcPts val="0"/>
              </a:spcBef>
            </a:pPr>
            <a:endParaRPr lang="en-US" dirty="0"/>
          </a:p>
          <a:p>
            <a:pPr>
              <a:spcBef>
                <a:spcPts val="0"/>
              </a:spcBef>
            </a:pPr>
            <a:r>
              <a:rPr lang="en-US" dirty="0"/>
              <a:t>11ba architecture implications</a:t>
            </a:r>
          </a:p>
          <a:p>
            <a:pPr lvl="1">
              <a:spcBef>
                <a:spcPts val="0"/>
              </a:spcBef>
            </a:pPr>
            <a:r>
              <a:rPr lang="en-US" dirty="0"/>
              <a:t>Thank you to </a:t>
            </a:r>
            <a:r>
              <a:rPr lang="en-US" dirty="0" err="1"/>
              <a:t>TGba</a:t>
            </a:r>
            <a:r>
              <a:rPr lang="en-US" dirty="0"/>
              <a:t> experts that attended our meeting!</a:t>
            </a:r>
          </a:p>
          <a:p>
            <a:pPr lvl="1">
              <a:spcBef>
                <a:spcPts val="0"/>
              </a:spcBef>
            </a:pPr>
            <a:r>
              <a:rPr lang="en-US" dirty="0"/>
              <a:t>Reviewed proposed nomenclature document (</a:t>
            </a:r>
            <a:r>
              <a:rPr lang="en-US" dirty="0">
                <a:hlinkClick r:id="rId4"/>
              </a:rPr>
              <a:t>11-18/1641r0</a:t>
            </a:r>
            <a:r>
              <a:rPr lang="en-US" dirty="0"/>
              <a:t>).  </a:t>
            </a:r>
          </a:p>
          <a:p>
            <a:pPr lvl="1">
              <a:spcBef>
                <a:spcPts val="0"/>
              </a:spcBef>
            </a:pPr>
            <a:r>
              <a:rPr lang="en-US" dirty="0"/>
              <a:t>Resulted in discussion about what components exist in the 11ba architecture, and how to best model those components</a:t>
            </a:r>
          </a:p>
          <a:p>
            <a:pPr lvl="1">
              <a:spcBef>
                <a:spcPts val="0"/>
              </a:spcBef>
            </a:pPr>
            <a:r>
              <a:rPr lang="en-US" dirty="0"/>
              <a:t>Seems to come down to a choice:</a:t>
            </a:r>
          </a:p>
          <a:p>
            <a:pPr lvl="2">
              <a:spcBef>
                <a:spcPts val="0"/>
              </a:spcBef>
            </a:pPr>
            <a:r>
              <a:rPr lang="en-US" dirty="0"/>
              <a:t>11ba is a “capability” of a STA</a:t>
            </a:r>
          </a:p>
          <a:p>
            <a:pPr lvl="2">
              <a:spcBef>
                <a:spcPts val="0"/>
              </a:spcBef>
            </a:pPr>
            <a:r>
              <a:rPr lang="en-US" dirty="0"/>
              <a:t>11ba is a separate entity on the same device as the STA</a:t>
            </a:r>
          </a:p>
          <a:p>
            <a:pPr lvl="1">
              <a:spcBef>
                <a:spcPts val="0"/>
              </a:spcBef>
            </a:pPr>
            <a:r>
              <a:rPr lang="en-US" dirty="0"/>
              <a:t>Both </a:t>
            </a:r>
            <a:r>
              <a:rPr lang="en-US" dirty="0" err="1"/>
              <a:t>TGba</a:t>
            </a:r>
            <a:r>
              <a:rPr lang="en-US" dirty="0"/>
              <a:t> and ARC experts will review documents off-line, with a view to understanding these choices</a:t>
            </a:r>
          </a:p>
          <a:p>
            <a:pPr lvl="1">
              <a:spcBef>
                <a:spcPts val="0"/>
              </a:spcBef>
            </a:pPr>
            <a:endParaRPr lang="en-US" dirty="0"/>
          </a:p>
          <a:p>
            <a:pPr>
              <a:spcBef>
                <a:spcPts val="0"/>
              </a:spcBef>
            </a:pPr>
            <a:endParaRPr lang="en-US" u="sng"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Mark Hamilton (Ruckus/ARRIS)</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Tree>
    <p:extLst>
      <p:ext uri="{BB962C8B-B14F-4D97-AF65-F5344CB8AC3E}">
        <p14:creationId xmlns:p14="http://schemas.microsoft.com/office/powerpoint/2010/main" val="2043676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closing reports of all 802.11 sub-groups for presentation at the </a:t>
            </a:r>
            <a:r>
              <a:rPr lang="en-US" dirty="0" smtClean="0"/>
              <a:t>November 2018 </a:t>
            </a:r>
            <a:r>
              <a:rPr lang="en-US" dirty="0"/>
              <a:t>closing plenary meeting. </a:t>
            </a:r>
            <a:r>
              <a:rPr lang="en-US" dirty="0" smtClean="0"/>
              <a:t>Liaison </a:t>
            </a:r>
            <a:r>
              <a:rPr lang="en-US" dirty="0"/>
              <a:t>reports (including liaison reports from the mid-week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4" name="Date Placeholder 3"/>
          <p:cNvSpPr>
            <a:spLocks noGrp="1"/>
          </p:cNvSpPr>
          <p:nvPr>
            <p:ph type="dt" idx="15"/>
          </p:nvPr>
        </p:nvSpPr>
        <p:spPr/>
        <p:txBody>
          <a:bodyPr/>
          <a:lstStyle/>
          <a:p>
            <a:r>
              <a:rPr lang="en-US" smtClean="0"/>
              <a:t>November 2018</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a:t>
            </a:r>
            <a:r>
              <a:rPr lang="en-US" dirty="0" err="1"/>
              <a:t>cont</a:t>
            </a:r>
            <a:r>
              <a:rPr lang="en-US" dirty="0"/>
              <a:t>)</a:t>
            </a:r>
          </a:p>
        </p:txBody>
      </p:sp>
      <p:sp>
        <p:nvSpPr>
          <p:cNvPr id="15366" name="Rectangle 3"/>
          <p:cNvSpPr>
            <a:spLocks noGrp="1" noChangeArrowheads="1"/>
          </p:cNvSpPr>
          <p:nvPr>
            <p:ph type="body" idx="1"/>
          </p:nvPr>
        </p:nvSpPr>
        <p:spPr>
          <a:xfrm>
            <a:off x="1905000" y="1321654"/>
            <a:ext cx="8382000" cy="5029200"/>
          </a:xfrm>
        </p:spPr>
        <p:txBody>
          <a:bodyPr/>
          <a:lstStyle/>
          <a:p>
            <a:pPr>
              <a:spcBef>
                <a:spcPts val="0"/>
              </a:spcBef>
            </a:pPr>
            <a:r>
              <a:rPr lang="en-US" dirty="0"/>
              <a:t>WBA liaison on MAC Address randomization</a:t>
            </a:r>
          </a:p>
          <a:p>
            <a:pPr lvl="1">
              <a:spcBef>
                <a:spcPts val="0"/>
              </a:spcBef>
            </a:pPr>
            <a:r>
              <a:rPr lang="en-US" dirty="0"/>
              <a:t>Reviewed liaison, and prepared a draft response;</a:t>
            </a:r>
          </a:p>
          <a:p>
            <a:pPr lvl="1">
              <a:spcBef>
                <a:spcPts val="0"/>
              </a:spcBef>
            </a:pPr>
            <a:r>
              <a:rPr lang="en-US" dirty="0"/>
              <a:t>Response draft is here: </a:t>
            </a:r>
            <a:r>
              <a:rPr lang="en-US" dirty="0">
                <a:hlinkClick r:id="rId3"/>
              </a:rPr>
              <a:t>11-18/1988r2</a:t>
            </a:r>
            <a:r>
              <a:rPr lang="en-US" dirty="0"/>
              <a:t>, and will be put to motion in today’s plenary</a:t>
            </a:r>
          </a:p>
          <a:p>
            <a:pPr lvl="1">
              <a:spcBef>
                <a:spcPts val="0"/>
              </a:spcBef>
            </a:pPr>
            <a:r>
              <a:rPr lang="en-US" dirty="0"/>
              <a:t>Three topics emerged that 802.11 WG should consider further</a:t>
            </a:r>
          </a:p>
          <a:p>
            <a:pPr lvl="1">
              <a:spcBef>
                <a:spcPts val="0"/>
              </a:spcBef>
            </a:pPr>
            <a:endParaRPr lang="en-US" dirty="0"/>
          </a:p>
          <a:p>
            <a:pPr>
              <a:spcBef>
                <a:spcPts val="0"/>
              </a:spcBef>
            </a:pPr>
            <a:r>
              <a:rPr lang="en-US" dirty="0"/>
              <a:t>MAC address assignment using PAD/GAS (802.11aq)</a:t>
            </a:r>
          </a:p>
          <a:p>
            <a:pPr lvl="1">
              <a:spcBef>
                <a:spcPts val="0"/>
              </a:spcBef>
            </a:pPr>
            <a:r>
              <a:rPr lang="en-US" dirty="0">
                <a:hlinkClick r:id="rId4"/>
              </a:rPr>
              <a:t>11-18/1934r1</a:t>
            </a:r>
            <a:endParaRPr lang="en-US" dirty="0"/>
          </a:p>
          <a:p>
            <a:pPr lvl="1">
              <a:spcBef>
                <a:spcPts val="0"/>
              </a:spcBef>
            </a:pPr>
            <a:r>
              <a:rPr lang="en-US" dirty="0"/>
              <a:t> Feedback to 802.1CQ that this appears to be an appropriate direction, and good use of existing 802.11 features</a:t>
            </a:r>
          </a:p>
          <a:p>
            <a:pPr lvl="1">
              <a:spcBef>
                <a:spcPts val="0"/>
              </a:spcBef>
            </a:pPr>
            <a:endParaRPr lang="en-US" dirty="0"/>
          </a:p>
          <a:p>
            <a:pPr>
              <a:spcBef>
                <a:spcPts val="0"/>
              </a:spcBef>
            </a:pPr>
            <a:r>
              <a:rPr lang="en-US" dirty="0"/>
              <a:t>IEEE 802.1CQ update</a:t>
            </a:r>
          </a:p>
          <a:p>
            <a:pPr lvl="1">
              <a:spcBef>
                <a:spcPts val="0"/>
              </a:spcBef>
            </a:pPr>
            <a:r>
              <a:rPr lang="en-US" dirty="0">
                <a:hlinkClick r:id="rId5"/>
              </a:rPr>
              <a:t>11-18/2022r0</a:t>
            </a:r>
            <a:r>
              <a:rPr lang="en-US" dirty="0"/>
              <a:t> – add some information about network’s address policy in Beacon, Probe and/or ANQP-element</a:t>
            </a:r>
          </a:p>
          <a:p>
            <a:pPr lvl="1">
              <a:spcBef>
                <a:spcPts val="0"/>
              </a:spcBef>
            </a:pPr>
            <a:r>
              <a:rPr lang="en-US" dirty="0"/>
              <a:t>Could work in conjunction with the above topic </a:t>
            </a:r>
          </a:p>
          <a:p>
            <a:pPr lvl="1">
              <a:spcBef>
                <a:spcPts val="0"/>
              </a:spcBef>
            </a:pPr>
            <a:r>
              <a:rPr lang="en-US" dirty="0"/>
              <a:t>Indicated support for this direction, and encourage 802.1CQ to consider</a:t>
            </a:r>
          </a:p>
          <a:p>
            <a:pPr>
              <a:spcBef>
                <a:spcPts val="0"/>
              </a:spcBef>
            </a:pPr>
            <a:endParaRPr lang="en-US" u="sng"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Mark Hamilton (Ruckus/ARRIS)</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spTree>
    <p:extLst>
      <p:ext uri="{BB962C8B-B14F-4D97-AF65-F5344CB8AC3E}">
        <p14:creationId xmlns:p14="http://schemas.microsoft.com/office/powerpoint/2010/main" val="1554083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a:t>
            </a:r>
            <a:r>
              <a:rPr lang="en-US" dirty="0" err="1"/>
              <a:t>cont</a:t>
            </a:r>
            <a:r>
              <a:rPr lang="en-US" dirty="0"/>
              <a:t>)</a:t>
            </a:r>
          </a:p>
        </p:txBody>
      </p:sp>
      <p:sp>
        <p:nvSpPr>
          <p:cNvPr id="15366" name="Rectangle 3"/>
          <p:cNvSpPr>
            <a:spLocks noGrp="1" noChangeArrowheads="1"/>
          </p:cNvSpPr>
          <p:nvPr>
            <p:ph type="body" idx="1"/>
          </p:nvPr>
        </p:nvSpPr>
        <p:spPr>
          <a:xfrm>
            <a:off x="1905000" y="1447800"/>
            <a:ext cx="8382000" cy="5029200"/>
          </a:xfrm>
        </p:spPr>
        <p:txBody>
          <a:bodyPr/>
          <a:lstStyle/>
          <a:p>
            <a:pPr>
              <a:spcBef>
                <a:spcPts val="0"/>
              </a:spcBef>
            </a:pPr>
            <a:r>
              <a:rPr lang="en-US" dirty="0"/>
              <a:t>Proxy IPv6 Neighbor Discovery: </a:t>
            </a:r>
            <a:r>
              <a:rPr lang="en-US" b="0" dirty="0">
                <a:hlinkClick r:id="rId3"/>
              </a:rPr>
              <a:t>11-18/1920r2</a:t>
            </a:r>
            <a:r>
              <a:rPr lang="en-US" b="0" dirty="0"/>
              <a:t> </a:t>
            </a:r>
          </a:p>
          <a:p>
            <a:pPr lvl="1">
              <a:spcBef>
                <a:spcPts val="0"/>
              </a:spcBef>
            </a:pPr>
            <a:r>
              <a:rPr lang="en-US" dirty="0"/>
              <a:t>Reviewed presentation.  Little time for discussion.</a:t>
            </a:r>
          </a:p>
          <a:p>
            <a:pPr lvl="1">
              <a:spcBef>
                <a:spcPts val="0"/>
              </a:spcBef>
            </a:pPr>
            <a:r>
              <a:rPr lang="en-US" dirty="0"/>
              <a:t>May want to revisit/discuss architecture assumptions about networks that include 802.11, and implications of architecture choices/assumptions on the problem statement.</a:t>
            </a:r>
          </a:p>
          <a:p>
            <a:pPr marL="0" indent="0">
              <a:spcBef>
                <a:spcPts val="0"/>
              </a:spcBef>
            </a:pPr>
            <a:endParaRPr lang="en-US" dirty="0"/>
          </a:p>
          <a:p>
            <a:pPr>
              <a:spcBef>
                <a:spcPts val="0"/>
              </a:spcBef>
            </a:pPr>
            <a:r>
              <a:rPr lang="en-US" dirty="0"/>
              <a:t>802.1AS-rev use of Fine Timing Measurement</a:t>
            </a:r>
          </a:p>
          <a:p>
            <a:pPr lvl="1">
              <a:spcBef>
                <a:spcPts val="0"/>
              </a:spcBef>
            </a:pPr>
            <a:r>
              <a:rPr lang="en-US" dirty="0"/>
              <a:t>Our previous inputs have been incorporated.  Continue to monitor.</a:t>
            </a:r>
          </a:p>
          <a:p>
            <a:pPr lvl="1">
              <a:spcBef>
                <a:spcPts val="0"/>
              </a:spcBef>
            </a:pPr>
            <a:r>
              <a:rPr lang="en-US" dirty="0"/>
              <a:t>Being worked directly by 802.11 experts, with 802.1AS</a:t>
            </a:r>
          </a:p>
          <a:p>
            <a:pPr marL="0" indent="0">
              <a:spcBef>
                <a:spcPts val="0"/>
              </a:spcBef>
            </a:pPr>
            <a:endParaRPr lang="en-US" dirty="0"/>
          </a:p>
          <a:p>
            <a:pPr>
              <a:spcBef>
                <a:spcPts val="0"/>
              </a:spcBef>
            </a:pPr>
            <a:r>
              <a:rPr lang="en-US" dirty="0"/>
              <a:t>Noted status of IEEE 1588 mapping to IEEE 802.11</a:t>
            </a:r>
          </a:p>
          <a:p>
            <a:pPr lvl="1">
              <a:spcBef>
                <a:spcPts val="0"/>
              </a:spcBef>
            </a:pPr>
            <a:r>
              <a:rPr lang="en-US" dirty="0"/>
              <a:t>No changes.  Ongoing balloting.  No action needed.  Continue to monitor</a:t>
            </a:r>
          </a:p>
          <a:p>
            <a:pPr lvl="1">
              <a:spcBef>
                <a:spcPts val="0"/>
              </a:spcBef>
            </a:pPr>
            <a:r>
              <a:rPr lang="en-US" dirty="0"/>
              <a:t>Related activity: 802.1AS </a:t>
            </a:r>
            <a:r>
              <a:rPr lang="en-US" dirty="0" err="1"/>
              <a:t>REVision</a:t>
            </a:r>
            <a:r>
              <a:rPr lang="en-US" dirty="0"/>
              <a:t> use of FTM</a:t>
            </a:r>
          </a:p>
          <a:p>
            <a:pPr>
              <a:spcBef>
                <a:spcPts val="0"/>
              </a:spcBef>
            </a:pPr>
            <a:endParaRPr lang="en-US" dirty="0"/>
          </a:p>
          <a:p>
            <a:pPr>
              <a:spcBef>
                <a:spcPts val="0"/>
              </a:spcBef>
            </a:pPr>
            <a:endParaRPr lang="en-US"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Mark Hamilton (Ruckus/ARRIS)</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21</a:t>
            </a:fld>
            <a:endParaRPr lang="en-GB" dirty="0"/>
          </a:p>
        </p:txBody>
      </p:sp>
    </p:spTree>
    <p:extLst>
      <p:ext uri="{BB962C8B-B14F-4D97-AF65-F5344CB8AC3E}">
        <p14:creationId xmlns:p14="http://schemas.microsoft.com/office/powerpoint/2010/main" val="1521654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a:t>
            </a:r>
            <a:r>
              <a:rPr lang="en-US" dirty="0" err="1"/>
              <a:t>cont</a:t>
            </a:r>
            <a:r>
              <a:rPr lang="en-US" dirty="0"/>
              <a:t>) – or not …</a:t>
            </a:r>
          </a:p>
        </p:txBody>
      </p:sp>
      <p:sp>
        <p:nvSpPr>
          <p:cNvPr id="15366" name="Rectangle 3"/>
          <p:cNvSpPr>
            <a:spLocks noGrp="1" noChangeArrowheads="1"/>
          </p:cNvSpPr>
          <p:nvPr>
            <p:ph type="body" idx="1"/>
          </p:nvPr>
        </p:nvSpPr>
        <p:spPr>
          <a:xfrm>
            <a:off x="1905000" y="1371600"/>
            <a:ext cx="8382000" cy="4876800"/>
          </a:xfrm>
        </p:spPr>
        <p:txBody>
          <a:bodyPr/>
          <a:lstStyle/>
          <a:p>
            <a:pPr>
              <a:spcBef>
                <a:spcPts val="0"/>
              </a:spcBef>
            </a:pPr>
            <a:r>
              <a:rPr lang="en-US" dirty="0"/>
              <a:t>IETF/802 coordination</a:t>
            </a:r>
          </a:p>
          <a:p>
            <a:pPr lvl="1">
              <a:spcBef>
                <a:spcPts val="0"/>
              </a:spcBef>
            </a:pPr>
            <a:r>
              <a:rPr lang="en-US" dirty="0"/>
              <a:t>No particular updates this session.</a:t>
            </a:r>
          </a:p>
          <a:p>
            <a:pPr>
              <a:spcBef>
                <a:spcPts val="0"/>
              </a:spcBef>
            </a:pPr>
            <a:endParaRPr lang="en-US" dirty="0"/>
          </a:p>
          <a:p>
            <a:pPr>
              <a:spcBef>
                <a:spcPts val="0"/>
              </a:spcBef>
            </a:pPr>
            <a:r>
              <a:rPr lang="en-US" dirty="0" err="1"/>
              <a:t>TGax</a:t>
            </a:r>
            <a:r>
              <a:rPr lang="en-US" dirty="0"/>
              <a:t> subclause 10.2 and Figure 10-1</a:t>
            </a:r>
          </a:p>
          <a:p>
            <a:pPr lvl="1">
              <a:spcBef>
                <a:spcPts val="0"/>
              </a:spcBef>
            </a:pPr>
            <a:r>
              <a:rPr lang="en-US" dirty="0"/>
              <a:t>No concerns raised.</a:t>
            </a:r>
          </a:p>
          <a:p>
            <a:pPr>
              <a:spcBef>
                <a:spcPts val="0"/>
              </a:spcBef>
            </a:pPr>
            <a:endParaRPr lang="en-US" dirty="0"/>
          </a:p>
          <a:p>
            <a:pPr>
              <a:spcBef>
                <a:spcPts val="0"/>
              </a:spcBef>
            </a:pPr>
            <a:r>
              <a:rPr lang="en-US" dirty="0"/>
              <a:t>“What is an ESS?”</a:t>
            </a:r>
          </a:p>
          <a:p>
            <a:pPr lvl="1">
              <a:spcBef>
                <a:spcPts val="0"/>
              </a:spcBef>
            </a:pPr>
            <a:r>
              <a:rPr lang="en-US" dirty="0"/>
              <a:t>Didn’t have time.  Will carry over to November session.</a:t>
            </a:r>
          </a:p>
          <a:p>
            <a:pPr lvl="1">
              <a:spcBef>
                <a:spcPts val="0"/>
              </a:spcBef>
            </a:pPr>
            <a:endParaRPr lang="en-US" dirty="0"/>
          </a:p>
          <a:p>
            <a:pPr>
              <a:spcBef>
                <a:spcPts val="0"/>
              </a:spcBef>
            </a:pPr>
            <a:r>
              <a:rPr lang="en-US" dirty="0"/>
              <a:t>MLME-RESET, versus MLME-JOIN and MLME-START</a:t>
            </a:r>
          </a:p>
          <a:p>
            <a:pPr lvl="1">
              <a:spcBef>
                <a:spcPts val="0"/>
              </a:spcBef>
            </a:pPr>
            <a:r>
              <a:rPr lang="en-US" dirty="0"/>
              <a:t>Didn’t have time.  Will carry over to November session.</a:t>
            </a:r>
          </a:p>
          <a:p>
            <a:pPr>
              <a:spcBef>
                <a:spcPts val="0"/>
              </a:spcBef>
            </a:pPr>
            <a:endParaRPr lang="en-US" dirty="0"/>
          </a:p>
          <a:p>
            <a:pPr>
              <a:spcBef>
                <a:spcPts val="0"/>
              </a:spcBef>
            </a:pPr>
            <a:r>
              <a:rPr lang="en-US" dirty="0"/>
              <a:t>AP/DS/Portal architecture, 802/802.1 mappings</a:t>
            </a:r>
          </a:p>
          <a:p>
            <a:pPr lvl="1">
              <a:spcBef>
                <a:spcPts val="0"/>
              </a:spcBef>
            </a:pPr>
            <a:r>
              <a:rPr lang="en-US" dirty="0"/>
              <a:t>Didn’t have time.  Need to consolidate agreements, and provide input to </a:t>
            </a:r>
            <a:r>
              <a:rPr lang="en-US" dirty="0" err="1"/>
              <a:t>REVmd</a:t>
            </a:r>
            <a:r>
              <a:rPr lang="en-US" dirty="0"/>
              <a:t>.</a:t>
            </a:r>
          </a:p>
          <a:p>
            <a:pPr>
              <a:spcBef>
                <a:spcPts val="0"/>
              </a:spcBef>
            </a:pPr>
            <a:endParaRPr lang="en-US"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Mark Hamilton (Ruckus/ARRIS)</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22</a:t>
            </a:fld>
            <a:endParaRPr lang="en-GB" dirty="0"/>
          </a:p>
        </p:txBody>
      </p:sp>
    </p:spTree>
    <p:extLst>
      <p:ext uri="{BB962C8B-B14F-4D97-AF65-F5344CB8AC3E}">
        <p14:creationId xmlns:p14="http://schemas.microsoft.com/office/powerpoint/2010/main" val="3111730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a:lnSpc>
                <a:spcPct val="90000"/>
              </a:lnSpc>
            </a:pPr>
            <a:r>
              <a:rPr lang="en-US" sz="3200" dirty="0"/>
              <a:t>None</a:t>
            </a:r>
            <a:endParaRPr lang="en-US" sz="2800" dirty="0">
              <a:solidFill>
                <a:srgbClr val="FF0000"/>
              </a:solidFill>
            </a:endParaRP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Mark Hamilton (Ruckus/ARRIS)</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23</a:t>
            </a:fld>
            <a:endParaRPr lang="en-GB" dirty="0"/>
          </a:p>
        </p:txBody>
      </p:sp>
    </p:spTree>
    <p:extLst>
      <p:ext uri="{BB962C8B-B14F-4D97-AF65-F5344CB8AC3E}">
        <p14:creationId xmlns:p14="http://schemas.microsoft.com/office/powerpoint/2010/main" val="3859634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January 2019 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Three standalone meeting slots planned:</a:t>
            </a:r>
          </a:p>
          <a:p>
            <a:pPr marL="684213">
              <a:lnSpc>
                <a:spcPct val="90000"/>
              </a:lnSpc>
            </a:pPr>
            <a:r>
              <a:rPr lang="en-US" dirty="0">
                <a:solidFill>
                  <a:srgbClr val="000000"/>
                </a:solidFill>
              </a:rPr>
              <a:t>Discussion of 11ba architecture modeling and implications</a:t>
            </a:r>
          </a:p>
          <a:p>
            <a:pPr marL="684213">
              <a:lnSpc>
                <a:spcPct val="90000"/>
              </a:lnSpc>
            </a:pPr>
            <a:r>
              <a:rPr lang="en-US" dirty="0"/>
              <a:t>Further consideration of topics raised from WBA liaison on MAC address randomization</a:t>
            </a:r>
          </a:p>
          <a:p>
            <a:pPr marL="684213">
              <a:lnSpc>
                <a:spcPct val="90000"/>
              </a:lnSpc>
            </a:pPr>
            <a:r>
              <a:rPr lang="en-US" dirty="0"/>
              <a:t>MLME-RESET, versus MLME-JOIN and MLME-START (add MLME-SCAN?) – feedback to </a:t>
            </a:r>
            <a:r>
              <a:rPr lang="en-US" dirty="0" err="1"/>
              <a:t>REVmd</a:t>
            </a:r>
            <a:endParaRPr lang="en-US" dirty="0"/>
          </a:p>
          <a:p>
            <a:pPr marL="684213">
              <a:lnSpc>
                <a:spcPct val="90000"/>
              </a:lnSpc>
            </a:pPr>
            <a:r>
              <a:rPr lang="en-US" dirty="0"/>
              <a:t>“What is an ESS?” and DS/AP/Portal architecture discussions</a:t>
            </a:r>
          </a:p>
          <a:p>
            <a:pPr marL="684213">
              <a:lnSpc>
                <a:spcPct val="90000"/>
              </a:lnSpc>
            </a:pPr>
            <a:r>
              <a:rPr lang="en-US" dirty="0"/>
              <a:t>Status updates on other IETF work, IEEE 1588 work</a:t>
            </a:r>
          </a:p>
          <a:p>
            <a:pPr marL="684213">
              <a:lnSpc>
                <a:spcPct val="90000"/>
              </a:lnSpc>
            </a:pPr>
            <a:r>
              <a:rPr lang="en-US" dirty="0"/>
              <a:t>NEW: Multiple MAC Addresses (and IPv6), “Multiple radios”</a:t>
            </a:r>
          </a:p>
          <a:p>
            <a:pPr marL="684213">
              <a:lnSpc>
                <a:spcPct val="90000"/>
              </a:lnSpc>
            </a:pPr>
            <a:r>
              <a:rPr lang="en-US" dirty="0"/>
              <a:t>NEW: System architecture views for common use scenarios</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Mark Hamilton (Ruckus/ARRIS)</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24</a:t>
            </a:fld>
            <a:endParaRPr lang="en-GB" dirty="0"/>
          </a:p>
        </p:txBody>
      </p:sp>
    </p:spTree>
    <p:extLst>
      <p:ext uri="{BB962C8B-B14F-4D97-AF65-F5344CB8AC3E}">
        <p14:creationId xmlns:p14="http://schemas.microsoft.com/office/powerpoint/2010/main" val="3431918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PAR Review SC - Meeting Agenda and Comment slides   - November 2018 – Bangkok</a:t>
            </a:r>
            <a:endParaRPr lang="en-GB" dirty="0"/>
          </a:p>
        </p:txBody>
      </p:sp>
      <p:sp>
        <p:nvSpPr>
          <p:cNvPr id="3074" name="Rectangle 2"/>
          <p:cNvSpPr>
            <a:spLocks noGrp="1" noChangeArrowheads="1"/>
          </p:cNvSpPr>
          <p:nvPr>
            <p:ph idx="1"/>
          </p:nvPr>
        </p:nvSpPr>
        <p:spPr>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dirty="0" smtClean="0"/>
              <a:t>2018-11-15</a:t>
            </a:r>
            <a:endParaRPr lang="en-GB" sz="2000" dirty="0"/>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25</a:t>
            </a:fld>
            <a:endParaRPr lang="en-GB" dirty="0"/>
          </a:p>
        </p:txBody>
      </p:sp>
      <p:graphicFrame>
        <p:nvGraphicFramePr>
          <p:cNvPr id="3075" name="Object 3"/>
          <p:cNvGraphicFramePr>
            <a:graphicFrameLocks noChangeAspect="1"/>
          </p:cNvGraphicFramePr>
          <p:nvPr>
            <p:extLst/>
          </p:nvPr>
        </p:nvGraphicFramePr>
        <p:xfrm>
          <a:off x="2057400" y="2590805"/>
          <a:ext cx="8001000" cy="2422525"/>
        </p:xfrm>
        <a:graphic>
          <a:graphicData uri="http://schemas.openxmlformats.org/presentationml/2006/ole">
            <mc:AlternateContent xmlns:mc="http://schemas.openxmlformats.org/markup-compatibility/2006">
              <mc:Choice xmlns:v="urn:schemas-microsoft-com:vml" Requires="v">
                <p:oleObj spid="_x0000_s40983" name="Document" r:id="rId4" imgW="8289564" imgH="2521714" progId="Word.Document.8">
                  <p:embed/>
                </p:oleObj>
              </mc:Choice>
              <mc:Fallback>
                <p:oleObj name="Document" r:id="rId4" imgW="8289564" imgH="2521714" progId="Word.Document.8">
                  <p:embed/>
                  <p:pic>
                    <p:nvPicPr>
                      <p:cNvPr id="0" name=""/>
                      <p:cNvPicPr>
                        <a:picLocks noChangeAspect="1" noChangeArrowheads="1"/>
                      </p:cNvPicPr>
                      <p:nvPr/>
                    </p:nvPicPr>
                    <p:blipFill>
                      <a:blip r:embed="rId5"/>
                      <a:srcRect/>
                      <a:stretch>
                        <a:fillRect/>
                      </a:stretch>
                    </p:blipFill>
                    <p:spPr bwMode="auto">
                      <a:xfrm>
                        <a:off x="2057400" y="2590805"/>
                        <a:ext cx="8001000" cy="24225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121694" y="224641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39309052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B43754-1163-4B0C-8310-62C38E10D93C}"/>
              </a:ext>
            </a:extLst>
          </p:cNvPr>
          <p:cNvSpPr>
            <a:spLocks noGrp="1"/>
          </p:cNvSpPr>
          <p:nvPr>
            <p:ph type="title"/>
          </p:nvPr>
        </p:nvSpPr>
        <p:spPr>
          <a:xfrm>
            <a:off x="914402" y="685804"/>
            <a:ext cx="10361084" cy="510948"/>
          </a:xfrm>
        </p:spPr>
        <p:txBody>
          <a:bodyPr/>
          <a:lstStyle/>
          <a:p>
            <a:r>
              <a:rPr lang="en-US" sz="2400" dirty="0"/>
              <a:t>IEEE 802 PARs &amp; ICAIDs under consideration</a:t>
            </a:r>
            <a:br>
              <a:rPr lang="en-US" sz="2400" dirty="0"/>
            </a:br>
            <a:r>
              <a:rPr lang="en-US" sz="2400" dirty="0"/>
              <a:t>Nov 11-16, 2018, Bangkok, Thailand</a:t>
            </a:r>
          </a:p>
        </p:txBody>
      </p:sp>
      <p:sp>
        <p:nvSpPr>
          <p:cNvPr id="3" name="Content Placeholder 2">
            <a:extLst>
              <a:ext uri="{FF2B5EF4-FFF2-40B4-BE49-F238E27FC236}">
                <a16:creationId xmlns:a16="http://schemas.microsoft.com/office/drawing/2014/main" xmlns="" id="{EAAFB270-57E8-4713-BF72-93261EF1DDCE}"/>
              </a:ext>
            </a:extLst>
          </p:cNvPr>
          <p:cNvSpPr>
            <a:spLocks noGrp="1"/>
          </p:cNvSpPr>
          <p:nvPr>
            <p:ph idx="1"/>
          </p:nvPr>
        </p:nvSpPr>
        <p:spPr>
          <a:xfrm>
            <a:off x="479376" y="1412776"/>
            <a:ext cx="11161240" cy="5062639"/>
          </a:xfrm>
        </p:spPr>
        <p:txBody>
          <a:bodyPr/>
          <a:lstStyle/>
          <a:p>
            <a:pPr>
              <a:buFont typeface="+mj-lt"/>
              <a:buAutoNum type="arabicPeriod"/>
            </a:pPr>
            <a:r>
              <a:rPr lang="en-US" sz="1800" dirty="0"/>
              <a:t>802.1CMde - Amendment: Enhancements for Fronthaul Interface, Synchronization, and Synchronization Standards, </a:t>
            </a:r>
            <a:r>
              <a:rPr lang="en-US" sz="1800" dirty="0">
                <a:hlinkClick r:id="rId2"/>
              </a:rPr>
              <a:t>PAR</a:t>
            </a:r>
            <a:r>
              <a:rPr lang="en-US" sz="1800" dirty="0"/>
              <a:t> and </a:t>
            </a:r>
            <a:r>
              <a:rPr lang="en-US" sz="1800" dirty="0">
                <a:hlinkClick r:id="rId3"/>
              </a:rPr>
              <a:t>CSD</a:t>
            </a:r>
            <a:r>
              <a:rPr lang="en-US" sz="1800" dirty="0"/>
              <a:t> </a:t>
            </a:r>
          </a:p>
          <a:p>
            <a:pPr>
              <a:buFont typeface="+mj-lt"/>
              <a:buAutoNum type="arabicPeriod"/>
            </a:pPr>
            <a:r>
              <a:rPr lang="en-US" sz="1800" dirty="0"/>
              <a:t>802.1DF - Standard: Time-Sensitive Networking Profile for Service Provider Networks, </a:t>
            </a:r>
            <a:r>
              <a:rPr lang="en-US" sz="1800" dirty="0">
                <a:hlinkClick r:id="rId4"/>
              </a:rPr>
              <a:t>PAR</a:t>
            </a:r>
            <a:r>
              <a:rPr lang="en-US" sz="1800" dirty="0"/>
              <a:t> and </a:t>
            </a:r>
            <a:r>
              <a:rPr lang="en-US" sz="1800" dirty="0">
                <a:hlinkClick r:id="rId5"/>
              </a:rPr>
              <a:t>CSD</a:t>
            </a:r>
            <a:endParaRPr lang="en-US" sz="1800" dirty="0"/>
          </a:p>
          <a:p>
            <a:pPr>
              <a:buFont typeface="+mj-lt"/>
              <a:buAutoNum type="arabicPeriod"/>
            </a:pPr>
            <a:r>
              <a:rPr lang="en-US" sz="1800" dirty="0"/>
              <a:t>802.1DG - Standard: Time-Sensitive Networking Profile for Automotive In-Vehicle Ethernet Communications, </a:t>
            </a:r>
            <a:r>
              <a:rPr lang="en-US" sz="1800" dirty="0">
                <a:hlinkClick r:id="rId6"/>
              </a:rPr>
              <a:t>PAR</a:t>
            </a:r>
            <a:r>
              <a:rPr lang="en-US" sz="1800" dirty="0"/>
              <a:t> and </a:t>
            </a:r>
            <a:r>
              <a:rPr lang="en-US" sz="1800" dirty="0">
                <a:hlinkClick r:id="rId7"/>
              </a:rPr>
              <a:t>CSD </a:t>
            </a:r>
            <a:endParaRPr lang="en-US" sz="1800" dirty="0"/>
          </a:p>
          <a:p>
            <a:pPr>
              <a:buFont typeface="+mj-lt"/>
              <a:buAutoNum type="arabicPeriod"/>
            </a:pPr>
            <a:r>
              <a:rPr lang="en-US" sz="1800" dirty="0"/>
              <a:t>802.3ca - Amendment: 25 Gb/s and 50 Gb/s Passive Optical Networks, PAR Modification &amp; Extension, </a:t>
            </a:r>
            <a:r>
              <a:rPr lang="en-US" sz="1800" dirty="0">
                <a:hlinkClick r:id="rId8"/>
              </a:rPr>
              <a:t>PAR Modification</a:t>
            </a:r>
            <a:r>
              <a:rPr lang="en-US" sz="1800" dirty="0"/>
              <a:t>, </a:t>
            </a:r>
            <a:r>
              <a:rPr lang="en-US" sz="1800" dirty="0">
                <a:hlinkClick r:id="rId9"/>
              </a:rPr>
              <a:t>PAR Extension</a:t>
            </a:r>
            <a:r>
              <a:rPr lang="en-US" sz="1800" dirty="0"/>
              <a:t> and </a:t>
            </a:r>
            <a:r>
              <a:rPr lang="en-US" sz="1800" dirty="0">
                <a:hlinkClick r:id="rId10"/>
              </a:rPr>
              <a:t>CSD Modification</a:t>
            </a:r>
            <a:endParaRPr lang="en-US" sz="1800" dirty="0"/>
          </a:p>
          <a:p>
            <a:pPr>
              <a:buFont typeface="+mj-lt"/>
              <a:buAutoNum type="arabicPeriod"/>
            </a:pPr>
            <a:r>
              <a:rPr lang="en-US" sz="1800" dirty="0"/>
              <a:t>802.3cp - Amendment: Bidirectional 10 Gb/s, 25 Gb/s, and 50 Gb/s Optical Access PHYs , </a:t>
            </a:r>
            <a:r>
              <a:rPr lang="en-US" sz="1800" dirty="0">
                <a:hlinkClick r:id="rId11"/>
              </a:rPr>
              <a:t>PAR</a:t>
            </a:r>
            <a:r>
              <a:rPr lang="en-US" sz="1800" dirty="0"/>
              <a:t> and </a:t>
            </a:r>
            <a:r>
              <a:rPr lang="en-US" sz="1800" dirty="0">
                <a:hlinkClick r:id="rId12"/>
              </a:rPr>
              <a:t>CSD</a:t>
            </a:r>
            <a:r>
              <a:rPr lang="en-US" sz="1800" dirty="0"/>
              <a:t> </a:t>
            </a:r>
          </a:p>
          <a:p>
            <a:pPr>
              <a:buFont typeface="+mj-lt"/>
              <a:buAutoNum type="arabicPeriod"/>
            </a:pPr>
            <a:r>
              <a:rPr lang="en-US" sz="1800" dirty="0"/>
              <a:t>802.3cs – Amendment: Increased-reach Ethernet optical subscriber access (Super-PON) , </a:t>
            </a:r>
            <a:r>
              <a:rPr lang="en-US" sz="1800" dirty="0">
                <a:hlinkClick r:id="rId13"/>
              </a:rPr>
              <a:t>PAR</a:t>
            </a:r>
            <a:r>
              <a:rPr lang="en-US" sz="1800" dirty="0"/>
              <a:t> and </a:t>
            </a:r>
            <a:r>
              <a:rPr lang="en-US" sz="1800" dirty="0">
                <a:hlinkClick r:id="rId14"/>
              </a:rPr>
              <a:t>CSD</a:t>
            </a:r>
            <a:endParaRPr lang="en-US" sz="1800" dirty="0"/>
          </a:p>
          <a:p>
            <a:pPr>
              <a:buFont typeface="+mj-lt"/>
              <a:buAutoNum type="arabicPeriod"/>
            </a:pPr>
            <a:r>
              <a:rPr lang="en-US" sz="1800" dirty="0"/>
              <a:t>802.3 Industry Connections: New Ethernet Applications, </a:t>
            </a:r>
            <a:r>
              <a:rPr lang="en-US" sz="1800" dirty="0">
                <a:hlinkClick r:id="rId15"/>
              </a:rPr>
              <a:t>ICAID</a:t>
            </a:r>
            <a:r>
              <a:rPr lang="en-US" sz="1800" dirty="0"/>
              <a:t> and </a:t>
            </a:r>
            <a:r>
              <a:rPr lang="en-US" sz="1800" dirty="0">
                <a:hlinkClick r:id="rId16"/>
              </a:rPr>
              <a:t>Background</a:t>
            </a:r>
            <a:endParaRPr lang="en-US" sz="1800" dirty="0"/>
          </a:p>
          <a:p>
            <a:pPr>
              <a:buFont typeface="+mj-lt"/>
              <a:buAutoNum type="arabicPeriod"/>
            </a:pPr>
            <a:r>
              <a:rPr lang="en-US" sz="1800" dirty="0"/>
              <a:t>802.11bc - Amendment: Enhanced Broadcast Service (</a:t>
            </a:r>
            <a:r>
              <a:rPr lang="en-US" sz="1800" dirty="0" err="1"/>
              <a:t>eBCS</a:t>
            </a:r>
            <a:r>
              <a:rPr lang="en-US" sz="1800" dirty="0"/>
              <a:t>), </a:t>
            </a:r>
            <a:r>
              <a:rPr lang="en-US" sz="1800" dirty="0">
                <a:hlinkClick r:id="rId17"/>
              </a:rPr>
              <a:t>PAR</a:t>
            </a:r>
            <a:r>
              <a:rPr lang="en-US" sz="1800" dirty="0"/>
              <a:t> and </a:t>
            </a:r>
            <a:r>
              <a:rPr lang="en-US" sz="1800" dirty="0">
                <a:hlinkClick r:id="rId18"/>
              </a:rPr>
              <a:t>CSD</a:t>
            </a:r>
            <a:endParaRPr lang="en-US" sz="1800" dirty="0"/>
          </a:p>
          <a:p>
            <a:pPr>
              <a:buFont typeface="+mj-lt"/>
              <a:buAutoNum type="arabicPeriod"/>
            </a:pPr>
            <a:r>
              <a:rPr lang="en-US" sz="1800" dirty="0"/>
              <a:t>802.11bd - Amendment: Next Generation V2X, </a:t>
            </a:r>
            <a:r>
              <a:rPr lang="en-US" sz="1800" dirty="0">
                <a:hlinkClick r:id="rId19"/>
              </a:rPr>
              <a:t>PAR</a:t>
            </a:r>
            <a:r>
              <a:rPr lang="en-US" sz="1800" dirty="0"/>
              <a:t> and </a:t>
            </a:r>
            <a:r>
              <a:rPr lang="en-US" sz="1800" dirty="0">
                <a:hlinkClick r:id="rId20"/>
              </a:rPr>
              <a:t>CSD</a:t>
            </a:r>
            <a:endParaRPr lang="en-US" sz="1800" dirty="0"/>
          </a:p>
          <a:p>
            <a:pPr>
              <a:buFont typeface="+mj-lt"/>
              <a:buAutoNum type="arabicPeriod"/>
            </a:pPr>
            <a:r>
              <a:rPr lang="en-US" sz="1800" dirty="0"/>
              <a:t>802.19 -Recommended Practice -  Coexistence Methods for Sub-1 GHz Frequency Bands, </a:t>
            </a:r>
            <a:r>
              <a:rPr lang="en-US" sz="1800" dirty="0">
                <a:hlinkClick r:id="rId21"/>
              </a:rPr>
              <a:t>PAR</a:t>
            </a:r>
            <a:r>
              <a:rPr lang="en-US" sz="1800" dirty="0"/>
              <a:t> and </a:t>
            </a:r>
            <a:r>
              <a:rPr lang="en-US" sz="1800" dirty="0">
                <a:hlinkClick r:id="rId22"/>
              </a:rPr>
              <a:t>CSD</a:t>
            </a:r>
            <a:endParaRPr lang="en-US" sz="1800" dirty="0"/>
          </a:p>
          <a:p>
            <a:pPr>
              <a:buFont typeface="+mj-lt"/>
              <a:buAutoNum type="arabicPeriod"/>
            </a:pPr>
            <a:r>
              <a:rPr lang="en-US" sz="1800" dirty="0"/>
              <a:t>802.22 - Standard - Revision Project, </a:t>
            </a:r>
            <a:r>
              <a:rPr lang="en-US" sz="1800" dirty="0">
                <a:hlinkClick r:id="rId23"/>
              </a:rPr>
              <a:t>PAR Extension</a:t>
            </a:r>
            <a:endParaRPr lang="en-US" sz="1800" dirty="0"/>
          </a:p>
          <a:p>
            <a:pPr>
              <a:buFont typeface="+mj-lt"/>
              <a:buAutoNum type="arabicPeriod"/>
            </a:pPr>
            <a:r>
              <a:rPr lang="en-US" sz="1800" dirty="0"/>
              <a:t>802.22.3 - Standard - Spectrum Characterization and Occupancy Sensing, </a:t>
            </a:r>
            <a:r>
              <a:rPr lang="en-US" sz="1800" dirty="0">
                <a:hlinkClick r:id="rId24"/>
              </a:rPr>
              <a:t>PAR Extension</a:t>
            </a:r>
            <a:endParaRPr lang="en-US" sz="1800" dirty="0"/>
          </a:p>
          <a:p>
            <a:endParaRPr lang="en-US" sz="2800" dirty="0"/>
          </a:p>
        </p:txBody>
      </p:sp>
      <p:sp>
        <p:nvSpPr>
          <p:cNvPr id="6" name="Slide Number Placeholder 5">
            <a:extLst>
              <a:ext uri="{FF2B5EF4-FFF2-40B4-BE49-F238E27FC236}">
                <a16:creationId xmlns:a16="http://schemas.microsoft.com/office/drawing/2014/main" xmlns="" id="{F12FA1E8-46A1-4F71-B8FE-649504112FD1}"/>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744418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Par </a:t>
            </a:r>
            <a:r>
              <a:rPr lang="en-US" cap="none" dirty="0"/>
              <a:t>Review Comments</a:t>
            </a:r>
            <a:endParaRPr lang="en-US" dirty="0"/>
          </a:p>
        </p:txBody>
      </p:sp>
      <p:sp>
        <p:nvSpPr>
          <p:cNvPr id="2" name="Text Placeholder 1"/>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November 2018</a:t>
            </a:r>
            <a:endParaRPr lang="en-GB" dirty="0"/>
          </a:p>
        </p:txBody>
      </p:sp>
      <p:sp>
        <p:nvSpPr>
          <p:cNvPr id="5" name="Footer Placeholder 4"/>
          <p:cNvSpPr>
            <a:spLocks noGrp="1"/>
          </p:cNvSpPr>
          <p:nvPr>
            <p:ph type="ftr" idx="11"/>
          </p:nvPr>
        </p:nvSpPr>
        <p:spPr/>
        <p:txBody>
          <a:bodyPr/>
          <a:lstStyle/>
          <a:p>
            <a:r>
              <a:rPr lang="fr-FR" smtClean="0"/>
              <a:t>Jon Rosdahl (Qualcomm Technologies Inc.)</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Tree>
    <p:extLst>
      <p:ext uri="{BB962C8B-B14F-4D97-AF65-F5344CB8AC3E}">
        <p14:creationId xmlns:p14="http://schemas.microsoft.com/office/powerpoint/2010/main" val="307746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25A3E7A0-3C50-46DD-9076-21D5F1E74E59}"/>
              </a:ext>
            </a:extLst>
          </p:cNvPr>
          <p:cNvSpPr>
            <a:spLocks noGrp="1"/>
          </p:cNvSpPr>
          <p:nvPr>
            <p:ph type="title"/>
          </p:nvPr>
        </p:nvSpPr>
        <p:spPr/>
        <p:txBody>
          <a:bodyPr/>
          <a:lstStyle/>
          <a:p>
            <a:r>
              <a:rPr lang="en-US" sz="2000" dirty="0"/>
              <a:t>802.3ca - Amendment: 25 Gb/s and 50 Gb/s Passive Optical Networks, PAR Modification &amp; Extension, </a:t>
            </a:r>
            <a:r>
              <a:rPr lang="en-US" sz="2000" dirty="0">
                <a:hlinkClick r:id="rId2"/>
              </a:rPr>
              <a:t>PAR Modification</a:t>
            </a:r>
            <a:r>
              <a:rPr lang="en-US" sz="2000" dirty="0"/>
              <a:t>, </a:t>
            </a:r>
            <a:r>
              <a:rPr lang="en-US" sz="2000" dirty="0">
                <a:hlinkClick r:id="rId3"/>
              </a:rPr>
              <a:t>PAR Extension</a:t>
            </a:r>
            <a:r>
              <a:rPr lang="en-US" sz="2000" dirty="0"/>
              <a:t> and </a:t>
            </a:r>
            <a:r>
              <a:rPr lang="en-US" sz="2000" dirty="0">
                <a:hlinkClick r:id="rId4"/>
              </a:rPr>
              <a:t>CSD Modification</a:t>
            </a:r>
            <a:r>
              <a:rPr lang="en-US" sz="2000" dirty="0"/>
              <a:t/>
            </a:r>
            <a:br>
              <a:rPr lang="en-US" sz="2000" dirty="0"/>
            </a:br>
            <a:endParaRPr lang="en-US" sz="2000" dirty="0"/>
          </a:p>
        </p:txBody>
      </p:sp>
      <p:sp>
        <p:nvSpPr>
          <p:cNvPr id="8" name="Content Placeholder 7">
            <a:extLst>
              <a:ext uri="{FF2B5EF4-FFF2-40B4-BE49-F238E27FC236}">
                <a16:creationId xmlns:a16="http://schemas.microsoft.com/office/drawing/2014/main" xmlns="" id="{BAE06B42-7255-4390-8E2D-CE9B8BD3B3C2}"/>
              </a:ext>
            </a:extLst>
          </p:cNvPr>
          <p:cNvSpPr>
            <a:spLocks noGrp="1"/>
          </p:cNvSpPr>
          <p:nvPr>
            <p:ph idx="1"/>
          </p:nvPr>
        </p:nvSpPr>
        <p:spPr/>
        <p:txBody>
          <a:bodyPr/>
          <a:lstStyle/>
          <a:p>
            <a:r>
              <a:rPr lang="en-US" b="0" dirty="0"/>
              <a:t>PAR 4.2 -  update the date to reflect the current plan as shown in the PAR Extension.</a:t>
            </a:r>
          </a:p>
          <a:p>
            <a:endParaRPr lang="en-US" dirty="0"/>
          </a:p>
        </p:txBody>
      </p:sp>
      <p:sp>
        <p:nvSpPr>
          <p:cNvPr id="6" name="Slide Number Placeholder 5">
            <a:extLst>
              <a:ext uri="{FF2B5EF4-FFF2-40B4-BE49-F238E27FC236}">
                <a16:creationId xmlns:a16="http://schemas.microsoft.com/office/drawing/2014/main" xmlns="" id="{1FE9CF46-995F-4C89-AFD7-5380BA81F852}"/>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28</a:t>
            </a:fld>
            <a:endParaRPr lang="en-US" altLang="en-US">
              <a:solidFill>
                <a:srgbClr val="000000"/>
              </a:solidFill>
            </a:endParaRP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2229185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BBB2BC-CA66-4677-8AFA-A0398A5F1F14}"/>
              </a:ext>
            </a:extLst>
          </p:cNvPr>
          <p:cNvSpPr>
            <a:spLocks noGrp="1"/>
          </p:cNvSpPr>
          <p:nvPr>
            <p:ph type="title"/>
          </p:nvPr>
        </p:nvSpPr>
        <p:spPr>
          <a:xfrm>
            <a:off x="902705" y="685803"/>
            <a:ext cx="10361084" cy="733546"/>
          </a:xfrm>
        </p:spPr>
        <p:txBody>
          <a:bodyPr/>
          <a:lstStyle/>
          <a:p>
            <a:r>
              <a:rPr lang="en-US" sz="2400" dirty="0"/>
              <a:t>802.3cp - Amendment: Bidirectional 10 Gb/s, 25 Gb/s, and 50 Gb/s Optical Access PHYs , </a:t>
            </a:r>
            <a:r>
              <a:rPr lang="en-US" sz="2400" dirty="0">
                <a:hlinkClick r:id="rId2"/>
              </a:rPr>
              <a:t>PAR</a:t>
            </a:r>
            <a:r>
              <a:rPr lang="en-US" sz="2400" dirty="0"/>
              <a:t> and </a:t>
            </a:r>
            <a:r>
              <a:rPr lang="en-US" sz="2400" dirty="0">
                <a:hlinkClick r:id="rId3"/>
              </a:rPr>
              <a:t>CSD</a:t>
            </a:r>
            <a:endParaRPr lang="en-US" sz="2400" dirty="0"/>
          </a:p>
        </p:txBody>
      </p:sp>
      <p:sp>
        <p:nvSpPr>
          <p:cNvPr id="3" name="Content Placeholder 2">
            <a:extLst>
              <a:ext uri="{FF2B5EF4-FFF2-40B4-BE49-F238E27FC236}">
                <a16:creationId xmlns:a16="http://schemas.microsoft.com/office/drawing/2014/main" xmlns="" id="{C9EA3856-7505-4DB9-86B6-EC39662F2B5A}"/>
              </a:ext>
            </a:extLst>
          </p:cNvPr>
          <p:cNvSpPr>
            <a:spLocks noGrp="1"/>
          </p:cNvSpPr>
          <p:nvPr>
            <p:ph idx="1"/>
          </p:nvPr>
        </p:nvSpPr>
        <p:spPr>
          <a:xfrm>
            <a:off x="914402" y="1419349"/>
            <a:ext cx="10361084" cy="4675065"/>
          </a:xfrm>
        </p:spPr>
        <p:txBody>
          <a:bodyPr/>
          <a:lstStyle/>
          <a:p>
            <a:r>
              <a:rPr lang="en-US" dirty="0"/>
              <a:t>PAR 5.6 Add a missing Stakeholder that was listed in the CSD “</a:t>
            </a:r>
            <a:r>
              <a:rPr lang="en-US" b="0" dirty="0"/>
              <a:t>Municipal and independent operators”</a:t>
            </a:r>
          </a:p>
          <a:p>
            <a:endParaRPr lang="en-US" b="0" dirty="0"/>
          </a:p>
          <a:p>
            <a:r>
              <a:rPr lang="en-US" b="0" dirty="0"/>
              <a:t>CSD: Broad Market Potential- Add to the list of potential user groups to make the stakeholder list consistent. – add “subscribers.”</a:t>
            </a:r>
          </a:p>
          <a:p>
            <a:r>
              <a:rPr lang="en-US" b="0" dirty="0"/>
              <a:t>CSD: Technical Feasibility - Suggested change :</a:t>
            </a:r>
          </a:p>
          <a:p>
            <a:r>
              <a:rPr lang="en-US" b="0" dirty="0"/>
              <a:t>“The basic technologies for 10 Gb/s, 25 Gb/s, and 50 Gb/s transmission over at least 10 km and at least 40 km of single mode fiber are well established”</a:t>
            </a:r>
          </a:p>
          <a:p>
            <a:r>
              <a:rPr lang="en-US" b="0" dirty="0"/>
              <a:t> to </a:t>
            </a:r>
          </a:p>
          <a:p>
            <a:r>
              <a:rPr lang="en-US" b="0" dirty="0"/>
              <a:t>“The basic technologies for 10 Gb/s, 25 Gb/s, and 50 Gb/s capable of transmission over at least 10 km and at least 40 km of single mode fiber are well established”</a:t>
            </a:r>
            <a:endParaRPr lang="en-US" dirty="0"/>
          </a:p>
        </p:txBody>
      </p:sp>
      <p:sp>
        <p:nvSpPr>
          <p:cNvPr id="6" name="Slide Number Placeholder 5">
            <a:extLst>
              <a:ext uri="{FF2B5EF4-FFF2-40B4-BE49-F238E27FC236}">
                <a16:creationId xmlns:a16="http://schemas.microsoft.com/office/drawing/2014/main" xmlns="" id="{B651272D-E252-4654-AF72-818B8C14404E}"/>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728450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Attendance by breakout</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521718"/>
            <a:ext cx="9067800" cy="4955282"/>
          </a:xfr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6" name="Date Placeholder 5"/>
          <p:cNvSpPr>
            <a:spLocks noGrp="1"/>
          </p:cNvSpPr>
          <p:nvPr>
            <p:ph type="dt" idx="15"/>
          </p:nvPr>
        </p:nvSpPr>
        <p:spPr/>
        <p:txBody>
          <a:bodyPr/>
          <a:lstStyle/>
          <a:p>
            <a:r>
              <a:rPr lang="en-US" smtClean="0"/>
              <a:t>November 2018</a:t>
            </a:r>
            <a:endParaRPr lang="en-GB" dirty="0"/>
          </a:p>
        </p:txBody>
      </p:sp>
    </p:spTree>
    <p:extLst>
      <p:ext uri="{BB962C8B-B14F-4D97-AF65-F5344CB8AC3E}">
        <p14:creationId xmlns:p14="http://schemas.microsoft.com/office/powerpoint/2010/main" val="46340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BDAAC7-7915-4552-9617-731F1DD22412}"/>
              </a:ext>
            </a:extLst>
          </p:cNvPr>
          <p:cNvSpPr>
            <a:spLocks noGrp="1"/>
          </p:cNvSpPr>
          <p:nvPr>
            <p:ph type="title"/>
          </p:nvPr>
        </p:nvSpPr>
        <p:spPr/>
        <p:txBody>
          <a:bodyPr/>
          <a:lstStyle/>
          <a:p>
            <a:r>
              <a:rPr lang="en-US" dirty="0"/>
              <a:t>802.3cs – Amendment: Increased-reach Ethernet optical subscriber access (Super-PON) , </a:t>
            </a:r>
            <a:r>
              <a:rPr lang="en-US" dirty="0">
                <a:hlinkClick r:id="rId2"/>
              </a:rPr>
              <a:t>PAR</a:t>
            </a:r>
            <a:r>
              <a:rPr lang="en-US" dirty="0"/>
              <a:t> and </a:t>
            </a:r>
            <a:r>
              <a:rPr lang="en-US" dirty="0">
                <a:hlinkClick r:id="rId3"/>
              </a:rPr>
              <a:t>CSD</a:t>
            </a:r>
            <a:endParaRPr lang="en-US" dirty="0"/>
          </a:p>
        </p:txBody>
      </p:sp>
      <p:sp>
        <p:nvSpPr>
          <p:cNvPr id="3" name="Content Placeholder 2">
            <a:extLst>
              <a:ext uri="{FF2B5EF4-FFF2-40B4-BE49-F238E27FC236}">
                <a16:creationId xmlns:a16="http://schemas.microsoft.com/office/drawing/2014/main" xmlns="" id="{A4A2340F-C35C-43FF-BACF-B0123FA5ED66}"/>
              </a:ext>
            </a:extLst>
          </p:cNvPr>
          <p:cNvSpPr>
            <a:spLocks noGrp="1"/>
          </p:cNvSpPr>
          <p:nvPr>
            <p:ph idx="1"/>
          </p:nvPr>
        </p:nvSpPr>
        <p:spPr/>
        <p:txBody>
          <a:bodyPr/>
          <a:lstStyle/>
          <a:p>
            <a:r>
              <a:rPr lang="en-US" b="0" dirty="0"/>
              <a:t>PAR 2.1- missing the word “Amendment:” in the title.</a:t>
            </a:r>
          </a:p>
          <a:p>
            <a:r>
              <a:rPr lang="en-US" b="0" dirty="0"/>
              <a:t>PAR 5.2.b-  Suggested Change “The scope of this project is to amend IEEE </a:t>
            </a:r>
            <a:r>
              <a:rPr lang="en-US" b="0" dirty="0" err="1"/>
              <a:t>Std</a:t>
            </a:r>
            <a:r>
              <a:rPr lang="en-US" b="0" dirty="0"/>
              <a:t> 802.3 to add physical layer…” to “This amendment adds physical layer”</a:t>
            </a:r>
          </a:p>
          <a:p>
            <a:endParaRPr lang="en-US" b="0" dirty="0"/>
          </a:p>
          <a:p>
            <a:r>
              <a:rPr lang="en-US" b="0" dirty="0"/>
              <a:t>PAR 5.6 -  Add a missing Stakeholder that was listed in the CSD </a:t>
            </a:r>
            <a:r>
              <a:rPr lang="en-US" dirty="0"/>
              <a:t>“</a:t>
            </a:r>
            <a:r>
              <a:rPr lang="en-US" b="0" dirty="0"/>
              <a:t>Municipal and independent operators”</a:t>
            </a:r>
          </a:p>
          <a:p>
            <a:endParaRPr lang="en-US" b="0" dirty="0"/>
          </a:p>
          <a:p>
            <a:r>
              <a:rPr lang="en-US" b="0" dirty="0"/>
              <a:t>CSD Broad Market Potential -  Add to the list of potential user groups to make the stakeholder list consistent. – add “subscribers.”</a:t>
            </a:r>
          </a:p>
          <a:p>
            <a:endParaRPr lang="en-US" b="0" dirty="0"/>
          </a:p>
          <a:p>
            <a:endParaRPr lang="en-US" dirty="0"/>
          </a:p>
        </p:txBody>
      </p:sp>
      <p:sp>
        <p:nvSpPr>
          <p:cNvPr id="6" name="Slide Number Placeholder 5">
            <a:extLst>
              <a:ext uri="{FF2B5EF4-FFF2-40B4-BE49-F238E27FC236}">
                <a16:creationId xmlns:a16="http://schemas.microsoft.com/office/drawing/2014/main" xmlns="" id="{5583EA0B-98F4-437C-B2FD-9DA16D3641E4}"/>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103779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501A5D-1E4D-4045-8275-80E016C8CDDF}"/>
              </a:ext>
            </a:extLst>
          </p:cNvPr>
          <p:cNvSpPr>
            <a:spLocks noGrp="1"/>
          </p:cNvSpPr>
          <p:nvPr>
            <p:ph type="title"/>
          </p:nvPr>
        </p:nvSpPr>
        <p:spPr>
          <a:xfrm>
            <a:off x="914402" y="685803"/>
            <a:ext cx="10361084" cy="654965"/>
          </a:xfrm>
        </p:spPr>
        <p:txBody>
          <a:bodyPr/>
          <a:lstStyle/>
          <a:p>
            <a:r>
              <a:rPr lang="en-US" sz="2400" dirty="0"/>
              <a:t>802.1CMde - Amendment: Enhancements for Fronthaul Interface, Synchronization, and Synchronization Standards, </a:t>
            </a:r>
            <a:r>
              <a:rPr lang="en-US" sz="2400" dirty="0">
                <a:hlinkClick r:id="rId2"/>
              </a:rPr>
              <a:t>PAR</a:t>
            </a:r>
            <a:r>
              <a:rPr lang="en-US" sz="2400" dirty="0"/>
              <a:t> and </a:t>
            </a:r>
            <a:r>
              <a:rPr lang="en-US" sz="2400" dirty="0">
                <a:hlinkClick r:id="rId3"/>
              </a:rPr>
              <a:t>CSD</a:t>
            </a:r>
            <a:endParaRPr lang="en-US" sz="2400" dirty="0"/>
          </a:p>
        </p:txBody>
      </p:sp>
      <p:sp>
        <p:nvSpPr>
          <p:cNvPr id="3" name="Content Placeholder 2">
            <a:extLst>
              <a:ext uri="{FF2B5EF4-FFF2-40B4-BE49-F238E27FC236}">
                <a16:creationId xmlns:a16="http://schemas.microsoft.com/office/drawing/2014/main" xmlns="" id="{A553D90B-EA6F-4E7E-96EA-E44751A4620D}"/>
              </a:ext>
            </a:extLst>
          </p:cNvPr>
          <p:cNvSpPr>
            <a:spLocks noGrp="1"/>
          </p:cNvSpPr>
          <p:nvPr>
            <p:ph idx="1"/>
          </p:nvPr>
        </p:nvSpPr>
        <p:spPr>
          <a:xfrm>
            <a:off x="914402" y="1419349"/>
            <a:ext cx="10361084" cy="4961980"/>
          </a:xfrm>
        </p:spPr>
        <p:txBody>
          <a:bodyPr/>
          <a:lstStyle/>
          <a:p>
            <a:r>
              <a:rPr lang="en-US" b="0" dirty="0"/>
              <a:t>2.1- Suggested change </a:t>
            </a:r>
          </a:p>
          <a:p>
            <a:r>
              <a:rPr lang="en-US" b="0" dirty="0"/>
              <a:t>“Amendment: Enhancements for Fronthaul Interface, Synchronization, and </a:t>
            </a:r>
            <a:r>
              <a:rPr lang="en-US" b="0" dirty="0" err="1"/>
              <a:t>Syntonization</a:t>
            </a:r>
            <a:r>
              <a:rPr lang="en-US" b="0" dirty="0"/>
              <a:t> Standards” to </a:t>
            </a:r>
          </a:p>
          <a:p>
            <a:r>
              <a:rPr lang="en-US" b="0" dirty="0"/>
              <a:t>“Amendment: Enhancements to Fronthaul profiles to support new Fronthaul, Synchronization, and </a:t>
            </a:r>
            <a:r>
              <a:rPr lang="en-US" b="0" dirty="0" err="1"/>
              <a:t>Syntonization</a:t>
            </a:r>
            <a:r>
              <a:rPr lang="en-US" b="0" dirty="0"/>
              <a:t> Standards”</a:t>
            </a:r>
          </a:p>
          <a:p>
            <a:r>
              <a:rPr lang="en-US" b="0" dirty="0"/>
              <a:t>5.2.b - The first sentence is broad enough that the second sentence is not needed.  Delete “This amendment also addresses errors and omissions in existing content.”</a:t>
            </a:r>
          </a:p>
          <a:p>
            <a:r>
              <a:rPr lang="en-US" b="0" dirty="0"/>
              <a:t>5.2b -  Change the first sentence “This amendment defines enhancements to fronthaul profiles in order to address new developments in fronthaul interface standards, and related synchronization and </a:t>
            </a:r>
            <a:r>
              <a:rPr lang="en-US" b="0" dirty="0" err="1"/>
              <a:t>syntonization</a:t>
            </a:r>
            <a:r>
              <a:rPr lang="en-US" b="0" dirty="0"/>
              <a:t> standards”</a:t>
            </a:r>
            <a:br>
              <a:rPr lang="en-US" b="0" dirty="0"/>
            </a:br>
            <a:r>
              <a:rPr lang="en-US" b="0" dirty="0"/>
              <a:t>Question – can 8.1 include an example list of referenced standards </a:t>
            </a:r>
          </a:p>
        </p:txBody>
      </p:sp>
      <p:sp>
        <p:nvSpPr>
          <p:cNvPr id="6" name="Slide Number Placeholder 5">
            <a:extLst>
              <a:ext uri="{FF2B5EF4-FFF2-40B4-BE49-F238E27FC236}">
                <a16:creationId xmlns:a16="http://schemas.microsoft.com/office/drawing/2014/main" xmlns="" id="{F7C4E2AF-8F86-4A79-A9B3-D0E2ACEA202C}"/>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3293917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6C4DD8-66E8-46F1-9B28-26639FD14531}"/>
              </a:ext>
            </a:extLst>
          </p:cNvPr>
          <p:cNvSpPr>
            <a:spLocks noGrp="1"/>
          </p:cNvSpPr>
          <p:nvPr>
            <p:ph type="title"/>
          </p:nvPr>
        </p:nvSpPr>
        <p:spPr>
          <a:xfrm>
            <a:off x="885784" y="763586"/>
            <a:ext cx="10361084" cy="836613"/>
          </a:xfrm>
        </p:spPr>
        <p:txBody>
          <a:bodyPr/>
          <a:lstStyle/>
          <a:p>
            <a:r>
              <a:rPr lang="en-US" sz="2400" dirty="0"/>
              <a:t>802.1DF - Standard: Time-Sensitive Networking Profile for Service Provider Networks, </a:t>
            </a:r>
            <a:r>
              <a:rPr lang="en-US" sz="2400" dirty="0">
                <a:hlinkClick r:id="rId2"/>
              </a:rPr>
              <a:t>PAR</a:t>
            </a:r>
            <a:r>
              <a:rPr lang="en-US" sz="2400" dirty="0"/>
              <a:t> and </a:t>
            </a:r>
            <a:r>
              <a:rPr lang="en-US" sz="2400" dirty="0">
                <a:hlinkClick r:id="rId3"/>
              </a:rPr>
              <a:t>CSD</a:t>
            </a:r>
            <a:endParaRPr lang="en-US" sz="2400" dirty="0"/>
          </a:p>
        </p:txBody>
      </p:sp>
      <p:sp>
        <p:nvSpPr>
          <p:cNvPr id="3" name="Content Placeholder 2">
            <a:extLst>
              <a:ext uri="{FF2B5EF4-FFF2-40B4-BE49-F238E27FC236}">
                <a16:creationId xmlns:a16="http://schemas.microsoft.com/office/drawing/2014/main" xmlns="" id="{F1793D8B-89AF-4861-B55B-A71A886A09D9}"/>
              </a:ext>
            </a:extLst>
          </p:cNvPr>
          <p:cNvSpPr>
            <a:spLocks noGrp="1"/>
          </p:cNvSpPr>
          <p:nvPr>
            <p:ph idx="1"/>
          </p:nvPr>
        </p:nvSpPr>
        <p:spPr/>
        <p:txBody>
          <a:bodyPr/>
          <a:lstStyle/>
          <a:p>
            <a:r>
              <a:rPr lang="en-US" dirty="0"/>
              <a:t>5.2- Change the first sentence to “</a:t>
            </a:r>
            <a:r>
              <a:rPr lang="en-US" b="0" dirty="0"/>
              <a:t>This standard defines profiles that provide Time-Sensitive Networking (TSN) quality of service features for non-fronthaul shared service provider networks.</a:t>
            </a:r>
          </a:p>
          <a:p>
            <a:r>
              <a:rPr lang="en-US" b="0" dirty="0"/>
              <a:t>5.5-  typo “</a:t>
            </a:r>
            <a:r>
              <a:rPr lang="en-US" b="0" dirty="0" err="1"/>
              <a:t>besteffort</a:t>
            </a:r>
            <a:r>
              <a:rPr lang="en-US" b="0" dirty="0"/>
              <a:t>” should be “best effort”</a:t>
            </a:r>
          </a:p>
          <a:p>
            <a:endParaRPr lang="en-US" b="0" dirty="0"/>
          </a:p>
          <a:p>
            <a:r>
              <a:rPr lang="en-US" b="0" dirty="0"/>
              <a:t>CSD 1.25 e) -  replace with “</a:t>
            </a:r>
            <a:r>
              <a:rPr lang="en-US" dirty="0"/>
              <a:t>QoS measures that result from</a:t>
            </a:r>
            <a:br>
              <a:rPr lang="en-US" dirty="0"/>
            </a:br>
            <a:r>
              <a:rPr lang="en-US" dirty="0"/>
              <a:t>the application of this standard risk interfering with obligations on</a:t>
            </a:r>
            <a:br>
              <a:rPr lang="en-US" dirty="0"/>
            </a:br>
            <a:r>
              <a:rPr lang="en-US" dirty="0"/>
              <a:t>network providers to uphold freedom of opinion and freedom of speech”</a:t>
            </a:r>
          </a:p>
        </p:txBody>
      </p:sp>
      <p:sp>
        <p:nvSpPr>
          <p:cNvPr id="6" name="Slide Number Placeholder 5">
            <a:extLst>
              <a:ext uri="{FF2B5EF4-FFF2-40B4-BE49-F238E27FC236}">
                <a16:creationId xmlns:a16="http://schemas.microsoft.com/office/drawing/2014/main" xmlns="" id="{6A10E3FF-0170-4721-810C-EA82381713FD}"/>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2815606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83593D-DC16-462D-A2A3-0141F964F040}"/>
              </a:ext>
            </a:extLst>
          </p:cNvPr>
          <p:cNvSpPr>
            <a:spLocks noGrp="1"/>
          </p:cNvSpPr>
          <p:nvPr>
            <p:ph type="title"/>
          </p:nvPr>
        </p:nvSpPr>
        <p:spPr/>
        <p:txBody>
          <a:bodyPr/>
          <a:lstStyle/>
          <a:p>
            <a:r>
              <a:rPr lang="en-US" sz="2400" dirty="0"/>
              <a:t>802.1DG - Standard: Time-Sensitive Networking Profile for Automotive In-Vehicle Ethernet Communications, </a:t>
            </a:r>
            <a:r>
              <a:rPr lang="en-US" sz="2400" dirty="0">
                <a:hlinkClick r:id="rId2"/>
              </a:rPr>
              <a:t>PAR</a:t>
            </a:r>
            <a:r>
              <a:rPr lang="en-US" sz="2400" dirty="0"/>
              <a:t> and </a:t>
            </a:r>
            <a:r>
              <a:rPr lang="en-US" sz="2400" dirty="0">
                <a:hlinkClick r:id="rId3"/>
              </a:rPr>
              <a:t>CSD </a:t>
            </a:r>
            <a:r>
              <a:rPr lang="en-US" sz="2400" dirty="0"/>
              <a:t/>
            </a:r>
            <a:br>
              <a:rPr lang="en-US" sz="2400" dirty="0"/>
            </a:br>
            <a:endParaRPr lang="en-US" sz="2400" dirty="0"/>
          </a:p>
        </p:txBody>
      </p:sp>
      <p:sp>
        <p:nvSpPr>
          <p:cNvPr id="3" name="Content Placeholder 2">
            <a:extLst>
              <a:ext uri="{FF2B5EF4-FFF2-40B4-BE49-F238E27FC236}">
                <a16:creationId xmlns:a16="http://schemas.microsoft.com/office/drawing/2014/main" xmlns="" id="{BFD3E41A-B38E-4BCB-8FB1-36E598294788}"/>
              </a:ext>
            </a:extLst>
          </p:cNvPr>
          <p:cNvSpPr>
            <a:spLocks noGrp="1"/>
          </p:cNvSpPr>
          <p:nvPr>
            <p:ph idx="1"/>
          </p:nvPr>
        </p:nvSpPr>
        <p:spPr/>
        <p:txBody>
          <a:bodyPr/>
          <a:lstStyle/>
          <a:p>
            <a:r>
              <a:rPr lang="en-US" dirty="0"/>
              <a:t>8.1 – A list of the cited standards should be included here.</a:t>
            </a:r>
          </a:p>
          <a:p>
            <a:r>
              <a:rPr lang="en-US" dirty="0"/>
              <a:t>5.2 – TSN is identified, but not “security standards”. Would it make sense to identify which security standards are being used?</a:t>
            </a:r>
          </a:p>
          <a:p>
            <a:r>
              <a:rPr lang="en-US" dirty="0"/>
              <a:t>5.4 - The use of “guidance” seems odd for this being a standard instead of a Guide.  Suggested change: “guidance” to “profiles” (which makes it consistent with the scope statement.)</a:t>
            </a:r>
          </a:p>
          <a:p>
            <a:r>
              <a:rPr lang="en-US" dirty="0"/>
              <a:t>5.5 - Suggest to change “guidelines” to “standardization” </a:t>
            </a:r>
          </a:p>
        </p:txBody>
      </p:sp>
      <p:sp>
        <p:nvSpPr>
          <p:cNvPr id="6" name="Slide Number Placeholder 5">
            <a:extLst>
              <a:ext uri="{FF2B5EF4-FFF2-40B4-BE49-F238E27FC236}">
                <a16:creationId xmlns:a16="http://schemas.microsoft.com/office/drawing/2014/main" xmlns="" id="{C3F081E1-3E91-45BB-8AE0-5C88E6E831E0}"/>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94494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7790D8-316A-48B6-B5C1-0853C7E3B3EA}"/>
              </a:ext>
            </a:extLst>
          </p:cNvPr>
          <p:cNvSpPr>
            <a:spLocks noGrp="1"/>
          </p:cNvSpPr>
          <p:nvPr>
            <p:ph type="title"/>
          </p:nvPr>
        </p:nvSpPr>
        <p:spPr/>
        <p:txBody>
          <a:bodyPr/>
          <a:lstStyle/>
          <a:p>
            <a:r>
              <a:rPr lang="en-US" sz="2400" dirty="0"/>
              <a:t>802.19 -Recommended Practice -  Coexistence Methods for Sub-1 GHz Frequency Bands, </a:t>
            </a:r>
            <a:r>
              <a:rPr lang="en-US" sz="2400" dirty="0">
                <a:hlinkClick r:id="rId2"/>
              </a:rPr>
              <a:t>PAR</a:t>
            </a:r>
            <a:r>
              <a:rPr lang="en-US" sz="2400" dirty="0"/>
              <a:t> and </a:t>
            </a:r>
            <a:r>
              <a:rPr lang="en-US" sz="2400" dirty="0">
                <a:hlinkClick r:id="rId3"/>
              </a:rPr>
              <a:t>CSD</a:t>
            </a:r>
            <a:r>
              <a:rPr lang="en-US" sz="2400" dirty="0"/>
              <a:t/>
            </a:r>
            <a:br>
              <a:rPr lang="en-US" sz="2400" dirty="0"/>
            </a:br>
            <a:endParaRPr lang="en-US" sz="2400" dirty="0"/>
          </a:p>
        </p:txBody>
      </p:sp>
      <p:sp>
        <p:nvSpPr>
          <p:cNvPr id="3" name="Content Placeholder 2">
            <a:extLst>
              <a:ext uri="{FF2B5EF4-FFF2-40B4-BE49-F238E27FC236}">
                <a16:creationId xmlns:a16="http://schemas.microsoft.com/office/drawing/2014/main" xmlns="" id="{BB84DAF7-5836-4B76-A7F1-2A09C8288B93}"/>
              </a:ext>
            </a:extLst>
          </p:cNvPr>
          <p:cNvSpPr>
            <a:spLocks noGrp="1"/>
          </p:cNvSpPr>
          <p:nvPr>
            <p:ph idx="1"/>
          </p:nvPr>
        </p:nvSpPr>
        <p:spPr/>
        <p:txBody>
          <a:bodyPr/>
          <a:lstStyle/>
          <a:p>
            <a:r>
              <a:rPr lang="en-US" b="0" dirty="0"/>
              <a:t>1.1 - Change to 802.19.3</a:t>
            </a:r>
          </a:p>
          <a:p>
            <a:r>
              <a:rPr lang="en-US" b="0" dirty="0"/>
              <a:t>2.1 - Suggest shorten title prefix to be similar to 802.19.2  - “Recommended Practice for Local and Metropolitan Area Networks - Part 19: Coexistence Methods for Sub-1 GHz Frequency Bands” </a:t>
            </a:r>
          </a:p>
          <a:p>
            <a:r>
              <a:rPr lang="en-US" b="0" dirty="0"/>
              <a:t>4.2 - suggest starting sponsor ballot later after the WG has more stabilized recommended practice to shorten the Sponsor Ballot time. – suggest revisiting the dates selected in 4.2 and 4.3.</a:t>
            </a:r>
          </a:p>
          <a:p>
            <a:r>
              <a:rPr lang="en-US" b="0" dirty="0"/>
              <a:t>5.2 – delete the second sentence as it does not seem applicable to a recommended practice as all systems have to follow regulatory rules when deployed.  </a:t>
            </a:r>
          </a:p>
          <a:p>
            <a:r>
              <a:rPr lang="en-US" b="0" dirty="0"/>
              <a:t>8.1 – Include a list of Cited standards (i.e. 5.2 has two cited standards).</a:t>
            </a:r>
          </a:p>
        </p:txBody>
      </p:sp>
      <p:sp>
        <p:nvSpPr>
          <p:cNvPr id="6" name="Slide Number Placeholder 5">
            <a:extLst>
              <a:ext uri="{FF2B5EF4-FFF2-40B4-BE49-F238E27FC236}">
                <a16:creationId xmlns:a16="http://schemas.microsoft.com/office/drawing/2014/main" xmlns="" id="{7AE80F36-2CEE-4D21-9135-812A70C4DFD5}"/>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2674785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22709F-D4C3-4361-A713-A0E4E8E9C890}"/>
              </a:ext>
            </a:extLst>
          </p:cNvPr>
          <p:cNvSpPr>
            <a:spLocks noGrp="1"/>
          </p:cNvSpPr>
          <p:nvPr>
            <p:ph type="title"/>
          </p:nvPr>
        </p:nvSpPr>
        <p:spPr/>
        <p:txBody>
          <a:bodyPr/>
          <a:lstStyle/>
          <a:p>
            <a:r>
              <a:rPr lang="en-US" dirty="0"/>
              <a:t>802.19.3 (</a:t>
            </a:r>
            <a:r>
              <a:rPr lang="en-US" dirty="0" err="1"/>
              <a:t>cont</a:t>
            </a:r>
            <a:r>
              <a:rPr lang="en-US" dirty="0"/>
              <a:t>) – Suggested change to 5.2 Scope</a:t>
            </a:r>
          </a:p>
        </p:txBody>
      </p:sp>
      <p:sp>
        <p:nvSpPr>
          <p:cNvPr id="3" name="Content Placeholder 2">
            <a:extLst>
              <a:ext uri="{FF2B5EF4-FFF2-40B4-BE49-F238E27FC236}">
                <a16:creationId xmlns:a16="http://schemas.microsoft.com/office/drawing/2014/main" xmlns="" id="{9E6A1E88-0A8E-4D7D-84FF-92943A683DCA}"/>
              </a:ext>
            </a:extLst>
          </p:cNvPr>
          <p:cNvSpPr>
            <a:spLocks noGrp="1"/>
          </p:cNvSpPr>
          <p:nvPr>
            <p:ph idx="1"/>
          </p:nvPr>
        </p:nvSpPr>
        <p:spPr/>
        <p:txBody>
          <a:bodyPr/>
          <a:lstStyle/>
          <a:p>
            <a:r>
              <a:rPr lang="en-US" dirty="0"/>
              <a:t>5.2 - proposed new Scope: </a:t>
            </a:r>
            <a:r>
              <a:rPr lang="en-US" b="0" dirty="0"/>
              <a:t>This recommended practice provides guidance on the implementation, configuration and commissioning of systems sharing spectrum between IEEE </a:t>
            </a:r>
            <a:r>
              <a:rPr lang="en-US" b="0" dirty="0" err="1"/>
              <a:t>Std</a:t>
            </a:r>
            <a:r>
              <a:rPr lang="en-US" b="0" dirty="0"/>
              <a:t> 802.11ah–2016 and IEEE </a:t>
            </a:r>
            <a:r>
              <a:rPr lang="en-US" b="0" dirty="0" err="1"/>
              <a:t>Std</a:t>
            </a:r>
            <a:r>
              <a:rPr lang="en-US" b="0" dirty="0"/>
              <a:t> 802.15.4 Smart Utility Networking (SUN) FSK PHY operating in Sub-1 GHz frequency bands.  </a:t>
            </a:r>
            <a:endParaRPr lang="en-US" dirty="0"/>
          </a:p>
        </p:txBody>
      </p:sp>
      <p:sp>
        <p:nvSpPr>
          <p:cNvPr id="6" name="Slide Number Placeholder 5">
            <a:extLst>
              <a:ext uri="{FF2B5EF4-FFF2-40B4-BE49-F238E27FC236}">
                <a16:creationId xmlns:a16="http://schemas.microsoft.com/office/drawing/2014/main" xmlns="" id="{F7129CBC-5076-4812-8FBC-53A09ED48000}"/>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2169530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FA1A7C-6955-433C-BD21-67AED0C50024}"/>
              </a:ext>
            </a:extLst>
          </p:cNvPr>
          <p:cNvSpPr>
            <a:spLocks noGrp="1"/>
          </p:cNvSpPr>
          <p:nvPr>
            <p:ph type="title"/>
          </p:nvPr>
        </p:nvSpPr>
        <p:spPr/>
        <p:txBody>
          <a:bodyPr/>
          <a:lstStyle/>
          <a:p>
            <a:r>
              <a:rPr lang="en-US" dirty="0"/>
              <a:t>802.19.3 (</a:t>
            </a:r>
            <a:r>
              <a:rPr lang="en-US" dirty="0" err="1"/>
              <a:t>cont</a:t>
            </a:r>
            <a:r>
              <a:rPr lang="en-US" dirty="0"/>
              <a:t>) changes to 5.5 Need</a:t>
            </a:r>
          </a:p>
        </p:txBody>
      </p:sp>
      <p:sp>
        <p:nvSpPr>
          <p:cNvPr id="3" name="Content Placeholder 2">
            <a:extLst>
              <a:ext uri="{FF2B5EF4-FFF2-40B4-BE49-F238E27FC236}">
                <a16:creationId xmlns:a16="http://schemas.microsoft.com/office/drawing/2014/main" xmlns="" id="{8C1DDAA6-A3D8-4C14-994D-C3FFE50B810D}"/>
              </a:ext>
            </a:extLst>
          </p:cNvPr>
          <p:cNvSpPr>
            <a:spLocks noGrp="1"/>
          </p:cNvSpPr>
          <p:nvPr>
            <p:ph idx="1"/>
          </p:nvPr>
        </p:nvSpPr>
        <p:spPr>
          <a:xfrm>
            <a:off x="914402" y="1412777"/>
            <a:ext cx="10361084" cy="4681638"/>
          </a:xfrm>
        </p:spPr>
        <p:txBody>
          <a:bodyPr/>
          <a:lstStyle/>
          <a:p>
            <a:r>
              <a:rPr lang="en-US" sz="2000" dirty="0"/>
              <a:t>5.5 proposed text: </a:t>
            </a:r>
            <a:r>
              <a:rPr lang="en-US" sz="2000" b="0" dirty="0"/>
              <a:t>Many millions of devices based on IEEE </a:t>
            </a:r>
            <a:r>
              <a:rPr lang="en-US" sz="2000" b="0" dirty="0" err="1"/>
              <a:t>Std</a:t>
            </a:r>
            <a:r>
              <a:rPr lang="en-US" sz="2000" b="0" dirty="0"/>
              <a:t> 802.15.4 are currently operating in Sub-1 GHz frequency bands, and the field is expanding rapidly. Critical applications, such as grid modernization (smart grid) and internet of things (IoT) are using the low to moderate data rate capabilities of IEEE </a:t>
            </a:r>
            <a:r>
              <a:rPr lang="en-US" sz="2000" b="0" dirty="0" err="1"/>
              <a:t>Std</a:t>
            </a:r>
            <a:r>
              <a:rPr lang="en-US" sz="2000" b="0" dirty="0"/>
              <a:t> 802.15.4. IEEE </a:t>
            </a:r>
            <a:r>
              <a:rPr lang="en-US" sz="2000" b="0" dirty="0" err="1"/>
              <a:t>Std</a:t>
            </a:r>
            <a:r>
              <a:rPr lang="en-US" sz="2000" b="0" dirty="0"/>
              <a:t> 802.11ah-2016 may operate in the same Sub-1 GHz frequency bands and provides higher data rate capabilities than IEEE </a:t>
            </a:r>
            <a:r>
              <a:rPr lang="en-US" sz="2000" b="0" dirty="0" err="1"/>
              <a:t>Std</a:t>
            </a:r>
            <a:r>
              <a:rPr lang="en-US" sz="2000" b="0" dirty="0"/>
              <a:t> 802.15.4. In consideration of the current usage, as well as anticipation of yet unforeseen usage models enabled by emerging technology, and to fully realize the opportunity for successful deployment of products sharing the spectrum, strategies and tactics to achieve good coexistence performance are critical.</a:t>
            </a:r>
          </a:p>
          <a:p>
            <a:r>
              <a:rPr lang="en-US" sz="2000" b="0" dirty="0"/>
              <a:t>	This recommended practice enables the family of IEEE 802(R) wireless standards, specifically IEEE </a:t>
            </a:r>
            <a:r>
              <a:rPr lang="en-US" sz="2000" b="0" dirty="0" err="1"/>
              <a:t>Std</a:t>
            </a:r>
            <a:r>
              <a:rPr lang="en-US" sz="2000" b="0" dirty="0"/>
              <a:t> 802.15.4 and IEEE </a:t>
            </a:r>
            <a:r>
              <a:rPr lang="en-US" sz="2000" b="0" dirty="0" err="1"/>
              <a:t>Std</a:t>
            </a:r>
            <a:r>
              <a:rPr lang="en-US" sz="2000" b="0" dirty="0"/>
              <a:t> 802.11ah-2016, to most effectively operate in license exempt Sub-1 GHz frequency bands, by providing best practices and coexistence methods. This recommended practice uses existing features of the referenced standards and provides guidance to implementers and users of IEEE 802(R) wireless standards.</a:t>
            </a:r>
            <a:endParaRPr lang="en-US" sz="2000" dirty="0"/>
          </a:p>
        </p:txBody>
      </p:sp>
      <p:sp>
        <p:nvSpPr>
          <p:cNvPr id="6" name="Slide Number Placeholder 5">
            <a:extLst>
              <a:ext uri="{FF2B5EF4-FFF2-40B4-BE49-F238E27FC236}">
                <a16:creationId xmlns:a16="http://schemas.microsoft.com/office/drawing/2014/main" xmlns="" id="{E61743BD-B711-4F56-9D56-DFD30493171B}"/>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674999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B18880-9A60-4EBE-9DB3-94F360E67F97}"/>
              </a:ext>
            </a:extLst>
          </p:cNvPr>
          <p:cNvSpPr>
            <a:spLocks noGrp="1"/>
          </p:cNvSpPr>
          <p:nvPr>
            <p:ph type="title"/>
          </p:nvPr>
        </p:nvSpPr>
        <p:spPr/>
        <p:txBody>
          <a:bodyPr/>
          <a:lstStyle/>
          <a:p>
            <a:r>
              <a:rPr lang="en-US" dirty="0"/>
              <a:t>802.19.3 5.6 Stakeholders</a:t>
            </a:r>
          </a:p>
        </p:txBody>
      </p:sp>
      <p:sp>
        <p:nvSpPr>
          <p:cNvPr id="3" name="Content Placeholder 2">
            <a:extLst>
              <a:ext uri="{FF2B5EF4-FFF2-40B4-BE49-F238E27FC236}">
                <a16:creationId xmlns:a16="http://schemas.microsoft.com/office/drawing/2014/main" xmlns="" id="{247AAE66-3A88-4625-BEEC-8DC6653CEC3B}"/>
              </a:ext>
            </a:extLst>
          </p:cNvPr>
          <p:cNvSpPr>
            <a:spLocks noGrp="1"/>
          </p:cNvSpPr>
          <p:nvPr>
            <p:ph idx="1"/>
          </p:nvPr>
        </p:nvSpPr>
        <p:spPr/>
        <p:txBody>
          <a:bodyPr/>
          <a:lstStyle/>
          <a:p>
            <a:r>
              <a:rPr lang="en-US" b="0" dirty="0"/>
              <a:t>5.6 – proposed replacement: “Silicon vendors, equipment manufacturers, and utility network operators, with applications including smart grid, smart city, internet of things (IoT), home automation, medical and environmental monitoring.”</a:t>
            </a:r>
            <a:endParaRPr lang="en-US" dirty="0"/>
          </a:p>
        </p:txBody>
      </p:sp>
      <p:sp>
        <p:nvSpPr>
          <p:cNvPr id="6" name="Slide Number Placeholder 5">
            <a:extLst>
              <a:ext uri="{FF2B5EF4-FFF2-40B4-BE49-F238E27FC236}">
                <a16:creationId xmlns:a16="http://schemas.microsoft.com/office/drawing/2014/main" xmlns="" id="{A6B8CF4F-3516-4D9C-87BE-A6A688E6C878}"/>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3701439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F32F00-1AC7-41B9-BED0-2D2E8580D8EE}"/>
              </a:ext>
            </a:extLst>
          </p:cNvPr>
          <p:cNvSpPr>
            <a:spLocks noGrp="1"/>
          </p:cNvSpPr>
          <p:nvPr>
            <p:ph type="title"/>
          </p:nvPr>
        </p:nvSpPr>
        <p:spPr/>
        <p:txBody>
          <a:bodyPr/>
          <a:lstStyle/>
          <a:p>
            <a:r>
              <a:rPr lang="en-US" dirty="0"/>
              <a:t>802.19.3 CSD comments	</a:t>
            </a:r>
          </a:p>
        </p:txBody>
      </p:sp>
      <p:sp>
        <p:nvSpPr>
          <p:cNvPr id="3" name="Content Placeholder 2">
            <a:extLst>
              <a:ext uri="{FF2B5EF4-FFF2-40B4-BE49-F238E27FC236}">
                <a16:creationId xmlns:a16="http://schemas.microsoft.com/office/drawing/2014/main" xmlns="" id="{8C38F71C-5EAB-4BD5-8DC1-A58BF5DE2640}"/>
              </a:ext>
            </a:extLst>
          </p:cNvPr>
          <p:cNvSpPr>
            <a:spLocks noGrp="1"/>
          </p:cNvSpPr>
          <p:nvPr>
            <p:ph idx="1"/>
          </p:nvPr>
        </p:nvSpPr>
        <p:spPr/>
        <p:txBody>
          <a:bodyPr/>
          <a:lstStyle/>
          <a:p>
            <a:r>
              <a:rPr lang="en-US" dirty="0"/>
              <a:t>1.2.1 a) - change “802.11ah” to “IEEE STD 802.11ah-2016”</a:t>
            </a:r>
          </a:p>
          <a:p>
            <a:r>
              <a:rPr lang="en-US" dirty="0"/>
              <a:t>1.2.1 b)-  change “802.11” to “802.11ah-2016”</a:t>
            </a:r>
          </a:p>
          <a:p>
            <a:r>
              <a:rPr lang="en-US" dirty="0"/>
              <a:t>1.2.3 - change “802.11” to “802.11ah-2016”</a:t>
            </a:r>
          </a:p>
          <a:p>
            <a:r>
              <a:rPr lang="en-US" dirty="0"/>
              <a:t>1.2.4 a) - change “802.11” to “802.11ah-2016” (3 instances)</a:t>
            </a:r>
          </a:p>
          <a:p>
            <a:endParaRPr lang="en-US" dirty="0"/>
          </a:p>
          <a:p>
            <a:endParaRPr lang="en-US" dirty="0"/>
          </a:p>
        </p:txBody>
      </p:sp>
      <p:sp>
        <p:nvSpPr>
          <p:cNvPr id="6" name="Slide Number Placeholder 5">
            <a:extLst>
              <a:ext uri="{FF2B5EF4-FFF2-40B4-BE49-F238E27FC236}">
                <a16:creationId xmlns:a16="http://schemas.microsoft.com/office/drawing/2014/main" xmlns="" id="{F153CAAB-C12D-4413-B05D-F1A546474601}"/>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3641526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6688CD-5642-4FF2-AB28-988B664F2550}"/>
              </a:ext>
            </a:extLst>
          </p:cNvPr>
          <p:cNvSpPr>
            <a:spLocks noGrp="1"/>
          </p:cNvSpPr>
          <p:nvPr>
            <p:ph type="title"/>
          </p:nvPr>
        </p:nvSpPr>
        <p:spPr/>
        <p:txBody>
          <a:bodyPr/>
          <a:lstStyle/>
          <a:p>
            <a:r>
              <a:rPr lang="en-US" dirty="0"/>
              <a:t>802.22 - Standard - Revision Project, </a:t>
            </a:r>
            <a:r>
              <a:rPr lang="en-US" dirty="0">
                <a:hlinkClick r:id="rId2"/>
              </a:rPr>
              <a:t>PAR Extension</a:t>
            </a:r>
            <a:endParaRPr lang="en-US" dirty="0"/>
          </a:p>
        </p:txBody>
      </p:sp>
      <p:sp>
        <p:nvSpPr>
          <p:cNvPr id="3" name="Content Placeholder 2">
            <a:extLst>
              <a:ext uri="{FF2B5EF4-FFF2-40B4-BE49-F238E27FC236}">
                <a16:creationId xmlns:a16="http://schemas.microsoft.com/office/drawing/2014/main" xmlns="" id="{B75DB772-E477-4F5B-8575-E3EE3903167A}"/>
              </a:ext>
            </a:extLst>
          </p:cNvPr>
          <p:cNvSpPr>
            <a:spLocks noGrp="1"/>
          </p:cNvSpPr>
          <p:nvPr>
            <p:ph idx="1"/>
          </p:nvPr>
        </p:nvSpPr>
        <p:spPr/>
        <p:txBody>
          <a:bodyPr/>
          <a:lstStyle/>
          <a:p>
            <a:r>
              <a:rPr lang="en-US" dirty="0"/>
              <a:t>Item 1:  Revised text for Question #2: </a:t>
            </a:r>
            <a:r>
              <a:rPr lang="en-US" b="0" dirty="0"/>
              <a:t>Since 2014, the 802.22 Working Group has had significant reduction in participation. Some of the individuals that made major contributions no longer participate in the WG. As a result, the rate of progress of this standard has slowed down. P802.22 Revision Project is currently in Working Group Letter Ballot 3. Around 65 comments need to be addressed and resolved for the draft to reach &gt;90% Approval Ratio. </a:t>
            </a:r>
          </a:p>
          <a:p>
            <a:endParaRPr lang="en-US" b="0" dirty="0"/>
          </a:p>
          <a:p>
            <a:r>
              <a:rPr lang="en-US" dirty="0"/>
              <a:t>Item 2: Question – Why are you striving for “&gt;90% approval” when threshold is only75% ? If you have achieved 75% you can move on.</a:t>
            </a:r>
          </a:p>
          <a:p>
            <a:endParaRPr lang="en-US" dirty="0"/>
          </a:p>
        </p:txBody>
      </p:sp>
      <p:sp>
        <p:nvSpPr>
          <p:cNvPr id="6" name="Slide Number Placeholder 5">
            <a:extLst>
              <a:ext uri="{FF2B5EF4-FFF2-40B4-BE49-F238E27FC236}">
                <a16:creationId xmlns:a16="http://schemas.microsoft.com/office/drawing/2014/main" xmlns="" id="{C355CF52-04D2-4FE9-ABB1-CF4FE0CE5714}"/>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767128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622808"/>
            <a:ext cx="10668000" cy="5829743"/>
          </a:xfr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6" name="Date Placeholder 5"/>
          <p:cNvSpPr>
            <a:spLocks noGrp="1"/>
          </p:cNvSpPr>
          <p:nvPr>
            <p:ph type="dt" idx="15"/>
          </p:nvPr>
        </p:nvSpPr>
        <p:spPr/>
        <p:txBody>
          <a:bodyPr/>
          <a:lstStyle/>
          <a:p>
            <a:r>
              <a:rPr lang="en-US" smtClean="0"/>
              <a:t>November 2018</a:t>
            </a:r>
            <a:endParaRPr lang="en-GB" dirty="0"/>
          </a:p>
        </p:txBody>
      </p:sp>
    </p:spTree>
    <p:extLst>
      <p:ext uri="{BB962C8B-B14F-4D97-AF65-F5344CB8AC3E}">
        <p14:creationId xmlns:p14="http://schemas.microsoft.com/office/powerpoint/2010/main" val="3171389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B659DE-5CC3-4728-9443-084F81A9D24E}"/>
              </a:ext>
            </a:extLst>
          </p:cNvPr>
          <p:cNvSpPr>
            <a:spLocks noGrp="1"/>
          </p:cNvSpPr>
          <p:nvPr>
            <p:ph type="title"/>
          </p:nvPr>
        </p:nvSpPr>
        <p:spPr/>
        <p:txBody>
          <a:bodyPr/>
          <a:lstStyle/>
          <a:p>
            <a:r>
              <a:rPr lang="en-US" sz="2400" dirty="0"/>
              <a:t>802.22.3 - Standard - Spectrum Characterization and Occupancy Sensing, </a:t>
            </a:r>
            <a:r>
              <a:rPr lang="en-US" sz="2400" dirty="0">
                <a:hlinkClick r:id="rId2"/>
              </a:rPr>
              <a:t>PAR Extension</a:t>
            </a:r>
            <a:r>
              <a:rPr lang="en-US" sz="2400" dirty="0"/>
              <a:t/>
            </a:r>
            <a:br>
              <a:rPr lang="en-US" sz="2400" dirty="0"/>
            </a:br>
            <a:endParaRPr lang="en-US" sz="2400" dirty="0"/>
          </a:p>
        </p:txBody>
      </p:sp>
      <p:sp>
        <p:nvSpPr>
          <p:cNvPr id="3" name="Content Placeholder 2">
            <a:extLst>
              <a:ext uri="{FF2B5EF4-FFF2-40B4-BE49-F238E27FC236}">
                <a16:creationId xmlns:a16="http://schemas.microsoft.com/office/drawing/2014/main" xmlns="" id="{FED1131B-157D-44FC-B1E3-25733E412D6F}"/>
              </a:ext>
            </a:extLst>
          </p:cNvPr>
          <p:cNvSpPr>
            <a:spLocks noGrp="1"/>
          </p:cNvSpPr>
          <p:nvPr>
            <p:ph idx="1"/>
          </p:nvPr>
        </p:nvSpPr>
        <p:spPr/>
        <p:txBody>
          <a:bodyPr/>
          <a:lstStyle/>
          <a:p>
            <a:r>
              <a:rPr lang="en-US" dirty="0"/>
              <a:t>Item 1: Question 2: Change “</a:t>
            </a:r>
            <a:r>
              <a:rPr lang="en-US" b="0" dirty="0"/>
              <a:t>this round.” to something more definitive. Or change “during this round” to “in the 5</a:t>
            </a:r>
            <a:r>
              <a:rPr lang="en-US" b="0" baseline="30000" dirty="0"/>
              <a:t>th</a:t>
            </a:r>
            <a:r>
              <a:rPr lang="en-US" b="0" dirty="0"/>
              <a:t> WG LB”</a:t>
            </a:r>
          </a:p>
          <a:p>
            <a:endParaRPr lang="en-US" dirty="0"/>
          </a:p>
        </p:txBody>
      </p:sp>
      <p:sp>
        <p:nvSpPr>
          <p:cNvPr id="6" name="Slide Number Placeholder 5">
            <a:extLst>
              <a:ext uri="{FF2B5EF4-FFF2-40B4-BE49-F238E27FC236}">
                <a16:creationId xmlns:a16="http://schemas.microsoft.com/office/drawing/2014/main" xmlns="" id="{02867155-9CDE-4CA3-9D85-657D355ECB61}"/>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569492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F26315-8765-4542-BDEF-3CCB3C5630F5}"/>
              </a:ext>
            </a:extLst>
          </p:cNvPr>
          <p:cNvSpPr>
            <a:spLocks noGrp="1"/>
          </p:cNvSpPr>
          <p:nvPr>
            <p:ph type="title"/>
          </p:nvPr>
        </p:nvSpPr>
        <p:spPr/>
        <p:txBody>
          <a:bodyPr/>
          <a:lstStyle/>
          <a:p>
            <a:r>
              <a:rPr lang="en-US" sz="2400" dirty="0"/>
              <a:t>802.3 Industry Connections: New Ethernet Applications, </a:t>
            </a:r>
            <a:r>
              <a:rPr lang="en-US" sz="2400" dirty="0">
                <a:hlinkClick r:id="rId2"/>
              </a:rPr>
              <a:t>ICAID</a:t>
            </a:r>
            <a:r>
              <a:rPr lang="en-US" sz="2400" dirty="0"/>
              <a:t> and </a:t>
            </a:r>
            <a:r>
              <a:rPr lang="en-US" sz="2400" dirty="0">
                <a:hlinkClick r:id="rId3"/>
              </a:rPr>
              <a:t>Background</a:t>
            </a:r>
            <a:r>
              <a:rPr lang="en-US" sz="2400" dirty="0"/>
              <a:t/>
            </a:r>
            <a:br>
              <a:rPr lang="en-US" sz="2400" dirty="0"/>
            </a:br>
            <a:endParaRPr lang="en-US" sz="2400" dirty="0"/>
          </a:p>
        </p:txBody>
      </p:sp>
      <p:sp>
        <p:nvSpPr>
          <p:cNvPr id="3" name="Content Placeholder 2">
            <a:extLst>
              <a:ext uri="{FF2B5EF4-FFF2-40B4-BE49-F238E27FC236}">
                <a16:creationId xmlns:a16="http://schemas.microsoft.com/office/drawing/2014/main" xmlns="" id="{A7C0F656-B366-4A6E-BEFD-B8C46C4DE640}"/>
              </a:ext>
            </a:extLst>
          </p:cNvPr>
          <p:cNvSpPr>
            <a:spLocks noGrp="1"/>
          </p:cNvSpPr>
          <p:nvPr>
            <p:ph idx="1"/>
          </p:nvPr>
        </p:nvSpPr>
        <p:spPr/>
        <p:txBody>
          <a:bodyPr/>
          <a:lstStyle/>
          <a:p>
            <a:r>
              <a:rPr lang="en-US" dirty="0"/>
              <a:t>No comment</a:t>
            </a:r>
          </a:p>
        </p:txBody>
      </p:sp>
      <p:sp>
        <p:nvSpPr>
          <p:cNvPr id="6" name="Slide Number Placeholder 5">
            <a:extLst>
              <a:ext uri="{FF2B5EF4-FFF2-40B4-BE49-F238E27FC236}">
                <a16:creationId xmlns:a16="http://schemas.microsoft.com/office/drawing/2014/main" xmlns="" id="{7B5EE4ED-0F52-4F0E-A21B-DA3843452D40}"/>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2422781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Responses From 802 WGs</a:t>
            </a:r>
          </a:p>
        </p:txBody>
      </p:sp>
      <p:sp>
        <p:nvSpPr>
          <p:cNvPr id="7" name="Text Placeholder 6"/>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November 2018</a:t>
            </a:r>
            <a:endParaRPr lang="en-GB"/>
          </a:p>
        </p:txBody>
      </p:sp>
      <p:sp>
        <p:nvSpPr>
          <p:cNvPr id="5" name="Footer Placeholder 4"/>
          <p:cNvSpPr>
            <a:spLocks noGrp="1"/>
          </p:cNvSpPr>
          <p:nvPr>
            <p:ph type="ftr" idx="11"/>
          </p:nvPr>
        </p:nvSpPr>
        <p:spPr/>
        <p:txBody>
          <a:bodyPr/>
          <a:lstStyle/>
          <a:p>
            <a:r>
              <a:rPr lang="fr-FR" smtClean="0"/>
              <a:t>Jon Rosdahl (Qualcomm Technologies Inc.)</a:t>
            </a:r>
            <a:endParaRPr lang="en-GB"/>
          </a:p>
        </p:txBody>
      </p:sp>
      <p:sp>
        <p:nvSpPr>
          <p:cNvPr id="6" name="Slide Number Placeholder 5"/>
          <p:cNvSpPr>
            <a:spLocks noGrp="1"/>
          </p:cNvSpPr>
          <p:nvPr>
            <p:ph type="sldNum" idx="12"/>
          </p:nvPr>
        </p:nvSpPr>
        <p:spPr>
          <a:xfrm>
            <a:off x="5793320" y="6475416"/>
            <a:ext cx="878744" cy="382584"/>
          </a:xfrm>
        </p:spPr>
        <p:txBody>
          <a:bodyPr/>
          <a:lstStyle/>
          <a:p>
            <a:r>
              <a:rPr lang="en-GB" dirty="0"/>
              <a:t>Slide </a:t>
            </a:r>
            <a:fld id="{3ABCC52B-A3F7-440B-BBF2-55191E6E7773}" type="slidenum">
              <a:rPr lang="en-GB" smtClean="0"/>
              <a:pPr/>
              <a:t>42</a:t>
            </a:fld>
            <a:endParaRPr lang="en-GB" dirty="0"/>
          </a:p>
        </p:txBody>
      </p:sp>
    </p:spTree>
    <p:extLst>
      <p:ext uri="{BB962C8B-B14F-4D97-AF65-F5344CB8AC3E}">
        <p14:creationId xmlns:p14="http://schemas.microsoft.com/office/powerpoint/2010/main" val="30060594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2E6B5E62-8E29-47F2-B01C-01C069F2B35A}"/>
              </a:ext>
            </a:extLst>
          </p:cNvPr>
          <p:cNvSpPr>
            <a:spLocks noGrp="1"/>
          </p:cNvSpPr>
          <p:nvPr>
            <p:ph type="title"/>
          </p:nvPr>
        </p:nvSpPr>
        <p:spPr>
          <a:xfrm>
            <a:off x="914402" y="685803"/>
            <a:ext cx="10361084" cy="510949"/>
          </a:xfrm>
        </p:spPr>
        <p:txBody>
          <a:bodyPr/>
          <a:lstStyle/>
          <a:p>
            <a:r>
              <a:rPr lang="en-US" dirty="0"/>
              <a:t>802.1 Responses</a:t>
            </a:r>
          </a:p>
        </p:txBody>
      </p:sp>
      <p:sp>
        <p:nvSpPr>
          <p:cNvPr id="6" name="Slide Number Placeholder 5">
            <a:extLst>
              <a:ext uri="{FF2B5EF4-FFF2-40B4-BE49-F238E27FC236}">
                <a16:creationId xmlns:a16="http://schemas.microsoft.com/office/drawing/2014/main" xmlns="" id="{878E874B-65EF-40DC-9200-023645C21437}"/>
              </a:ext>
            </a:extLst>
          </p:cNvPr>
          <p:cNvSpPr>
            <a:spLocks noGrp="1"/>
          </p:cNvSpPr>
          <p:nvPr>
            <p:ph type="sldNum" idx="12"/>
          </p:nvPr>
        </p:nvSpPr>
        <p:spPr/>
        <p:txBody>
          <a:bodyPr/>
          <a:lstStyle/>
          <a:p>
            <a:pPr>
              <a:defRPr/>
            </a:pPr>
            <a:r>
              <a:rPr lang="en-US" altLang="en-US" dirty="0">
                <a:solidFill>
                  <a:srgbClr val="000000"/>
                </a:solidFill>
              </a:rPr>
              <a:t>Slide </a:t>
            </a:r>
            <a:fld id="{3A4934C6-33C0-44EA-8053-B7FE352B788A}" type="slidenum">
              <a:rPr lang="en-US" altLang="en-US" smtClean="0">
                <a:solidFill>
                  <a:srgbClr val="000000"/>
                </a:solidFill>
              </a:rPr>
              <a:pPr>
                <a:defRPr/>
              </a:pPr>
              <a:t>43</a:t>
            </a:fld>
            <a:endParaRPr lang="en-US" altLang="en-US" dirty="0">
              <a:solidFill>
                <a:srgbClr val="000000"/>
              </a:solidFill>
            </a:endParaRPr>
          </a:p>
        </p:txBody>
      </p:sp>
      <p:sp>
        <p:nvSpPr>
          <p:cNvPr id="9" name="Rectangle 1">
            <a:extLst>
              <a:ext uri="{FF2B5EF4-FFF2-40B4-BE49-F238E27FC236}">
                <a16:creationId xmlns:a16="http://schemas.microsoft.com/office/drawing/2014/main" xmlns="" id="{32A87E8A-2C81-4FD8-92EB-929D70BD54A6}"/>
              </a:ext>
            </a:extLst>
          </p:cNvPr>
          <p:cNvSpPr>
            <a:spLocks noGrp="1" noChangeArrowheads="1"/>
          </p:cNvSpPr>
          <p:nvPr>
            <p:ph idx="1"/>
          </p:nvPr>
        </p:nvSpPr>
        <p:spPr bwMode="auto">
          <a:xfrm>
            <a:off x="623392" y="1367107"/>
            <a:ext cx="11161240" cy="512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Based on comments received, the response and update of the remaining 802.1 PARs and CSDs are noted below: </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P802.1CMde - Amendment: Enhancements for Fronthaul Interface, Synchronization, and </a:t>
            </a:r>
            <a:r>
              <a:rPr kumimoji="0" lang="en-US" altLang="en-US" sz="1600" b="0" i="0" u="none" strike="noStrike" cap="none" normalizeH="0" baseline="0" dirty="0" err="1">
                <a:ln>
                  <a:noFill/>
                </a:ln>
                <a:solidFill>
                  <a:schemeClr val="tx1"/>
                </a:solidFill>
                <a:effectLst/>
                <a:latin typeface="Arial" panose="020B0604020202020204" pitchFamily="34" charset="0"/>
              </a:rPr>
              <a:t>Syntonization</a:t>
            </a:r>
            <a:r>
              <a:rPr kumimoji="0" lang="en-US" altLang="en-US" sz="1600" b="0" i="0" u="none" strike="noStrike" cap="none" normalizeH="0" baseline="0" dirty="0">
                <a:ln>
                  <a:noFill/>
                </a:ln>
                <a:solidFill>
                  <a:schemeClr val="tx1"/>
                </a:solidFill>
                <a:effectLst/>
                <a:latin typeface="Arial" panose="020B0604020202020204" pitchFamily="34" charset="0"/>
              </a:rPr>
              <a:t> Standards</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600" b="0" i="0" u="none" strike="noStrike" cap="none" normalizeH="0" baseline="0" dirty="0">
                <a:ln>
                  <a:noFill/>
                </a:ln>
                <a:solidFill>
                  <a:schemeClr val="tx1"/>
                </a:solidFill>
                <a:effectLst/>
                <a:latin typeface="Arial" panose="020B0604020202020204" pitchFamily="34" charset="0"/>
              </a:rPr>
              <a:t>PAR: </a:t>
            </a:r>
            <a:r>
              <a:rPr kumimoji="0" lang="fr-CA" altLang="en-US" sz="1600" b="0" i="0" u="none" strike="noStrike" cap="none" normalizeH="0" baseline="0" dirty="0">
                <a:ln>
                  <a:noFill/>
                </a:ln>
                <a:solidFill>
                  <a:schemeClr val="tx1"/>
                </a:solidFill>
                <a:effectLst/>
                <a:latin typeface="Arial" panose="020B0604020202020204" pitchFamily="34" charset="0"/>
                <a:hlinkClick r:id="rId2"/>
              </a:rPr>
              <a:t>http://www.ieee802.org/1/files/public/docs2018/de-PAR-1118-v01.pdf</a:t>
            </a:r>
            <a:endParaRPr kumimoji="0" lang="fr-CA"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600" b="0" i="0" u="none" strike="noStrike" cap="none" normalizeH="0" baseline="0" dirty="0">
                <a:ln>
                  <a:noFill/>
                </a:ln>
                <a:solidFill>
                  <a:schemeClr val="tx1"/>
                </a:solidFill>
                <a:effectLst/>
                <a:latin typeface="Arial" panose="020B0604020202020204" pitchFamily="34" charset="0"/>
              </a:rPr>
              <a:t>CSD: </a:t>
            </a:r>
            <a:r>
              <a:rPr kumimoji="0" lang="fr-CA" altLang="en-US" sz="1600" b="0" i="0" u="none" strike="noStrike" cap="none" normalizeH="0" baseline="0" dirty="0">
                <a:ln>
                  <a:noFill/>
                </a:ln>
                <a:solidFill>
                  <a:schemeClr val="tx1"/>
                </a:solidFill>
                <a:effectLst/>
                <a:latin typeface="Arial" panose="020B0604020202020204" pitchFamily="34" charset="0"/>
                <a:hlinkClick r:id="rId3"/>
              </a:rPr>
              <a:t>http://www.ieee802.org/1/files/public/docs2018/de-CSD-1118-v01.pdf</a:t>
            </a:r>
            <a:endParaRPr kumimoji="0" lang="fr-CA"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600" b="0" i="0" u="none" strike="noStrike" cap="none" normalizeH="0" baseline="0" dirty="0">
                <a:ln>
                  <a:noFill/>
                </a:ln>
                <a:solidFill>
                  <a:schemeClr val="tx1"/>
                </a:solidFill>
                <a:effectLst/>
                <a:latin typeface="Arial" panose="020B0604020202020204" pitchFamily="34" charset="0"/>
              </a:rPr>
              <a:t>Comment </a:t>
            </a:r>
            <a:r>
              <a:rPr kumimoji="0" lang="fr-CA" altLang="en-US" sz="1600" b="0" i="0" u="none" strike="noStrike" cap="none" normalizeH="0" baseline="0" dirty="0" err="1">
                <a:ln>
                  <a:noFill/>
                </a:ln>
                <a:solidFill>
                  <a:schemeClr val="tx1"/>
                </a:solidFill>
                <a:effectLst/>
                <a:latin typeface="Arial" panose="020B0604020202020204" pitchFamily="34" charset="0"/>
              </a:rPr>
              <a:t>responses</a:t>
            </a:r>
            <a:r>
              <a:rPr kumimoji="0" lang="fr-CA" altLang="en-US" sz="16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600" b="0" i="0" u="none" strike="noStrike" cap="none" normalizeH="0" baseline="0" dirty="0">
                <a:ln>
                  <a:noFill/>
                </a:ln>
                <a:solidFill>
                  <a:schemeClr val="tx1"/>
                </a:solidFill>
                <a:effectLst/>
                <a:latin typeface="Arial" panose="020B0604020202020204" pitchFamily="34" charset="0"/>
                <a:hlinkClick r:id="rId4"/>
              </a:rPr>
              <a:t>http://www.ieee802.org/1/files/public/docs2018/de-PAR-CSD-comments-1118-v01.pdf</a:t>
            </a:r>
            <a:r>
              <a:rPr kumimoji="0" lang="fr-CA" altLang="en-US" sz="1600" b="0" i="0" u="none" strike="noStrike" cap="none" normalizeH="0" baseline="0" dirty="0">
                <a:ln>
                  <a:noFill/>
                </a:ln>
                <a:solidFill>
                  <a:schemeClr val="tx1"/>
                </a:solidFill>
                <a:effectLst/>
                <a:latin typeface="Arial" panose="020B0604020202020204" pitchFamily="34" charset="0"/>
              </a:rPr>
              <a:t>   </a:t>
            </a:r>
          </a:p>
          <a:p>
            <a:pPr marL="400050" lvl="1" indent="0" defTabSz="914400" eaLnBrk="0" hangingPunct="0">
              <a:spcBef>
                <a:spcPct val="0"/>
              </a:spcBef>
              <a:buClrTx/>
              <a:buSzTx/>
            </a:pPr>
            <a:r>
              <a:rPr kumimoji="0" lang="fr-CA" altLang="en-US" sz="1600" b="0" i="0" u="none" strike="noStrike" cap="none" normalizeH="0" baseline="0" dirty="0">
                <a:ln>
                  <a:noFill/>
                </a:ln>
                <a:solidFill>
                  <a:schemeClr val="tx1"/>
                </a:solidFill>
                <a:effectLst/>
                <a:latin typeface="Arial" panose="020B0604020202020204" pitchFamily="34" charset="0"/>
              </a:rPr>
              <a:t>-- </a:t>
            </a:r>
            <a:r>
              <a:rPr kumimoji="0" lang="fr-CA" altLang="en-US" sz="1600" b="0" i="0" u="none" strike="noStrike" cap="none" normalizeH="0" baseline="0" dirty="0">
                <a:ln>
                  <a:noFill/>
                </a:ln>
                <a:solidFill>
                  <a:schemeClr val="accent1">
                    <a:lumMod val="50000"/>
                  </a:schemeClr>
                </a:solidFill>
                <a:effectLst/>
                <a:latin typeface="Arial" panose="020B0604020202020204" pitchFamily="34" charset="0"/>
              </a:rPr>
              <a:t>In General Accepted suggestions</a:t>
            </a:r>
          </a:p>
          <a:p>
            <a:pPr marL="400050" lvl="1" indent="0" defTabSz="914400" eaLnBrk="0" hangingPunct="0">
              <a:spcBef>
                <a:spcPct val="0"/>
              </a:spcBef>
              <a:buClrTx/>
              <a:buSzTx/>
            </a:pPr>
            <a:endParaRPr kumimoji="0" lang="fr-CA" altLang="en-US" sz="900" b="0" i="0" u="none" strike="noStrike" cap="none" normalizeH="0" baseline="0" dirty="0">
              <a:ln>
                <a:noFill/>
              </a:ln>
              <a:solidFill>
                <a:schemeClr val="accent1">
                  <a:lumMod val="50000"/>
                </a:schemeClr>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600" b="0" i="0" u="none" strike="noStrike" cap="none" normalizeH="0" baseline="0" dirty="0">
                <a:ln>
                  <a:noFill/>
                </a:ln>
                <a:solidFill>
                  <a:schemeClr val="tx1"/>
                </a:solidFill>
                <a:effectLst/>
                <a:latin typeface="Arial" panose="020B0604020202020204" pitchFamily="34" charset="0"/>
              </a:rPr>
              <a:t> P802.1DG - Standard: Time-Sensitive Networking Profile for Service Provider Networks</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600" b="0" i="0" u="none" strike="noStrike" cap="none" normalizeH="0" baseline="0" dirty="0">
                <a:ln>
                  <a:noFill/>
                </a:ln>
                <a:solidFill>
                  <a:schemeClr val="tx1"/>
                </a:solidFill>
                <a:effectLst/>
                <a:latin typeface="Arial" panose="020B0604020202020204" pitchFamily="34" charset="0"/>
              </a:rPr>
              <a:t>PAR: </a:t>
            </a:r>
            <a:r>
              <a:rPr kumimoji="0" lang="fr-CA" altLang="en-US" sz="1600" b="0" i="0" u="none" strike="noStrike" cap="none" normalizeH="0" baseline="0" dirty="0">
                <a:ln>
                  <a:noFill/>
                </a:ln>
                <a:solidFill>
                  <a:schemeClr val="tx1"/>
                </a:solidFill>
                <a:effectLst/>
                <a:latin typeface="Arial" panose="020B0604020202020204" pitchFamily="34" charset="0"/>
                <a:hlinkClick r:id="rId5"/>
              </a:rPr>
              <a:t>http://www.ieee802.org/1/files/public/docs2018/dg-PAR-1118-v01.pdf</a:t>
            </a:r>
            <a:endParaRPr kumimoji="0" lang="fr-CA"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600" b="0" i="0" u="none" strike="noStrike" cap="none" normalizeH="0" baseline="0" dirty="0">
                <a:ln>
                  <a:noFill/>
                </a:ln>
                <a:solidFill>
                  <a:schemeClr val="tx1"/>
                </a:solidFill>
                <a:effectLst/>
                <a:latin typeface="Arial" panose="020B0604020202020204" pitchFamily="34" charset="0"/>
              </a:rPr>
              <a:t>CSD: </a:t>
            </a:r>
            <a:r>
              <a:rPr kumimoji="0" lang="fr-CA" altLang="en-US" sz="1600" b="0" i="0" u="none" strike="noStrike" cap="none" normalizeH="0" baseline="0" dirty="0">
                <a:ln>
                  <a:noFill/>
                </a:ln>
                <a:solidFill>
                  <a:schemeClr val="tx1"/>
                </a:solidFill>
                <a:effectLst/>
                <a:latin typeface="Arial" panose="020B0604020202020204" pitchFamily="34" charset="0"/>
                <a:hlinkClick r:id="rId6"/>
              </a:rPr>
              <a:t>http://www.ieee802.org/1/files/public/docs2018/dg-CSD-1118-v01.pdf</a:t>
            </a:r>
            <a:endParaRPr kumimoji="0" lang="fr-CA"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600" b="0" i="0" u="none" strike="noStrike" cap="none" normalizeH="0" baseline="0" dirty="0">
                <a:ln>
                  <a:noFill/>
                </a:ln>
                <a:solidFill>
                  <a:schemeClr val="tx1"/>
                </a:solidFill>
                <a:effectLst/>
                <a:latin typeface="Arial" panose="020B0604020202020204" pitchFamily="34" charset="0"/>
              </a:rPr>
              <a:t>Comment </a:t>
            </a:r>
            <a:r>
              <a:rPr kumimoji="0" lang="fr-CA" altLang="en-US" sz="1600" b="0" i="0" u="none" strike="noStrike" cap="none" normalizeH="0" baseline="0" dirty="0" err="1">
                <a:ln>
                  <a:noFill/>
                </a:ln>
                <a:solidFill>
                  <a:schemeClr val="tx1"/>
                </a:solidFill>
                <a:effectLst/>
                <a:latin typeface="Arial" panose="020B0604020202020204" pitchFamily="34" charset="0"/>
              </a:rPr>
              <a:t>responses</a:t>
            </a:r>
            <a:r>
              <a:rPr kumimoji="0" lang="fr-CA" altLang="en-US" sz="16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600" b="0" i="0" u="none" strike="noStrike" cap="none" normalizeH="0" baseline="0" dirty="0">
                <a:ln>
                  <a:noFill/>
                </a:ln>
                <a:solidFill>
                  <a:schemeClr val="tx1"/>
                </a:solidFill>
                <a:effectLst/>
                <a:latin typeface="Arial" panose="020B0604020202020204" pitchFamily="34" charset="0"/>
                <a:hlinkClick r:id="rId7"/>
              </a:rPr>
              <a:t>http://www.ieee802.org/1/files/public/docs2018/dg-PAR-CSD-comments-1118-v01.pdf</a:t>
            </a:r>
            <a:endParaRPr kumimoji="0" lang="fr-CA" altLang="en-US" sz="1600" b="0" i="0" u="none" strike="noStrike" cap="none" normalizeH="0" baseline="0" dirty="0">
              <a:ln>
                <a:noFill/>
              </a:ln>
              <a:solidFill>
                <a:schemeClr val="tx1"/>
              </a:solidFill>
              <a:effectLst/>
              <a:latin typeface="Arial" panose="020B0604020202020204" pitchFamily="34" charset="0"/>
            </a:endParaRPr>
          </a:p>
          <a:p>
            <a:pPr marL="0" indent="0" defTabSz="914400" eaLnBrk="0" hangingPunct="0">
              <a:spcBef>
                <a:spcPct val="0"/>
              </a:spcBef>
              <a:buClrTx/>
              <a:buSzTx/>
            </a:pPr>
            <a:r>
              <a:rPr kumimoji="0" lang="fr-CA" altLang="en-US" sz="1600" b="0" i="0" u="none" strike="noStrike" cap="none" normalizeH="0" baseline="0" dirty="0">
                <a:ln>
                  <a:noFill/>
                </a:ln>
                <a:solidFill>
                  <a:schemeClr val="tx1"/>
                </a:solidFill>
                <a:effectLst/>
                <a:latin typeface="Arial" panose="020B0604020202020204" pitchFamily="34" charset="0"/>
              </a:rPr>
              <a:t> </a:t>
            </a:r>
            <a:r>
              <a:rPr lang="fr-CA" altLang="en-US" sz="1600" b="0" dirty="0">
                <a:solidFill>
                  <a:schemeClr val="tx1"/>
                </a:solidFill>
                <a:latin typeface="Arial" panose="020B0604020202020204" pitchFamily="34" charset="0"/>
              </a:rPr>
              <a:t>-- </a:t>
            </a:r>
            <a:r>
              <a:rPr lang="fr-CA" altLang="en-US" sz="1600" b="0" dirty="0">
                <a:solidFill>
                  <a:schemeClr val="accent1">
                    <a:lumMod val="50000"/>
                  </a:schemeClr>
                </a:solidFill>
                <a:latin typeface="Arial" panose="020B0604020202020204" pitchFamily="34" charset="0"/>
              </a:rPr>
              <a:t>In General Accepted suggestions</a:t>
            </a:r>
          </a:p>
          <a:p>
            <a:pPr marL="0" indent="0" defTabSz="914400" eaLnBrk="0" hangingPunct="0">
              <a:spcBef>
                <a:spcPct val="0"/>
              </a:spcBef>
              <a:buClrTx/>
              <a:buSzTx/>
            </a:pPr>
            <a:endParaRPr lang="fr-CA" altLang="en-US" sz="1400" b="0" dirty="0">
              <a:solidFill>
                <a:schemeClr val="accent1">
                  <a:lumMod val="50000"/>
                </a:schemeClr>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600" b="0" i="0" u="none" strike="noStrike" cap="none" normalizeH="0" baseline="0" dirty="0">
                <a:ln>
                  <a:noFill/>
                </a:ln>
                <a:solidFill>
                  <a:schemeClr val="tx1"/>
                </a:solidFill>
                <a:effectLst/>
                <a:latin typeface="Arial" panose="020B0604020202020204" pitchFamily="34" charset="0"/>
              </a:rPr>
              <a:t>P802.1DF - Standard: Time-Sensitive Networking Profile for Automotive In-</a:t>
            </a:r>
            <a:r>
              <a:rPr kumimoji="0" lang="fr-CA" altLang="en-US" sz="1600" b="0" i="0" u="none" strike="noStrike" cap="none" normalizeH="0" baseline="0" dirty="0" err="1">
                <a:ln>
                  <a:noFill/>
                </a:ln>
                <a:solidFill>
                  <a:schemeClr val="tx1"/>
                </a:solidFill>
                <a:effectLst/>
                <a:latin typeface="Arial" panose="020B0604020202020204" pitchFamily="34" charset="0"/>
              </a:rPr>
              <a:t>Vehicle</a:t>
            </a:r>
            <a:r>
              <a:rPr kumimoji="0" lang="fr-CA" altLang="en-US" sz="1600" b="0" i="0" u="none" strike="noStrike" cap="none" normalizeH="0" baseline="0" dirty="0">
                <a:ln>
                  <a:noFill/>
                </a:ln>
                <a:solidFill>
                  <a:schemeClr val="tx1"/>
                </a:solidFill>
                <a:effectLst/>
                <a:latin typeface="Arial" panose="020B0604020202020204" pitchFamily="34" charset="0"/>
              </a:rPr>
              <a:t> Ethernet Communications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600" b="0" i="0" u="none" strike="noStrike" cap="none" normalizeH="0" baseline="0" dirty="0">
                <a:ln>
                  <a:noFill/>
                </a:ln>
                <a:solidFill>
                  <a:schemeClr val="tx1"/>
                </a:solidFill>
                <a:effectLst/>
                <a:latin typeface="Arial" panose="020B0604020202020204" pitchFamily="34" charset="0"/>
              </a:rPr>
              <a:t>PAR: </a:t>
            </a:r>
            <a:r>
              <a:rPr kumimoji="0" lang="fr-CA" altLang="en-US" sz="1600" b="0" i="0" u="none" strike="noStrike" cap="none" normalizeH="0" baseline="0" dirty="0">
                <a:ln>
                  <a:noFill/>
                </a:ln>
                <a:solidFill>
                  <a:schemeClr val="tx1"/>
                </a:solidFill>
                <a:effectLst/>
                <a:latin typeface="Arial" panose="020B0604020202020204" pitchFamily="34" charset="0"/>
                <a:hlinkClick r:id="rId8"/>
              </a:rPr>
              <a:t>http://www.ieee802.org/1/files/public/docs2018/df-PAR-1118-v01.pdf</a:t>
            </a:r>
            <a:endParaRPr kumimoji="0" lang="fr-CA"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600" b="0" i="0" u="none" strike="noStrike" cap="none" normalizeH="0" baseline="0" dirty="0">
                <a:ln>
                  <a:noFill/>
                </a:ln>
                <a:solidFill>
                  <a:schemeClr val="tx1"/>
                </a:solidFill>
                <a:effectLst/>
                <a:latin typeface="Arial" panose="020B0604020202020204" pitchFamily="34" charset="0"/>
              </a:rPr>
              <a:t>CSD: </a:t>
            </a:r>
            <a:r>
              <a:rPr kumimoji="0" lang="fr-CA" altLang="en-US" sz="1600" b="0" i="0" u="none" strike="noStrike" cap="none" normalizeH="0" baseline="0" dirty="0">
                <a:ln>
                  <a:noFill/>
                </a:ln>
                <a:solidFill>
                  <a:schemeClr val="tx1"/>
                </a:solidFill>
                <a:effectLst/>
                <a:latin typeface="Arial" panose="020B0604020202020204" pitchFamily="34" charset="0"/>
                <a:hlinkClick r:id="rId9"/>
              </a:rPr>
              <a:t>http://www.ieee802.org/1/files/public/docs2018/df-CSD-1118-v01.pdf</a:t>
            </a:r>
            <a:endParaRPr kumimoji="0" lang="fr-CA"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600" b="0" i="0" u="none" strike="noStrike" cap="none" normalizeH="0" baseline="0" dirty="0">
                <a:ln>
                  <a:noFill/>
                </a:ln>
                <a:solidFill>
                  <a:schemeClr val="tx1"/>
                </a:solidFill>
                <a:effectLst/>
                <a:latin typeface="Arial" panose="020B0604020202020204" pitchFamily="34" charset="0"/>
              </a:rPr>
              <a:t>Comment </a:t>
            </a:r>
            <a:r>
              <a:rPr kumimoji="0" lang="fr-CA" altLang="en-US" sz="1600" b="0" i="0" u="none" strike="noStrike" cap="none" normalizeH="0" baseline="0" dirty="0" err="1">
                <a:ln>
                  <a:noFill/>
                </a:ln>
                <a:solidFill>
                  <a:schemeClr val="tx1"/>
                </a:solidFill>
                <a:effectLst/>
                <a:latin typeface="Arial" panose="020B0604020202020204" pitchFamily="34" charset="0"/>
              </a:rPr>
              <a:t>responses</a:t>
            </a:r>
            <a:r>
              <a:rPr kumimoji="0" lang="fr-CA" altLang="en-US" sz="16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600" b="0" i="0" u="none" strike="noStrike" cap="none" normalizeH="0" baseline="0" dirty="0">
                <a:ln>
                  <a:noFill/>
                </a:ln>
                <a:solidFill>
                  <a:schemeClr val="tx1"/>
                </a:solidFill>
                <a:effectLst/>
                <a:latin typeface="Arial" panose="020B0604020202020204" pitchFamily="34" charset="0"/>
                <a:hlinkClick r:id="rId10"/>
              </a:rPr>
              <a:t>http://www.ieee802.org/1/files/public/docs2018/df-PAR-CSD-comments-1118-v01.pdf</a:t>
            </a:r>
            <a:endParaRPr kumimoji="0" lang="fr-CA" altLang="en-US" sz="1600" b="0" i="0" u="none" strike="noStrike" cap="none" normalizeH="0" baseline="0" dirty="0">
              <a:ln>
                <a:noFill/>
              </a:ln>
              <a:solidFill>
                <a:schemeClr val="tx1"/>
              </a:solidFill>
              <a:effectLst/>
              <a:latin typeface="Arial" panose="020B0604020202020204" pitchFamily="34" charset="0"/>
            </a:endParaRPr>
          </a:p>
          <a:p>
            <a:pPr marL="0" indent="0" defTabSz="914400" eaLnBrk="0" hangingPunct="0">
              <a:spcBef>
                <a:spcPct val="0"/>
              </a:spcBef>
              <a:buClrTx/>
              <a:buSzTx/>
            </a:pPr>
            <a:r>
              <a:rPr lang="fr-CA" altLang="en-US" sz="1600" b="0" dirty="0">
                <a:solidFill>
                  <a:schemeClr val="tx1"/>
                </a:solidFill>
                <a:latin typeface="Arial" panose="020B0604020202020204" pitchFamily="34" charset="0"/>
              </a:rPr>
              <a:t>-- </a:t>
            </a:r>
            <a:r>
              <a:rPr lang="fr-CA" altLang="en-US" sz="1600" b="0" dirty="0">
                <a:solidFill>
                  <a:schemeClr val="accent1">
                    <a:lumMod val="50000"/>
                  </a:schemeClr>
                </a:solidFill>
                <a:latin typeface="Arial" panose="020B0604020202020204" pitchFamily="34" charset="0"/>
              </a:rPr>
              <a:t>In General Accepted suggestions</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571065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CDB56D-5BB3-4B54-9697-8F77CA761D6E}"/>
              </a:ext>
            </a:extLst>
          </p:cNvPr>
          <p:cNvSpPr>
            <a:spLocks noGrp="1"/>
          </p:cNvSpPr>
          <p:nvPr>
            <p:ph type="title"/>
          </p:nvPr>
        </p:nvSpPr>
        <p:spPr/>
        <p:txBody>
          <a:bodyPr/>
          <a:lstStyle/>
          <a:p>
            <a:r>
              <a:rPr lang="en-US" dirty="0"/>
              <a:t>802.3 Responses</a:t>
            </a:r>
          </a:p>
        </p:txBody>
      </p:sp>
      <p:sp>
        <p:nvSpPr>
          <p:cNvPr id="6" name="Slide Number Placeholder 5">
            <a:extLst>
              <a:ext uri="{FF2B5EF4-FFF2-40B4-BE49-F238E27FC236}">
                <a16:creationId xmlns:a16="http://schemas.microsoft.com/office/drawing/2014/main" xmlns="" id="{1C2D71E2-44FF-4AF9-A9D3-9CCA2B0FB3DC}"/>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12" name="Rectangle 3">
            <a:extLst>
              <a:ext uri="{FF2B5EF4-FFF2-40B4-BE49-F238E27FC236}">
                <a16:creationId xmlns:a16="http://schemas.microsoft.com/office/drawing/2014/main" xmlns="" id="{5AFF5211-3FEF-4D61-B8C1-E5E6A48DC502}"/>
              </a:ext>
            </a:extLst>
          </p:cNvPr>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Date Placeholder 2"/>
          <p:cNvSpPr>
            <a:spLocks noGrp="1"/>
          </p:cNvSpPr>
          <p:nvPr>
            <p:ph type="dt" idx="15"/>
          </p:nvPr>
        </p:nvSpPr>
        <p:spPr/>
        <p:txBody>
          <a:bodyPr/>
          <a:lstStyle/>
          <a:p>
            <a:r>
              <a:rPr lang="en-US" smtClean="0"/>
              <a:t>November 2018</a:t>
            </a:r>
            <a:endParaRPr lang="en-GB" dirty="0"/>
          </a:p>
        </p:txBody>
      </p:sp>
      <p:sp>
        <p:nvSpPr>
          <p:cNvPr id="7" name="Footer Placeholder 6"/>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2612015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2DD2AC7F-390D-46EF-8164-5055C014D7BC}"/>
              </a:ext>
            </a:extLst>
          </p:cNvPr>
          <p:cNvSpPr>
            <a:spLocks noGrp="1"/>
          </p:cNvSpPr>
          <p:nvPr>
            <p:ph type="title"/>
          </p:nvPr>
        </p:nvSpPr>
        <p:spPr/>
        <p:txBody>
          <a:bodyPr/>
          <a:lstStyle/>
          <a:p>
            <a:r>
              <a:rPr lang="en-US" dirty="0"/>
              <a:t>802.3 Responses</a:t>
            </a:r>
          </a:p>
        </p:txBody>
      </p:sp>
      <p:sp>
        <p:nvSpPr>
          <p:cNvPr id="9" name="Content Placeholder 8">
            <a:extLst>
              <a:ext uri="{FF2B5EF4-FFF2-40B4-BE49-F238E27FC236}">
                <a16:creationId xmlns:a16="http://schemas.microsoft.com/office/drawing/2014/main" xmlns="" id="{2218737E-3E9F-490B-BCC7-660543E10D4B}"/>
              </a:ext>
            </a:extLst>
          </p:cNvPr>
          <p:cNvSpPr>
            <a:spLocks noGrp="1"/>
          </p:cNvSpPr>
          <p:nvPr>
            <p:ph idx="1"/>
          </p:nvPr>
        </p:nvSpPr>
        <p:spPr>
          <a:xfrm>
            <a:off x="914402" y="1700809"/>
            <a:ext cx="10361084" cy="4393606"/>
          </a:xfrm>
        </p:spPr>
        <p:txBody>
          <a:bodyPr/>
          <a:lstStyle/>
          <a:p>
            <a:r>
              <a:rPr lang="en-US" altLang="en-US" sz="1800" b="0" dirty="0">
                <a:solidFill>
                  <a:schemeClr val="tx1"/>
                </a:solidFill>
                <a:latin typeface="Arial" panose="020B0604020202020204" pitchFamily="34" charset="0"/>
              </a:rPr>
              <a:t>Dear EC members,</a:t>
            </a:r>
            <a:br>
              <a:rPr lang="en-US" altLang="en-US" sz="1800" b="0" dirty="0">
                <a:solidFill>
                  <a:schemeClr val="tx1"/>
                </a:solidFill>
                <a:latin typeface="Arial" panose="020B0604020202020204" pitchFamily="34" charset="0"/>
              </a:rPr>
            </a:br>
            <a:r>
              <a:rPr lang="en-US" altLang="en-US" sz="1800" b="0" dirty="0">
                <a:solidFill>
                  <a:schemeClr val="tx1"/>
                </a:solidFill>
                <a:latin typeface="Arial" panose="020B0604020202020204" pitchFamily="34" charset="0"/>
              </a:rPr>
              <a:t/>
            </a:r>
            <a:br>
              <a:rPr lang="en-US" altLang="en-US" sz="1800" b="0" dirty="0">
                <a:solidFill>
                  <a:schemeClr val="tx1"/>
                </a:solidFill>
                <a:latin typeface="Arial" panose="020B0604020202020204" pitchFamily="34" charset="0"/>
              </a:rPr>
            </a:br>
            <a:r>
              <a:rPr lang="en-US" altLang="en-US" sz="1800" b="0" dirty="0">
                <a:solidFill>
                  <a:schemeClr val="tx1"/>
                </a:solidFill>
                <a:latin typeface="Arial" panose="020B0604020202020204" pitchFamily="34" charset="0"/>
              </a:rPr>
              <a:t>My thanks for the comments on the IEEE 802.3 PARs and CSDs under consideration at the plenary this week. Please find the responses to the comments we received below.</a:t>
            </a:r>
            <a:br>
              <a:rPr lang="en-US" altLang="en-US" sz="1800" b="0" dirty="0">
                <a:solidFill>
                  <a:schemeClr val="tx1"/>
                </a:solidFill>
                <a:latin typeface="Arial" panose="020B0604020202020204" pitchFamily="34" charset="0"/>
              </a:rPr>
            </a:br>
            <a:r>
              <a:rPr lang="en-US" altLang="en-US" sz="1800" b="0" dirty="0">
                <a:solidFill>
                  <a:schemeClr val="tx1"/>
                </a:solidFill>
                <a:latin typeface="Arial" panose="020B0604020202020204" pitchFamily="34" charset="0"/>
              </a:rPr>
              <a:t/>
            </a:r>
            <a:br>
              <a:rPr lang="en-US" altLang="en-US" sz="1800" b="0" dirty="0">
                <a:solidFill>
                  <a:schemeClr val="tx1"/>
                </a:solidFill>
                <a:latin typeface="Arial" panose="020B0604020202020204" pitchFamily="34" charset="0"/>
              </a:rPr>
            </a:br>
            <a:r>
              <a:rPr lang="en-US" altLang="en-US" sz="1800" b="0" dirty="0">
                <a:solidFill>
                  <a:schemeClr val="tx1"/>
                </a:solidFill>
                <a:latin typeface="Arial" panose="020B0604020202020204" pitchFamily="34" charset="0"/>
              </a:rPr>
              <a:t>Best regards,</a:t>
            </a:r>
            <a:br>
              <a:rPr lang="en-US" altLang="en-US" sz="1800" b="0" dirty="0">
                <a:solidFill>
                  <a:schemeClr val="tx1"/>
                </a:solidFill>
                <a:latin typeface="Arial" panose="020B0604020202020204" pitchFamily="34" charset="0"/>
              </a:rPr>
            </a:br>
            <a:r>
              <a:rPr lang="en-US" altLang="en-US" sz="1800" b="0" dirty="0">
                <a:solidFill>
                  <a:schemeClr val="tx1"/>
                </a:solidFill>
                <a:latin typeface="Arial" panose="020B0604020202020204" pitchFamily="34" charset="0"/>
              </a:rPr>
              <a:t>  David</a:t>
            </a:r>
            <a:br>
              <a:rPr lang="en-US" altLang="en-US" sz="1800" b="0" dirty="0">
                <a:solidFill>
                  <a:schemeClr val="tx1"/>
                </a:solidFill>
                <a:latin typeface="Arial" panose="020B0604020202020204" pitchFamily="34" charset="0"/>
              </a:rPr>
            </a:br>
            <a:r>
              <a:rPr lang="en-US" altLang="en-US" sz="1800" b="0" dirty="0">
                <a:solidFill>
                  <a:schemeClr val="tx1"/>
                </a:solidFill>
                <a:latin typeface="Arial" panose="020B0604020202020204" pitchFamily="34" charset="0"/>
              </a:rPr>
              <a:t/>
            </a:r>
            <a:br>
              <a:rPr lang="en-US" altLang="en-US" sz="1800" b="0" dirty="0">
                <a:solidFill>
                  <a:schemeClr val="tx1"/>
                </a:solidFill>
                <a:latin typeface="Arial" panose="020B0604020202020204" pitchFamily="34" charset="0"/>
              </a:rPr>
            </a:br>
            <a:r>
              <a:rPr lang="en-US" altLang="en-US" sz="1800" b="0" dirty="0">
                <a:solidFill>
                  <a:schemeClr val="tx1"/>
                </a:solidFill>
                <a:latin typeface="Arial" panose="020B0604020202020204" pitchFamily="34" charset="0"/>
              </a:rPr>
              <a:t>IEEE P802.3ca PAR modification request</a:t>
            </a:r>
            <a:br>
              <a:rPr lang="en-US" altLang="en-US" sz="1800" b="0" dirty="0">
                <a:solidFill>
                  <a:schemeClr val="tx1"/>
                </a:solidFill>
                <a:latin typeface="Arial" panose="020B0604020202020204" pitchFamily="34" charset="0"/>
              </a:rPr>
            </a:br>
            <a:r>
              <a:rPr lang="en-US" altLang="en-US" sz="1800" b="0" dirty="0">
                <a:solidFill>
                  <a:schemeClr val="tx1"/>
                </a:solidFill>
                <a:latin typeface="Arial" panose="020B0604020202020204" pitchFamily="34" charset="0"/>
              </a:rPr>
              <a:t>--------------------------------------</a:t>
            </a:r>
            <a:br>
              <a:rPr lang="en-US" altLang="en-US" sz="1800" b="0" dirty="0">
                <a:solidFill>
                  <a:schemeClr val="tx1"/>
                </a:solidFill>
                <a:latin typeface="Arial" panose="020B0604020202020204" pitchFamily="34" charset="0"/>
              </a:rPr>
            </a:br>
            <a:r>
              <a:rPr lang="en-US" altLang="en-US" sz="1800" b="0" dirty="0">
                <a:solidFill>
                  <a:schemeClr val="tx1"/>
                </a:solidFill>
                <a:latin typeface="Arial" panose="020B0604020202020204" pitchFamily="34" charset="0"/>
              </a:rPr>
              <a:t>IEEE 802.11 comment: PAR 4.2: Update the date to reflect the current plan as shown in the PAR Extension.</a:t>
            </a:r>
            <a:br>
              <a:rPr lang="en-US" altLang="en-US" sz="1800" b="0" dirty="0">
                <a:solidFill>
                  <a:schemeClr val="tx1"/>
                </a:solidFill>
                <a:latin typeface="Arial" panose="020B0604020202020204" pitchFamily="34" charset="0"/>
              </a:rPr>
            </a:br>
            <a:r>
              <a:rPr lang="en-US" altLang="en-US" sz="1800" b="0" dirty="0">
                <a:solidFill>
                  <a:schemeClr val="tx1"/>
                </a:solidFill>
                <a:latin typeface="Arial" panose="020B0604020202020204" pitchFamily="34" charset="0"/>
              </a:rPr>
              <a:t>Response: Accepted</a:t>
            </a:r>
            <a:br>
              <a:rPr lang="en-US" altLang="en-US" sz="1800" b="0" dirty="0">
                <a:solidFill>
                  <a:schemeClr val="tx1"/>
                </a:solidFill>
                <a:latin typeface="Arial" panose="020B0604020202020204" pitchFamily="34" charset="0"/>
              </a:rPr>
            </a:br>
            <a:r>
              <a:rPr lang="en-US" altLang="en-US" sz="1800" b="0" dirty="0">
                <a:solidFill>
                  <a:schemeClr val="tx1"/>
                </a:solidFill>
                <a:latin typeface="Arial" panose="020B0604020202020204" pitchFamily="34" charset="0"/>
              </a:rPr>
              <a:t/>
            </a:r>
            <a:br>
              <a:rPr lang="en-US" altLang="en-US" sz="1800" b="0" dirty="0">
                <a:solidFill>
                  <a:schemeClr val="tx1"/>
                </a:solidFill>
                <a:latin typeface="Arial" panose="020B0604020202020204" pitchFamily="34" charset="0"/>
              </a:rPr>
            </a:br>
            <a:r>
              <a:rPr lang="en-US" altLang="en-US" sz="1800" b="0" dirty="0">
                <a:solidFill>
                  <a:schemeClr val="tx1"/>
                </a:solidFill>
                <a:latin typeface="Arial" panose="020B0604020202020204" pitchFamily="34" charset="0"/>
              </a:rPr>
              <a:t>Updated PAR: &lt;</a:t>
            </a:r>
            <a:r>
              <a:rPr lang="en-US" altLang="en-US" sz="1800" b="0" dirty="0">
                <a:solidFill>
                  <a:schemeClr val="tx1"/>
                </a:solidFill>
                <a:latin typeface="Arial" panose="020B0604020202020204" pitchFamily="34" charset="0"/>
                <a:hlinkClick r:id="rId2"/>
              </a:rPr>
              <a:t>https://mentor.ieee.org/802-ec/dcn/18/ec-18-0172-01-00EC-ieee-p802-3ca-draft-par-modification-request.pdf</a:t>
            </a:r>
            <a:r>
              <a:rPr lang="en-US" altLang="en-US" sz="1800" b="0" dirty="0">
                <a:solidFill>
                  <a:schemeClr val="tx1"/>
                </a:solidFill>
                <a:latin typeface="Arial" panose="020B0604020202020204" pitchFamily="34" charset="0"/>
              </a:rPr>
              <a:t>&gt;</a:t>
            </a:r>
            <a:endParaRPr lang="en-US" sz="1800" dirty="0"/>
          </a:p>
        </p:txBody>
      </p:sp>
      <p:sp>
        <p:nvSpPr>
          <p:cNvPr id="6" name="Slide Number Placeholder 5">
            <a:extLst>
              <a:ext uri="{FF2B5EF4-FFF2-40B4-BE49-F238E27FC236}">
                <a16:creationId xmlns:a16="http://schemas.microsoft.com/office/drawing/2014/main" xmlns="" id="{11DD7FA7-D2B9-44AB-9EA5-AF9334A91FAE}"/>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41493654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330CCB-8C98-476D-AB6D-3552EA145DB9}"/>
              </a:ext>
            </a:extLst>
          </p:cNvPr>
          <p:cNvSpPr>
            <a:spLocks noGrp="1"/>
          </p:cNvSpPr>
          <p:nvPr>
            <p:ph type="title"/>
          </p:nvPr>
        </p:nvSpPr>
        <p:spPr/>
        <p:txBody>
          <a:bodyPr/>
          <a:lstStyle/>
          <a:p>
            <a:r>
              <a:rPr lang="en-US" dirty="0"/>
              <a:t>802.3 Responses</a:t>
            </a:r>
            <a:r>
              <a:rPr lang="en-US" baseline="0" dirty="0"/>
              <a:t> (</a:t>
            </a:r>
            <a:r>
              <a:rPr lang="en-US" baseline="0" dirty="0" err="1"/>
              <a:t>Cont</a:t>
            </a:r>
            <a:r>
              <a:rPr lang="en-US" baseline="0" dirty="0"/>
              <a:t>)</a:t>
            </a:r>
            <a:endParaRPr lang="en-US" dirty="0"/>
          </a:p>
        </p:txBody>
      </p:sp>
      <p:sp>
        <p:nvSpPr>
          <p:cNvPr id="3" name="Content Placeholder 2">
            <a:extLst>
              <a:ext uri="{FF2B5EF4-FFF2-40B4-BE49-F238E27FC236}">
                <a16:creationId xmlns:a16="http://schemas.microsoft.com/office/drawing/2014/main" xmlns="" id="{180EEC90-FA1B-413F-A684-248271959CD2}"/>
              </a:ext>
            </a:extLst>
          </p:cNvPr>
          <p:cNvSpPr>
            <a:spLocks noGrp="1"/>
          </p:cNvSpPr>
          <p:nvPr>
            <p:ph idx="1"/>
          </p:nvPr>
        </p:nvSpPr>
        <p:spPr/>
        <p:txBody>
          <a:bodyPr/>
          <a:lstStyle/>
          <a:p>
            <a:pPr lvl="0"/>
            <a:r>
              <a:rPr kumimoji="0" lang="en-US" altLang="en-US" sz="1800" b="0" i="0" u="none" strike="noStrike" cap="none" normalizeH="0" baseline="0" dirty="0">
                <a:ln>
                  <a:noFill/>
                </a:ln>
                <a:solidFill>
                  <a:schemeClr val="tx1"/>
                </a:solidFill>
                <a:effectLst/>
                <a:latin typeface="Arial" panose="020B0604020202020204" pitchFamily="34" charset="0"/>
              </a:rPr>
              <a:t>IEEE P802.3cp PAR</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IEEE 802.11 comment: PAR 5.6: Add a missing Stakeholder that was listed in the CSD "Municipal and independent operators"</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Response: Accepted</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Updated PAR: &lt;</a:t>
            </a:r>
            <a:r>
              <a:rPr kumimoji="0" lang="en-US" altLang="en-US" sz="1800" b="0" i="0" u="none" strike="noStrike" cap="none" normalizeH="0" baseline="0" dirty="0">
                <a:ln>
                  <a:noFill/>
                </a:ln>
                <a:solidFill>
                  <a:schemeClr val="tx1"/>
                </a:solidFill>
                <a:effectLst/>
                <a:latin typeface="Arial" panose="020B0604020202020204" pitchFamily="34" charset="0"/>
                <a:hlinkClick r:id="rId2"/>
              </a:rPr>
              <a:t>https://mentor.ieee.org/802-ec/dcn/18/ec-18-0175-01-00EC-ieee-p802-3cp-draft-par.pdf</a:t>
            </a:r>
            <a:r>
              <a:rPr kumimoji="0" lang="en-US" altLang="en-US" sz="1800" b="0" i="0" u="none" strike="noStrike" cap="none" normalizeH="0" baseline="0" dirty="0">
                <a:ln>
                  <a:noFill/>
                </a:ln>
                <a:solidFill>
                  <a:schemeClr val="tx1"/>
                </a:solidFill>
                <a:effectLst/>
                <a:latin typeface="Arial" panose="020B0604020202020204" pitchFamily="34" charset="0"/>
              </a:rPr>
              <a:t>&gt;</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lvl="0"/>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Slide Number Placeholder 5">
            <a:extLst>
              <a:ext uri="{FF2B5EF4-FFF2-40B4-BE49-F238E27FC236}">
                <a16:creationId xmlns:a16="http://schemas.microsoft.com/office/drawing/2014/main" xmlns="" id="{81AACCEC-4DD8-4BAC-B4CC-19E4E076725A}"/>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292048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ABE574-DEEB-419B-8578-55E5B18CF36F}"/>
              </a:ext>
            </a:extLst>
          </p:cNvPr>
          <p:cNvSpPr>
            <a:spLocks noGrp="1"/>
          </p:cNvSpPr>
          <p:nvPr>
            <p:ph type="title"/>
          </p:nvPr>
        </p:nvSpPr>
        <p:spPr/>
        <p:txBody>
          <a:bodyPr/>
          <a:lstStyle/>
          <a:p>
            <a:pPr lvl="0"/>
            <a:r>
              <a:rPr kumimoji="0" lang="en-US" altLang="en-US" sz="1800" b="0" i="0" u="none" strike="noStrike" cap="none" normalizeH="0" baseline="0" dirty="0">
                <a:ln>
                  <a:noFill/>
                </a:ln>
                <a:solidFill>
                  <a:schemeClr val="tx1"/>
                </a:solidFill>
                <a:effectLst/>
                <a:latin typeface="Arial" panose="020B0604020202020204" pitchFamily="34" charset="0"/>
              </a:rPr>
              <a:t>802.3 Responses (</a:t>
            </a:r>
            <a:r>
              <a:rPr kumimoji="0" lang="en-US" altLang="en-US" sz="1800" b="0" i="0" u="none" strike="noStrike" cap="none" normalizeH="0" baseline="0" dirty="0" err="1">
                <a:ln>
                  <a:noFill/>
                </a:ln>
                <a:solidFill>
                  <a:schemeClr val="tx1"/>
                </a:solidFill>
                <a:effectLst/>
                <a:latin typeface="Arial" panose="020B0604020202020204" pitchFamily="34" charset="0"/>
              </a:rPr>
              <a:t>Cont</a:t>
            </a:r>
            <a:r>
              <a:rPr kumimoji="0" lang="en-US" altLang="en-US" sz="1800" b="0" i="0" u="none" strike="noStrike" cap="none" normalizeH="0" baseline="0" dirty="0">
                <a:ln>
                  <a:noFill/>
                </a:ln>
                <a:solidFill>
                  <a:schemeClr val="tx1"/>
                </a:solidFill>
                <a:effectLst/>
                <a:latin typeface="Arial" panose="020B0604020202020204" pitchFamily="34" charset="0"/>
              </a:rPr>
              <a:t>)</a:t>
            </a:r>
            <a:endParaRPr lang="en-US" dirty="0"/>
          </a:p>
        </p:txBody>
      </p:sp>
      <p:sp>
        <p:nvSpPr>
          <p:cNvPr id="3" name="Content Placeholder 2">
            <a:extLst>
              <a:ext uri="{FF2B5EF4-FFF2-40B4-BE49-F238E27FC236}">
                <a16:creationId xmlns:a16="http://schemas.microsoft.com/office/drawing/2014/main" xmlns="" id="{A62CDFED-990B-4994-AA25-87D59378B4C8}"/>
              </a:ext>
            </a:extLst>
          </p:cNvPr>
          <p:cNvSpPr>
            <a:spLocks noGrp="1"/>
          </p:cNvSpPr>
          <p:nvPr>
            <p:ph idx="1"/>
          </p:nvPr>
        </p:nvSpPr>
        <p:spPr/>
        <p:txBody>
          <a:bodyPr/>
          <a:lstStyle/>
          <a:p>
            <a:pPr lvl="0"/>
            <a:r>
              <a:rPr kumimoji="0" lang="en-US" altLang="en-US" sz="1800" b="0" i="0" u="none" strike="noStrike" cap="none" normalizeH="0" baseline="0" dirty="0">
                <a:ln>
                  <a:noFill/>
                </a:ln>
                <a:solidFill>
                  <a:schemeClr val="tx1"/>
                </a:solidFill>
                <a:effectLst/>
                <a:latin typeface="Arial" panose="020B0604020202020204" pitchFamily="34" charset="0"/>
              </a:rPr>
              <a:t>IEEE P802.3cp CSD</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IEEE 802.11 comment: CSD: Broad Market Potential: Add to the list of potential user groups to make the stakeholder list consistent. - add "subscribers."</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Response: Accepted</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IEEE 802.11 comment: CSD: Technical Feasibility: Suggested change: "The basic technologies for 10 Gb/s, 25 Gb/s, and 50 Gb/s transmission over at least 10 km and at least 40 km of single mode fiber are well established" to "The basic technologies for 10 Gb/s, 25 Gb/s, and 50 Gb/s capable of transmission over at least 10 km and at least 40 km of single mode fiber are well established"</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Response: Accepted</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Updated CSD: &lt;</a:t>
            </a:r>
            <a:r>
              <a:rPr kumimoji="0" lang="en-US" altLang="en-US" sz="1800" b="0" i="0" u="none" strike="noStrike" cap="none" normalizeH="0" baseline="0" dirty="0">
                <a:ln>
                  <a:noFill/>
                </a:ln>
                <a:solidFill>
                  <a:schemeClr val="tx1"/>
                </a:solidFill>
                <a:effectLst/>
                <a:latin typeface="Arial" panose="020B0604020202020204" pitchFamily="34" charset="0"/>
                <a:hlinkClick r:id="rId2"/>
              </a:rPr>
              <a:t>https://mentor.ieee.org/802-ec/dcn/18/ec-18-0176-03-00EC-ieee-p802-3cp-draft-csd.pdf</a:t>
            </a:r>
            <a:r>
              <a:rPr kumimoji="0" lang="en-US" altLang="en-US" sz="1800" b="0" i="0" u="none" strike="noStrike" cap="none" normalizeH="0" baseline="0" dirty="0">
                <a:ln>
                  <a:noFill/>
                </a:ln>
                <a:solidFill>
                  <a:schemeClr val="tx1"/>
                </a:solidFill>
                <a:effectLst/>
                <a:latin typeface="Arial" panose="020B0604020202020204" pitchFamily="34" charset="0"/>
              </a:rPr>
              <a:t>&gt;</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Slide Number Placeholder 5">
            <a:extLst>
              <a:ext uri="{FF2B5EF4-FFF2-40B4-BE49-F238E27FC236}">
                <a16:creationId xmlns:a16="http://schemas.microsoft.com/office/drawing/2014/main" xmlns="" id="{35D27872-11C0-4010-9204-60333C7AA15A}"/>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33943347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41E9AF-C4B9-4776-A1F9-764DD989B01D}"/>
              </a:ext>
            </a:extLst>
          </p:cNvPr>
          <p:cNvSpPr>
            <a:spLocks noGrp="1"/>
          </p:cNvSpPr>
          <p:nvPr>
            <p:ph type="title"/>
          </p:nvPr>
        </p:nvSpPr>
        <p:spPr/>
        <p:txBody>
          <a:bodyPr/>
          <a:lstStyle/>
          <a:p>
            <a:pPr lvl="0"/>
            <a:r>
              <a:rPr kumimoji="0" lang="en-US" altLang="en-US" sz="1800" b="0" i="0" u="none" strike="noStrike" cap="none" normalizeH="0" baseline="0" dirty="0">
                <a:ln>
                  <a:noFill/>
                </a:ln>
                <a:solidFill>
                  <a:schemeClr val="tx1"/>
                </a:solidFill>
                <a:effectLst/>
                <a:latin typeface="Arial" panose="020B0604020202020204" pitchFamily="34" charset="0"/>
              </a:rPr>
              <a:t>802.3 Responses (</a:t>
            </a:r>
            <a:r>
              <a:rPr kumimoji="0" lang="en-US" altLang="en-US" sz="1800" b="0" i="0" u="none" strike="noStrike" cap="none" normalizeH="0" baseline="0" dirty="0" err="1">
                <a:ln>
                  <a:noFill/>
                </a:ln>
                <a:solidFill>
                  <a:schemeClr val="tx1"/>
                </a:solidFill>
                <a:effectLst/>
                <a:latin typeface="Arial" panose="020B0604020202020204" pitchFamily="34" charset="0"/>
              </a:rPr>
              <a:t>Cont</a:t>
            </a:r>
            <a:r>
              <a:rPr kumimoji="0" lang="en-US" altLang="en-US" sz="1800" b="0" i="0" u="none" strike="noStrike" cap="none" normalizeH="0" baseline="0" dirty="0">
                <a:ln>
                  <a:noFill/>
                </a:ln>
                <a:solidFill>
                  <a:schemeClr val="tx1"/>
                </a:solidFill>
                <a:effectLst/>
                <a:latin typeface="Arial" panose="020B0604020202020204" pitchFamily="34" charset="0"/>
              </a:rPr>
              <a:t>)</a:t>
            </a:r>
            <a:endParaRPr lang="en-US" dirty="0"/>
          </a:p>
        </p:txBody>
      </p:sp>
      <p:sp>
        <p:nvSpPr>
          <p:cNvPr id="3" name="Content Placeholder 2">
            <a:extLst>
              <a:ext uri="{FF2B5EF4-FFF2-40B4-BE49-F238E27FC236}">
                <a16:creationId xmlns:a16="http://schemas.microsoft.com/office/drawing/2014/main" xmlns="" id="{55DABF29-AA08-4E6D-9E41-0028A82F1C18}"/>
              </a:ext>
            </a:extLst>
          </p:cNvPr>
          <p:cNvSpPr>
            <a:spLocks noGrp="1"/>
          </p:cNvSpPr>
          <p:nvPr>
            <p:ph idx="1"/>
          </p:nvPr>
        </p:nvSpPr>
        <p:spPr/>
        <p:txBody>
          <a:bodyPr/>
          <a:lstStyle/>
          <a:p>
            <a:pPr lvl="0"/>
            <a:r>
              <a:rPr kumimoji="0" lang="en-US" altLang="en-US" sz="1800" b="0" i="0" u="none" strike="noStrike" cap="none" normalizeH="0" baseline="0" dirty="0">
                <a:ln>
                  <a:noFill/>
                </a:ln>
                <a:solidFill>
                  <a:schemeClr val="tx1"/>
                </a:solidFill>
                <a:effectLst/>
                <a:latin typeface="Arial" panose="020B0604020202020204" pitchFamily="34" charset="0"/>
              </a:rPr>
              <a:t>IEEE P802.3cs PAR</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IEEE 802.11 comment: PAR 2.1: missing the word "Amendment:" in the title.</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Response: Accepted</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IEEE 802.11 comment: PAR 5.2.b: Suggested Change "The scope of this project is to amend IEEE </a:t>
            </a:r>
            <a:r>
              <a:rPr kumimoji="0" lang="en-US" altLang="en-US" sz="1800" b="0" i="0" u="none" strike="noStrike" cap="none" normalizeH="0" baseline="0" dirty="0" err="1">
                <a:ln>
                  <a:noFill/>
                </a:ln>
                <a:solidFill>
                  <a:schemeClr val="tx1"/>
                </a:solidFill>
                <a:effectLst/>
                <a:latin typeface="Arial" panose="020B0604020202020204" pitchFamily="34" charset="0"/>
              </a:rPr>
              <a:t>Std</a:t>
            </a:r>
            <a:r>
              <a:rPr kumimoji="0" lang="en-US" altLang="en-US" sz="1800" b="0" i="0" u="none" strike="noStrike" cap="none" normalizeH="0" baseline="0" dirty="0">
                <a:ln>
                  <a:noFill/>
                </a:ln>
                <a:solidFill>
                  <a:schemeClr val="tx1"/>
                </a:solidFill>
                <a:effectLst/>
                <a:latin typeface="Arial" panose="020B0604020202020204" pitchFamily="34" charset="0"/>
              </a:rPr>
              <a:t> 802.3 to add physical layer..." to "This amendment adds physical layer"</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Response: Accepted</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IEEE 802.11 comment: PAR 5.6: Add a missing Stakeholder that was listed in the CSD "Municipal and independent operators"</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Response: Accepted</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Updated PAR: &lt;</a:t>
            </a:r>
            <a:r>
              <a:rPr kumimoji="0" lang="en-US" altLang="en-US" sz="1800" b="0" i="0" u="none" strike="noStrike" cap="none" normalizeH="0" baseline="0" dirty="0">
                <a:ln>
                  <a:noFill/>
                </a:ln>
                <a:solidFill>
                  <a:schemeClr val="tx1"/>
                </a:solidFill>
                <a:effectLst/>
                <a:latin typeface="Arial" panose="020B0604020202020204" pitchFamily="34" charset="0"/>
                <a:hlinkClick r:id="rId2"/>
              </a:rPr>
              <a:t>https://mentor.ieee.org/802-ec/dcn/18/ec-18-0177-02-00EC-ieee-p802-3cs-draft-par.pdf</a:t>
            </a:r>
            <a:r>
              <a:rPr kumimoji="0" lang="en-US" altLang="en-US" sz="1800" b="0" i="0" u="none" strike="noStrike" cap="none" normalizeH="0" baseline="0" dirty="0">
                <a:ln>
                  <a:noFill/>
                </a:ln>
                <a:solidFill>
                  <a:schemeClr val="tx1"/>
                </a:solidFill>
                <a:effectLst/>
                <a:latin typeface="Arial" panose="020B0604020202020204" pitchFamily="34" charset="0"/>
              </a:rPr>
              <a:t>&gt;</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Slide Number Placeholder 5">
            <a:extLst>
              <a:ext uri="{FF2B5EF4-FFF2-40B4-BE49-F238E27FC236}">
                <a16:creationId xmlns:a16="http://schemas.microsoft.com/office/drawing/2014/main" xmlns="" id="{0BB0D887-275C-4909-B5AB-6479F678E3DE}"/>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26655697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688306-2304-445F-8A7E-FE91D5FB4A61}"/>
              </a:ext>
            </a:extLst>
          </p:cNvPr>
          <p:cNvSpPr>
            <a:spLocks noGrp="1"/>
          </p:cNvSpPr>
          <p:nvPr>
            <p:ph type="title"/>
          </p:nvPr>
        </p:nvSpPr>
        <p:spPr/>
        <p:txBody>
          <a:bodyPr/>
          <a:lstStyle/>
          <a:p>
            <a:pPr lvl="0"/>
            <a:r>
              <a:rPr kumimoji="0" lang="en-US" altLang="en-US" sz="1800" b="0" i="0" u="none" strike="noStrike" cap="none" normalizeH="0" baseline="0" dirty="0">
                <a:ln>
                  <a:noFill/>
                </a:ln>
                <a:solidFill>
                  <a:schemeClr val="tx1"/>
                </a:solidFill>
                <a:effectLst/>
                <a:latin typeface="Arial" panose="020B0604020202020204" pitchFamily="34" charset="0"/>
              </a:rPr>
              <a:t>802.3 Response (</a:t>
            </a:r>
            <a:r>
              <a:rPr kumimoji="0" lang="en-US" altLang="en-US" sz="1800" b="0" i="0" u="none" strike="noStrike" cap="none" normalizeH="0" baseline="0" dirty="0" err="1">
                <a:ln>
                  <a:noFill/>
                </a:ln>
                <a:solidFill>
                  <a:schemeClr val="tx1"/>
                </a:solidFill>
                <a:effectLst/>
                <a:latin typeface="Arial" panose="020B0604020202020204" pitchFamily="34" charset="0"/>
              </a:rPr>
              <a:t>Cont</a:t>
            </a:r>
            <a:r>
              <a:rPr kumimoji="0" lang="en-US" altLang="en-US" sz="1800" b="0" i="0" u="none" strike="noStrike" cap="none" normalizeH="0" baseline="0" dirty="0">
                <a:ln>
                  <a:noFill/>
                </a:ln>
                <a:solidFill>
                  <a:schemeClr val="tx1"/>
                </a:solidFill>
                <a:effectLst/>
                <a:latin typeface="Arial" panose="020B0604020202020204" pitchFamily="34" charset="0"/>
              </a:rPr>
              <a:t>)</a:t>
            </a:r>
            <a:endParaRPr lang="en-US" dirty="0"/>
          </a:p>
        </p:txBody>
      </p:sp>
      <p:sp>
        <p:nvSpPr>
          <p:cNvPr id="3" name="Content Placeholder 2">
            <a:extLst>
              <a:ext uri="{FF2B5EF4-FFF2-40B4-BE49-F238E27FC236}">
                <a16:creationId xmlns:a16="http://schemas.microsoft.com/office/drawing/2014/main" xmlns="" id="{6E638175-DE60-4BF9-9D66-A3CF9669E053}"/>
              </a:ext>
            </a:extLst>
          </p:cNvPr>
          <p:cNvSpPr>
            <a:spLocks noGrp="1"/>
          </p:cNvSpPr>
          <p:nvPr>
            <p:ph idx="1"/>
          </p:nvPr>
        </p:nvSpPr>
        <p:spPr/>
        <p:txBody>
          <a:bodyPr/>
          <a:lstStyle/>
          <a:p>
            <a:pPr lvl="0"/>
            <a:r>
              <a:rPr kumimoji="0" lang="en-US" altLang="en-US" sz="1800" b="0" i="0" u="none" strike="noStrike" cap="none" normalizeH="0" baseline="0" dirty="0">
                <a:ln>
                  <a:noFill/>
                </a:ln>
                <a:solidFill>
                  <a:schemeClr val="tx1"/>
                </a:solidFill>
                <a:effectLst/>
                <a:latin typeface="Arial" panose="020B0604020202020204" pitchFamily="34" charset="0"/>
              </a:rPr>
              <a:t>IEEE P802.3cs CSD</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IEEE 802.11 comment: CSD Broad Market Potential: Add to the list of potential user groups to make the stakeholder list consistent. - add "subscribers."</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Response: Accepted</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Updated CSD: &lt;</a:t>
            </a:r>
            <a:r>
              <a:rPr kumimoji="0" lang="en-US" altLang="en-US" sz="1800" b="0" i="0" u="none" strike="noStrike" cap="none" normalizeH="0" baseline="0" dirty="0">
                <a:ln>
                  <a:noFill/>
                </a:ln>
                <a:solidFill>
                  <a:schemeClr val="tx1"/>
                </a:solidFill>
                <a:effectLst/>
                <a:latin typeface="Arial" panose="020B0604020202020204" pitchFamily="34" charset="0"/>
                <a:hlinkClick r:id="rId2"/>
              </a:rPr>
              <a:t>https://mentor.ieee.org/802-ec/dcn/18/ec-18-0178-01-00EC-ieee-p802-3cs-draft-csd.pdf</a:t>
            </a:r>
            <a:r>
              <a:rPr kumimoji="0" lang="en-US" altLang="en-US" sz="1800" b="0" i="0" u="none" strike="noStrike" cap="none" normalizeH="0" baseline="0" dirty="0">
                <a:ln>
                  <a:noFill/>
                </a:ln>
                <a:solidFill>
                  <a:schemeClr val="tx1"/>
                </a:solidFill>
                <a:effectLst/>
                <a:latin typeface="Arial" panose="020B0604020202020204" pitchFamily="34" charset="0"/>
              </a:rPr>
              <a:t>&gt; </a:t>
            </a:r>
            <a:endParaRPr lang="en-US" dirty="0"/>
          </a:p>
        </p:txBody>
      </p:sp>
      <p:sp>
        <p:nvSpPr>
          <p:cNvPr id="6" name="Slide Number Placeholder 5">
            <a:extLst>
              <a:ext uri="{FF2B5EF4-FFF2-40B4-BE49-F238E27FC236}">
                <a16:creationId xmlns:a16="http://schemas.microsoft.com/office/drawing/2014/main" xmlns="" id="{3292C755-ACD7-4524-B81A-7C6A9E1C03ED}"/>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1607553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a:t>
            </a:r>
            <a:r>
              <a:rPr lang="en-US" dirty="0" smtClean="0"/>
              <a:t>(November 2018</a:t>
            </a:r>
            <a:r>
              <a:rPr lang="en-US" dirty="0"/>
              <a: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2018-11-15</a:t>
            </a:r>
            <a:endParaRPr lang="en-GB" sz="2000" b="0" dirty="0"/>
          </a:p>
        </p:txBody>
      </p:sp>
      <p:sp>
        <p:nvSpPr>
          <p:cNvPr id="6" name="Date Placeholder 3"/>
          <p:cNvSpPr>
            <a:spLocks noGrp="1"/>
          </p:cNvSpPr>
          <p:nvPr>
            <p:ph type="dt" idx="10"/>
          </p:nvPr>
        </p:nvSpPr>
        <p:spPr/>
        <p:txBody>
          <a:bodyPr/>
          <a:lstStyle/>
          <a:p>
            <a:r>
              <a:rPr lang="en-US" smtClean="0"/>
              <a:t>November 2018</a:t>
            </a:r>
            <a:endParaRPr lang="en-GB" dirty="0"/>
          </a:p>
        </p:txBody>
      </p:sp>
      <p:sp>
        <p:nvSpPr>
          <p:cNvPr id="7" name="Footer Placeholder 4"/>
          <p:cNvSpPr>
            <a:spLocks noGrp="1"/>
          </p:cNvSpPr>
          <p:nvPr>
            <p:ph type="ftr" idx="11"/>
          </p:nvPr>
        </p:nvSpPr>
        <p:spPr/>
        <p:txBody>
          <a:bodyPr/>
          <a:lstStyle/>
          <a:p>
            <a:r>
              <a:rPr lang="en-GB" smtClean="0"/>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5</a:t>
            </a:fld>
            <a:endParaRPr lang="en-GB" dirty="0"/>
          </a:p>
        </p:txBody>
      </p:sp>
      <p:graphicFrame>
        <p:nvGraphicFramePr>
          <p:cNvPr id="3075" name="Object 3"/>
          <p:cNvGraphicFramePr>
            <a:graphicFrameLocks noChangeAspect="1"/>
          </p:cNvGraphicFramePr>
          <p:nvPr>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37911" name="Document" r:id="rId4" imgW="10439485" imgH="2546686" progId="Word.Document.8">
                  <p:embed/>
                </p:oleObj>
              </mc:Choice>
              <mc:Fallback>
                <p:oleObj name="Document" r:id="rId4" imgW="10439485" imgH="2546686" progId="Word.Document.8">
                  <p:embed/>
                  <p:pic>
                    <p:nvPicPr>
                      <p:cNvPr id="0" name=""/>
                      <p:cNvPicPr>
                        <a:picLocks noChangeAspect="1" noChangeArrowheads="1"/>
                      </p:cNvPicPr>
                      <p:nvPr/>
                    </p:nvPicPr>
                    <p:blipFill>
                      <a:blip r:embed="rId5"/>
                      <a:srcRect/>
                      <a:stretch>
                        <a:fillRect/>
                      </a:stretch>
                    </p:blipFill>
                    <p:spPr bwMode="auto">
                      <a:xfrm>
                        <a:off x="993775" y="2436813"/>
                        <a:ext cx="10123488" cy="2460625"/>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3753225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CC8C99-50A5-4A52-B013-D82D274F102B}"/>
              </a:ext>
            </a:extLst>
          </p:cNvPr>
          <p:cNvSpPr>
            <a:spLocks noGrp="1"/>
          </p:cNvSpPr>
          <p:nvPr>
            <p:ph type="title"/>
          </p:nvPr>
        </p:nvSpPr>
        <p:spPr/>
        <p:txBody>
          <a:bodyPr/>
          <a:lstStyle/>
          <a:p>
            <a:r>
              <a:rPr lang="en-US" dirty="0"/>
              <a:t>802.19 Responses</a:t>
            </a:r>
          </a:p>
        </p:txBody>
      </p:sp>
      <p:sp>
        <p:nvSpPr>
          <p:cNvPr id="6" name="Slide Number Placeholder 5">
            <a:extLst>
              <a:ext uri="{FF2B5EF4-FFF2-40B4-BE49-F238E27FC236}">
                <a16:creationId xmlns:a16="http://schemas.microsoft.com/office/drawing/2014/main" xmlns="" id="{CA99ACAE-E29C-4645-9730-65B964292CBB}"/>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7" name="Rectangle 1">
            <a:extLst>
              <a:ext uri="{FF2B5EF4-FFF2-40B4-BE49-F238E27FC236}">
                <a16:creationId xmlns:a16="http://schemas.microsoft.com/office/drawing/2014/main" xmlns="" id="{FB1C62CD-EE95-4213-A95A-81609BB5522A}"/>
              </a:ext>
            </a:extLst>
          </p:cNvPr>
          <p:cNvSpPr>
            <a:spLocks noGrp="1" noChangeArrowheads="1"/>
          </p:cNvSpPr>
          <p:nvPr>
            <p:ph idx="1"/>
          </p:nvPr>
        </p:nvSpPr>
        <p:spPr bwMode="auto">
          <a:xfrm>
            <a:off x="914402" y="2191147"/>
            <a:ext cx="10361084"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All,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We would like to thank 802.11, 802.3 and Paul </a:t>
            </a:r>
            <a:r>
              <a:rPr kumimoji="0" lang="en-US" altLang="en-US" sz="1800" b="0" i="0" u="none" strike="noStrike" cap="none" normalizeH="0" baseline="0" dirty="0" err="1">
                <a:ln>
                  <a:noFill/>
                </a:ln>
                <a:solidFill>
                  <a:schemeClr val="tx1"/>
                </a:solidFill>
                <a:effectLst/>
                <a:latin typeface="Arial" panose="020B0604020202020204" pitchFamily="34" charset="0"/>
              </a:rPr>
              <a:t>Nikolich</a:t>
            </a:r>
            <a:r>
              <a:rPr kumimoji="0" lang="en-US" altLang="en-US" sz="1800" b="0" i="0" u="none" strike="noStrike" cap="none" normalizeH="0" baseline="0" dirty="0">
                <a:ln>
                  <a:noFill/>
                </a:ln>
                <a:solidFill>
                  <a:schemeClr val="tx1"/>
                </a:solidFill>
                <a:effectLst/>
                <a:latin typeface="Arial" panose="020B0604020202020204" pitchFamily="34" charset="0"/>
              </a:rPr>
              <a:t> for comments on the 802.19.3 PAR and CSD.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Comment responses have been provided in </a:t>
            </a:r>
            <a:r>
              <a:rPr kumimoji="0" lang="en-US" altLang="en-US" sz="1800" b="0" i="0" u="none" strike="noStrike" cap="none" normalizeH="0" baseline="0" dirty="0">
                <a:ln>
                  <a:noFill/>
                </a:ln>
                <a:solidFill>
                  <a:schemeClr val="tx1"/>
                </a:solidFill>
                <a:effectLst/>
                <a:latin typeface="Arial" panose="020B0604020202020204" pitchFamily="34" charset="0"/>
                <a:hlinkClick r:id="rId2"/>
              </a:rPr>
              <a:t>https://mentor.ieee.org/802.19/dcn/18/19-18-0083-02-S1GH-par-comments-and-responses.pptx</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The updated PAR is here, </a:t>
            </a:r>
            <a:r>
              <a:rPr kumimoji="0" lang="en-US" altLang="en-US" sz="1800" b="0" i="0" u="none" strike="noStrike" cap="none" normalizeH="0" baseline="0" dirty="0">
                <a:ln>
                  <a:noFill/>
                </a:ln>
                <a:solidFill>
                  <a:schemeClr val="tx1"/>
                </a:solidFill>
                <a:effectLst/>
                <a:latin typeface="Arial" panose="020B0604020202020204" pitchFamily="34" charset="0"/>
                <a:hlinkClick r:id="rId3"/>
              </a:rPr>
              <a:t>https://mentor.ieee.org/802.19/dcn/18/19-18-0086-01-S1GH-revised-par-text-with-changes-tracked.docx</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The updated CSD is here, </a:t>
            </a:r>
            <a:r>
              <a:rPr kumimoji="0" lang="en-US" altLang="en-US" sz="1800" b="0" i="0" u="none" strike="noStrike" cap="none" normalizeH="0" baseline="0" dirty="0">
                <a:ln>
                  <a:noFill/>
                </a:ln>
                <a:solidFill>
                  <a:schemeClr val="tx1"/>
                </a:solidFill>
                <a:effectLst/>
                <a:latin typeface="Arial" panose="020B0604020202020204" pitchFamily="34" charset="0"/>
                <a:hlinkClick r:id="rId4"/>
              </a:rPr>
              <a:t>https://mentor.ieee.org/802.19/dcn/18/19-18-0072-04-S1GH-draft-csd-for-s1gh.docx</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Regards,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Steve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b="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dirty="0">
                <a:ln>
                  <a:noFill/>
                </a:ln>
                <a:solidFill>
                  <a:schemeClr val="accent1">
                    <a:lumMod val="50000"/>
                  </a:schemeClr>
                </a:solidFill>
                <a:effectLst/>
                <a:latin typeface="Arial" panose="020B0604020202020204" pitchFamily="34" charset="0"/>
              </a:rPr>
              <a:t>Note: All 802.11 Comments were generally accepted.</a:t>
            </a:r>
          </a:p>
        </p:txBody>
      </p:sp>
      <p:sp>
        <p:nvSpPr>
          <p:cNvPr id="3" name="Date Placeholder 2"/>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37318455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3B5B08-B957-4ED3-96DB-77B1D9CC2B4A}"/>
              </a:ext>
            </a:extLst>
          </p:cNvPr>
          <p:cNvSpPr>
            <a:spLocks noGrp="1"/>
          </p:cNvSpPr>
          <p:nvPr>
            <p:ph type="title"/>
          </p:nvPr>
        </p:nvSpPr>
        <p:spPr>
          <a:xfrm>
            <a:off x="914402" y="685803"/>
            <a:ext cx="10361084" cy="531805"/>
          </a:xfrm>
        </p:spPr>
        <p:txBody>
          <a:bodyPr/>
          <a:lstStyle/>
          <a:p>
            <a:r>
              <a:rPr lang="en-US" dirty="0"/>
              <a:t>802.22 Responses</a:t>
            </a:r>
          </a:p>
        </p:txBody>
      </p:sp>
      <p:sp>
        <p:nvSpPr>
          <p:cNvPr id="6" name="Slide Number Placeholder 5">
            <a:extLst>
              <a:ext uri="{FF2B5EF4-FFF2-40B4-BE49-F238E27FC236}">
                <a16:creationId xmlns:a16="http://schemas.microsoft.com/office/drawing/2014/main" xmlns="" id="{3B2D7E0C-A154-43DD-A646-6CD93C10FCDE}"/>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7" name="Rectangle 1">
            <a:extLst>
              <a:ext uri="{FF2B5EF4-FFF2-40B4-BE49-F238E27FC236}">
                <a16:creationId xmlns:a16="http://schemas.microsoft.com/office/drawing/2014/main" xmlns="" id="{E7B8F6B6-D7E9-47A5-B176-2A2144691D7D}"/>
              </a:ext>
            </a:extLst>
          </p:cNvPr>
          <p:cNvSpPr>
            <a:spLocks noGrp="1" noChangeArrowheads="1"/>
          </p:cNvSpPr>
          <p:nvPr>
            <p:ph idx="1"/>
          </p:nvPr>
        </p:nvSpPr>
        <p:spPr bwMode="auto">
          <a:xfrm>
            <a:off x="914402" y="1360148"/>
            <a:ext cx="10547392"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Dear All,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The 802.22 Working Group appreciates the comments on the 802.22 Revision and 802.22.3 SCOS - PAR Extension requests.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The Working Group addressed and resolved the comments. The comment resolutions may be found in the following document: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2"/>
              </a:rPr>
              <a:t>https://mentor.ieee.org/802.22/dcn/18/22-18-0049-00-0000-p802-22-and-p802-22-3-par-comment-resolutions.pptx</a:t>
            </a: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The modified 802.22 PAR Extension Request may be found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3"/>
              </a:rPr>
              <a:t>https://mentor.ieee.org/802.22/dcn/18/22-18-0041-01-0000-802-22-revision-par-extension.docx</a:t>
            </a: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The modified 802.22.3 PAR Extension Request may be found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4"/>
              </a:rPr>
              <a:t>https://mentor.ieee.org/802.22/dcn/18/22-18-0040-01-0000-802-22-3-par-extension-request.docx</a:t>
            </a: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Many thanks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Apurva</a:t>
            </a:r>
          </a:p>
          <a:p>
            <a:pPr marL="0" lvl="0" indent="0" defTabSz="914400" eaLnBrk="0" hangingPunct="0">
              <a:spcBef>
                <a:spcPct val="0"/>
              </a:spcBef>
              <a:buClrTx/>
              <a:buSzTx/>
            </a:pPr>
            <a:endParaRPr lang="en-US" altLang="en-US" sz="1800" b="0" dirty="0">
              <a:solidFill>
                <a:schemeClr val="tx1"/>
              </a:solidFill>
              <a:latin typeface="Arial" panose="020B0604020202020204" pitchFamily="34" charset="0"/>
            </a:endParaRPr>
          </a:p>
          <a:p>
            <a:pPr marL="0" lvl="0" indent="0" defTabSz="914400" eaLnBrk="0" hangingPunct="0">
              <a:spcBef>
                <a:spcPct val="0"/>
              </a:spcBef>
              <a:buClrTx/>
              <a:buSzTx/>
            </a:pPr>
            <a:r>
              <a:rPr lang="en-US" altLang="en-US" sz="1800" dirty="0">
                <a:solidFill>
                  <a:schemeClr val="accent1">
                    <a:lumMod val="50000"/>
                  </a:schemeClr>
                </a:solidFill>
                <a:latin typeface="Arial" panose="020B0604020202020204" pitchFamily="34" charset="0"/>
              </a:rPr>
              <a:t>Note: All 802.11 Comments were generally accepted.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Date Placeholder 2"/>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34859066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914402" y="685803"/>
            <a:ext cx="10361084" cy="510949"/>
          </a:xfrm>
          <a:ln/>
        </p:spPr>
        <p:txBody>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11266" name="Rectangle 2"/>
          <p:cNvSpPr>
            <a:spLocks noGrp="1" noChangeArrowheads="1"/>
          </p:cNvSpPr>
          <p:nvPr>
            <p:ph idx="1"/>
          </p:nvPr>
        </p:nvSpPr>
        <p:spPr>
          <a:xfrm>
            <a:off x="914402" y="1556793"/>
            <a:ext cx="10361084" cy="4537622"/>
          </a:xfrm>
          <a:ln/>
        </p:spPr>
        <p:txBody>
          <a:bodyPr/>
          <a:lstStyle/>
          <a:p>
            <a:r>
              <a:rPr lang="en-US" dirty="0"/>
              <a:t>IEEE 802 PARs Under consideration Webpage:</a:t>
            </a:r>
          </a:p>
          <a:p>
            <a:pPr lvl="1"/>
            <a:r>
              <a:rPr lang="en-US" dirty="0"/>
              <a:t>	</a:t>
            </a:r>
            <a:r>
              <a:rPr lang="en-US" dirty="0">
                <a:solidFill>
                  <a:schemeClr val="accent6"/>
                </a:solidFill>
                <a:hlinkClick r:id="rId3"/>
              </a:rPr>
              <a:t>http://grouper.ieee.org/groups/802/PARs.shtml</a:t>
            </a:r>
            <a:endParaRPr lang="en-US" dirty="0">
              <a:solidFill>
                <a:schemeClr val="accent6"/>
              </a:solidFill>
            </a:endParaRPr>
          </a:p>
          <a:p>
            <a:endParaRPr lang="en-US" dirty="0"/>
          </a:p>
          <a:p>
            <a:r>
              <a:rPr lang="en-US" dirty="0"/>
              <a:t>Minutes: </a:t>
            </a:r>
          </a:p>
          <a:p>
            <a:r>
              <a:rPr lang="en-US" dirty="0"/>
              <a:t>	Previous Plenary:  </a:t>
            </a:r>
            <a:r>
              <a:rPr lang="en-US" b="1" dirty="0"/>
              <a:t>11-18-1245r0:</a:t>
            </a:r>
          </a:p>
          <a:p>
            <a:pPr lvl="2"/>
            <a:r>
              <a:rPr lang="en-US" dirty="0"/>
              <a:t> </a:t>
            </a:r>
            <a:r>
              <a:rPr lang="en-US" dirty="0">
                <a:hlinkClick r:id="rId4"/>
              </a:rPr>
              <a:t>https://mentor.ieee.org/802.11/dcn/18/11-18-01245-00-0PAR-minutes-July-2018-session.docx</a:t>
            </a:r>
            <a:r>
              <a:rPr lang="en-US" dirty="0"/>
              <a:t> </a:t>
            </a:r>
          </a:p>
          <a:p>
            <a:pPr lvl="2"/>
            <a:endParaRPr lang="en-US" dirty="0"/>
          </a:p>
          <a:p>
            <a:pPr lvl="1"/>
            <a:r>
              <a:rPr lang="en-US" sz="2400" b="1" dirty="0"/>
              <a:t>Current Meeting: 11-18/1946r0:</a:t>
            </a:r>
          </a:p>
          <a:p>
            <a:pPr lvl="2"/>
            <a:r>
              <a:rPr lang="en-US" dirty="0">
                <a:hlinkClick r:id="rId5"/>
              </a:rPr>
              <a:t>https://mentor.ieee.org/802.11/dcn/18/11-18-1946-00-0PAR-minutes-november-2018-session.docx</a:t>
            </a:r>
            <a:r>
              <a:rPr lang="en-US" dirty="0"/>
              <a:t> </a:t>
            </a:r>
          </a:p>
          <a:p>
            <a:pPr lvl="1"/>
            <a:endParaRPr lang="en-US" sz="2400" b="1"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52</a:t>
            </a:fld>
            <a:endParaRPr lang="en-GB"/>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26404891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nchor="ctr"/>
          <a:lstStyle/>
          <a:p>
            <a:pPr algn="ctr">
              <a:defRPr/>
            </a:pPr>
            <a:r>
              <a:rPr lang="en-US" i="1" dirty="0" smtClean="0">
                <a:solidFill>
                  <a:schemeClr val="accent2">
                    <a:lumMod val="75000"/>
                  </a:schemeClr>
                </a:solidFill>
              </a:rPr>
              <a:t>IEEE 802.11 Coexistence SC </a:t>
            </a:r>
            <a:r>
              <a:rPr lang="en-US" dirty="0" smtClean="0">
                <a:solidFill>
                  <a:schemeClr val="accent2">
                    <a:lumMod val="75000"/>
                  </a:schemeClr>
                </a:solidFill>
              </a:rPr>
              <a:t>closing report</a:t>
            </a:r>
            <a:br>
              <a:rPr lang="en-US" dirty="0" smtClean="0">
                <a:solidFill>
                  <a:schemeClr val="accent2">
                    <a:lumMod val="75000"/>
                  </a:schemeClr>
                </a:solidFill>
              </a:rPr>
            </a:br>
            <a:r>
              <a:rPr lang="en-US" dirty="0" smtClean="0">
                <a:solidFill>
                  <a:schemeClr val="accent2">
                    <a:lumMod val="75000"/>
                  </a:schemeClr>
                </a:solidFill>
              </a:rPr>
              <a:t>in Bangkok in Nov 2018</a:t>
            </a:r>
          </a:p>
        </p:txBody>
      </p:sp>
      <p:sp>
        <p:nvSpPr>
          <p:cNvPr id="1030" name="Rectangle 6"/>
          <p:cNvSpPr>
            <a:spLocks noGrp="1" noChangeArrowheads="1"/>
          </p:cNvSpPr>
          <p:nvPr>
            <p:ph type="body" idx="1"/>
          </p:nvPr>
        </p:nvSpPr>
        <p:spPr>
          <a:xfrm>
            <a:off x="2209800" y="2330450"/>
            <a:ext cx="7772400" cy="381000"/>
          </a:xfrm>
        </p:spPr>
        <p:txBody>
          <a:bodyPr/>
          <a:lstStyle/>
          <a:p>
            <a:pPr marL="0" indent="0" algn="ctr">
              <a:defRPr/>
            </a:pPr>
            <a:r>
              <a:rPr lang="en-US" b="0" dirty="0" smtClean="0">
                <a:solidFill>
                  <a:schemeClr val="accent2">
                    <a:lumMod val="50000"/>
                  </a:schemeClr>
                </a:solidFill>
              </a:rPr>
              <a:t>15 November 2018</a:t>
            </a:r>
          </a:p>
        </p:txBody>
      </p:sp>
      <p:sp>
        <p:nvSpPr>
          <p:cNvPr id="2054" name="Rectangle 12"/>
          <p:cNvSpPr>
            <a:spLocks noChangeArrowheads="1"/>
          </p:cNvSpPr>
          <p:nvPr/>
        </p:nvSpPr>
        <p:spPr bwMode="auto">
          <a:xfrm>
            <a:off x="2057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nvPr>
        </p:nvGraphicFramePr>
        <p:xfrm>
          <a:off x="2209800" y="3429000"/>
          <a:ext cx="7696200" cy="751682"/>
        </p:xfrm>
        <a:graphic>
          <a:graphicData uri="http://schemas.openxmlformats.org/drawingml/2006/table">
            <a:tbl>
              <a:tblPr firstRow="1" bandRow="1">
                <a:tableStyleId>{21E4AEA4-8DFA-4A89-87EB-49C32662AFE0}</a:tableStyleId>
              </a:tblPr>
              <a:tblGrid>
                <a:gridCol w="1924050">
                  <a:extLst>
                    <a:ext uri="{9D8B030D-6E8A-4147-A177-3AD203B41FA5}">
                      <a16:colId xmlns="" xmlns:a16="http://schemas.microsoft.com/office/drawing/2014/main" val="20000"/>
                    </a:ext>
                  </a:extLst>
                </a:gridCol>
                <a:gridCol w="1924050">
                  <a:extLst>
                    <a:ext uri="{9D8B030D-6E8A-4147-A177-3AD203B41FA5}">
                      <a16:colId xmlns="" xmlns:a16="http://schemas.microsoft.com/office/drawing/2014/main" val="20001"/>
                    </a:ext>
                  </a:extLst>
                </a:gridCol>
                <a:gridCol w="1924050">
                  <a:extLst>
                    <a:ext uri="{9D8B030D-6E8A-4147-A177-3AD203B41FA5}">
                      <a16:colId xmlns="" xmlns:a16="http://schemas.microsoft.com/office/drawing/2014/main" val="20002"/>
                    </a:ext>
                  </a:extLst>
                </a:gridCol>
                <a:gridCol w="1924050">
                  <a:extLst>
                    <a:ext uri="{9D8B030D-6E8A-4147-A177-3AD203B41FA5}">
                      <a16:colId xmlns="" xmlns:a16="http://schemas.microsoft.com/office/drawing/2014/main" val="20003"/>
                    </a:ext>
                  </a:extLst>
                </a:gridCol>
              </a:tblGrid>
              <a:tr h="381000">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 xmlns:a16="http://schemas.microsoft.com/office/drawing/2014/main" val="10001"/>
                  </a:ext>
                </a:extLst>
              </a:tr>
            </a:tbl>
          </a:graphicData>
        </a:graphic>
      </p:graphicFrame>
      <p:sp>
        <p:nvSpPr>
          <p:cNvPr id="3" name="Date Placeholder 2"/>
          <p:cNvSpPr>
            <a:spLocks noGrp="1"/>
          </p:cNvSpPr>
          <p:nvPr>
            <p:ph type="dt" idx="15"/>
          </p:nvPr>
        </p:nvSpPr>
        <p:spPr/>
        <p:txBody>
          <a:bodyPr/>
          <a:lstStyle/>
          <a:p>
            <a:r>
              <a:rPr lang="en-US" smtClean="0"/>
              <a:t>November 2018</a:t>
            </a:r>
            <a:endParaRPr lang="en-GB" dirty="0"/>
          </a:p>
        </p:txBody>
      </p:sp>
      <p:sp>
        <p:nvSpPr>
          <p:cNvPr id="4" name="Footer Placeholder 3"/>
          <p:cNvSpPr>
            <a:spLocks noGrp="1"/>
          </p:cNvSpPr>
          <p:nvPr>
            <p:ph type="ftr" idx="14"/>
          </p:nvPr>
        </p:nvSpPr>
        <p:spPr/>
        <p:txBody>
          <a:bodyPr/>
          <a:lstStyle/>
          <a:p>
            <a:r>
              <a:rPr lang="en-GB" smtClean="0"/>
              <a:t>Andrew Myles (Cisco)</a:t>
            </a:r>
            <a:endParaRPr lang="en-GB" dirty="0"/>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53</a:t>
            </a:fld>
            <a:endParaRPr lang="en-GB" dirty="0"/>
          </a:p>
        </p:txBody>
      </p:sp>
    </p:spTree>
    <p:extLst>
      <p:ext uri="{BB962C8B-B14F-4D97-AF65-F5344CB8AC3E}">
        <p14:creationId xmlns:p14="http://schemas.microsoft.com/office/powerpoint/2010/main" val="37917092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2" y="685800"/>
            <a:ext cx="10361084" cy="1066800"/>
          </a:xfrm>
        </p:spPr>
        <p:txBody>
          <a:bodyPr/>
          <a:lstStyle/>
          <a:p>
            <a:r>
              <a:rPr lang="en-AU" dirty="0" smtClean="0"/>
              <a:t>IEEE 802.11 Coexistence SC achieved its goals as an effective discussion forum for coexistence issues</a:t>
            </a:r>
            <a:endParaRPr lang="en-AU" dirty="0"/>
          </a:p>
        </p:txBody>
      </p:sp>
      <p:sp>
        <p:nvSpPr>
          <p:cNvPr id="3" name="Content Placeholder 2"/>
          <p:cNvSpPr>
            <a:spLocks noGrp="1"/>
          </p:cNvSpPr>
          <p:nvPr>
            <p:ph idx="1"/>
          </p:nvPr>
        </p:nvSpPr>
        <p:spPr/>
        <p:txBody>
          <a:bodyPr/>
          <a:lstStyle/>
          <a:p>
            <a:r>
              <a:rPr lang="en-AU" dirty="0" smtClean="0"/>
              <a:t>802.11 </a:t>
            </a:r>
            <a:r>
              <a:rPr lang="en-AU" dirty="0" err="1" smtClean="0"/>
              <a:t>Coex</a:t>
            </a:r>
            <a:r>
              <a:rPr lang="en-AU" dirty="0" smtClean="0"/>
              <a:t> SC achievements in Bangkok in Nov 2018 (</a:t>
            </a:r>
            <a:r>
              <a:rPr lang="en-AU" dirty="0" smtClean="0">
                <a:hlinkClick r:id="rId2"/>
              </a:rPr>
              <a:t>agenda</a:t>
            </a:r>
            <a:r>
              <a:rPr lang="en-AU" dirty="0" smtClean="0"/>
              <a:t>)</a:t>
            </a:r>
          </a:p>
          <a:p>
            <a:pPr lvl="1"/>
            <a:r>
              <a:rPr lang="en-AU" dirty="0" smtClean="0"/>
              <a:t>Reviewed results of recent ETSI BRAN meeting</a:t>
            </a:r>
          </a:p>
          <a:p>
            <a:pPr lvl="2"/>
            <a:r>
              <a:rPr lang="en-AU" dirty="0" smtClean="0"/>
              <a:t>Making slow progress, which probably mean Notified Bodies will be required for IEEE </a:t>
            </a:r>
            <a:r>
              <a:rPr lang="en-AU" dirty="0"/>
              <a:t>802.11ax </a:t>
            </a:r>
            <a:r>
              <a:rPr lang="en-AU" dirty="0" smtClean="0"/>
              <a:t>product certification in Europe</a:t>
            </a:r>
          </a:p>
          <a:p>
            <a:pPr lvl="2"/>
            <a:r>
              <a:rPr lang="en-AU" dirty="0" smtClean="0"/>
              <a:t>Good news is basic adaptivity clause is agreed allowing use of  either ED-only or PD/ED mechanisms by all technologies</a:t>
            </a:r>
          </a:p>
          <a:p>
            <a:pPr lvl="2"/>
            <a:r>
              <a:rPr lang="en-AU" dirty="0" smtClean="0"/>
              <a:t>Next ETSI BRAN meeting (#100) is in Dec 2018</a:t>
            </a:r>
          </a:p>
          <a:p>
            <a:pPr lvl="1"/>
            <a:r>
              <a:rPr lang="en-AU" dirty="0" smtClean="0"/>
              <a:t>Discussed recent 3GPP RAN1 activities</a:t>
            </a:r>
          </a:p>
          <a:p>
            <a:pPr lvl="2"/>
            <a:r>
              <a:rPr lang="en-AU" dirty="0" smtClean="0"/>
              <a:t>Report indicated that RAN1 may be making decisions not helpful for good coexistence between 802.11ac/</a:t>
            </a:r>
            <a:r>
              <a:rPr lang="en-AU" dirty="0" err="1" smtClean="0"/>
              <a:t>ax</a:t>
            </a:r>
            <a:r>
              <a:rPr lang="en-AU" dirty="0" smtClean="0"/>
              <a:t> and NR-U</a:t>
            </a:r>
          </a:p>
          <a:p>
            <a:pPr lvl="2"/>
            <a:r>
              <a:rPr lang="en-AU" dirty="0" smtClean="0"/>
              <a:t>Noted that best way to impact these decisions is to attend RAN1, and 802.11 stakeholders are encouraged to do so</a:t>
            </a:r>
          </a:p>
          <a:p>
            <a:pPr lvl="2"/>
            <a:r>
              <a:rPr lang="en-AU" dirty="0" smtClean="0"/>
              <a:t>The SC will probably develop some clearly articulated position statements for use by those attending RAN1 and for possible liaison to RAN1</a:t>
            </a:r>
          </a:p>
        </p:txBody>
      </p:sp>
      <p:sp>
        <p:nvSpPr>
          <p:cNvPr id="6" name="Date Placeholder 5"/>
          <p:cNvSpPr>
            <a:spLocks noGrp="1"/>
          </p:cNvSpPr>
          <p:nvPr>
            <p:ph type="dt" idx="15"/>
          </p:nvPr>
        </p:nvSpPr>
        <p:spPr/>
        <p:txBody>
          <a:bodyPr/>
          <a:lstStyle/>
          <a:p>
            <a:r>
              <a:rPr lang="en-US" smtClean="0"/>
              <a:t>November 2018</a:t>
            </a:r>
            <a:endParaRPr lang="en-GB" dirty="0"/>
          </a:p>
        </p:txBody>
      </p:sp>
      <p:sp>
        <p:nvSpPr>
          <p:cNvPr id="7" name="Footer Placeholder 6"/>
          <p:cNvSpPr>
            <a:spLocks noGrp="1"/>
          </p:cNvSpPr>
          <p:nvPr>
            <p:ph type="ftr" idx="14"/>
          </p:nvPr>
        </p:nvSpPr>
        <p:spPr/>
        <p:txBody>
          <a:bodyPr/>
          <a:lstStyle/>
          <a:p>
            <a:r>
              <a:rPr lang="en-GB" smtClean="0"/>
              <a:t>Andrew Myles (Cisco)</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54</a:t>
            </a:fld>
            <a:endParaRPr lang="en-GB" dirty="0"/>
          </a:p>
        </p:txBody>
      </p:sp>
    </p:spTree>
    <p:extLst>
      <p:ext uri="{BB962C8B-B14F-4D97-AF65-F5344CB8AC3E}">
        <p14:creationId xmlns:p14="http://schemas.microsoft.com/office/powerpoint/2010/main" val="3965452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0"/>
            <a:ext cx="10361083" cy="1066800"/>
          </a:xfrm>
        </p:spPr>
        <p:txBody>
          <a:bodyPr/>
          <a:lstStyle/>
          <a:p>
            <a:r>
              <a:rPr lang="en-AU" dirty="0" smtClean="0"/>
              <a:t>IEEE 802.11 Coexistence SC achieved its goals as an effective discussion forum for coexistence issues</a:t>
            </a:r>
            <a:endParaRPr lang="en-AU" dirty="0"/>
          </a:p>
        </p:txBody>
      </p:sp>
      <p:sp>
        <p:nvSpPr>
          <p:cNvPr id="3" name="Content Placeholder 2"/>
          <p:cNvSpPr>
            <a:spLocks noGrp="1"/>
          </p:cNvSpPr>
          <p:nvPr>
            <p:ph idx="1"/>
          </p:nvPr>
        </p:nvSpPr>
        <p:spPr/>
        <p:txBody>
          <a:bodyPr/>
          <a:lstStyle/>
          <a:p>
            <a:r>
              <a:rPr lang="en-AU" dirty="0" smtClean="0"/>
              <a:t>802.11 </a:t>
            </a:r>
            <a:r>
              <a:rPr lang="en-AU" dirty="0" err="1" smtClean="0"/>
              <a:t>Coex</a:t>
            </a:r>
            <a:r>
              <a:rPr lang="en-AU" dirty="0" smtClean="0"/>
              <a:t> SC achievements in Bangkok in Nov 2018 (</a:t>
            </a:r>
            <a:r>
              <a:rPr lang="en-AU" dirty="0" smtClean="0">
                <a:hlinkClick r:id="rId2"/>
              </a:rPr>
              <a:t>agenda</a:t>
            </a:r>
            <a:r>
              <a:rPr lang="en-AU" dirty="0" smtClean="0"/>
              <a:t>)</a:t>
            </a:r>
          </a:p>
          <a:p>
            <a:pPr lvl="1"/>
            <a:r>
              <a:rPr lang="en-AU" dirty="0" smtClean="0"/>
              <a:t>Discussed proposed Coexistence Workshop</a:t>
            </a:r>
          </a:p>
          <a:p>
            <a:pPr lvl="2"/>
            <a:r>
              <a:rPr lang="en-AU" dirty="0" smtClean="0"/>
              <a:t>The date has been confirmed for July 2019 coincident with the IEEE 802 plenary meeting in Vienna</a:t>
            </a:r>
          </a:p>
          <a:p>
            <a:pPr lvl="2"/>
            <a:r>
              <a:rPr lang="en-AU" dirty="0" smtClean="0"/>
              <a:t>It is a little later than originally desired but the RAN Chair assures us that decisions will not have been “set in concrete” by then </a:t>
            </a:r>
          </a:p>
          <a:p>
            <a:pPr lvl="2"/>
            <a:r>
              <a:rPr lang="en-AU" dirty="0" smtClean="0"/>
              <a:t>Logistics need to be determined by the 802.11/802 leadership but one strong possibility is to hold a whole day workshop on the Thursday</a:t>
            </a:r>
          </a:p>
          <a:p>
            <a:pPr lvl="2"/>
            <a:r>
              <a:rPr lang="en-AU" dirty="0" smtClean="0"/>
              <a:t>The SC will start preparing in January</a:t>
            </a:r>
          </a:p>
          <a:p>
            <a:pPr lvl="3"/>
            <a:r>
              <a:rPr lang="en-AU" dirty="0" smtClean="0"/>
              <a:t>Logistics</a:t>
            </a:r>
          </a:p>
          <a:p>
            <a:pPr lvl="3"/>
            <a:r>
              <a:rPr lang="en-AU" dirty="0" smtClean="0"/>
              <a:t>Agenda</a:t>
            </a:r>
          </a:p>
          <a:p>
            <a:pPr lvl="3"/>
            <a:r>
              <a:rPr lang="en-AU" dirty="0" smtClean="0"/>
              <a:t>Speakers</a:t>
            </a:r>
          </a:p>
          <a:p>
            <a:pPr lvl="3"/>
            <a:r>
              <a:rPr lang="en-AU" dirty="0" smtClean="0"/>
              <a:t>Invitations to other bodies</a:t>
            </a:r>
          </a:p>
          <a:p>
            <a:pPr lvl="3"/>
            <a:r>
              <a:rPr lang="en-AU" dirty="0" smtClean="0"/>
              <a:t>Registration &amp; costs</a:t>
            </a:r>
          </a:p>
        </p:txBody>
      </p:sp>
      <p:sp>
        <p:nvSpPr>
          <p:cNvPr id="6" name="Date Placeholder 5"/>
          <p:cNvSpPr>
            <a:spLocks noGrp="1"/>
          </p:cNvSpPr>
          <p:nvPr>
            <p:ph type="dt" idx="15"/>
          </p:nvPr>
        </p:nvSpPr>
        <p:spPr/>
        <p:txBody>
          <a:bodyPr/>
          <a:lstStyle/>
          <a:p>
            <a:r>
              <a:rPr lang="en-US" smtClean="0"/>
              <a:t>November 2018</a:t>
            </a:r>
            <a:endParaRPr lang="en-GB" dirty="0"/>
          </a:p>
        </p:txBody>
      </p:sp>
      <p:sp>
        <p:nvSpPr>
          <p:cNvPr id="7" name="Footer Placeholder 6"/>
          <p:cNvSpPr>
            <a:spLocks noGrp="1"/>
          </p:cNvSpPr>
          <p:nvPr>
            <p:ph type="ftr" idx="14"/>
          </p:nvPr>
        </p:nvSpPr>
        <p:spPr/>
        <p:txBody>
          <a:bodyPr/>
          <a:lstStyle/>
          <a:p>
            <a:r>
              <a:rPr lang="en-GB" smtClean="0"/>
              <a:t>Andrew Myles (Cisco)</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55</a:t>
            </a:fld>
            <a:endParaRPr lang="en-GB" dirty="0"/>
          </a:p>
        </p:txBody>
      </p:sp>
    </p:spTree>
    <p:extLst>
      <p:ext uri="{BB962C8B-B14F-4D97-AF65-F5344CB8AC3E}">
        <p14:creationId xmlns:p14="http://schemas.microsoft.com/office/powerpoint/2010/main" val="30338291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7848600" cy="1066800"/>
          </a:xfrm>
        </p:spPr>
        <p:txBody>
          <a:bodyPr/>
          <a:lstStyle/>
          <a:p>
            <a:r>
              <a:rPr lang="en-AU" i="1" dirty="0" smtClean="0"/>
              <a:t>IEEE 802.11 Coexistence SC </a:t>
            </a:r>
            <a:r>
              <a:rPr lang="en-AU" dirty="0" smtClean="0"/>
              <a:t>will continue its work in  St Louis in Jan 2019</a:t>
            </a:r>
            <a:endParaRPr lang="en-AU" dirty="0"/>
          </a:p>
        </p:txBody>
      </p:sp>
      <p:sp>
        <p:nvSpPr>
          <p:cNvPr id="3" name="Content Placeholder 2"/>
          <p:cNvSpPr>
            <a:spLocks noGrp="1"/>
          </p:cNvSpPr>
          <p:nvPr>
            <p:ph idx="1"/>
          </p:nvPr>
        </p:nvSpPr>
        <p:spPr/>
        <p:txBody>
          <a:bodyPr/>
          <a:lstStyle/>
          <a:p>
            <a:r>
              <a:rPr lang="en-AU" i="1" dirty="0" smtClean="0"/>
              <a:t>IEEE </a:t>
            </a:r>
            <a:r>
              <a:rPr lang="en-AU" i="1" dirty="0"/>
              <a:t>802.11 Coexistence SC</a:t>
            </a:r>
            <a:r>
              <a:rPr lang="en-AU" dirty="0"/>
              <a:t> </a:t>
            </a:r>
            <a:r>
              <a:rPr lang="en-AU" dirty="0" smtClean="0"/>
              <a:t>will meet in St Louis in Jan 2019</a:t>
            </a:r>
          </a:p>
          <a:p>
            <a:pPr lvl="1"/>
            <a:r>
              <a:rPr lang="en-AU" dirty="0" smtClean="0"/>
              <a:t>Continue to act as a forum for discussion of coexistence issues between IEEE 802.11 and non-IEEE 802 technologies</a:t>
            </a:r>
          </a:p>
          <a:p>
            <a:pPr lvl="2"/>
            <a:r>
              <a:rPr lang="en-AU" dirty="0" smtClean="0"/>
              <a:t>Review ETSI BRAN meeting results</a:t>
            </a:r>
          </a:p>
          <a:p>
            <a:pPr lvl="2"/>
            <a:r>
              <a:rPr lang="en-AU" dirty="0"/>
              <a:t>Review </a:t>
            </a:r>
            <a:r>
              <a:rPr lang="en-AU" dirty="0" smtClean="0"/>
              <a:t>3GPP RAN/RAN1 activities</a:t>
            </a:r>
          </a:p>
          <a:p>
            <a:pPr lvl="3"/>
            <a:r>
              <a:rPr lang="en-AU" dirty="0" smtClean="0"/>
              <a:t>New reply to LS to RAN4 LS</a:t>
            </a:r>
          </a:p>
          <a:p>
            <a:pPr lvl="2"/>
            <a:r>
              <a:rPr lang="en-AU" dirty="0" smtClean="0"/>
              <a:t>Develop position statements for possible liaison to RAN1</a:t>
            </a:r>
          </a:p>
          <a:p>
            <a:pPr lvl="2"/>
            <a:r>
              <a:rPr lang="en-AU" dirty="0" smtClean="0"/>
              <a:t>Plan </a:t>
            </a:r>
            <a:r>
              <a:rPr lang="en-AU" dirty="0" err="1" smtClean="0"/>
              <a:t>Coex</a:t>
            </a:r>
            <a:r>
              <a:rPr lang="en-AU" dirty="0" smtClean="0"/>
              <a:t> Workshop</a:t>
            </a:r>
          </a:p>
          <a:p>
            <a:pPr lvl="1"/>
            <a:r>
              <a:rPr lang="en-AU" b="1" dirty="0" smtClean="0"/>
              <a:t>Call to action to 802.11 stakeholders</a:t>
            </a:r>
          </a:p>
          <a:p>
            <a:pPr lvl="2"/>
            <a:r>
              <a:rPr lang="en-AU" dirty="0" smtClean="0"/>
              <a:t>Please participate …</a:t>
            </a:r>
          </a:p>
          <a:p>
            <a:pPr lvl="2"/>
            <a:r>
              <a:rPr lang="en-AU" dirty="0" smtClean="0"/>
              <a:t>… in IEEE 802.11 </a:t>
            </a:r>
            <a:r>
              <a:rPr lang="en-AU" dirty="0" err="1" smtClean="0"/>
              <a:t>Coex</a:t>
            </a:r>
            <a:r>
              <a:rPr lang="en-AU" dirty="0" smtClean="0"/>
              <a:t> SC</a:t>
            </a:r>
          </a:p>
          <a:p>
            <a:pPr lvl="2"/>
            <a:r>
              <a:rPr lang="en-AU" dirty="0" smtClean="0"/>
              <a:t>… in ETSI BRAN work on EN 301 893</a:t>
            </a:r>
          </a:p>
          <a:p>
            <a:pPr lvl="2"/>
            <a:r>
              <a:rPr lang="en-AU" dirty="0" smtClean="0"/>
              <a:t>… in 3GPP RAN/RAN1</a:t>
            </a:r>
            <a:endParaRPr lang="en-AU" dirty="0"/>
          </a:p>
          <a:p>
            <a:pPr lvl="2"/>
            <a:endParaRPr lang="en-AU" dirty="0" smtClean="0"/>
          </a:p>
          <a:p>
            <a:pPr lvl="2"/>
            <a:endParaRPr lang="en-AU" dirty="0" smtClean="0"/>
          </a:p>
        </p:txBody>
      </p:sp>
      <p:sp>
        <p:nvSpPr>
          <p:cNvPr id="6" name="Date Placeholder 5"/>
          <p:cNvSpPr>
            <a:spLocks noGrp="1"/>
          </p:cNvSpPr>
          <p:nvPr>
            <p:ph type="dt" idx="15"/>
          </p:nvPr>
        </p:nvSpPr>
        <p:spPr/>
        <p:txBody>
          <a:bodyPr/>
          <a:lstStyle/>
          <a:p>
            <a:r>
              <a:rPr lang="en-US" smtClean="0"/>
              <a:t>November 2018</a:t>
            </a:r>
            <a:endParaRPr lang="en-GB" dirty="0"/>
          </a:p>
        </p:txBody>
      </p:sp>
      <p:sp>
        <p:nvSpPr>
          <p:cNvPr id="7" name="Footer Placeholder 6"/>
          <p:cNvSpPr>
            <a:spLocks noGrp="1"/>
          </p:cNvSpPr>
          <p:nvPr>
            <p:ph type="ftr" idx="14"/>
          </p:nvPr>
        </p:nvSpPr>
        <p:spPr/>
        <p:txBody>
          <a:bodyPr/>
          <a:lstStyle/>
          <a:p>
            <a:r>
              <a:rPr lang="en-GB" smtClean="0"/>
              <a:t>Andrew Myles (Cisco)</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56</a:t>
            </a:fld>
            <a:endParaRPr lang="en-GB" dirty="0"/>
          </a:p>
        </p:txBody>
      </p:sp>
    </p:spTree>
    <p:extLst>
      <p:ext uri="{BB962C8B-B14F-4D97-AF65-F5344CB8AC3E}">
        <p14:creationId xmlns:p14="http://schemas.microsoft.com/office/powerpoint/2010/main" val="25363425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E5DD9A7A-ED0C-43AC-A30B-9DAF42DACF76}" type="slidenum">
              <a:rPr lang="en-GB" altLang="en-US" sz="1200" b="0"/>
              <a:pPr>
                <a:spcBef>
                  <a:spcPct val="0"/>
                </a:spcBef>
                <a:buFontTx/>
                <a:buNone/>
              </a:pPr>
              <a:t>57</a:t>
            </a:fld>
            <a:endParaRPr lang="en-GB" altLang="en-US" sz="1200" b="0"/>
          </a:p>
        </p:txBody>
      </p:sp>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2018-11-16</a:t>
            </a:r>
          </a:p>
        </p:txBody>
      </p:sp>
      <p:graphicFrame>
        <p:nvGraphicFramePr>
          <p:cNvPr id="13319" name="Object 5"/>
          <p:cNvGraphicFramePr>
            <a:graphicFrameLocks noChangeAspect="1"/>
          </p:cNvGraphicFramePr>
          <p:nvPr>
            <p:extLst/>
          </p:nvPr>
        </p:nvGraphicFramePr>
        <p:xfrm>
          <a:off x="2200951" y="2387600"/>
          <a:ext cx="7366000" cy="2082800"/>
        </p:xfrm>
        <a:graphic>
          <a:graphicData uri="http://schemas.openxmlformats.org/presentationml/2006/ole">
            <mc:AlternateContent xmlns:mc="http://schemas.openxmlformats.org/markup-compatibility/2006">
              <mc:Choice xmlns:v="urn:schemas-microsoft-com:vml" Requires="v">
                <p:oleObj spid="_x0000_s42007" name="Document" r:id="rId4" imgW="8142570" imgH="2309192" progId="Word.Document.8">
                  <p:embed/>
                </p:oleObj>
              </mc:Choice>
              <mc:Fallback>
                <p:oleObj name="Document" r:id="rId4" imgW="8142570" imgH="2309192" progId="Word.Document.8">
                  <p:embed/>
                  <p:pic>
                    <p:nvPicPr>
                      <p:cNvPr id="0" name=""/>
                      <p:cNvPicPr>
                        <a:picLocks noChangeAspect="1" noChangeArrowheads="1"/>
                      </p:cNvPicPr>
                      <p:nvPr/>
                    </p:nvPicPr>
                    <p:blipFill>
                      <a:blip r:embed="rId5"/>
                      <a:srcRect/>
                      <a:stretch>
                        <a:fillRect/>
                      </a:stretch>
                    </p:blipFill>
                    <p:spPr bwMode="auto">
                      <a:xfrm>
                        <a:off x="2200951" y="2387600"/>
                        <a:ext cx="7366000" cy="2082800"/>
                      </a:xfrm>
                      <a:prstGeom prst="rect">
                        <a:avLst/>
                      </a:prstGeom>
                      <a:noFill/>
                      <a:ln>
                        <a:noFill/>
                      </a:ln>
                      <a:effectLst/>
                      <a:ex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Jim Lansford (Qualcomm)</a:t>
            </a:r>
            <a:endParaRPr lang="en-GB" dirty="0"/>
          </a:p>
        </p:txBody>
      </p:sp>
    </p:spTree>
    <p:extLst>
      <p:ext uri="{BB962C8B-B14F-4D97-AF65-F5344CB8AC3E}">
        <p14:creationId xmlns:p14="http://schemas.microsoft.com/office/powerpoint/2010/main" val="30405608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49436526-2E2D-4112-A1A2-07C822E07195}" type="slidenum">
              <a:rPr lang="en-GB" altLang="en-US" sz="1200" b="0"/>
              <a:pPr>
                <a:spcBef>
                  <a:spcPct val="0"/>
                </a:spcBef>
                <a:buFontTx/>
                <a:buNone/>
              </a:pPr>
              <a:t>58</a:t>
            </a:fld>
            <a:endParaRPr lang="en-GB" altLang="en-US" sz="1200" b="0"/>
          </a:p>
        </p:txBody>
      </p:sp>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noFill/>
        </p:spPr>
        <p:txBody>
          <a:bodyPr/>
          <a:lstStyle/>
          <a:p>
            <a:pPr algn="ctr">
              <a:buFontTx/>
              <a:buNone/>
            </a:pPr>
            <a:r>
              <a:rPr lang="en-GB" altLang="en-US" sz="3200" dirty="0"/>
              <a:t> Closing report for WNG SC for November 2018 in Bangkok (Thailand)</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Jim Lansford (Qualcomm)</a:t>
            </a:r>
            <a:endParaRPr lang="en-GB" dirty="0"/>
          </a:p>
        </p:txBody>
      </p:sp>
    </p:spTree>
    <p:extLst>
      <p:ext uri="{BB962C8B-B14F-4D97-AF65-F5344CB8AC3E}">
        <p14:creationId xmlns:p14="http://schemas.microsoft.com/office/powerpoint/2010/main" val="16682810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EE1058B0-560A-46B2-A208-C81E4C0153A3}" type="slidenum">
              <a:rPr lang="en-GB" altLang="en-US" sz="1200" b="0"/>
              <a:pPr>
                <a:spcBef>
                  <a:spcPct val="0"/>
                </a:spcBef>
                <a:buFontTx/>
                <a:buNone/>
              </a:pPr>
              <a:t>59</a:t>
            </a:fld>
            <a:endParaRPr lang="en-GB" altLang="en-US" sz="1200" b="0"/>
          </a:p>
        </p:txBody>
      </p:sp>
      <p:sp>
        <p:nvSpPr>
          <p:cNvPr id="15365" name="Rectangle 2"/>
          <p:cNvSpPr>
            <a:spLocks noGrp="1" noChangeArrowheads="1"/>
          </p:cNvSpPr>
          <p:nvPr>
            <p:ph type="body" idx="1"/>
          </p:nvPr>
        </p:nvSpPr>
        <p:spPr>
          <a:xfrm>
            <a:off x="1775520" y="980728"/>
            <a:ext cx="8712968" cy="4896544"/>
          </a:xfrm>
        </p:spPr>
        <p:txBody>
          <a:bodyPr/>
          <a:lstStyle/>
          <a:p>
            <a:pPr marL="0" indent="0" algn="ctr">
              <a:spcBef>
                <a:spcPts val="0"/>
              </a:spcBef>
            </a:pPr>
            <a:r>
              <a:rPr lang="en-US" altLang="en-US" sz="3200" dirty="0"/>
              <a:t>Summary (1/2)</a:t>
            </a:r>
          </a:p>
          <a:p>
            <a:pPr marL="0" indent="0">
              <a:spcBef>
                <a:spcPts val="0"/>
              </a:spcBef>
            </a:pPr>
            <a:r>
              <a:rPr lang="en-US" altLang="en-US" sz="2800" dirty="0"/>
              <a:t>Final Agenda</a:t>
            </a:r>
          </a:p>
          <a:p>
            <a:pPr marL="0" indent="0">
              <a:spcBef>
                <a:spcPts val="0"/>
              </a:spcBef>
            </a:pPr>
            <a:r>
              <a:rPr lang="en-US" altLang="en-US" sz="1600" b="0" dirty="0"/>
              <a:t>	</a:t>
            </a:r>
            <a:r>
              <a:rPr lang="en-US" altLang="en-US" sz="1600" b="0" dirty="0">
                <a:hlinkClick r:id="rId3"/>
              </a:rPr>
              <a:t>https://mentor.ieee.org/802.11/dcn/18/11-18-1720-03-0wng-agenda-for-wng-sc-2018-nov.ppt</a:t>
            </a:r>
            <a:r>
              <a:rPr lang="en-US" altLang="en-US" sz="1600" b="0" dirty="0"/>
              <a:t> </a:t>
            </a:r>
            <a:endParaRPr lang="en-US" altLang="en-US" sz="1800" dirty="0"/>
          </a:p>
          <a:p>
            <a:pPr marL="0" indent="0">
              <a:spcBef>
                <a:spcPts val="0"/>
              </a:spcBef>
            </a:pPr>
            <a:r>
              <a:rPr lang="en-US" altLang="en-US" dirty="0"/>
              <a:t>Presentations at November 2018 meeting - </a:t>
            </a:r>
            <a:r>
              <a:rPr lang="en-GB" altLang="en-US" dirty="0"/>
              <a:t>Tuesday AM1</a:t>
            </a:r>
          </a:p>
          <a:p>
            <a:pPr marL="857250" lvl="1" indent="-457200">
              <a:spcBef>
                <a:spcPct val="0"/>
              </a:spcBef>
              <a:defRPr/>
            </a:pPr>
            <a:r>
              <a:rPr lang="en-US" sz="2400" dirty="0"/>
              <a:t>“IoT onboarding” – Jerome Henry (Cisco)</a:t>
            </a:r>
          </a:p>
          <a:p>
            <a:pPr lvl="3">
              <a:spcBef>
                <a:spcPts val="0"/>
              </a:spcBef>
              <a:defRPr/>
            </a:pPr>
            <a:r>
              <a:rPr lang="en-US" altLang="en-US" sz="1800" dirty="0">
                <a:hlinkClick r:id="rId4"/>
              </a:rPr>
              <a:t>https://mentor.ieee.org/802.11/dcn/18/11-18-1940-01-0wng-iot-onboarding-for-802-11.pptx</a:t>
            </a:r>
            <a:r>
              <a:rPr lang="en-US" altLang="en-US" sz="1800" dirty="0"/>
              <a:t> </a:t>
            </a:r>
          </a:p>
          <a:p>
            <a:pPr lvl="3">
              <a:spcBef>
                <a:spcPts val="0"/>
              </a:spcBef>
              <a:defRPr/>
            </a:pPr>
            <a:r>
              <a:rPr lang="en-US" altLang="en-US" sz="1800" dirty="0"/>
              <a:t>No  motions, no straw polls</a:t>
            </a:r>
          </a:p>
          <a:p>
            <a:pPr marL="857250" lvl="1" indent="-457200">
              <a:spcBef>
                <a:spcPct val="0"/>
              </a:spcBef>
              <a:defRPr/>
            </a:pPr>
            <a:r>
              <a:rPr lang="en-US" altLang="en-US" sz="2400" dirty="0"/>
              <a:t>“</a:t>
            </a:r>
            <a:r>
              <a:rPr lang="en-US" sz="2400" i="1" dirty="0"/>
              <a:t>“</a:t>
            </a:r>
            <a:r>
              <a:rPr lang="en-US" sz="2400" dirty="0"/>
              <a:t>IPv6 Neighbor Discovery registration and ND Proxy operations” – Pascal </a:t>
            </a:r>
            <a:r>
              <a:rPr lang="en-US" sz="2400" dirty="0" err="1"/>
              <a:t>Thubert</a:t>
            </a:r>
            <a:r>
              <a:rPr lang="en-US" sz="2400" dirty="0"/>
              <a:t> (Cisco)</a:t>
            </a:r>
          </a:p>
          <a:p>
            <a:pPr lvl="3">
              <a:spcBef>
                <a:spcPts val="0"/>
              </a:spcBef>
              <a:defRPr/>
            </a:pPr>
            <a:r>
              <a:rPr lang="en-US" altLang="en-US" sz="1800" dirty="0">
                <a:hlinkClick r:id="rId5"/>
              </a:rPr>
              <a:t>https://mentor.ieee.org/802.11/dcn/18/11-18-1920-02-0wng-proxy-nd-discovery-in-802-11.pptx</a:t>
            </a:r>
            <a:r>
              <a:rPr lang="en-US" altLang="en-US" sz="1800" dirty="0"/>
              <a:t> </a:t>
            </a:r>
          </a:p>
          <a:p>
            <a:pPr lvl="3">
              <a:spcBef>
                <a:spcPts val="0"/>
              </a:spcBef>
              <a:defRPr/>
            </a:pPr>
            <a:r>
              <a:rPr lang="en-US" altLang="en-US" sz="1800" dirty="0"/>
              <a:t>No motions, no straw polls</a:t>
            </a:r>
          </a:p>
          <a:p>
            <a:pPr>
              <a:spcBef>
                <a:spcPts val="0"/>
              </a:spcBef>
              <a:defRPr/>
            </a:pPr>
            <a:endParaRPr lang="en-US" altLang="en-US" sz="2800"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Jim Lansford (Qualcomm)</a:t>
            </a:r>
            <a:endParaRPr lang="en-GB" dirty="0"/>
          </a:p>
        </p:txBody>
      </p:sp>
    </p:spTree>
    <p:extLst>
      <p:ext uri="{BB962C8B-B14F-4D97-AF65-F5344CB8AC3E}">
        <p14:creationId xmlns:p14="http://schemas.microsoft.com/office/powerpoint/2010/main" val="2099370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6</a:t>
            </a:fld>
            <a:endParaRPr lang="en-GB"/>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4" name="Date Placeholder 3"/>
          <p:cNvSpPr>
            <a:spLocks noGrp="1"/>
          </p:cNvSpPr>
          <p:nvPr>
            <p:ph type="dt" idx="15"/>
          </p:nvPr>
        </p:nvSpPr>
        <p:spPr/>
        <p:txBody>
          <a:bodyPr/>
          <a:lstStyle/>
          <a:p>
            <a:r>
              <a:rPr lang="en-US" smtClean="0"/>
              <a:t>November 2018</a:t>
            </a:r>
            <a:endParaRPr lang="en-GB"/>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err="1" smtClean="0"/>
              <a:t>TGax</a:t>
            </a:r>
            <a:r>
              <a:rPr lang="en-US" sz="1600" b="1" dirty="0" smtClean="0"/>
              <a:t> </a:t>
            </a:r>
            <a:r>
              <a:rPr lang="en-US" sz="1600" b="1" dirty="0"/>
              <a:t>– Robert Stacey </a:t>
            </a:r>
            <a:r>
              <a:rPr lang="en-US" sz="1600" dirty="0"/>
              <a:t>– </a:t>
            </a:r>
            <a:r>
              <a:rPr lang="en-US" sz="1600" dirty="0">
                <a:hlinkClick r:id="rId3"/>
              </a:rPr>
              <a:t>robert.stacey@intel.com</a:t>
            </a:r>
            <a:r>
              <a:rPr lang="en-US" sz="1600" dirty="0"/>
              <a:t> </a:t>
            </a:r>
            <a:r>
              <a:rPr lang="en-US" sz="1600" b="0" dirty="0"/>
              <a:t> </a:t>
            </a:r>
          </a:p>
          <a:p>
            <a:pPr marL="342900" lvl="1" indent="-342900">
              <a:buFontTx/>
              <a:buChar char="•"/>
            </a:pPr>
            <a:r>
              <a:rPr lang="en-US" sz="1600" b="1" dirty="0" err="1"/>
              <a:t>TGay</a:t>
            </a:r>
            <a:r>
              <a:rPr lang="en-US" sz="1600" b="1" dirty="0"/>
              <a:t> – Carlos </a:t>
            </a:r>
            <a:r>
              <a:rPr lang="en-US" sz="1600" b="1" dirty="0" err="1"/>
              <a:t>Cordeiro</a:t>
            </a:r>
            <a:r>
              <a:rPr lang="en-US" sz="1600" b="1" dirty="0"/>
              <a:t> </a:t>
            </a:r>
            <a:r>
              <a:rPr lang="en-US" sz="1600" dirty="0"/>
              <a:t>– </a:t>
            </a:r>
            <a:r>
              <a:rPr lang="en-US" sz="1600" dirty="0">
                <a:hlinkClick r:id="rId4"/>
              </a:rPr>
              <a:t>carlos.cordeiro@intel.com</a:t>
            </a:r>
            <a:r>
              <a:rPr lang="en-US" sz="1600" dirty="0"/>
              <a:t>  </a:t>
            </a:r>
          </a:p>
          <a:p>
            <a:pPr marL="342900" lvl="1" indent="-342900">
              <a:buFontTx/>
              <a:buChar char="•"/>
            </a:pPr>
            <a:r>
              <a:rPr lang="en-US" sz="1600" b="1" dirty="0" err="1"/>
              <a:t>TGaz</a:t>
            </a:r>
            <a:r>
              <a:rPr lang="en-US" sz="1600" b="1" dirty="0"/>
              <a:t> – Chao Chun Wang </a:t>
            </a:r>
            <a:r>
              <a:rPr lang="en-US" sz="1600" dirty="0"/>
              <a:t>– </a:t>
            </a:r>
            <a:r>
              <a:rPr lang="en-US" sz="1600" dirty="0">
                <a:hlinkClick r:id="rId5"/>
              </a:rPr>
              <a:t>chaochun.wang@mediatek.com</a:t>
            </a:r>
            <a:r>
              <a:rPr lang="en-US" sz="1600" dirty="0"/>
              <a:t> </a:t>
            </a:r>
            <a:endParaRPr lang="en-US" sz="1600" dirty="0" smtClean="0"/>
          </a:p>
          <a:p>
            <a:pPr marL="342900" lvl="1" indent="-342900">
              <a:buFontTx/>
              <a:buChar char="•"/>
            </a:pPr>
            <a:r>
              <a:rPr lang="en-US" sz="1600" b="1" dirty="0" err="1" smtClean="0"/>
              <a:t>TGba</a:t>
            </a:r>
            <a:r>
              <a:rPr lang="en-US" sz="1600" b="1" dirty="0" smtClean="0"/>
              <a:t> – Po-kai Huang </a:t>
            </a:r>
            <a:r>
              <a:rPr lang="en-US" sz="1600" dirty="0"/>
              <a:t>– </a:t>
            </a:r>
            <a:r>
              <a:rPr lang="en-US" sz="1600" dirty="0" smtClean="0">
                <a:hlinkClick r:id="rId6"/>
              </a:rPr>
              <a:t>po-kai.huang@intel.com</a:t>
            </a:r>
            <a:r>
              <a:rPr lang="en-US" sz="1600" dirty="0" smtClean="0"/>
              <a:t> </a:t>
            </a:r>
          </a:p>
          <a:p>
            <a:pPr marL="342900" lvl="1" indent="-342900">
              <a:buFontTx/>
              <a:buChar char="•"/>
            </a:pPr>
            <a:r>
              <a:rPr lang="en-US" sz="1600" b="1" dirty="0" err="1" smtClean="0"/>
              <a:t>TGbb</a:t>
            </a:r>
            <a:r>
              <a:rPr lang="en-US" sz="1600" b="1" dirty="0" smtClean="0"/>
              <a:t> - </a:t>
            </a:r>
            <a:r>
              <a:rPr lang="en-US" sz="1600" b="1" dirty="0"/>
              <a:t>Gaurav </a:t>
            </a:r>
            <a:r>
              <a:rPr lang="en-US" sz="1600" b="1" dirty="0" err="1" smtClean="0"/>
              <a:t>Patwardhan</a:t>
            </a:r>
            <a:r>
              <a:rPr lang="en-US" sz="1600" b="1" dirty="0" smtClean="0"/>
              <a:t> </a:t>
            </a:r>
            <a:r>
              <a:rPr lang="en-US" sz="1600" dirty="0" smtClean="0">
                <a:hlinkClick r:id="rId7"/>
              </a:rPr>
              <a:t>Gaurav.Patwardhan@hpe.com</a:t>
            </a:r>
            <a:r>
              <a:rPr lang="en-US" sz="1600" dirty="0" smtClean="0"/>
              <a:t> , </a:t>
            </a:r>
            <a:r>
              <a:rPr lang="en-US" sz="1600" b="1" dirty="0"/>
              <a:t>Volker </a:t>
            </a:r>
            <a:r>
              <a:rPr lang="en-US" sz="1600" b="1" dirty="0" err="1" smtClean="0"/>
              <a:t>Jungnickel</a:t>
            </a:r>
            <a:r>
              <a:rPr lang="en-US" sz="1600" b="1" dirty="0"/>
              <a:t> </a:t>
            </a:r>
            <a:r>
              <a:rPr lang="en-US" sz="1600" dirty="0" smtClean="0">
                <a:hlinkClick r:id="rId8"/>
              </a:rPr>
              <a:t>volker.jungnickel@hhi.fraunhofer.de</a:t>
            </a:r>
            <a:r>
              <a:rPr lang="en-US" sz="1600" dirty="0" smtClean="0"/>
              <a:t> </a:t>
            </a:r>
          </a:p>
          <a:p>
            <a:pPr marL="342900" lvl="1" indent="-342900">
              <a:buFontTx/>
              <a:buChar char="•"/>
            </a:pPr>
            <a:r>
              <a:rPr lang="en-US" sz="1600" dirty="0" smtClean="0"/>
              <a:t> </a:t>
            </a:r>
            <a:r>
              <a:rPr lang="en-US" sz="1600" b="1" dirty="0" err="1" smtClean="0"/>
              <a:t>REVmd</a:t>
            </a:r>
            <a:r>
              <a:rPr lang="en-US" sz="1600" b="1" dirty="0" smtClean="0"/>
              <a:t> – Emily </a:t>
            </a:r>
            <a:r>
              <a:rPr lang="en-US" sz="1600" b="1" dirty="0"/>
              <a:t>Qi </a:t>
            </a:r>
            <a:r>
              <a:rPr lang="en-US" sz="1600" dirty="0"/>
              <a:t>– </a:t>
            </a:r>
            <a:r>
              <a:rPr lang="en-US" sz="1600" b="0" dirty="0" smtClean="0">
                <a:hlinkClick r:id="rId9"/>
              </a:rPr>
              <a:t>emily.h.qi@intel.com</a:t>
            </a:r>
            <a:r>
              <a:rPr lang="en-US" sz="1600" dirty="0" smtClean="0"/>
              <a:t>, </a:t>
            </a:r>
            <a:r>
              <a:rPr lang="en-US" sz="1600" b="1" dirty="0"/>
              <a:t>Edward Au </a:t>
            </a:r>
            <a:r>
              <a:rPr lang="en-US" sz="1600" dirty="0"/>
              <a:t>– </a:t>
            </a:r>
            <a:r>
              <a:rPr lang="en-US" sz="1600" b="0" u="sng" dirty="0">
                <a:hlinkClick r:id="rId10"/>
              </a:rPr>
              <a:t>edward.ks.au@huawei.com</a:t>
            </a:r>
            <a:r>
              <a:rPr lang="en-US" sz="1600" dirty="0"/>
              <a:t>, </a:t>
            </a:r>
          </a:p>
          <a:p>
            <a:pPr marL="342900" lvl="1" indent="-342900">
              <a:buFontTx/>
              <a:buChar char="•"/>
            </a:pPr>
            <a:r>
              <a:rPr lang="en-US" sz="1600" dirty="0" smtClean="0"/>
              <a:t>Editors </a:t>
            </a:r>
            <a:r>
              <a:rPr lang="en-US" sz="1600" dirty="0"/>
              <a:t>Emeritus:</a:t>
            </a:r>
          </a:p>
          <a:p>
            <a:pPr lvl="1"/>
            <a:r>
              <a:rPr lang="en-US" sz="1050" dirty="0" err="1"/>
              <a:t>TGaa</a:t>
            </a:r>
            <a:r>
              <a:rPr lang="en-US" sz="1050" dirty="0"/>
              <a:t> – Alex Ashley – </a:t>
            </a:r>
            <a:r>
              <a:rPr lang="en-US" sz="1050" dirty="0" smtClean="0">
                <a:hlinkClick r:id="rId11"/>
              </a:rPr>
              <a:t>alex.ashley@hotmail.co.uk</a:t>
            </a:r>
            <a:r>
              <a:rPr lang="en-US" sz="1050" dirty="0" smtClean="0"/>
              <a:t>	</a:t>
            </a:r>
          </a:p>
          <a:p>
            <a:pPr lvl="1"/>
            <a:r>
              <a:rPr lang="en-US" sz="1050" dirty="0" err="1" smtClean="0"/>
              <a:t>TGac</a:t>
            </a:r>
            <a:r>
              <a:rPr lang="en-US" sz="1050" dirty="0" smtClean="0"/>
              <a:t> – Robert Stacey – </a:t>
            </a:r>
            <a:r>
              <a:rPr lang="en-US" sz="1050" dirty="0" smtClean="0">
                <a:hlinkClick r:id="rId3"/>
              </a:rPr>
              <a:t>robert.stacey@intel.com</a:t>
            </a:r>
            <a:r>
              <a:rPr lang="en-US" sz="1050" dirty="0" smtClean="0"/>
              <a:t> </a:t>
            </a:r>
          </a:p>
          <a:p>
            <a:pPr lvl="1"/>
            <a:r>
              <a:rPr lang="en-US" sz="1050" dirty="0" err="1" smtClean="0"/>
              <a:t>TGad</a:t>
            </a:r>
            <a:r>
              <a:rPr lang="en-US" sz="1050" dirty="0" smtClean="0"/>
              <a:t> </a:t>
            </a:r>
            <a:r>
              <a:rPr lang="en-US" sz="1050" dirty="0"/>
              <a:t>– Carlos Cordeiro – </a:t>
            </a:r>
            <a:r>
              <a:rPr lang="en-US" sz="1050" dirty="0">
                <a:hlinkClick r:id="rId4"/>
              </a:rPr>
              <a:t>carlos.cordeiro@intel.com</a:t>
            </a:r>
            <a:r>
              <a:rPr lang="en-US" sz="1050" dirty="0"/>
              <a:t>  </a:t>
            </a:r>
          </a:p>
          <a:p>
            <a:pPr lvl="1"/>
            <a:r>
              <a:rPr lang="en-US" sz="1050" dirty="0" err="1"/>
              <a:t>TGae</a:t>
            </a:r>
            <a:r>
              <a:rPr lang="en-US" sz="1050" dirty="0"/>
              <a:t> – Henry </a:t>
            </a:r>
            <a:r>
              <a:rPr lang="en-US" sz="1050" dirty="0" err="1"/>
              <a:t>Ptasinski</a:t>
            </a:r>
            <a:r>
              <a:rPr lang="en-US" sz="1050" dirty="0"/>
              <a:t> – </a:t>
            </a:r>
            <a:r>
              <a:rPr lang="en-US" sz="1050" dirty="0">
                <a:hlinkClick r:id="rId12"/>
              </a:rPr>
              <a:t>henry@LOGOUT.COM</a:t>
            </a:r>
            <a:r>
              <a:rPr lang="en-US" sz="1050" dirty="0"/>
              <a:t> </a:t>
            </a:r>
          </a:p>
          <a:p>
            <a:pPr lvl="1"/>
            <a:r>
              <a:rPr lang="en-US" sz="1050" dirty="0" err="1"/>
              <a:t>TGaf</a:t>
            </a:r>
            <a:r>
              <a:rPr lang="en-US" sz="1050" dirty="0"/>
              <a:t> – Peter Ecclesine – </a:t>
            </a:r>
            <a:r>
              <a:rPr lang="en-US" sz="1050" dirty="0">
                <a:hlinkClick r:id="rId13"/>
              </a:rPr>
              <a:t>petere@ieee.org</a:t>
            </a:r>
            <a:r>
              <a:rPr lang="en-US" sz="1050" dirty="0"/>
              <a:t>  </a:t>
            </a:r>
          </a:p>
          <a:p>
            <a:pPr lvl="1"/>
            <a:r>
              <a:rPr lang="en-US" sz="1050" dirty="0" err="1"/>
              <a:t>REVmc</a:t>
            </a:r>
            <a:r>
              <a:rPr lang="en-US" sz="1050" dirty="0"/>
              <a:t> – Adrian Stephens </a:t>
            </a:r>
            <a:r>
              <a:rPr lang="en-US" sz="1050" b="0" dirty="0"/>
              <a:t>– </a:t>
            </a:r>
            <a:r>
              <a:rPr lang="en-US" sz="1050" b="0" dirty="0">
                <a:hlinkClick r:id="rId14"/>
              </a:rPr>
              <a:t>adrian.p.stephens@ieee.org</a:t>
            </a:r>
            <a:r>
              <a:rPr lang="en-US" sz="1050" b="0" dirty="0"/>
              <a:t> </a:t>
            </a:r>
            <a:r>
              <a:rPr lang="en-US" sz="1050" dirty="0"/>
              <a:t>, Edward Au – </a:t>
            </a:r>
            <a:r>
              <a:rPr lang="en-US" sz="1050" b="0" u="sng" dirty="0">
                <a:hlinkClick r:id="rId10"/>
              </a:rPr>
              <a:t>edward.ks.au@huawei.com</a:t>
            </a:r>
            <a:r>
              <a:rPr lang="en-US" sz="1050" dirty="0"/>
              <a:t>, Emily Qi – </a:t>
            </a:r>
            <a:r>
              <a:rPr lang="en-US" sz="1050" b="0" dirty="0">
                <a:hlinkClick r:id="rId9"/>
              </a:rPr>
              <a:t>emily.h.qi@intel.com</a:t>
            </a:r>
            <a:r>
              <a:rPr lang="en-US" sz="1050" b="0" dirty="0"/>
              <a:t> </a:t>
            </a:r>
            <a:endParaRPr lang="en-US" sz="1050" b="0" dirty="0" smtClean="0"/>
          </a:p>
          <a:p>
            <a:pPr lvl="1"/>
            <a:r>
              <a:rPr lang="en-US" sz="1050" dirty="0" err="1"/>
              <a:t>TGah</a:t>
            </a:r>
            <a:r>
              <a:rPr lang="en-US" sz="1050" dirty="0"/>
              <a:t> – </a:t>
            </a:r>
            <a:r>
              <a:rPr lang="en-US" sz="1050" dirty="0" err="1"/>
              <a:t>Yongho</a:t>
            </a:r>
            <a:r>
              <a:rPr lang="en-US" sz="1050" dirty="0"/>
              <a:t> </a:t>
            </a:r>
            <a:r>
              <a:rPr lang="en-US" sz="1050" dirty="0" err="1"/>
              <a:t>Seok</a:t>
            </a:r>
            <a:r>
              <a:rPr lang="en-US" sz="1050" dirty="0"/>
              <a:t> </a:t>
            </a:r>
            <a:r>
              <a:rPr lang="en-US" sz="1050" dirty="0">
                <a:hlinkClick r:id="rId15"/>
              </a:rPr>
              <a:t>yongho.seok@gmail.com</a:t>
            </a:r>
            <a:r>
              <a:rPr lang="en-US" sz="1050" dirty="0"/>
              <a:t>,  Alfred </a:t>
            </a:r>
            <a:r>
              <a:rPr lang="en-US" sz="1050" dirty="0" err="1"/>
              <a:t>Asterjadhi</a:t>
            </a:r>
            <a:r>
              <a:rPr lang="en-US" sz="1050" dirty="0"/>
              <a:t> – </a:t>
            </a:r>
            <a:r>
              <a:rPr lang="en-US" sz="1050" dirty="0">
                <a:hlinkClick r:id="rId16"/>
              </a:rPr>
              <a:t>aasterja@qti.qualcomm.com</a:t>
            </a:r>
            <a:r>
              <a:rPr lang="en-US" sz="1050" dirty="0"/>
              <a:t>  </a:t>
            </a:r>
          </a:p>
          <a:p>
            <a:pPr lvl="1"/>
            <a:r>
              <a:rPr lang="en-US" sz="1050" dirty="0" err="1"/>
              <a:t>TGai</a:t>
            </a:r>
            <a:r>
              <a:rPr lang="en-US" sz="1050" dirty="0"/>
              <a:t> - </a:t>
            </a:r>
            <a:r>
              <a:rPr lang="en-US" sz="1050" dirty="0">
                <a:hlinkClick r:id="rId17"/>
              </a:rPr>
              <a:t>LRA@tiac.net</a:t>
            </a:r>
            <a:r>
              <a:rPr lang="en-US" sz="1050" dirty="0"/>
              <a:t>, Ping FANG </a:t>
            </a:r>
            <a:r>
              <a:rPr lang="en-US" sz="1050" dirty="0">
                <a:hlinkClick r:id="rId18"/>
              </a:rPr>
              <a:t>Ping.FANG@huawei.com </a:t>
            </a:r>
            <a:endParaRPr lang="en-US" sz="1050" dirty="0"/>
          </a:p>
          <a:p>
            <a:pPr lvl="1"/>
            <a:r>
              <a:rPr lang="en-US" sz="1000" b="0" dirty="0" err="1" smtClean="0"/>
              <a:t>TGaj</a:t>
            </a:r>
            <a:r>
              <a:rPr lang="en-US" sz="1000" b="0" dirty="0" smtClean="0"/>
              <a:t> </a:t>
            </a:r>
            <a:r>
              <a:rPr lang="en-US" sz="1000" b="0" dirty="0"/>
              <a:t>– </a:t>
            </a:r>
            <a:r>
              <a:rPr lang="en-US" sz="1000" b="0" dirty="0" err="1"/>
              <a:t>Jiamin</a:t>
            </a:r>
            <a:r>
              <a:rPr lang="en-US" sz="1000" b="0" dirty="0"/>
              <a:t> CHEN – </a:t>
            </a:r>
            <a:r>
              <a:rPr lang="en-US" sz="1000" b="0" dirty="0">
                <a:hlinkClick r:id="rId19"/>
              </a:rPr>
              <a:t>jiamin.chen@mail01.huawei.com</a:t>
            </a:r>
            <a:r>
              <a:rPr lang="en-US" sz="1000" b="0" dirty="0"/>
              <a:t> , </a:t>
            </a:r>
            <a:r>
              <a:rPr lang="en-US" sz="1000" b="0" dirty="0" err="1"/>
              <a:t>Shiwen</a:t>
            </a:r>
            <a:r>
              <a:rPr lang="en-US" sz="1000" b="0" dirty="0"/>
              <a:t> He – </a:t>
            </a:r>
            <a:r>
              <a:rPr lang="en-US" sz="1000" b="0" u="sng" dirty="0" smtClean="0">
                <a:hlinkClick r:id="rId20"/>
              </a:rPr>
              <a:t>shiwenhe@seu.edu.cn</a:t>
            </a:r>
            <a:endParaRPr lang="en-US" sz="1000" b="0" u="sng" dirty="0" smtClean="0"/>
          </a:p>
          <a:p>
            <a:pPr lvl="1"/>
            <a:r>
              <a:rPr lang="en-US" sz="1000" dirty="0" err="1"/>
              <a:t>TGak</a:t>
            </a:r>
            <a:r>
              <a:rPr lang="en-US" sz="1000" dirty="0"/>
              <a:t> – Donald Eastlake – </a:t>
            </a:r>
            <a:r>
              <a:rPr lang="en-US" sz="1000" dirty="0">
                <a:hlinkClick r:id="rId21"/>
              </a:rPr>
              <a:t>d3e3e3@gmail.com</a:t>
            </a:r>
            <a:r>
              <a:rPr lang="en-US" sz="1000" dirty="0"/>
              <a:t> </a:t>
            </a:r>
            <a:endParaRPr lang="en-US" sz="1000" dirty="0" smtClean="0"/>
          </a:p>
          <a:p>
            <a:pPr lvl="1"/>
            <a:r>
              <a:rPr lang="en-US" sz="1050" dirty="0" err="1" smtClean="0"/>
              <a:t>TGaq</a:t>
            </a:r>
            <a:r>
              <a:rPr lang="en-US" sz="1050" dirty="0" smtClean="0"/>
              <a:t> </a:t>
            </a:r>
            <a:r>
              <a:rPr lang="en-US" sz="1050" dirty="0"/>
              <a:t>– Dan Gal –  </a:t>
            </a:r>
            <a:r>
              <a:rPr lang="en-US" sz="1050" dirty="0">
                <a:hlinkClick r:id="rId22"/>
              </a:rPr>
              <a:t>ddrgal@gmail.com</a:t>
            </a:r>
            <a:r>
              <a:rPr lang="en-US" sz="1050" dirty="0"/>
              <a:t> , Lee Armstrong – </a:t>
            </a:r>
            <a:r>
              <a:rPr lang="en-US" sz="1050" dirty="0">
                <a:solidFill>
                  <a:schemeClr val="accent2"/>
                </a:solidFill>
                <a:hlinkClick r:id="rId17"/>
              </a:rPr>
              <a:t>LRA@tiac.net</a:t>
            </a:r>
            <a:r>
              <a:rPr lang="en-US" sz="1050" dirty="0">
                <a:solidFill>
                  <a:schemeClr val="accent2"/>
                </a:solidFill>
              </a:rPr>
              <a:t> </a:t>
            </a:r>
            <a:endParaRPr lang="en-US" sz="1050" dirty="0"/>
          </a:p>
          <a:p>
            <a:pPr lvl="1"/>
            <a:endParaRPr lang="en-US" sz="1050" dirty="0"/>
          </a:p>
          <a:p>
            <a:pPr lvl="1"/>
            <a:endParaRPr lang="en-US" sz="1600" dirty="0"/>
          </a:p>
        </p:txBody>
      </p:sp>
    </p:spTree>
    <p:extLst>
      <p:ext uri="{BB962C8B-B14F-4D97-AF65-F5344CB8AC3E}">
        <p14:creationId xmlns:p14="http://schemas.microsoft.com/office/powerpoint/2010/main" val="4897313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2AD1FA-B9E4-4215-B8E8-A491C201D4B6}"/>
              </a:ext>
            </a:extLst>
          </p:cNvPr>
          <p:cNvSpPr>
            <a:spLocks noGrp="1"/>
          </p:cNvSpPr>
          <p:nvPr>
            <p:ph type="title"/>
          </p:nvPr>
        </p:nvSpPr>
        <p:spPr>
          <a:xfrm>
            <a:off x="2209800" y="685800"/>
            <a:ext cx="7772400" cy="438944"/>
          </a:xfrm>
        </p:spPr>
        <p:txBody>
          <a:bodyPr/>
          <a:lstStyle/>
          <a:p>
            <a:r>
              <a:rPr lang="en-US" altLang="en-US" dirty="0"/>
              <a:t>Summary (2/2)</a:t>
            </a:r>
            <a:endParaRPr lang="en-US" dirty="0"/>
          </a:p>
        </p:txBody>
      </p:sp>
      <p:sp>
        <p:nvSpPr>
          <p:cNvPr id="3" name="Content Placeholder 2">
            <a:extLst>
              <a:ext uri="{FF2B5EF4-FFF2-40B4-BE49-F238E27FC236}">
                <a16:creationId xmlns:a16="http://schemas.microsoft.com/office/drawing/2014/main" xmlns="" id="{01244A30-847B-43C4-BF30-BC0BFFAE61A4}"/>
              </a:ext>
            </a:extLst>
          </p:cNvPr>
          <p:cNvSpPr>
            <a:spLocks noGrp="1"/>
          </p:cNvSpPr>
          <p:nvPr>
            <p:ph idx="1"/>
          </p:nvPr>
        </p:nvSpPr>
        <p:spPr>
          <a:xfrm>
            <a:off x="2220913" y="1258416"/>
            <a:ext cx="7772400" cy="4114800"/>
          </a:xfrm>
        </p:spPr>
        <p:txBody>
          <a:bodyPr/>
          <a:lstStyle/>
          <a:p>
            <a:pPr>
              <a:spcBef>
                <a:spcPts val="0"/>
              </a:spcBef>
              <a:defRPr/>
            </a:pPr>
            <a:r>
              <a:rPr lang="en-US" altLang="en-US" sz="2600" dirty="0"/>
              <a:t>Presentations (cont.)</a:t>
            </a:r>
          </a:p>
          <a:p>
            <a:pPr lvl="1">
              <a:spcBef>
                <a:spcPts val="0"/>
              </a:spcBef>
              <a:defRPr/>
            </a:pPr>
            <a:r>
              <a:rPr lang="en-US" dirty="0"/>
              <a:t>“Predictable and Available Wireless” – Pascal </a:t>
            </a:r>
            <a:r>
              <a:rPr lang="en-US" dirty="0" err="1"/>
              <a:t>Thubert</a:t>
            </a:r>
            <a:r>
              <a:rPr lang="en-US" dirty="0"/>
              <a:t> (Cisco)</a:t>
            </a:r>
          </a:p>
          <a:p>
            <a:pPr lvl="3">
              <a:spcBef>
                <a:spcPts val="0"/>
              </a:spcBef>
              <a:defRPr/>
            </a:pPr>
            <a:r>
              <a:rPr lang="en-US" altLang="en-US" dirty="0">
                <a:hlinkClick r:id="rId2"/>
              </a:rPr>
              <a:t>https://mentor.ieee.org/802.11/dcn/18/11-18-1918-00-0rta-determinism-for-iot-considerations.pptx</a:t>
            </a:r>
            <a:r>
              <a:rPr lang="en-US" altLang="en-US" dirty="0"/>
              <a:t> </a:t>
            </a:r>
          </a:p>
          <a:p>
            <a:pPr lvl="3">
              <a:spcBef>
                <a:spcPts val="0"/>
              </a:spcBef>
              <a:defRPr/>
            </a:pPr>
            <a:r>
              <a:rPr lang="en-US" altLang="en-US" dirty="0"/>
              <a:t>No motions, no straw polls</a:t>
            </a:r>
          </a:p>
          <a:p>
            <a:pPr marL="457200" indent="-457200">
              <a:spcBef>
                <a:spcPts val="0"/>
              </a:spcBef>
            </a:pPr>
            <a:r>
              <a:rPr lang="en-GB" altLang="en-US" dirty="0"/>
              <a:t>Minutes</a:t>
            </a:r>
          </a:p>
          <a:p>
            <a:pPr lvl="1">
              <a:spcBef>
                <a:spcPts val="0"/>
              </a:spcBef>
            </a:pPr>
            <a:r>
              <a:rPr lang="en-GB" altLang="en-US" sz="1800" dirty="0"/>
              <a:t>  </a:t>
            </a:r>
            <a:r>
              <a:rPr lang="en-GB" altLang="en-US" sz="1800" dirty="0">
                <a:hlinkClick r:id="rId3"/>
              </a:rPr>
              <a:t>https://mentor.ieee.org/802.11/dcn/18/11-18-2013-00-0wng-wng-sc-2018-november-bangkok-meeting-minutes.docx</a:t>
            </a:r>
            <a:r>
              <a:rPr lang="en-GB" altLang="en-US" sz="1800" dirty="0"/>
              <a:t> </a:t>
            </a:r>
          </a:p>
          <a:p>
            <a:pPr>
              <a:spcBef>
                <a:spcPts val="0"/>
              </a:spcBef>
            </a:pPr>
            <a:r>
              <a:rPr lang="en-GB" altLang="ko-KR" dirty="0">
                <a:ea typeface="Gulim" pitchFamily="34" charset="-127"/>
              </a:rPr>
              <a:t>Plans for January </a:t>
            </a:r>
            <a:r>
              <a:rPr lang="en-GB" altLang="ko-KR" dirty="0" smtClean="0">
                <a:ea typeface="Gulim" pitchFamily="34" charset="-127"/>
              </a:rPr>
              <a:t>2019</a:t>
            </a:r>
            <a:endParaRPr lang="en-US" altLang="en-US" dirty="0"/>
          </a:p>
          <a:p>
            <a:pPr lvl="1">
              <a:spcBef>
                <a:spcPts val="0"/>
              </a:spcBef>
              <a:defRPr/>
            </a:pPr>
            <a:r>
              <a:rPr lang="en-US" altLang="en-US" dirty="0"/>
              <a:t>TBD</a:t>
            </a:r>
          </a:p>
          <a:p>
            <a:pPr>
              <a:spcBef>
                <a:spcPts val="0"/>
              </a:spcBef>
              <a:defRPr/>
            </a:pPr>
            <a:r>
              <a:rPr lang="en-US" altLang="en-US" dirty="0"/>
              <a:t>No motions in the SG, no conference calls</a:t>
            </a:r>
            <a:endParaRPr lang="en-GB" altLang="en-US" dirty="0"/>
          </a:p>
        </p:txBody>
      </p:sp>
      <p:sp>
        <p:nvSpPr>
          <p:cNvPr id="6" name="Slide Number Placeholder 5">
            <a:extLst>
              <a:ext uri="{FF2B5EF4-FFF2-40B4-BE49-F238E27FC236}">
                <a16:creationId xmlns:a16="http://schemas.microsoft.com/office/drawing/2014/main" xmlns="" id="{A9E89AF3-0E36-4636-BDEF-62A8B6C5FED5}"/>
              </a:ext>
            </a:extLst>
          </p:cNvPr>
          <p:cNvSpPr>
            <a:spLocks noGrp="1"/>
          </p:cNvSpPr>
          <p:nvPr>
            <p:ph type="sldNum" sz="quarter" idx="12"/>
          </p:nvPr>
        </p:nvSpPr>
        <p:spPr/>
        <p:txBody>
          <a:bodyPr/>
          <a:lstStyle/>
          <a:p>
            <a:pPr>
              <a:defRPr/>
            </a:pPr>
            <a:r>
              <a:rPr lang="en-GB" altLang="en-US"/>
              <a:t>Slide </a:t>
            </a:r>
            <a:fld id="{312366C1-4726-4453-8DE9-4CAACBB0E481}" type="slidenum">
              <a:rPr lang="en-GB" altLang="en-US" smtClean="0"/>
              <a:pPr>
                <a:defRPr/>
              </a:pPr>
              <a:t>60</a:t>
            </a:fld>
            <a:endParaRPr lang="en-GB" altLang="en-US"/>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en-GB" smtClean="0"/>
              <a:t>Jim Lansford (Qualcomm)</a:t>
            </a:r>
            <a:endParaRPr lang="en-GB" dirty="0"/>
          </a:p>
        </p:txBody>
      </p:sp>
    </p:spTree>
    <p:extLst>
      <p:ext uri="{BB962C8B-B14F-4D97-AF65-F5344CB8AC3E}">
        <p14:creationId xmlns:p14="http://schemas.microsoft.com/office/powerpoint/2010/main" val="37608177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4294967295"/>
          </p:nvPr>
        </p:nvSpPr>
        <p:spPr>
          <a:xfrm>
            <a:off x="5851525" y="6475413"/>
            <a:ext cx="565150" cy="182562"/>
          </a:xfrm>
          <a:prstGeom prst="rect">
            <a:avLst/>
          </a:prstGeom>
        </p:spPr>
        <p:txBody>
          <a:bodyPr/>
          <a:lstStyle/>
          <a:p>
            <a:pPr>
              <a:defRPr/>
            </a:pPr>
            <a:r>
              <a:rPr lang="en-US" smtClean="0"/>
              <a:t>Slide </a:t>
            </a:r>
            <a:fld id="{C81347C9-C12F-43D2-B3D1-D523E0829A79}" type="slidenum">
              <a:rPr lang="en-US" smtClean="0"/>
              <a:pPr>
                <a:defRPr/>
              </a:pPr>
              <a:t>61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November 2018 (Bangkok) closing report</a:t>
            </a:r>
          </a:p>
        </p:txBody>
      </p:sp>
      <p:sp>
        <p:nvSpPr>
          <p:cNvPr id="1030" name="Rectangle 6"/>
          <p:cNvSpPr>
            <a:spLocks noGrp="1" noChangeArrowheads="1"/>
          </p:cNvSpPr>
          <p:nvPr>
            <p:ph type="body" idx="1"/>
          </p:nvPr>
        </p:nvSpPr>
        <p:spPr>
          <a:xfrm>
            <a:off x="2209800" y="2330450"/>
            <a:ext cx="7772400" cy="381000"/>
          </a:xfrm>
        </p:spPr>
        <p:txBody>
          <a:bodyPr/>
          <a:lstStyle/>
          <a:p>
            <a:pPr marL="0" indent="0" algn="ctr">
              <a:defRPr/>
            </a:pPr>
            <a:r>
              <a:rPr lang="en-US" b="0" dirty="0" smtClean="0">
                <a:solidFill>
                  <a:schemeClr val="accent2">
                    <a:lumMod val="50000"/>
                  </a:schemeClr>
                </a:solidFill>
              </a:rPr>
              <a:t>15 November 2018</a:t>
            </a:r>
          </a:p>
        </p:txBody>
      </p:sp>
      <p:sp>
        <p:nvSpPr>
          <p:cNvPr id="2054" name="Rectangle 12"/>
          <p:cNvSpPr>
            <a:spLocks noChangeArrowheads="1"/>
          </p:cNvSpPr>
          <p:nvPr/>
        </p:nvSpPr>
        <p:spPr bwMode="auto">
          <a:xfrm>
            <a:off x="2057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nvPr>
        </p:nvGraphicFramePr>
        <p:xfrm>
          <a:off x="2209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xmlns="" val="20000"/>
                    </a:ext>
                  </a:extLst>
                </a:gridCol>
                <a:gridCol w="1924050">
                  <a:extLst>
                    <a:ext uri="{9D8B030D-6E8A-4147-A177-3AD203B41FA5}">
                      <a16:colId xmlns:a16="http://schemas.microsoft.com/office/drawing/2014/main" xmlns="" val="20001"/>
                    </a:ext>
                  </a:extLst>
                </a:gridCol>
                <a:gridCol w="1924050">
                  <a:extLst>
                    <a:ext uri="{9D8B030D-6E8A-4147-A177-3AD203B41FA5}">
                      <a16:colId xmlns:a16="http://schemas.microsoft.com/office/drawing/2014/main" xmlns="" val="20002"/>
                    </a:ext>
                  </a:extLst>
                </a:gridCol>
                <a:gridCol w="1924050">
                  <a:extLst>
                    <a:ext uri="{9D8B030D-6E8A-4147-A177-3AD203B41FA5}">
                      <a16:colId xmlns:a16="http://schemas.microsoft.com/office/drawing/2014/main" xmlns=""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xmlns="" val="10002"/>
                  </a:ext>
                </a:extLst>
              </a:tr>
            </a:tbl>
          </a:graphicData>
        </a:graphic>
      </p:graphicFrame>
      <p:sp>
        <p:nvSpPr>
          <p:cNvPr id="3" name="Date Placeholder 2"/>
          <p:cNvSpPr>
            <a:spLocks noGrp="1"/>
          </p:cNvSpPr>
          <p:nvPr>
            <p:ph type="dt" idx="15"/>
          </p:nvPr>
        </p:nvSpPr>
        <p:spPr/>
        <p:txBody>
          <a:bodyPr/>
          <a:lstStyle/>
          <a:p>
            <a:r>
              <a:rPr lang="en-US" smtClean="0"/>
              <a:t>November 2018</a:t>
            </a:r>
            <a:endParaRPr lang="en-GB" dirty="0"/>
          </a:p>
        </p:txBody>
      </p:sp>
      <p:sp>
        <p:nvSpPr>
          <p:cNvPr id="4" name="Footer Placeholder 3"/>
          <p:cNvSpPr>
            <a:spLocks noGrp="1"/>
          </p:cNvSpPr>
          <p:nvPr>
            <p:ph type="ftr" idx="14"/>
          </p:nvPr>
        </p:nvSpPr>
        <p:spPr/>
        <p:txBody>
          <a:bodyPr/>
          <a:lstStyle/>
          <a:p>
            <a:r>
              <a:rPr lang="en-GB" smtClean="0"/>
              <a:t>Andrew Myles (Cisco)</a:t>
            </a:r>
            <a:endParaRPr lang="en-GB" dirty="0"/>
          </a:p>
        </p:txBody>
      </p:sp>
    </p:spTree>
    <p:extLst>
      <p:ext uri="{BB962C8B-B14F-4D97-AF65-F5344CB8AC3E}">
        <p14:creationId xmlns:p14="http://schemas.microsoft.com/office/powerpoint/2010/main" val="27219182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8001000" cy="1066800"/>
          </a:xfrm>
        </p:spPr>
        <p:txBody>
          <a:bodyPr/>
          <a:lstStyle/>
          <a:p>
            <a:r>
              <a:rPr lang="en-AU" dirty="0" smtClean="0"/>
              <a:t>IEEE 802 JTC1 SC focused on executing the PSDO process</a:t>
            </a:r>
            <a:endParaRPr lang="en-AU" dirty="0"/>
          </a:p>
        </p:txBody>
      </p:sp>
      <p:sp>
        <p:nvSpPr>
          <p:cNvPr id="3" name="Content Placeholder 2"/>
          <p:cNvSpPr>
            <a:spLocks noGrp="1"/>
          </p:cNvSpPr>
          <p:nvPr>
            <p:ph idx="1"/>
          </p:nvPr>
        </p:nvSpPr>
        <p:spPr/>
        <p:txBody>
          <a:bodyPr/>
          <a:lstStyle/>
          <a:p>
            <a:r>
              <a:rPr lang="en-AU" dirty="0" smtClean="0"/>
              <a:t>IEEE 802 JTC1 SC achievements in Bangkok in Nov 2018</a:t>
            </a:r>
          </a:p>
          <a:p>
            <a:pPr lvl="1"/>
            <a:endParaRPr lang="en-AU" dirty="0" smtClean="0"/>
          </a:p>
        </p:txBody>
      </p:sp>
      <p:graphicFrame>
        <p:nvGraphicFramePr>
          <p:cNvPr id="9" name="Content Placeholder 5"/>
          <p:cNvGraphicFramePr>
            <a:graphicFrameLocks/>
          </p:cNvGraphicFramePr>
          <p:nvPr>
            <p:extLst/>
          </p:nvPr>
        </p:nvGraphicFramePr>
        <p:xfrm>
          <a:off x="2362200" y="24384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xmlns="" val="4026387333"/>
                    </a:ext>
                  </a:extLst>
                </a:gridCol>
                <a:gridCol w="1930400">
                  <a:extLst>
                    <a:ext uri="{9D8B030D-6E8A-4147-A177-3AD203B41FA5}">
                      <a16:colId xmlns:a16="http://schemas.microsoft.com/office/drawing/2014/main" xmlns="" val="1749157900"/>
                    </a:ext>
                  </a:extLst>
                </a:gridCol>
                <a:gridCol w="1930400">
                  <a:extLst>
                    <a:ext uri="{9D8B030D-6E8A-4147-A177-3AD203B41FA5}">
                      <a16:colId xmlns:a16="http://schemas.microsoft.com/office/drawing/2014/main" xmlns=""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xmlns="" val="2218623818"/>
                  </a:ext>
                </a:extLst>
              </a:tr>
              <a:tr h="370840">
                <a:tc>
                  <a:txBody>
                    <a:bodyPr/>
                    <a:lstStyle/>
                    <a:p>
                      <a:pPr algn="ctr"/>
                      <a:r>
                        <a:rPr lang="en-AU" b="1" dirty="0" smtClean="0"/>
                        <a:t>802.1</a:t>
                      </a:r>
                      <a:endParaRPr lang="en-AU" b="1" dirty="0"/>
                    </a:p>
                  </a:txBody>
                  <a:tcPr/>
                </a:tc>
                <a:tc>
                  <a:txBody>
                    <a:bodyPr/>
                    <a:lstStyle/>
                    <a:p>
                      <a:pPr algn="ctr"/>
                      <a:r>
                        <a:rPr lang="en-AU" dirty="0" smtClean="0"/>
                        <a:t>22</a:t>
                      </a:r>
                      <a:endParaRPr lang="en-AU" dirty="0"/>
                    </a:p>
                  </a:txBody>
                  <a:tcPr/>
                </a:tc>
                <a:tc>
                  <a:txBody>
                    <a:bodyPr/>
                    <a:lstStyle/>
                    <a:p>
                      <a:pPr algn="ctr"/>
                      <a:r>
                        <a:rPr lang="en-AU" dirty="0" smtClean="0"/>
                        <a:t>16</a:t>
                      </a:r>
                      <a:endParaRPr lang="en-AU" dirty="0"/>
                    </a:p>
                  </a:txBody>
                  <a:tcPr/>
                </a:tc>
                <a:extLst>
                  <a:ext uri="{0D108BD9-81ED-4DB2-BD59-A6C34878D82A}">
                    <a16:rowId xmlns:a16="http://schemas.microsoft.com/office/drawing/2014/main" xmlns="" val="2541870238"/>
                  </a:ext>
                </a:extLst>
              </a:tr>
              <a:tr h="370840">
                <a:tc>
                  <a:txBody>
                    <a:bodyPr/>
                    <a:lstStyle/>
                    <a:p>
                      <a:pPr algn="ctr"/>
                      <a:r>
                        <a:rPr lang="en-AU" b="1" dirty="0" smtClean="0"/>
                        <a:t>802.3</a:t>
                      </a:r>
                    </a:p>
                  </a:txBody>
                  <a:tcPr/>
                </a:tc>
                <a:tc>
                  <a:txBody>
                    <a:bodyPr/>
                    <a:lstStyle/>
                    <a:p>
                      <a:pPr algn="ctr"/>
                      <a:r>
                        <a:rPr lang="en-AU" dirty="0" smtClean="0"/>
                        <a:t>9</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xmlns="" val="2616437558"/>
                  </a:ext>
                </a:extLst>
              </a:tr>
              <a:tr h="370840">
                <a:tc>
                  <a:txBody>
                    <a:bodyPr/>
                    <a:lstStyle/>
                    <a:p>
                      <a:pPr algn="ctr"/>
                      <a:r>
                        <a:rPr lang="en-AU" b="1" dirty="0" smtClean="0"/>
                        <a:t>802.11</a:t>
                      </a:r>
                      <a:endParaRPr lang="en-AU" b="1" dirty="0"/>
                    </a:p>
                  </a:txBody>
                  <a:tcPr/>
                </a:tc>
                <a:tc>
                  <a:txBody>
                    <a:bodyPr/>
                    <a:lstStyle/>
                    <a:p>
                      <a:pPr algn="ctr"/>
                      <a:r>
                        <a:rPr lang="en-AU" dirty="0" smtClean="0"/>
                        <a:t>7</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xmlns=""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xmlns=""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xmlns="" val="1930315798"/>
                  </a:ext>
                </a:extLst>
              </a:tr>
              <a:tr h="370840">
                <a:tc>
                  <a:txBody>
                    <a:bodyPr/>
                    <a:lstStyle/>
                    <a:p>
                      <a:pPr algn="ctr"/>
                      <a:r>
                        <a:rPr lang="en-AU" b="1" dirty="0" smtClean="0"/>
                        <a:t>802.21</a:t>
                      </a:r>
                      <a:endParaRPr lang="en-AU" b="1" dirty="0"/>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xmlns=""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56360250"/>
                  </a:ext>
                </a:extLst>
              </a:tr>
              <a:tr h="370840">
                <a:tc>
                  <a:txBody>
                    <a:bodyPr/>
                    <a:lstStyle/>
                    <a:p>
                      <a:pPr algn="ctr"/>
                      <a:r>
                        <a:rPr lang="en-AU" b="1" dirty="0" smtClean="0"/>
                        <a:t>All</a:t>
                      </a:r>
                      <a:endParaRPr lang="en-AU" b="1" dirty="0"/>
                    </a:p>
                  </a:txBody>
                  <a:tcPr/>
                </a:tc>
                <a:tc>
                  <a:txBody>
                    <a:bodyPr/>
                    <a:lstStyle/>
                    <a:p>
                      <a:pPr algn="ctr"/>
                      <a:r>
                        <a:rPr lang="en-AU" b="1" dirty="0" smtClean="0"/>
                        <a:t>44</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3024263602"/>
                  </a:ext>
                </a:extLst>
              </a:tr>
            </a:tbl>
          </a:graphicData>
        </a:graphic>
      </p:graphicFrame>
      <p:sp>
        <p:nvSpPr>
          <p:cNvPr id="6" name="Date Placeholder 5"/>
          <p:cNvSpPr>
            <a:spLocks noGrp="1"/>
          </p:cNvSpPr>
          <p:nvPr>
            <p:ph type="dt" idx="15"/>
          </p:nvPr>
        </p:nvSpPr>
        <p:spPr/>
        <p:txBody>
          <a:bodyPr/>
          <a:lstStyle/>
          <a:p>
            <a:r>
              <a:rPr lang="en-US" smtClean="0"/>
              <a:t>November 2018</a:t>
            </a:r>
            <a:endParaRPr lang="en-GB" dirty="0"/>
          </a:p>
        </p:txBody>
      </p:sp>
      <p:sp>
        <p:nvSpPr>
          <p:cNvPr id="7" name="Footer Placeholder 6"/>
          <p:cNvSpPr>
            <a:spLocks noGrp="1"/>
          </p:cNvSpPr>
          <p:nvPr>
            <p:ph type="ftr" idx="14"/>
          </p:nvPr>
        </p:nvSpPr>
        <p:spPr/>
        <p:txBody>
          <a:bodyPr/>
          <a:lstStyle/>
          <a:p>
            <a:r>
              <a:rPr lang="en-GB" smtClean="0"/>
              <a:t>Andrew Myles (Cisco)</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62</a:t>
            </a:fld>
            <a:endParaRPr lang="en-GB" dirty="0"/>
          </a:p>
        </p:txBody>
      </p:sp>
    </p:spTree>
    <p:extLst>
      <p:ext uri="{BB962C8B-B14F-4D97-AF65-F5344CB8AC3E}">
        <p14:creationId xmlns:p14="http://schemas.microsoft.com/office/powerpoint/2010/main" val="9986220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8001000" cy="1066800"/>
          </a:xfrm>
        </p:spPr>
        <p:txBody>
          <a:bodyPr/>
          <a:lstStyle/>
          <a:p>
            <a:r>
              <a:rPr lang="en-AU" dirty="0" smtClean="0"/>
              <a:t>IEEE 802 JTC1 SC focused on executing the PSDO process</a:t>
            </a:r>
            <a:endParaRPr lang="en-AU" dirty="0"/>
          </a:p>
        </p:txBody>
      </p:sp>
      <p:sp>
        <p:nvSpPr>
          <p:cNvPr id="3" name="Content Placeholder 2"/>
          <p:cNvSpPr>
            <a:spLocks noGrp="1"/>
          </p:cNvSpPr>
          <p:nvPr>
            <p:ph idx="1"/>
          </p:nvPr>
        </p:nvSpPr>
        <p:spPr>
          <a:xfrm>
            <a:off x="914401" y="1828801"/>
            <a:ext cx="10361084" cy="4265614"/>
          </a:xfrm>
        </p:spPr>
        <p:txBody>
          <a:bodyPr/>
          <a:lstStyle/>
          <a:p>
            <a:r>
              <a:rPr lang="en-AU" dirty="0" smtClean="0"/>
              <a:t>IEEE 802 JTC1 SC achievements in Bangkok in Nov 2018</a:t>
            </a:r>
          </a:p>
          <a:p>
            <a:pPr lvl="1"/>
            <a:r>
              <a:rPr lang="en-AU" dirty="0" smtClean="0"/>
              <a:t>Processed 44 </a:t>
            </a:r>
            <a:r>
              <a:rPr lang="en-AU" dirty="0"/>
              <a:t>standards </a:t>
            </a:r>
            <a:r>
              <a:rPr lang="en-AU" dirty="0" smtClean="0"/>
              <a:t>in PSDO pipeline</a:t>
            </a:r>
            <a:endParaRPr lang="en-AU" dirty="0"/>
          </a:p>
          <a:p>
            <a:pPr lvl="2"/>
            <a:r>
              <a:rPr lang="en-AU" dirty="0" smtClean="0"/>
              <a:t>802.11aj/</a:t>
            </a:r>
            <a:r>
              <a:rPr lang="en-AU" dirty="0" err="1" smtClean="0"/>
              <a:t>ak</a:t>
            </a:r>
            <a:r>
              <a:rPr lang="en-AU" dirty="0" smtClean="0"/>
              <a:t>/</a:t>
            </a:r>
            <a:r>
              <a:rPr lang="en-AU" dirty="0" err="1" smtClean="0"/>
              <a:t>aq</a:t>
            </a:r>
            <a:r>
              <a:rPr lang="en-AU" dirty="0" smtClean="0"/>
              <a:t> will enter PSDO process in Nov 2018</a:t>
            </a:r>
          </a:p>
          <a:p>
            <a:pPr lvl="3"/>
            <a:r>
              <a:rPr lang="en-AU" dirty="0" smtClean="0"/>
              <a:t>802.11 WG/EC motions</a:t>
            </a:r>
          </a:p>
          <a:p>
            <a:pPr lvl="2"/>
            <a:r>
              <a:rPr lang="en-AU" dirty="0" smtClean="0"/>
              <a:t>802.16 will withdraw from PSDO process</a:t>
            </a:r>
          </a:p>
          <a:p>
            <a:pPr lvl="3"/>
            <a:r>
              <a:rPr lang="en-AU" dirty="0" smtClean="0"/>
              <a:t>EC motion</a:t>
            </a:r>
          </a:p>
          <a:p>
            <a:pPr lvl="2"/>
            <a:r>
              <a:rPr lang="en-AU" dirty="0" smtClean="0"/>
              <a:t>802.1SAEcg FDIS &amp; 802.</a:t>
            </a:r>
            <a:r>
              <a:rPr lang="en-AU" dirty="0" smtClean="0">
                <a:cs typeface="Arial" panose="020B0604020202020204" pitchFamily="34" charset="0"/>
              </a:rPr>
              <a:t>1AR-Rev 60-day responses approved</a:t>
            </a:r>
          </a:p>
          <a:p>
            <a:pPr lvl="3"/>
            <a:r>
              <a:rPr lang="en-AU" dirty="0" smtClean="0">
                <a:cs typeface="Arial" panose="020B0604020202020204" pitchFamily="34" charset="0"/>
              </a:rPr>
              <a:t>802.1 </a:t>
            </a:r>
            <a:r>
              <a:rPr lang="en-AU" dirty="0" smtClean="0"/>
              <a:t>WG/EC motions</a:t>
            </a:r>
          </a:p>
          <a:p>
            <a:pPr lvl="1"/>
            <a:r>
              <a:rPr lang="en-AU" dirty="0" smtClean="0"/>
              <a:t>Noted many ballots closing soon (next </a:t>
            </a:r>
            <a:r>
              <a:rPr lang="en-AU" dirty="0"/>
              <a:t>2</a:t>
            </a:r>
            <a:r>
              <a:rPr lang="en-AU" dirty="0" smtClean="0"/>
              <a:t> months)</a:t>
            </a:r>
          </a:p>
          <a:p>
            <a:pPr lvl="2"/>
            <a:r>
              <a:rPr lang="en-AU" dirty="0" smtClean="0"/>
              <a:t>60 day ballot</a:t>
            </a:r>
          </a:p>
          <a:p>
            <a:pPr lvl="2"/>
            <a:r>
              <a:rPr lang="en-AU" dirty="0" smtClean="0"/>
              <a:t>FDIS ballot</a:t>
            </a:r>
          </a:p>
          <a:p>
            <a:pPr lvl="3"/>
            <a:r>
              <a:rPr lang="en-AU" dirty="0" smtClean="0"/>
              <a:t>802.1CB, 802.1Qci, 802.1Qch, 802c</a:t>
            </a:r>
          </a:p>
          <a:p>
            <a:pPr lvl="3"/>
            <a:r>
              <a:rPr lang="en-AU" dirty="0" smtClean="0"/>
              <a:t>802.3bs, 802.3cc</a:t>
            </a:r>
          </a:p>
          <a:p>
            <a:pPr lvl="3"/>
            <a:r>
              <a:rPr lang="en-AU" dirty="0" smtClean="0"/>
              <a:t>802.11ai</a:t>
            </a:r>
            <a:endParaRPr lang="en-AU" dirty="0"/>
          </a:p>
          <a:p>
            <a:pPr lvl="2"/>
            <a:endParaRPr lang="en-AU" dirty="0" smtClean="0"/>
          </a:p>
          <a:p>
            <a:pPr lvl="2"/>
            <a:endParaRPr lang="en-AU" dirty="0" smtClean="0"/>
          </a:p>
        </p:txBody>
      </p:sp>
      <p:sp>
        <p:nvSpPr>
          <p:cNvPr id="6" name="Date Placeholder 5"/>
          <p:cNvSpPr>
            <a:spLocks noGrp="1"/>
          </p:cNvSpPr>
          <p:nvPr>
            <p:ph type="dt" idx="15"/>
          </p:nvPr>
        </p:nvSpPr>
        <p:spPr/>
        <p:txBody>
          <a:bodyPr/>
          <a:lstStyle/>
          <a:p>
            <a:r>
              <a:rPr lang="en-US" smtClean="0"/>
              <a:t>November 2018</a:t>
            </a:r>
            <a:endParaRPr lang="en-GB" dirty="0"/>
          </a:p>
        </p:txBody>
      </p:sp>
      <p:sp>
        <p:nvSpPr>
          <p:cNvPr id="7" name="Footer Placeholder 6"/>
          <p:cNvSpPr>
            <a:spLocks noGrp="1"/>
          </p:cNvSpPr>
          <p:nvPr>
            <p:ph type="ftr" idx="14"/>
          </p:nvPr>
        </p:nvSpPr>
        <p:spPr/>
        <p:txBody>
          <a:bodyPr/>
          <a:lstStyle/>
          <a:p>
            <a:r>
              <a:rPr lang="en-GB" smtClean="0"/>
              <a:t>Andrew Myles (Cisco)</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63</a:t>
            </a:fld>
            <a:endParaRPr lang="en-GB" dirty="0"/>
          </a:p>
        </p:txBody>
      </p:sp>
    </p:spTree>
    <p:extLst>
      <p:ext uri="{BB962C8B-B14F-4D97-AF65-F5344CB8AC3E}">
        <p14:creationId xmlns:p14="http://schemas.microsoft.com/office/powerpoint/2010/main" val="3582126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JTC1 SC will focus on executing the PSDO process in St Louis in January 2019</a:t>
            </a:r>
            <a:endParaRPr lang="en-AU" dirty="0"/>
          </a:p>
        </p:txBody>
      </p:sp>
      <p:sp>
        <p:nvSpPr>
          <p:cNvPr id="3" name="Content Placeholder 2"/>
          <p:cNvSpPr>
            <a:spLocks noGrp="1"/>
          </p:cNvSpPr>
          <p:nvPr>
            <p:ph idx="1"/>
          </p:nvPr>
        </p:nvSpPr>
        <p:spPr/>
        <p:txBody>
          <a:bodyPr/>
          <a:lstStyle/>
          <a:p>
            <a:r>
              <a:rPr lang="en-AU" dirty="0" smtClean="0"/>
              <a:t>IEEE 802 JTC1 SC plans for St Louis in January 2019</a:t>
            </a:r>
          </a:p>
          <a:p>
            <a:pPr lvl="1"/>
            <a:r>
              <a:rPr lang="en-AU" dirty="0" smtClean="0"/>
              <a:t>Execute PSDO process</a:t>
            </a:r>
          </a:p>
          <a:p>
            <a:pPr lvl="1"/>
            <a:r>
              <a:rPr lang="en-AU" dirty="0" smtClean="0"/>
              <a:t>Start preparing for next SC6 meeting</a:t>
            </a:r>
          </a:p>
          <a:p>
            <a:pPr lvl="1"/>
            <a:endParaRPr lang="en-AU" dirty="0"/>
          </a:p>
        </p:txBody>
      </p:sp>
      <p:sp>
        <p:nvSpPr>
          <p:cNvPr id="6" name="Date Placeholder 5"/>
          <p:cNvSpPr>
            <a:spLocks noGrp="1"/>
          </p:cNvSpPr>
          <p:nvPr>
            <p:ph type="dt" idx="15"/>
          </p:nvPr>
        </p:nvSpPr>
        <p:spPr/>
        <p:txBody>
          <a:bodyPr/>
          <a:lstStyle/>
          <a:p>
            <a:r>
              <a:rPr lang="en-US" smtClean="0"/>
              <a:t>November 2018</a:t>
            </a:r>
            <a:endParaRPr lang="en-GB" dirty="0"/>
          </a:p>
        </p:txBody>
      </p:sp>
      <p:sp>
        <p:nvSpPr>
          <p:cNvPr id="7" name="Footer Placeholder 6"/>
          <p:cNvSpPr>
            <a:spLocks noGrp="1"/>
          </p:cNvSpPr>
          <p:nvPr>
            <p:ph type="ftr" idx="14"/>
          </p:nvPr>
        </p:nvSpPr>
        <p:spPr/>
        <p:txBody>
          <a:bodyPr/>
          <a:lstStyle/>
          <a:p>
            <a:r>
              <a:rPr lang="en-GB" smtClean="0"/>
              <a:t>Andrew Myles (Cisco)</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64</a:t>
            </a:fld>
            <a:endParaRPr lang="en-GB" dirty="0"/>
          </a:p>
        </p:txBody>
      </p:sp>
    </p:spTree>
    <p:extLst>
      <p:ext uri="{BB962C8B-B14F-4D97-AF65-F5344CB8AC3E}">
        <p14:creationId xmlns:p14="http://schemas.microsoft.com/office/powerpoint/2010/main" val="24465121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77FB121F-92AD-4A94-B9B7-431A9F07F0F0}" type="slidenum">
              <a:rPr lang="en-US" smtClean="0"/>
              <a:pPr>
                <a:defRPr/>
              </a:pPr>
              <a:t>65</a:t>
            </a:fld>
            <a:endParaRPr lang="en-US" smtClean="0"/>
          </a:p>
        </p:txBody>
      </p:sp>
      <p:sp>
        <p:nvSpPr>
          <p:cNvPr id="2053" name="Rectangle 2"/>
          <p:cNvSpPr>
            <a:spLocks noGrp="1" noChangeArrowheads="1"/>
          </p:cNvSpPr>
          <p:nvPr>
            <p:ph type="title"/>
          </p:nvPr>
        </p:nvSpPr>
        <p:spPr>
          <a:xfrm>
            <a:off x="2209800" y="685800"/>
            <a:ext cx="7924800" cy="1066800"/>
          </a:xfrm>
        </p:spPr>
        <p:txBody>
          <a:bodyPr/>
          <a:lstStyle/>
          <a:p>
            <a:r>
              <a:rPr lang="en-US" altLang="en-US" dirty="0" err="1" smtClean="0"/>
              <a:t>TGmd</a:t>
            </a:r>
            <a:r>
              <a:rPr lang="en-US" altLang="en-US" dirty="0" smtClean="0"/>
              <a:t> November 2018 Closing Report</a:t>
            </a:r>
          </a:p>
        </p:txBody>
      </p:sp>
      <p:sp>
        <p:nvSpPr>
          <p:cNvPr id="2054" name="Rectangle 6"/>
          <p:cNvSpPr>
            <a:spLocks noGrp="1" noChangeArrowheads="1"/>
          </p:cNvSpPr>
          <p:nvPr>
            <p:ph type="body" idx="1"/>
          </p:nvPr>
        </p:nvSpPr>
        <p:spPr>
          <a:xfrm>
            <a:off x="2209800" y="1524000"/>
            <a:ext cx="7772400" cy="381000"/>
          </a:xfrm>
        </p:spPr>
        <p:txBody>
          <a:bodyPr/>
          <a:lstStyle/>
          <a:p>
            <a:pPr algn="ctr">
              <a:lnSpc>
                <a:spcPct val="90000"/>
              </a:lnSpc>
              <a:buFontTx/>
              <a:buNone/>
            </a:pPr>
            <a:r>
              <a:rPr lang="en-US" altLang="en-US" sz="2000" dirty="0"/>
              <a:t>Date:</a:t>
            </a:r>
            <a:r>
              <a:rPr lang="en-US" altLang="en-US" sz="2000" b="0" dirty="0"/>
              <a:t> 2018-11-15</a:t>
            </a:r>
          </a:p>
        </p:txBody>
      </p:sp>
      <p:graphicFrame>
        <p:nvGraphicFramePr>
          <p:cNvPr id="2055" name="Object 11"/>
          <p:cNvGraphicFramePr>
            <a:graphicFrameLocks noChangeAspect="1"/>
          </p:cNvGraphicFramePr>
          <p:nvPr>
            <p:extLst/>
          </p:nvPr>
        </p:nvGraphicFramePr>
        <p:xfrm>
          <a:off x="2044700" y="2274889"/>
          <a:ext cx="8102600" cy="2498725"/>
        </p:xfrm>
        <a:graphic>
          <a:graphicData uri="http://schemas.openxmlformats.org/presentationml/2006/ole">
            <mc:AlternateContent xmlns:mc="http://schemas.openxmlformats.org/markup-compatibility/2006">
              <mc:Choice xmlns:v="urn:schemas-microsoft-com:vml" Requires="v">
                <p:oleObj spid="_x0000_s43030" name="Document" r:id="rId4" imgW="8254447" imgH="2544858" progId="Word.Document.8">
                  <p:embed/>
                </p:oleObj>
              </mc:Choice>
              <mc:Fallback>
                <p:oleObj name="Document" r:id="rId4" imgW="8254447" imgH="2544858" progId="Word.Document.8">
                  <p:embed/>
                  <p:pic>
                    <p:nvPicPr>
                      <p:cNvPr id="0" name=""/>
                      <p:cNvPicPr>
                        <a:picLocks noChangeAspect="1" noChangeArrowheads="1"/>
                      </p:cNvPicPr>
                      <p:nvPr/>
                    </p:nvPicPr>
                    <p:blipFill>
                      <a:blip r:embed="rId5"/>
                      <a:srcRect/>
                      <a:stretch>
                        <a:fillRect/>
                      </a:stretch>
                    </p:blipFill>
                    <p:spPr bwMode="auto">
                      <a:xfrm>
                        <a:off x="2044700" y="2274889"/>
                        <a:ext cx="8102600" cy="249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b="1">
                <a:solidFill>
                  <a:schemeClr val="tx1"/>
                </a:solidFill>
                <a:latin typeface="Times New Roman" pitchFamily="18" charset="0"/>
              </a:defRPr>
            </a:lvl1pPr>
            <a:lvl2pPr marL="742950" indent="-285750" eaLnBrk="0" hangingPunct="0">
              <a:spcBef>
                <a:spcPct val="20000"/>
              </a:spcBef>
              <a:buChar char="–"/>
              <a:defRPr sz="2000">
                <a:solidFill>
                  <a:schemeClr val="tx1"/>
                </a:solidFill>
                <a:latin typeface="Times New Roman" pitchFamily="18" charset="0"/>
              </a:defRPr>
            </a:lvl2pPr>
            <a:lvl3pPr marL="1143000" indent="-228600" eaLnBrk="0" hangingPunct="0">
              <a:spcBef>
                <a:spcPct val="20000"/>
              </a:spcBef>
              <a:buChar char="•"/>
              <a:defRPr>
                <a:solidFill>
                  <a:schemeClr val="tx1"/>
                </a:solidFill>
                <a:latin typeface="Times New Roman" pitchFamily="18" charset="0"/>
              </a:defRPr>
            </a:lvl3pPr>
            <a:lvl4pPr marL="1600200" indent="-228600" eaLnBrk="0" hangingPunct="0">
              <a:spcBef>
                <a:spcPct val="20000"/>
              </a:spcBef>
              <a:buChar char="–"/>
              <a:defRPr sz="1600">
                <a:solidFill>
                  <a:schemeClr val="tx1"/>
                </a:solidFill>
                <a:latin typeface="Times New Roman" pitchFamily="18" charset="0"/>
              </a:defRPr>
            </a:lvl4pPr>
            <a:lvl5pPr marL="2057400" indent="-228600" eaLnBrk="0" hangingPunct="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US" altLang="en-US" sz="2000"/>
              <a:t>Authors:</a:t>
            </a:r>
            <a:endParaRPr lang="en-US" altLang="en-US" sz="2000" b="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Dorothy Stanley (HPE)</a:t>
            </a:r>
            <a:endParaRPr lang="en-GB" dirty="0"/>
          </a:p>
        </p:txBody>
      </p:sp>
    </p:spTree>
    <p:extLst>
      <p:ext uri="{BB962C8B-B14F-4D97-AF65-F5344CB8AC3E}">
        <p14:creationId xmlns:p14="http://schemas.microsoft.com/office/powerpoint/2010/main" val="9097320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5"/>
          <p:cNvSpPr>
            <a:spLocks noGrp="1"/>
          </p:cNvSpPr>
          <p:nvPr>
            <p:ph type="sldNum" sz="quarter"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56D6E298-42C4-4845-8665-E35DE2769254}" type="slidenum">
              <a:rPr lang="en-US" smtClean="0"/>
              <a:pPr>
                <a:defRPr/>
              </a:pPr>
              <a:t>66</a:t>
            </a:fld>
            <a:endParaRPr lang="en-US" smtClean="0"/>
          </a:p>
        </p:txBody>
      </p:sp>
      <p:sp>
        <p:nvSpPr>
          <p:cNvPr id="3077" name="Rectangle 2"/>
          <p:cNvSpPr>
            <a:spLocks noGrp="1" noChangeArrowheads="1"/>
          </p:cNvSpPr>
          <p:nvPr>
            <p:ph type="title"/>
          </p:nvPr>
        </p:nvSpPr>
        <p:spPr/>
        <p:txBody>
          <a:bodyPr/>
          <a:lstStyle/>
          <a:p>
            <a:r>
              <a:rPr lang="en-US" altLang="en-US" dirty="0" smtClean="0"/>
              <a:t>Abstract</a:t>
            </a:r>
          </a:p>
        </p:txBody>
      </p:sp>
      <p:sp>
        <p:nvSpPr>
          <p:cNvPr id="3078" name="Rectangle 3"/>
          <p:cNvSpPr>
            <a:spLocks noGrp="1" noChangeArrowheads="1"/>
          </p:cNvSpPr>
          <p:nvPr>
            <p:ph type="body" idx="1"/>
          </p:nvPr>
        </p:nvSpPr>
        <p:spPr/>
        <p:txBody>
          <a:bodyPr/>
          <a:lstStyle/>
          <a:p>
            <a:pPr>
              <a:buFontTx/>
              <a:buNone/>
            </a:pPr>
            <a:r>
              <a:rPr lang="en-US" altLang="en-US" dirty="0" smtClean="0"/>
              <a:t>	This presentation contains the IEEE 802.11 </a:t>
            </a:r>
            <a:r>
              <a:rPr lang="en-US" altLang="en-US" dirty="0" err="1" smtClean="0"/>
              <a:t>TGmd</a:t>
            </a:r>
            <a:r>
              <a:rPr lang="en-US" altLang="en-US" dirty="0" smtClean="0"/>
              <a:t> closing report for the November 2018 session.</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Dorothy Stanley (HPE)</a:t>
            </a:r>
            <a:endParaRPr lang="en-GB" dirty="0"/>
          </a:p>
        </p:txBody>
      </p:sp>
    </p:spTree>
    <p:extLst>
      <p:ext uri="{BB962C8B-B14F-4D97-AF65-F5344CB8AC3E}">
        <p14:creationId xmlns:p14="http://schemas.microsoft.com/office/powerpoint/2010/main" val="31567175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838200"/>
            <a:ext cx="7772400" cy="1066800"/>
          </a:xfrm>
        </p:spPr>
        <p:txBody>
          <a:bodyPr/>
          <a:lstStyle/>
          <a:p>
            <a:r>
              <a:rPr lang="en-US" dirty="0" smtClean="0"/>
              <a:t>Work completed this week </a:t>
            </a:r>
            <a:r>
              <a:rPr lang="en-US" dirty="0"/>
              <a:t/>
            </a:r>
            <a:br>
              <a:rPr lang="en-US" dirty="0"/>
            </a:br>
            <a:endParaRPr lang="en-US" dirty="0"/>
          </a:p>
        </p:txBody>
      </p:sp>
      <p:sp>
        <p:nvSpPr>
          <p:cNvPr id="3" name="Content Placeholder 2"/>
          <p:cNvSpPr>
            <a:spLocks noGrp="1"/>
          </p:cNvSpPr>
          <p:nvPr>
            <p:ph idx="1"/>
          </p:nvPr>
        </p:nvSpPr>
        <p:spPr>
          <a:xfrm>
            <a:off x="1905000" y="1447800"/>
            <a:ext cx="8382000" cy="4114800"/>
          </a:xfrm>
        </p:spPr>
        <p:txBody>
          <a:bodyPr/>
          <a:lstStyle/>
          <a:p>
            <a:pPr>
              <a:defRPr/>
            </a:pPr>
            <a:r>
              <a:rPr lang="en-US" altLang="ja-JP" dirty="0" smtClean="0"/>
              <a:t>Completed comment resolution of 623 comments received in LB232</a:t>
            </a:r>
          </a:p>
          <a:p>
            <a:pPr>
              <a:defRPr/>
            </a:pPr>
            <a:r>
              <a:rPr lang="en-US" altLang="ja-JP" dirty="0" smtClean="0"/>
              <a:t>Approved motion for recirculation Letter Ballot</a:t>
            </a:r>
          </a:p>
          <a:p>
            <a:pPr lvl="1">
              <a:defRPr/>
            </a:pPr>
            <a:r>
              <a:rPr lang="en-US" altLang="ja-JP" dirty="0" smtClean="0"/>
              <a:t>30 day</a:t>
            </a:r>
          </a:p>
          <a:p>
            <a:pPr lvl="1">
              <a:defRPr/>
            </a:pPr>
            <a:r>
              <a:rPr lang="en-US" altLang="ja-JP" dirty="0" smtClean="0"/>
              <a:t>Anticipated open date: during week of Dec 10</a:t>
            </a:r>
            <a:r>
              <a:rPr lang="en-US" altLang="ja-JP" baseline="30000" dirty="0" smtClean="0"/>
              <a:t>th</a:t>
            </a:r>
            <a:endParaRPr lang="en-US" altLang="ja-JP" dirty="0" smtClean="0"/>
          </a:p>
          <a:p>
            <a:pPr>
              <a:defRPr/>
            </a:pPr>
            <a:r>
              <a:rPr lang="en-US" dirty="0" smtClean="0"/>
              <a:t>No changes to </a:t>
            </a:r>
            <a:r>
              <a:rPr lang="en-US" dirty="0" err="1" smtClean="0"/>
              <a:t>TGmd</a:t>
            </a:r>
            <a:r>
              <a:rPr lang="en-US" dirty="0" smtClean="0"/>
              <a:t> schedule</a:t>
            </a:r>
          </a:p>
          <a:p>
            <a:r>
              <a:rPr lang="en-US" dirty="0" smtClean="0"/>
              <a:t>Agenda</a:t>
            </a:r>
            <a:endParaRPr lang="en-US" dirty="0"/>
          </a:p>
          <a:p>
            <a:pPr lvl="1"/>
            <a:r>
              <a:rPr lang="en-US" dirty="0">
                <a:hlinkClick r:id="rId3"/>
              </a:rPr>
              <a:t>https://</a:t>
            </a:r>
            <a:r>
              <a:rPr lang="en-US" dirty="0" smtClean="0">
                <a:hlinkClick r:id="rId3"/>
              </a:rPr>
              <a:t>mentor.ieee.org/802.11/dcn/18/11-18-1712-08-000m-2018-november-tgmd-agenda.pptx</a:t>
            </a:r>
            <a:r>
              <a:rPr lang="en-US" dirty="0" smtClean="0"/>
              <a:t> </a:t>
            </a:r>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67</a:t>
            </a:fld>
            <a:endParaRPr lang="en-US"/>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en-GB" smtClean="0"/>
              <a:t>Dorothy Stanley (HPE)</a:t>
            </a:r>
            <a:endParaRPr lang="en-GB" dirty="0"/>
          </a:p>
        </p:txBody>
      </p:sp>
    </p:spTree>
    <p:extLst>
      <p:ext uri="{BB962C8B-B14F-4D97-AF65-F5344CB8AC3E}">
        <p14:creationId xmlns:p14="http://schemas.microsoft.com/office/powerpoint/2010/main" val="41475910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Instruct the editor to prepare P802.11REVmd D2.0 and</a:t>
            </a:r>
            <a:endParaRPr lang="en-GB" dirty="0"/>
          </a:p>
          <a:p>
            <a:pPr lvl="0"/>
            <a:r>
              <a:rPr lang="en-US" dirty="0"/>
              <a:t>Approve a 30 day Working Group Technical Letter Ballot asking the question “Should P802.11REVmd D2.0 be forwarded to Sponsor Ballot?”</a:t>
            </a:r>
            <a:endParaRPr lang="en-GB" dirty="0"/>
          </a:p>
          <a:p>
            <a:endParaRPr lang="en-GB" dirty="0" smtClean="0"/>
          </a:p>
          <a:p>
            <a:r>
              <a:rPr lang="en-GB" dirty="0" smtClean="0"/>
              <a:t>Moved</a:t>
            </a:r>
            <a:r>
              <a:rPr lang="en-GB" dirty="0"/>
              <a:t>: Graham Smith</a:t>
            </a:r>
          </a:p>
          <a:p>
            <a:r>
              <a:rPr lang="en-US" altLang="en-US" dirty="0"/>
              <a:t>Seconded: Mark Rison</a:t>
            </a:r>
          </a:p>
          <a:p>
            <a:r>
              <a:rPr lang="en-US" altLang="en-US" dirty="0"/>
              <a:t>Result: 14-0-0</a:t>
            </a:r>
            <a:endParaRPr lang="en-US" altLang="en-US" sz="2000" dirty="0"/>
          </a:p>
          <a:p>
            <a:endParaRPr lang="en-GB" dirty="0"/>
          </a:p>
        </p:txBody>
      </p:sp>
      <p:sp>
        <p:nvSpPr>
          <p:cNvPr id="6" name="Slide Number Placeholder 5"/>
          <p:cNvSpPr>
            <a:spLocks noGrp="1"/>
          </p:cNvSpPr>
          <p:nvPr>
            <p:ph type="sldNum" sz="quarter" idx="12"/>
          </p:nvPr>
        </p:nvSpPr>
        <p:spPr/>
        <p:txBody>
          <a:bodyPr/>
          <a:lstStyle/>
          <a:p>
            <a:pPr>
              <a:defRPr/>
            </a:pPr>
            <a:r>
              <a:rPr lang="en-US" smtClean="0"/>
              <a:t>Slide </a:t>
            </a:r>
            <a:fld id="{54FC9212-A276-4579-8D5E-ABD8504D37DD}" type="slidenum">
              <a:rPr lang="en-US" smtClean="0"/>
              <a:pPr>
                <a:defRPr/>
              </a:pPr>
              <a:t>68</a:t>
            </a:fld>
            <a:endParaRPr lang="en-US"/>
          </a:p>
        </p:txBody>
      </p:sp>
      <p:sp>
        <p:nvSpPr>
          <p:cNvPr id="8" name="Rectangle 2"/>
          <p:cNvSpPr txBox="1">
            <a:spLocks noChangeArrowheads="1"/>
          </p:cNvSpPr>
          <p:nvPr/>
        </p:nvSpPr>
        <p:spPr bwMode="auto">
          <a:xfrm>
            <a:off x="1524000" y="724694"/>
            <a:ext cx="899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dirty="0" err="1"/>
              <a:t>TGmd</a:t>
            </a:r>
            <a:r>
              <a:rPr lang="en-US" dirty="0"/>
              <a:t> motion for Recirculation WGLB</a:t>
            </a:r>
            <a:endParaRPr lang="en-GB" dirty="0"/>
          </a:p>
        </p:txBody>
      </p:sp>
      <p:sp>
        <p:nvSpPr>
          <p:cNvPr id="3" name="Date Placeholder 2"/>
          <p:cNvSpPr>
            <a:spLocks noGrp="1"/>
          </p:cNvSpPr>
          <p:nvPr>
            <p:ph type="dt" idx="15"/>
          </p:nvPr>
        </p:nvSpPr>
        <p:spPr/>
        <p:txBody>
          <a:bodyPr/>
          <a:lstStyle/>
          <a:p>
            <a:r>
              <a:rPr lang="en-US" smtClean="0"/>
              <a:t>November 2018</a:t>
            </a:r>
            <a:endParaRPr lang="en-GB" dirty="0"/>
          </a:p>
        </p:txBody>
      </p:sp>
      <p:sp>
        <p:nvSpPr>
          <p:cNvPr id="4" name="Footer Placeholder 3"/>
          <p:cNvSpPr>
            <a:spLocks noGrp="1"/>
          </p:cNvSpPr>
          <p:nvPr>
            <p:ph type="ftr" idx="14"/>
          </p:nvPr>
        </p:nvSpPr>
        <p:spPr/>
        <p:txBody>
          <a:bodyPr/>
          <a:lstStyle/>
          <a:p>
            <a:r>
              <a:rPr lang="en-GB" smtClean="0"/>
              <a:t>Dorothy Stanley (HPE)</a:t>
            </a:r>
            <a:endParaRPr lang="en-GB" dirty="0"/>
          </a:p>
        </p:txBody>
      </p:sp>
    </p:spTree>
    <p:extLst>
      <p:ext uri="{BB962C8B-B14F-4D97-AF65-F5344CB8AC3E}">
        <p14:creationId xmlns:p14="http://schemas.microsoft.com/office/powerpoint/2010/main" val="15294218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838200"/>
            <a:ext cx="7772400" cy="1066800"/>
          </a:xfrm>
        </p:spPr>
        <p:txBody>
          <a:bodyPr/>
          <a:lstStyle/>
          <a:p>
            <a:r>
              <a:rPr lang="en-US" dirty="0" err="1" smtClean="0"/>
              <a:t>TGmd</a:t>
            </a:r>
            <a:r>
              <a:rPr lang="en-US" dirty="0" smtClean="0"/>
              <a:t> schedule</a:t>
            </a:r>
            <a:r>
              <a:rPr lang="en-US" dirty="0"/>
              <a:t/>
            </a:r>
            <a:br>
              <a:rPr lang="en-US" dirty="0"/>
            </a:br>
            <a:endParaRPr lang="en-US" dirty="0"/>
          </a:p>
        </p:txBody>
      </p:sp>
      <p:sp>
        <p:nvSpPr>
          <p:cNvPr id="3" name="Content Placeholder 2"/>
          <p:cNvSpPr>
            <a:spLocks noGrp="1"/>
          </p:cNvSpPr>
          <p:nvPr>
            <p:ph idx="1"/>
          </p:nvPr>
        </p:nvSpPr>
        <p:spPr>
          <a:xfrm>
            <a:off x="1943100" y="1828800"/>
            <a:ext cx="8382000" cy="3276600"/>
          </a:xfrm>
        </p:spPr>
        <p:txBody>
          <a:bodyPr/>
          <a:lstStyle/>
          <a:p>
            <a:pPr>
              <a:lnSpc>
                <a:spcPct val="80000"/>
              </a:lnSpc>
            </a:pPr>
            <a:r>
              <a:rPr lang="en-US" altLang="en-US" dirty="0"/>
              <a:t>January 2018 – Initial WGLB</a:t>
            </a:r>
          </a:p>
          <a:p>
            <a:pPr>
              <a:lnSpc>
                <a:spcPct val="80000"/>
              </a:lnSpc>
            </a:pPr>
            <a:r>
              <a:rPr lang="en-US" altLang="en-US" dirty="0" smtClean="0"/>
              <a:t>November </a:t>
            </a:r>
            <a:r>
              <a:rPr lang="en-US" altLang="en-US" dirty="0"/>
              <a:t>2018 –D2.0 WGLB Recirculation LB </a:t>
            </a:r>
          </a:p>
          <a:p>
            <a:pPr>
              <a:lnSpc>
                <a:spcPct val="80000"/>
              </a:lnSpc>
            </a:pPr>
            <a:r>
              <a:rPr lang="en-US" altLang="en-US" dirty="0" smtClean="0"/>
              <a:t>March </a:t>
            </a:r>
            <a:r>
              <a:rPr lang="en-US" altLang="en-US" dirty="0"/>
              <a:t>2019 – Form SB </a:t>
            </a:r>
            <a:r>
              <a:rPr lang="en-US" altLang="en-US" dirty="0" smtClean="0"/>
              <a:t>Pool </a:t>
            </a:r>
            <a:endParaRPr lang="en-US" altLang="en-US" dirty="0"/>
          </a:p>
          <a:p>
            <a:pPr>
              <a:lnSpc>
                <a:spcPct val="80000"/>
              </a:lnSpc>
            </a:pPr>
            <a:r>
              <a:rPr lang="en-US" altLang="en-US" dirty="0"/>
              <a:t>March 2019 – MEC/MDR done</a:t>
            </a:r>
          </a:p>
          <a:p>
            <a:pPr>
              <a:lnSpc>
                <a:spcPct val="80000"/>
              </a:lnSpc>
            </a:pPr>
            <a:r>
              <a:rPr lang="en-US" altLang="en-US" dirty="0" smtClean="0"/>
              <a:t>August </a:t>
            </a:r>
            <a:r>
              <a:rPr lang="en-US" altLang="en-US" dirty="0"/>
              <a:t>2019 – Initial SB </a:t>
            </a:r>
          </a:p>
          <a:p>
            <a:pPr>
              <a:lnSpc>
                <a:spcPct val="80000"/>
              </a:lnSpc>
            </a:pPr>
            <a:r>
              <a:rPr lang="en-US" altLang="en-US" dirty="0" smtClean="0"/>
              <a:t>November </a:t>
            </a:r>
            <a:r>
              <a:rPr lang="en-US" altLang="en-US" dirty="0"/>
              <a:t>2019 – Recirculation </a:t>
            </a:r>
            <a:r>
              <a:rPr lang="en-US" altLang="en-US" dirty="0" smtClean="0"/>
              <a:t>SB </a:t>
            </a:r>
            <a:endParaRPr lang="en-US" altLang="en-US" dirty="0"/>
          </a:p>
          <a:p>
            <a:pPr>
              <a:lnSpc>
                <a:spcPct val="80000"/>
              </a:lnSpc>
            </a:pPr>
            <a:r>
              <a:rPr lang="en-US" altLang="en-US" dirty="0" smtClean="0"/>
              <a:t>March </a:t>
            </a:r>
            <a:r>
              <a:rPr lang="en-US" altLang="en-US" dirty="0"/>
              <a:t>2020 – Final WG/EC </a:t>
            </a:r>
            <a:r>
              <a:rPr lang="en-US" altLang="en-US" dirty="0" smtClean="0"/>
              <a:t>approval </a:t>
            </a:r>
            <a:endParaRPr lang="en-US" altLang="en-US" dirty="0"/>
          </a:p>
          <a:p>
            <a:pPr>
              <a:lnSpc>
                <a:spcPct val="80000"/>
              </a:lnSpc>
            </a:pPr>
            <a:r>
              <a:rPr lang="en-US" altLang="en-US" dirty="0" smtClean="0"/>
              <a:t>May </a:t>
            </a:r>
            <a:r>
              <a:rPr lang="en-US" altLang="en-US" dirty="0"/>
              <a:t>2020 – </a:t>
            </a:r>
            <a:r>
              <a:rPr lang="en-US" altLang="en-US" dirty="0" err="1" smtClean="0"/>
              <a:t>RevCom</a:t>
            </a:r>
            <a:r>
              <a:rPr lang="en-US" altLang="en-US" dirty="0" smtClean="0"/>
              <a:t>/SASB approval</a:t>
            </a:r>
            <a:endParaRPr lang="en-US" altLang="en-US" dirty="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69</a:t>
            </a:fld>
            <a:endParaRPr lang="en-US"/>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en-GB" smtClean="0"/>
              <a:t>Dorothy Stanley (HPE)</a:t>
            </a:r>
            <a:endParaRPr lang="en-GB" dirty="0"/>
          </a:p>
        </p:txBody>
      </p:sp>
    </p:spTree>
    <p:extLst>
      <p:ext uri="{BB962C8B-B14F-4D97-AF65-F5344CB8AC3E}">
        <p14:creationId xmlns:p14="http://schemas.microsoft.com/office/powerpoint/2010/main" val="1883975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802.11 Style Guide</a:t>
            </a:r>
            <a:endParaRPr lang="en-GB" dirty="0"/>
          </a:p>
        </p:txBody>
      </p:sp>
      <p:sp>
        <p:nvSpPr>
          <p:cNvPr id="9218" name="Rectangle 2"/>
          <p:cNvSpPr>
            <a:spLocks noGrp="1" noChangeArrowheads="1"/>
          </p:cNvSpPr>
          <p:nvPr>
            <p:ph idx="1"/>
          </p:nvPr>
        </p:nvSpPr>
        <p:spPr>
          <a:xfrm>
            <a:off x="914401" y="1981201"/>
            <a:ext cx="10361084" cy="4494213"/>
          </a:xfrm>
          <a:ln/>
        </p:spPr>
        <p:txBody>
          <a:bodyPr/>
          <a:lstStyle/>
          <a:p>
            <a:r>
              <a:rPr lang="en-GB" dirty="0"/>
              <a:t>See </a:t>
            </a:r>
            <a:r>
              <a:rPr lang="en-GB" dirty="0">
                <a:hlinkClick r:id="rId3"/>
              </a:rPr>
              <a:t>https://</a:t>
            </a:r>
            <a:r>
              <a:rPr lang="en-GB" dirty="0" smtClean="0">
                <a:hlinkClick r:id="rId3"/>
              </a:rPr>
              <a:t>mentor.ieee.org/802.11/dcn/09/11-09-1034-12-0000-802-11-editorial-style-guide.docx</a:t>
            </a:r>
            <a:endParaRPr lang="en-GB" dirty="0" smtClean="0"/>
          </a:p>
          <a:p>
            <a:r>
              <a:rPr lang="en-US" dirty="0" smtClean="0"/>
              <a:t>We </a:t>
            </a:r>
            <a:r>
              <a:rPr lang="en-US" dirty="0"/>
              <a:t>updated 802.11 WG Style Guide based on 2012 IEEE Standards Style Manual and consistency changes in final publication of the 802.11 standard</a:t>
            </a:r>
            <a:endParaRPr lang="en-GB" dirty="0"/>
          </a:p>
          <a:p>
            <a:r>
              <a:rPr lang="en-US" b="0" dirty="0"/>
              <a:t>Editor’s responsibility includes checking the </a:t>
            </a:r>
            <a:r>
              <a:rPr lang="en-US" dirty="0"/>
              <a:t>2014 IEEE Standards Style Manual </a:t>
            </a:r>
            <a:r>
              <a:rPr lang="en-US" b="0" dirty="0"/>
              <a:t>when creating or updating drafts. </a:t>
            </a:r>
            <a:r>
              <a:rPr lang="en-GB" u="sng" dirty="0">
                <a:hlinkClick r:id="rId4"/>
              </a:rPr>
              <a:t>https://development.standards.ieee.org/myproject/Public/mytools/draft/styleman.pdf</a:t>
            </a:r>
            <a:endParaRPr lang="en-US" b="0" dirty="0"/>
          </a:p>
          <a:p>
            <a:r>
              <a:rPr lang="en-US" b="0" dirty="0"/>
              <a:t>Submissions with draft text should conform to both the WG11 Style Guide and IEEE Standards Style Manual</a:t>
            </a:r>
          </a:p>
          <a:p>
            <a:r>
              <a:rPr lang="en-US" b="0" dirty="0"/>
              <a:t>Note that the </a:t>
            </a:r>
            <a:r>
              <a:rPr lang="en-US" b="0" dirty="0" smtClean="0"/>
              <a:t>802.11 Style </a:t>
            </a:r>
            <a:r>
              <a:rPr lang="en-US" b="0" dirty="0"/>
              <a:t>Guide evolves with our </a:t>
            </a:r>
            <a:r>
              <a:rPr lang="en-US" b="0" dirty="0" smtClean="0"/>
              <a:t>practice</a:t>
            </a:r>
            <a:endParaRPr lang="en-US" b="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7</a:t>
            </a:fld>
            <a:endParaRPr lang="en-GB"/>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4" name="Date Placeholder 3"/>
          <p:cNvSpPr>
            <a:spLocks noGrp="1"/>
          </p:cNvSpPr>
          <p:nvPr>
            <p:ph type="dt" idx="15"/>
          </p:nvPr>
        </p:nvSpPr>
        <p:spPr/>
        <p:txBody>
          <a:bodyPr/>
          <a:lstStyle/>
          <a:p>
            <a:r>
              <a:rPr lang="en-US" smtClean="0"/>
              <a:t>November 2018</a:t>
            </a:r>
            <a:endParaRPr lang="en-GB"/>
          </a:p>
        </p:txBody>
      </p:sp>
    </p:spTree>
    <p:extLst>
      <p:ext uri="{BB962C8B-B14F-4D97-AF65-F5344CB8AC3E}">
        <p14:creationId xmlns:p14="http://schemas.microsoft.com/office/powerpoint/2010/main" val="28013684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E58D16CA-04AA-4616-9A71-236CA8F67F1E}" type="slidenum">
              <a:rPr lang="en-US" smtClean="0"/>
              <a:pPr>
                <a:defRPr/>
              </a:pPr>
              <a:t>70</a:t>
            </a:fld>
            <a:endParaRPr lang="en-US" smtClean="0"/>
          </a:p>
        </p:txBody>
      </p:sp>
      <p:sp>
        <p:nvSpPr>
          <p:cNvPr id="27653" name="Rectangle 2"/>
          <p:cNvSpPr>
            <a:spLocks noGrp="1" noChangeArrowheads="1"/>
          </p:cNvSpPr>
          <p:nvPr>
            <p:ph type="title"/>
          </p:nvPr>
        </p:nvSpPr>
        <p:spPr/>
        <p:txBody>
          <a:bodyPr/>
          <a:lstStyle/>
          <a:p>
            <a:r>
              <a:rPr lang="en-GB" altLang="en-US" dirty="0" smtClean="0"/>
              <a:t>References</a:t>
            </a:r>
          </a:p>
        </p:txBody>
      </p:sp>
      <p:sp>
        <p:nvSpPr>
          <p:cNvPr id="27654" name="Rectangle 3"/>
          <p:cNvSpPr>
            <a:spLocks noGrp="1" noChangeArrowheads="1"/>
          </p:cNvSpPr>
          <p:nvPr>
            <p:ph type="body" idx="1"/>
          </p:nvPr>
        </p:nvSpPr>
        <p:spPr>
          <a:xfrm>
            <a:off x="2209800" y="1524000"/>
            <a:ext cx="8229600" cy="5334000"/>
          </a:xfrm>
        </p:spPr>
        <p:txBody>
          <a:bodyPr/>
          <a:lstStyle/>
          <a:p>
            <a:r>
              <a:rPr lang="en-US" altLang="en-US" sz="2000" dirty="0">
                <a:hlinkClick r:id="rId3"/>
              </a:rPr>
              <a:t>https://mentor.ieee.org/802.11/dcn/17/11-17-0004-03-0000-revision-par-proposal-tgmd.doc</a:t>
            </a:r>
            <a:r>
              <a:rPr lang="en-US" altLang="en-US" sz="2000" dirty="0"/>
              <a:t> </a:t>
            </a:r>
          </a:p>
          <a:p>
            <a:r>
              <a:rPr lang="en-US" altLang="en-US" sz="2000" dirty="0"/>
              <a:t>Approved PARs: </a:t>
            </a:r>
            <a:r>
              <a:rPr lang="en-US" altLang="en-US" sz="2000" dirty="0">
                <a:hlinkClick r:id="rId4"/>
              </a:rPr>
              <a:t>https://standards.ieee.org/about/sba/index.html</a:t>
            </a:r>
            <a:r>
              <a:rPr lang="en-US" altLang="en-US" sz="2000" dirty="0"/>
              <a:t> </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Dorothy Stanley (HPE)</a:t>
            </a:r>
            <a:endParaRPr lang="en-GB" dirty="0"/>
          </a:p>
        </p:txBody>
      </p:sp>
    </p:spTree>
    <p:extLst>
      <p:ext uri="{BB962C8B-B14F-4D97-AF65-F5344CB8AC3E}">
        <p14:creationId xmlns:p14="http://schemas.microsoft.com/office/powerpoint/2010/main" val="42139880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5"/>
          <p:cNvSpPr>
            <a:spLocks noGrp="1"/>
          </p:cNvSpPr>
          <p:nvPr>
            <p:ph type="sldNum" sz="quarter" idx="12"/>
          </p:nvPr>
        </p:nvSpPr>
        <p:spPr>
          <a:noFill/>
        </p:spPr>
        <p:txBody>
          <a:bodyPr/>
          <a:lstStyle/>
          <a:p>
            <a:r>
              <a:rPr lang="en-US" smtClean="0"/>
              <a:t>Slide </a:t>
            </a:r>
            <a:fld id="{793F0BDF-8B5A-4F42-A460-6E03123FEBC0}" type="slidenum">
              <a:rPr lang="en-US" smtClean="0"/>
              <a:pPr/>
              <a:t>71</a:t>
            </a:fld>
            <a:endParaRPr lang="en-US" smtClean="0"/>
          </a:p>
        </p:txBody>
      </p:sp>
      <p:sp>
        <p:nvSpPr>
          <p:cNvPr id="1030" name="Rectangle 2"/>
          <p:cNvSpPr>
            <a:spLocks noGrp="1" noChangeArrowheads="1"/>
          </p:cNvSpPr>
          <p:nvPr>
            <p:ph type="title"/>
          </p:nvPr>
        </p:nvSpPr>
        <p:spPr/>
        <p:txBody>
          <a:bodyPr/>
          <a:lstStyle/>
          <a:p>
            <a:r>
              <a:rPr lang="en-US" dirty="0" err="1" smtClean="0"/>
              <a:t>TGax</a:t>
            </a:r>
            <a:r>
              <a:rPr lang="en-US" dirty="0" smtClean="0"/>
              <a:t> November 2018 Closing Report</a:t>
            </a:r>
          </a:p>
        </p:txBody>
      </p:sp>
      <p:sp>
        <p:nvSpPr>
          <p:cNvPr id="1031" name="Rectangle 6"/>
          <p:cNvSpPr>
            <a:spLocks noGrp="1" noChangeArrowheads="1"/>
          </p:cNvSpPr>
          <p:nvPr>
            <p:ph type="body" idx="1"/>
          </p:nvPr>
        </p:nvSpPr>
        <p:spPr>
          <a:xfrm>
            <a:off x="2209800" y="1828800"/>
            <a:ext cx="7772400" cy="381000"/>
          </a:xfrm>
        </p:spPr>
        <p:txBody>
          <a:bodyPr/>
          <a:lstStyle/>
          <a:p>
            <a:pPr algn="ctr">
              <a:buFontTx/>
              <a:buNone/>
            </a:pPr>
            <a:r>
              <a:rPr lang="en-US" sz="2000" dirty="0"/>
              <a:t>Date:</a:t>
            </a:r>
            <a:r>
              <a:rPr lang="en-US" sz="2000" b="0" dirty="0"/>
              <a:t> 2018-11-15</a:t>
            </a:r>
          </a:p>
        </p:txBody>
      </p:sp>
      <p:graphicFrame>
        <p:nvGraphicFramePr>
          <p:cNvPr id="1026" name="Object 11"/>
          <p:cNvGraphicFramePr>
            <a:graphicFrameLocks noChangeAspect="1"/>
          </p:cNvGraphicFramePr>
          <p:nvPr/>
        </p:nvGraphicFramePr>
        <p:xfrm>
          <a:off x="2590801" y="2590800"/>
          <a:ext cx="7535863" cy="2286000"/>
        </p:xfrm>
        <a:graphic>
          <a:graphicData uri="http://schemas.openxmlformats.org/presentationml/2006/ole">
            <mc:AlternateContent xmlns:mc="http://schemas.openxmlformats.org/markup-compatibility/2006">
              <mc:Choice xmlns:v="urn:schemas-microsoft-com:vml" Requires="v">
                <p:oleObj spid="_x0000_s44054" name="Document" r:id="rId4" imgW="8610834" imgH="2617202" progId="Word.Document.8">
                  <p:embed/>
                </p:oleObj>
              </mc:Choice>
              <mc:Fallback>
                <p:oleObj name="Document" r:id="rId4" imgW="8610834" imgH="261720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1" y="2590800"/>
                        <a:ext cx="7535863" cy="2286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2133600"/>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Osama Aboul-Magd (Huawei)</a:t>
            </a:r>
            <a:endParaRPr lang="en-GB" dirty="0"/>
          </a:p>
        </p:txBody>
      </p:sp>
    </p:spTree>
    <p:extLst>
      <p:ext uri="{BB962C8B-B14F-4D97-AF65-F5344CB8AC3E}">
        <p14:creationId xmlns:p14="http://schemas.microsoft.com/office/powerpoint/2010/main" val="5272683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2"/>
          </p:nvPr>
        </p:nvSpPr>
        <p:spPr>
          <a:noFill/>
        </p:spPr>
        <p:txBody>
          <a:bodyPr/>
          <a:lstStyle/>
          <a:p>
            <a:r>
              <a:rPr lang="en-US" smtClean="0"/>
              <a:t>Slide </a:t>
            </a:r>
            <a:fld id="{9BDFEE4B-8411-40A8-8639-87B3C757CCB2}" type="slidenum">
              <a:rPr lang="en-US" smtClean="0"/>
              <a:pPr/>
              <a:t>72</a:t>
            </a:fld>
            <a:endParaRPr lang="en-US" smtClean="0"/>
          </a:p>
        </p:txBody>
      </p:sp>
      <p:sp>
        <p:nvSpPr>
          <p:cNvPr id="7173" name="Rectangle 2"/>
          <p:cNvSpPr>
            <a:spLocks noGrp="1" noChangeArrowheads="1"/>
          </p:cNvSpPr>
          <p:nvPr>
            <p:ph type="title"/>
          </p:nvPr>
        </p:nvSpPr>
        <p:spPr/>
        <p:txBody>
          <a:bodyPr/>
          <a:lstStyle/>
          <a:p>
            <a:r>
              <a:rPr lang="en-US" dirty="0" smtClean="0"/>
              <a:t>Abstract</a:t>
            </a:r>
          </a:p>
        </p:txBody>
      </p:sp>
      <p:sp>
        <p:nvSpPr>
          <p:cNvPr id="7174" name="Rectangle 3"/>
          <p:cNvSpPr>
            <a:spLocks noGrp="1" noChangeArrowheads="1"/>
          </p:cNvSpPr>
          <p:nvPr>
            <p:ph type="body" idx="1"/>
          </p:nvPr>
        </p:nvSpPr>
        <p:spPr/>
        <p:txBody>
          <a:bodyPr/>
          <a:lstStyle/>
          <a:p>
            <a:pPr>
              <a:buFontTx/>
              <a:buNone/>
            </a:pPr>
            <a:r>
              <a:rPr lang="en-US" dirty="0" smtClean="0"/>
              <a:t>This document is the closing report for the TGax for the November 2018 session.</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Osama Aboul-Magd (Huawei)</a:t>
            </a:r>
            <a:endParaRPr lang="en-GB" dirty="0"/>
          </a:p>
        </p:txBody>
      </p:sp>
    </p:spTree>
    <p:extLst>
      <p:ext uri="{BB962C8B-B14F-4D97-AF65-F5344CB8AC3E}">
        <p14:creationId xmlns:p14="http://schemas.microsoft.com/office/powerpoint/2010/main" val="41865131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7772400" cy="1447800"/>
          </a:xfrm>
        </p:spPr>
        <p:txBody>
          <a:bodyPr/>
          <a:lstStyle/>
          <a:p>
            <a:r>
              <a:rPr lang="en-CA" dirty="0" smtClean="0"/>
              <a:t>Work Completed</a:t>
            </a:r>
            <a:endParaRPr lang="en-CA" dirty="0"/>
          </a:p>
        </p:txBody>
      </p:sp>
      <p:sp>
        <p:nvSpPr>
          <p:cNvPr id="3" name="Content Placeholder 2"/>
          <p:cNvSpPr>
            <a:spLocks noGrp="1"/>
          </p:cNvSpPr>
          <p:nvPr>
            <p:ph idx="1"/>
          </p:nvPr>
        </p:nvSpPr>
        <p:spPr>
          <a:xfrm>
            <a:off x="1981200" y="1905000"/>
            <a:ext cx="8458200" cy="4572000"/>
          </a:xfrm>
        </p:spPr>
        <p:txBody>
          <a:bodyPr/>
          <a:lstStyle/>
          <a:p>
            <a:r>
              <a:rPr lang="en-CA" dirty="0" smtClean="0"/>
              <a:t>The TG approved resolutions to 500+ technical comments.</a:t>
            </a:r>
          </a:p>
          <a:p>
            <a:r>
              <a:rPr lang="en-CA" dirty="0" smtClean="0"/>
              <a:t>The TG needs more time to complete resolutions of the rest of the comments - ~ 250 – 300 CIDs are left</a:t>
            </a:r>
          </a:p>
          <a:p>
            <a:r>
              <a:rPr lang="en-CA" dirty="0" smtClean="0"/>
              <a:t>The TG plans to complete the comment resolution in January 2019</a:t>
            </a:r>
          </a:p>
          <a:p>
            <a:r>
              <a:rPr lang="en-CA" dirty="0" smtClean="0"/>
              <a:t>The TG agenda is available at:</a:t>
            </a:r>
          </a:p>
          <a:p>
            <a:pPr lvl="1"/>
            <a:r>
              <a:rPr lang="en-CA" dirty="0">
                <a:hlinkClick r:id="rId3"/>
              </a:rPr>
              <a:t>https://</a:t>
            </a:r>
            <a:r>
              <a:rPr lang="en-CA" dirty="0" smtClean="0">
                <a:hlinkClick r:id="rId3"/>
              </a:rPr>
              <a:t>mentor.ieee.org/802.11/dcn/18/11-18-1715-08-00ax-tgax-november-2018-meeting-agenda.pptx</a:t>
            </a:r>
            <a:r>
              <a:rPr lang="en-CA" dirty="0" smtClean="0"/>
              <a:t> </a:t>
            </a:r>
          </a:p>
        </p:txBody>
      </p:sp>
      <p:sp>
        <p:nvSpPr>
          <p:cNvPr id="6" name="Slide Number Placeholder 5"/>
          <p:cNvSpPr>
            <a:spLocks noGrp="1"/>
          </p:cNvSpPr>
          <p:nvPr>
            <p:ph type="sldNum" sz="quarter" idx="12"/>
          </p:nvPr>
        </p:nvSpPr>
        <p:spPr/>
        <p:txBody>
          <a:bodyPr/>
          <a:lstStyle/>
          <a:p>
            <a:pPr>
              <a:defRPr/>
            </a:pPr>
            <a:r>
              <a:rPr lang="en-US" smtClean="0"/>
              <a:t>Slide </a:t>
            </a:r>
            <a:fld id="{E7E6215C-0148-4EB1-A390-22B113FC486F}" type="slidenum">
              <a:rPr lang="en-US" smtClean="0"/>
              <a:pPr>
                <a:defRPr/>
              </a:pPr>
              <a:t>73</a:t>
            </a:fld>
            <a:endParaRPr lang="en-US"/>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en-GB" smtClean="0"/>
              <a:t>Osama Aboul-Magd (Huawei)</a:t>
            </a:r>
            <a:endParaRPr lang="en-GB" dirty="0"/>
          </a:p>
        </p:txBody>
      </p:sp>
    </p:spTree>
    <p:extLst>
      <p:ext uri="{BB962C8B-B14F-4D97-AF65-F5344CB8AC3E}">
        <p14:creationId xmlns:p14="http://schemas.microsoft.com/office/powerpoint/2010/main" val="35000584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5"/>
          <p:cNvSpPr>
            <a:spLocks noGrp="1"/>
          </p:cNvSpPr>
          <p:nvPr>
            <p:ph type="sldNum" sz="quarter" idx="12"/>
          </p:nvPr>
        </p:nvSpPr>
        <p:spPr>
          <a:noFill/>
        </p:spPr>
        <p:txBody>
          <a:bodyPr/>
          <a:lstStyle/>
          <a:p>
            <a:r>
              <a:rPr lang="en-US" smtClean="0"/>
              <a:t>Slide </a:t>
            </a:r>
            <a:fld id="{049BA8DF-A3A2-4703-BC17-810D8C766354}" type="slidenum">
              <a:rPr lang="en-US" smtClean="0"/>
              <a:pPr/>
              <a:t>74</a:t>
            </a:fld>
            <a:endParaRPr lang="en-US" smtClean="0"/>
          </a:p>
        </p:txBody>
      </p:sp>
      <p:sp>
        <p:nvSpPr>
          <p:cNvPr id="10245" name="Rectangle 2"/>
          <p:cNvSpPr>
            <a:spLocks noGrp="1" noChangeArrowheads="1"/>
          </p:cNvSpPr>
          <p:nvPr>
            <p:ph type="title"/>
          </p:nvPr>
        </p:nvSpPr>
        <p:spPr/>
        <p:txBody>
          <a:bodyPr/>
          <a:lstStyle/>
          <a:p>
            <a:r>
              <a:rPr lang="en-US" dirty="0" smtClean="0"/>
              <a:t>January 2019 Goals</a:t>
            </a:r>
          </a:p>
        </p:txBody>
      </p:sp>
      <p:sp>
        <p:nvSpPr>
          <p:cNvPr id="10246" name="Rectangle 3"/>
          <p:cNvSpPr>
            <a:spLocks noGrp="1" noChangeArrowheads="1"/>
          </p:cNvSpPr>
          <p:nvPr>
            <p:ph type="body" idx="1"/>
          </p:nvPr>
        </p:nvSpPr>
        <p:spPr>
          <a:xfrm>
            <a:off x="2209800" y="1676400"/>
            <a:ext cx="8077200" cy="4419600"/>
          </a:xfrm>
        </p:spPr>
        <p:txBody>
          <a:bodyPr/>
          <a:lstStyle/>
          <a:p>
            <a:pPr>
              <a:buFont typeface="Arial" panose="020B0604020202020204" pitchFamily="34" charset="0"/>
              <a:buChar char="•"/>
            </a:pPr>
            <a:r>
              <a:rPr lang="en-US" sz="2800" dirty="0"/>
              <a:t>Complete the resolution of comments received on draft D3.0, generate draft D4.0, and go to recirculation ballot.</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Osama Aboul-Magd (Huawei)</a:t>
            </a:r>
            <a:endParaRPr lang="en-GB" dirty="0"/>
          </a:p>
        </p:txBody>
      </p:sp>
    </p:spTree>
    <p:extLst>
      <p:ext uri="{BB962C8B-B14F-4D97-AF65-F5344CB8AC3E}">
        <p14:creationId xmlns:p14="http://schemas.microsoft.com/office/powerpoint/2010/main" val="7056198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Telecons</a:t>
            </a:r>
            <a:endParaRPr lang="en-US" dirty="0"/>
          </a:p>
        </p:txBody>
      </p:sp>
      <p:sp>
        <p:nvSpPr>
          <p:cNvPr id="3" name="Content Placeholder 2"/>
          <p:cNvSpPr>
            <a:spLocks noGrp="1"/>
          </p:cNvSpPr>
          <p:nvPr>
            <p:ph idx="1"/>
          </p:nvPr>
        </p:nvSpPr>
        <p:spPr/>
        <p:txBody>
          <a:bodyPr/>
          <a:lstStyle/>
          <a:p>
            <a:r>
              <a:rPr lang="en-US" dirty="0"/>
              <a:t>Nov. 29, Dec 13, January 3	</a:t>
            </a:r>
            <a:r>
              <a:rPr lang="en-US" dirty="0" smtClean="0"/>
              <a:t>18:00 </a:t>
            </a:r>
            <a:r>
              <a:rPr lang="en-US" dirty="0"/>
              <a:t>– 20:00 ET		</a:t>
            </a:r>
          </a:p>
          <a:p>
            <a:r>
              <a:rPr lang="en-US" dirty="0"/>
              <a:t>Dec. 6,  20		10:00 – 12:00 ET					</a:t>
            </a:r>
          </a:p>
          <a:p>
            <a:pPr>
              <a:buFont typeface="Arial"/>
              <a:buChar char="•"/>
            </a:pP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75</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en-GB" smtClean="0"/>
              <a:t>Osama Aboul-Magd (Huawei)</a:t>
            </a:r>
            <a:endParaRPr lang="en-GB" dirty="0"/>
          </a:p>
        </p:txBody>
      </p:sp>
    </p:spTree>
    <p:extLst>
      <p:ext uri="{BB962C8B-B14F-4D97-AF65-F5344CB8AC3E}">
        <p14:creationId xmlns:p14="http://schemas.microsoft.com/office/powerpoint/2010/main" val="24979342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40D53FC0-4D94-4D6E-8F62-7E9645602D0B}" type="slidenum">
              <a:rPr lang="en-US" altLang="en-US" sz="1200" b="0"/>
              <a:pPr>
                <a:spcBef>
                  <a:spcPct val="0"/>
                </a:spcBef>
                <a:buFontTx/>
                <a:buNone/>
              </a:pPr>
              <a:t>76</a:t>
            </a:fld>
            <a:endParaRPr lang="en-US" altLang="en-US" sz="1200" b="0"/>
          </a:p>
        </p:txBody>
      </p:sp>
      <p:sp>
        <p:nvSpPr>
          <p:cNvPr id="15365" name="Rectangle 2"/>
          <p:cNvSpPr>
            <a:spLocks noGrp="1" noChangeArrowheads="1"/>
          </p:cNvSpPr>
          <p:nvPr>
            <p:ph type="title"/>
          </p:nvPr>
        </p:nvSpPr>
        <p:spPr>
          <a:xfrm>
            <a:off x="1524000" y="609600"/>
            <a:ext cx="9144000" cy="1066800"/>
          </a:xfrm>
        </p:spPr>
        <p:txBody>
          <a:bodyPr/>
          <a:lstStyle/>
          <a:p>
            <a:r>
              <a:rPr lang="en-US" altLang="en-US" dirty="0" err="1" smtClean="0"/>
              <a:t>TGay</a:t>
            </a:r>
            <a:r>
              <a:rPr lang="en-US" altLang="en-US" dirty="0" smtClean="0"/>
              <a:t/>
            </a:r>
            <a:br>
              <a:rPr lang="en-US" altLang="en-US" dirty="0" smtClean="0"/>
            </a:br>
            <a:r>
              <a:rPr lang="en-US" altLang="en-US" dirty="0" smtClean="0"/>
              <a:t>November 2018 Closing Report</a:t>
            </a:r>
          </a:p>
        </p:txBody>
      </p:sp>
      <p:sp>
        <p:nvSpPr>
          <p:cNvPr id="15366" name="Rectangle 6"/>
          <p:cNvSpPr>
            <a:spLocks noGrp="1" noChangeArrowheads="1"/>
          </p:cNvSpPr>
          <p:nvPr>
            <p:ph type="body" idx="1"/>
          </p:nvPr>
        </p:nvSpPr>
        <p:spPr>
          <a:xfrm>
            <a:off x="2209800" y="1676400"/>
            <a:ext cx="7772400" cy="381000"/>
          </a:xfrm>
        </p:spPr>
        <p:txBody>
          <a:bodyPr/>
          <a:lstStyle/>
          <a:p>
            <a:pPr algn="ctr">
              <a:buFontTx/>
              <a:buNone/>
            </a:pPr>
            <a:r>
              <a:rPr lang="en-US" altLang="en-US" sz="2000"/>
              <a:t>Date:</a:t>
            </a:r>
            <a:r>
              <a:rPr lang="en-US" altLang="en-US" sz="2000" b="0"/>
              <a:t> 2018-11-16</a:t>
            </a:r>
          </a:p>
        </p:txBody>
      </p:sp>
      <p:graphicFrame>
        <p:nvGraphicFramePr>
          <p:cNvPr id="15367" name="Object 11"/>
          <p:cNvGraphicFramePr>
            <a:graphicFrameLocks noChangeAspect="1"/>
          </p:cNvGraphicFramePr>
          <p:nvPr/>
        </p:nvGraphicFramePr>
        <p:xfrm>
          <a:off x="2200275" y="2667000"/>
          <a:ext cx="7810500" cy="1276350"/>
        </p:xfrm>
        <a:graphic>
          <a:graphicData uri="http://schemas.openxmlformats.org/presentationml/2006/ole">
            <mc:AlternateContent xmlns:mc="http://schemas.openxmlformats.org/markup-compatibility/2006">
              <mc:Choice xmlns:v="urn:schemas-microsoft-com:vml" Requires="v">
                <p:oleObj spid="_x0000_s45078" name="Document" r:id="rId4" imgW="8227229" imgH="1347970" progId="Word.Document.8">
                  <p:embed/>
                </p:oleObj>
              </mc:Choice>
              <mc:Fallback>
                <p:oleObj name="Document" r:id="rId4" imgW="8227229" imgH="134797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0275" y="2667000"/>
                        <a:ext cx="7810500" cy="127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Authors:</a:t>
            </a:r>
            <a:endParaRPr lang="en-US" altLang="en-US" sz="2000" b="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Edward Au (Huawei)</a:t>
            </a:r>
            <a:endParaRPr lang="en-GB" dirty="0"/>
          </a:p>
        </p:txBody>
      </p:sp>
    </p:spTree>
    <p:extLst>
      <p:ext uri="{BB962C8B-B14F-4D97-AF65-F5344CB8AC3E}">
        <p14:creationId xmlns:p14="http://schemas.microsoft.com/office/powerpoint/2010/main" val="10219690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B079438A-DCEB-410B-806A-B5AC751182DF}" type="slidenum">
              <a:rPr lang="en-US" altLang="en-US" sz="1200" b="0"/>
              <a:pPr>
                <a:spcBef>
                  <a:spcPct val="0"/>
                </a:spcBef>
                <a:buFontTx/>
                <a:buNone/>
              </a:pPr>
              <a:t>77</a:t>
            </a:fld>
            <a:endParaRPr lang="en-US" altLang="en-US" sz="1200" b="0"/>
          </a:p>
        </p:txBody>
      </p:sp>
      <p:sp>
        <p:nvSpPr>
          <p:cNvPr id="17411" name="Rectangle 2"/>
          <p:cNvSpPr>
            <a:spLocks noGrp="1" noChangeArrowheads="1"/>
          </p:cNvSpPr>
          <p:nvPr>
            <p:ph type="title"/>
          </p:nvPr>
        </p:nvSpPr>
        <p:spPr/>
        <p:txBody>
          <a:bodyPr/>
          <a:lstStyle/>
          <a:p>
            <a:r>
              <a:rPr lang="en-US" altLang="en-US" smtClean="0"/>
              <a:t>Abstract</a:t>
            </a:r>
          </a:p>
        </p:txBody>
      </p:sp>
      <p:sp>
        <p:nvSpPr>
          <p:cNvPr id="17412" name="Rectangle 3"/>
          <p:cNvSpPr>
            <a:spLocks noGrp="1" noChangeArrowheads="1"/>
          </p:cNvSpPr>
          <p:nvPr>
            <p:ph type="body" idx="1"/>
          </p:nvPr>
        </p:nvSpPr>
        <p:spPr/>
        <p:txBody>
          <a:bodyPr/>
          <a:lstStyle/>
          <a:p>
            <a:pPr marL="0" algn="just"/>
            <a:r>
              <a:rPr lang="en-US" altLang="en-US" dirty="0" smtClean="0"/>
              <a:t>This document is the closing report for Task Group ay for the November 2018 session.</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Edward Au (Huawei)</a:t>
            </a:r>
            <a:endParaRPr lang="en-GB" dirty="0"/>
          </a:p>
        </p:txBody>
      </p:sp>
    </p:spTree>
    <p:extLst>
      <p:ext uri="{BB962C8B-B14F-4D97-AF65-F5344CB8AC3E}">
        <p14:creationId xmlns:p14="http://schemas.microsoft.com/office/powerpoint/2010/main" val="42235062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9602D00B-B38F-4871-B79E-C88A9B33AC26}" type="slidenum">
              <a:rPr lang="en-US" altLang="en-US" sz="1200" b="0"/>
              <a:pPr>
                <a:spcBef>
                  <a:spcPct val="0"/>
                </a:spcBef>
                <a:buFontTx/>
                <a:buNone/>
              </a:pPr>
              <a:t>78</a:t>
            </a:fld>
            <a:endParaRPr lang="en-US" altLang="en-US" sz="1200" b="0"/>
          </a:p>
        </p:txBody>
      </p:sp>
      <p:sp>
        <p:nvSpPr>
          <p:cNvPr id="19459"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Work Completed</a:t>
            </a:r>
          </a:p>
        </p:txBody>
      </p:sp>
      <p:sp>
        <p:nvSpPr>
          <p:cNvPr id="19460" name="Rectangle 3"/>
          <p:cNvSpPr txBox="1">
            <a:spLocks noChangeArrowheads="1"/>
          </p:cNvSpPr>
          <p:nvPr/>
        </p:nvSpPr>
        <p:spPr bwMode="auto">
          <a:xfrm>
            <a:off x="2209800" y="1828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00"/>
              </a:spcBef>
            </a:pPr>
            <a:r>
              <a:rPr lang="en-US" altLang="en-US"/>
              <a:t>28 submissions are covered during the meeting covering areas related to:</a:t>
            </a:r>
          </a:p>
          <a:p>
            <a:pPr lvl="1" algn="just">
              <a:spcBef>
                <a:spcPts val="575"/>
              </a:spcBef>
              <a:buFontTx/>
              <a:buChar char="•"/>
            </a:pPr>
            <a:r>
              <a:rPr lang="en-US" altLang="en-US" sz="1800"/>
              <a:t>Comment resolution on Letter Ballot 234 (Draft 2.0)</a:t>
            </a:r>
          </a:p>
          <a:p>
            <a:pPr lvl="1" algn="just">
              <a:spcBef>
                <a:spcPts val="575"/>
              </a:spcBef>
              <a:buFontTx/>
              <a:buChar char="•"/>
            </a:pPr>
            <a:r>
              <a:rPr lang="en-US" altLang="en-US" sz="1800"/>
              <a:t>Technical presentation</a:t>
            </a:r>
          </a:p>
          <a:p>
            <a:pPr algn="just">
              <a:spcBef>
                <a:spcPts val="1225"/>
              </a:spcBef>
            </a:pPr>
            <a:r>
              <a:rPr lang="en-CA" altLang="en-US"/>
              <a:t>158 technical CIDs are resolved and approved.</a:t>
            </a:r>
          </a:p>
          <a:p>
            <a:pPr algn="just">
              <a:spcBef>
                <a:spcPts val="1225"/>
              </a:spcBef>
            </a:pPr>
            <a:r>
              <a:rPr lang="en-CA" altLang="en-US"/>
              <a:t>About 152 CIDs to be resolved</a:t>
            </a:r>
          </a:p>
          <a:p>
            <a:pPr algn="just">
              <a:spcBef>
                <a:spcPts val="1225"/>
              </a:spcBef>
            </a:pPr>
            <a:endParaRPr lang="en-CA" altLang="en-US"/>
          </a:p>
          <a:p>
            <a:pPr algn="just">
              <a:spcBef>
                <a:spcPts val="1225"/>
              </a:spcBef>
            </a:pPr>
            <a:endParaRPr lang="en-US" altLang="en-US"/>
          </a:p>
          <a:p>
            <a:pPr lvl="1" algn="just">
              <a:spcBef>
                <a:spcPts val="1225"/>
              </a:spcBef>
            </a:pPr>
            <a:endParaRPr lang="en-US" altLang="en-US"/>
          </a:p>
          <a:p>
            <a:pPr lvl="1" algn="just"/>
            <a:endParaRPr lang="en-US" altLang="en-US"/>
          </a:p>
          <a:p>
            <a:pPr lvl="1"/>
            <a:endParaRPr lang="en-US" altLang="en-US"/>
          </a:p>
          <a:p>
            <a:pPr lvl="1"/>
            <a:endParaRPr lang="en-US" altLang="en-US"/>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Edward Au (Huawei)</a:t>
            </a:r>
            <a:endParaRPr lang="en-GB" dirty="0"/>
          </a:p>
        </p:txBody>
      </p:sp>
    </p:spTree>
    <p:extLst>
      <p:ext uri="{BB962C8B-B14F-4D97-AF65-F5344CB8AC3E}">
        <p14:creationId xmlns:p14="http://schemas.microsoft.com/office/powerpoint/2010/main" val="7767872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FA4B4B8B-4CD4-4AAA-BEF7-AD7CC1269596}" type="slidenum">
              <a:rPr lang="en-US" altLang="en-US" sz="1200" b="0"/>
              <a:pPr>
                <a:spcBef>
                  <a:spcPct val="0"/>
                </a:spcBef>
                <a:buFontTx/>
                <a:buNone/>
              </a:pPr>
              <a:t>79</a:t>
            </a:fld>
            <a:endParaRPr lang="en-US" altLang="en-US" sz="1200" b="0"/>
          </a:p>
        </p:txBody>
      </p:sp>
      <p:sp>
        <p:nvSpPr>
          <p:cNvPr id="2150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Goals for January 2019 interim</a:t>
            </a:r>
          </a:p>
        </p:txBody>
      </p:sp>
      <p:sp>
        <p:nvSpPr>
          <p:cNvPr id="21508" name="Rectangle 3"/>
          <p:cNvSpPr txBox="1">
            <a:spLocks noChangeArrowheads="1"/>
          </p:cNvSpPr>
          <p:nvPr/>
        </p:nvSpPr>
        <p:spPr bwMode="auto">
          <a:xfrm>
            <a:off x="2209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25"/>
              </a:spcBef>
            </a:pPr>
            <a:r>
              <a:rPr lang="en-US" altLang="en-US"/>
              <a:t>Comment resolution</a:t>
            </a:r>
          </a:p>
          <a:p>
            <a:pPr algn="just">
              <a:spcBef>
                <a:spcPts val="1225"/>
              </a:spcBef>
            </a:pPr>
            <a:r>
              <a:rPr lang="en-US" altLang="en-US"/>
              <a:t>Technical presentation</a:t>
            </a:r>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Edward Au (Huawei)</a:t>
            </a:r>
            <a:endParaRPr lang="en-GB" dirty="0"/>
          </a:p>
        </p:txBody>
      </p:sp>
    </p:spTree>
    <p:extLst>
      <p:ext uri="{BB962C8B-B14F-4D97-AF65-F5344CB8AC3E}">
        <p14:creationId xmlns:p14="http://schemas.microsoft.com/office/powerpoint/2010/main" val="2729426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smtClean="0">
                <a:solidFill>
                  <a:srgbClr val="FF0000"/>
                </a:solidFill>
              </a:rPr>
              <a:t>Nov </a:t>
            </a:r>
            <a:r>
              <a:rPr lang="en-US" sz="2000" dirty="0">
                <a:solidFill>
                  <a:srgbClr val="FF0000"/>
                </a:solidFill>
              </a:rPr>
              <a:t>2018</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In Nov 2017, Editors discussed </a:t>
            </a:r>
            <a:r>
              <a:rPr lang="en-US" sz="1800" dirty="0" err="1"/>
              <a:t>REVmd</a:t>
            </a:r>
            <a:r>
              <a:rPr lang="en-US" sz="1800" dirty="0"/>
              <a:t> schedule and possible completion in </a:t>
            </a:r>
            <a:r>
              <a:rPr lang="en-US" sz="1800" dirty="0" smtClean="0"/>
              <a:t>2020. </a:t>
            </a:r>
            <a:r>
              <a:rPr lang="en-US" sz="1800" dirty="0"/>
              <a:t>We will revisit the running order in</a:t>
            </a:r>
            <a:r>
              <a:rPr lang="en-US" sz="1800" dirty="0">
                <a:solidFill>
                  <a:srgbClr val="FF0000"/>
                </a:solidFill>
              </a:rPr>
              <a:t> </a:t>
            </a:r>
            <a:r>
              <a:rPr lang="en-US" sz="1800" dirty="0" smtClean="0">
                <a:solidFill>
                  <a:srgbClr val="FF0000"/>
                </a:solidFill>
              </a:rPr>
              <a:t>January</a:t>
            </a:r>
            <a:r>
              <a:rPr lang="en-US" sz="1800" dirty="0" smtClean="0"/>
              <a:t>.</a:t>
            </a:r>
            <a:endParaRPr lang="en-US" sz="1800" dirty="0"/>
          </a:p>
          <a:p>
            <a:pPr>
              <a:buFont typeface="Times New Roman" pitchFamily="16" charset="0"/>
              <a:buChar char="•"/>
            </a:pPr>
            <a:endParaRPr lang="en-GB" b="0" dirty="0" smtClean="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8</a:t>
            </a:fld>
            <a:endParaRPr lang="en-GB"/>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4" name="Date Placeholder 3"/>
          <p:cNvSpPr>
            <a:spLocks noGrp="1"/>
          </p:cNvSpPr>
          <p:nvPr>
            <p:ph type="dt" idx="15"/>
          </p:nvPr>
        </p:nvSpPr>
        <p:spPr/>
        <p:txBody>
          <a:bodyPr/>
          <a:lstStyle/>
          <a:p>
            <a:r>
              <a:rPr lang="en-US" smtClean="0"/>
              <a:t>November 2018</a:t>
            </a:r>
            <a:endParaRPr lang="en-GB"/>
          </a:p>
        </p:txBody>
      </p:sp>
      <p:graphicFrame>
        <p:nvGraphicFramePr>
          <p:cNvPr id="3" name="Table 2"/>
          <p:cNvGraphicFramePr>
            <a:graphicFrameLocks noGrp="1"/>
          </p:cNvGraphicFramePr>
          <p:nvPr>
            <p:extLst/>
          </p:nvPr>
        </p:nvGraphicFramePr>
        <p:xfrm>
          <a:off x="1295400" y="2285999"/>
          <a:ext cx="9296400" cy="4632960"/>
        </p:xfrm>
        <a:graphic>
          <a:graphicData uri="http://schemas.openxmlformats.org/drawingml/2006/table">
            <a:tbl>
              <a:tblPr firstRow="1" bandRow="1">
                <a:tableStyleId>{5C22544A-7EE6-4342-B048-85BDC9FD1C3A}</a:tableStyleId>
              </a:tblPr>
              <a:tblGrid>
                <a:gridCol w="3098800">
                  <a:extLst>
                    <a:ext uri="{9D8B030D-6E8A-4147-A177-3AD203B41FA5}">
                      <a16:colId xmlns:a16="http://schemas.microsoft.com/office/drawing/2014/main" xmlns="" val="3336049185"/>
                    </a:ext>
                  </a:extLst>
                </a:gridCol>
                <a:gridCol w="3098800">
                  <a:extLst>
                    <a:ext uri="{9D8B030D-6E8A-4147-A177-3AD203B41FA5}">
                      <a16:colId xmlns:a16="http://schemas.microsoft.com/office/drawing/2014/main" xmlns="" val="1921072032"/>
                    </a:ext>
                  </a:extLst>
                </a:gridCol>
                <a:gridCol w="3098800">
                  <a:extLst>
                    <a:ext uri="{9D8B030D-6E8A-4147-A177-3AD203B41FA5}">
                      <a16:colId xmlns:a16="http://schemas.microsoft.com/office/drawing/2014/main" xmlns="" val="3834352144"/>
                    </a:ext>
                  </a:extLst>
                </a:gridCol>
              </a:tblGrid>
              <a:tr h="3672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xmlns="" val="3578554141"/>
                  </a:ext>
                </a:extLst>
              </a:tr>
              <a:tr h="5780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rPr>
                        <a:t>REVmd</a:t>
                      </a: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rPr>
                        <a:t>REVmd</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a:ln>
                            <a:noFill/>
                          </a:ln>
                          <a:solidFill>
                            <a:schemeClr val="tx1"/>
                          </a:solidFill>
                          <a:effectLst/>
                          <a:latin typeface="Times New Roman" pitchFamily="18" charset="0"/>
                        </a:rPr>
                        <a:t>Amendment </a:t>
                      </a:r>
                      <a:r>
                        <a:rPr kumimoji="0" lang="en-US" sz="2000" b="0" i="0" u="none" strike="noStrike" cap="none" normalizeH="0" baseline="0" dirty="0" smtClean="0">
                          <a:ln>
                            <a:noFill/>
                          </a:ln>
                          <a:solidFill>
                            <a:schemeClr val="tx1"/>
                          </a:solidFill>
                          <a:effectLst/>
                          <a:latin typeface="Times New Roman" pitchFamily="18" charset="0"/>
                        </a:rPr>
                        <a:t>1</a:t>
                      </a: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rPr>
                        <a:t>TGax</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a:ln>
                            <a:noFill/>
                          </a:ln>
                          <a:solidFill>
                            <a:schemeClr val="tx1"/>
                          </a:solidFill>
                          <a:effectLst/>
                          <a:latin typeface="Times New Roman" pitchFamily="18" charset="0"/>
                        </a:rPr>
                        <a:t>– </a:t>
                      </a:r>
                      <a:r>
                        <a:rPr kumimoji="0" lang="en-US" sz="2000" b="0" i="0" u="none" strike="noStrike" cap="none" normalizeH="0" baseline="0" dirty="0" smtClean="0">
                          <a:ln>
                            <a:noFill/>
                          </a:ln>
                          <a:solidFill>
                            <a:srgbClr val="FF0000"/>
                          </a:solidFill>
                          <a:effectLst/>
                          <a:latin typeface="Times New Roman" pitchFamily="18" charset="0"/>
                        </a:rPr>
                        <a:t>697</a:t>
                      </a: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rPr>
                        <a:t>May 2020</a:t>
                      </a: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Dec 2019*</a:t>
                      </a: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xmlns="" val="216556490"/>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rPr>
                        <a:t>REVmd</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a:ln>
                            <a:noFill/>
                          </a:ln>
                          <a:solidFill>
                            <a:schemeClr val="tx1"/>
                          </a:solidFill>
                          <a:effectLst/>
                          <a:latin typeface="Times New Roman" pitchFamily="18" charset="0"/>
                        </a:rPr>
                        <a:t>Amendment </a:t>
                      </a:r>
                      <a:r>
                        <a:rPr kumimoji="0" lang="en-US" sz="2000" b="0" i="0" u="none" strike="noStrike" cap="none" normalizeH="0" baseline="0" dirty="0" smtClean="0">
                          <a:ln>
                            <a:noFill/>
                          </a:ln>
                          <a:solidFill>
                            <a:schemeClr val="tx1"/>
                          </a:solidFill>
                          <a:effectLst/>
                          <a:latin typeface="Times New Roman" pitchFamily="18" charset="0"/>
                        </a:rPr>
                        <a:t>2</a:t>
                      </a: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TGay</a:t>
                      </a:r>
                      <a:r>
                        <a:rPr kumimoji="0" lang="en-US" sz="2000" b="0" i="0" u="none" strike="noStrike" cap="none" normalizeH="0" baseline="0" dirty="0">
                          <a:ln>
                            <a:noFill/>
                          </a:ln>
                          <a:solidFill>
                            <a:schemeClr val="tx1"/>
                          </a:solidFill>
                          <a:effectLst/>
                          <a:latin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smtClean="0">
                          <a:ln>
                            <a:noFill/>
                          </a:ln>
                          <a:solidFill>
                            <a:srgbClr val="FF0000"/>
                          </a:solidFill>
                          <a:effectLst/>
                          <a:latin typeface="Times New Roman" pitchFamily="18" charset="0"/>
                        </a:rPr>
                        <a:t>679</a:t>
                      </a: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Dec 2019*</a:t>
                      </a: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xmlns="" val="2414023622"/>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rPr>
                        <a:t>REVmd</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a:ln>
                            <a:noFill/>
                          </a:ln>
                          <a:solidFill>
                            <a:schemeClr val="tx1"/>
                          </a:solidFill>
                          <a:effectLst/>
                          <a:latin typeface="Times New Roman" pitchFamily="18" charset="0"/>
                        </a:rPr>
                        <a:t>Amendment </a:t>
                      </a:r>
                      <a:r>
                        <a:rPr kumimoji="0" lang="en-US" sz="2000" b="0" i="0" u="none" strike="noStrike" cap="none" normalizeH="0" baseline="0" dirty="0" smtClean="0">
                          <a:ln>
                            <a:noFill/>
                          </a:ln>
                          <a:solidFill>
                            <a:schemeClr val="tx1"/>
                          </a:solidFill>
                          <a:effectLst/>
                          <a:latin typeface="Times New Roman" pitchFamily="18" charset="0"/>
                        </a:rPr>
                        <a:t>3</a:t>
                      </a: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rPr>
                        <a:t>TGaz</a:t>
                      </a:r>
                      <a:r>
                        <a:rPr kumimoji="0" lang="en-US" sz="2000" b="0" i="0" u="none" strike="noStrike" cap="none" normalizeH="0" baseline="0" dirty="0" smtClean="0">
                          <a:ln>
                            <a:noFill/>
                          </a:ln>
                          <a:solidFill>
                            <a:schemeClr val="tx1"/>
                          </a:solidFill>
                          <a:effectLst/>
                          <a:latin typeface="Times New Roman" pitchFamily="18" charset="0"/>
                        </a:rPr>
                        <a:t> – </a:t>
                      </a:r>
                      <a:r>
                        <a:rPr kumimoji="0" lang="en-US" sz="2000" b="0" i="0" u="none" strike="noStrike" cap="none" normalizeH="0" baseline="0" dirty="0" smtClean="0">
                          <a:ln>
                            <a:noFill/>
                          </a:ln>
                          <a:solidFill>
                            <a:srgbClr val="FF0000"/>
                          </a:solidFill>
                          <a:effectLst/>
                          <a:latin typeface="Times New Roman" pitchFamily="18" charset="0"/>
                        </a:rPr>
                        <a:t>115</a:t>
                      </a: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Mar 2021</a:t>
                      </a:r>
                    </a:p>
                  </a:txBody>
                  <a:tcPr horzOverflow="overflow">
                    <a:noFill/>
                  </a:tcPr>
                </a:tc>
                <a:extLst>
                  <a:ext uri="{0D108BD9-81ED-4DB2-BD59-A6C34878D82A}">
                    <a16:rowId xmlns:a16="http://schemas.microsoft.com/office/drawing/2014/main" xmlns="" val="3227809256"/>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rPr>
                        <a:t>REVmd</a:t>
                      </a:r>
                      <a:r>
                        <a:rPr kumimoji="0" lang="en-US" sz="2000" b="0" i="0" u="none" strike="noStrike" cap="none" normalizeH="0" baseline="0" dirty="0" smtClean="0">
                          <a:ln>
                            <a:noFill/>
                          </a:ln>
                          <a:solidFill>
                            <a:schemeClr val="tx1"/>
                          </a:solidFill>
                          <a:effectLst/>
                          <a:latin typeface="Times New Roman" pitchFamily="18" charset="0"/>
                        </a:rPr>
                        <a:t> Amendment 4</a:t>
                      </a: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rPr>
                        <a:t>TGba</a:t>
                      </a:r>
                      <a:r>
                        <a:rPr kumimoji="0" lang="en-US" sz="2000" b="0" i="0" u="none" strike="noStrike" cap="none" normalizeH="0" baseline="0" dirty="0" smtClean="0">
                          <a:ln>
                            <a:noFill/>
                          </a:ln>
                          <a:solidFill>
                            <a:schemeClr val="tx1"/>
                          </a:solidFill>
                          <a:effectLst/>
                          <a:latin typeface="Times New Roman" pitchFamily="18" charset="0"/>
                        </a:rPr>
                        <a:t> – </a:t>
                      </a:r>
                      <a:r>
                        <a:rPr kumimoji="0" lang="en-US" sz="2000" b="0" i="0" u="none" strike="noStrike" cap="none" normalizeH="0" baseline="0" dirty="0" smtClean="0">
                          <a:ln>
                            <a:noFill/>
                          </a:ln>
                          <a:solidFill>
                            <a:srgbClr val="FF0000"/>
                          </a:solidFill>
                          <a:effectLst/>
                          <a:latin typeface="Times New Roman" pitchFamily="18" charset="0"/>
                        </a:rPr>
                        <a:t>90</a:t>
                      </a: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Sept 2020</a:t>
                      </a:r>
                    </a:p>
                  </a:txBody>
                  <a:tcPr horzOverflow="overflow">
                    <a:noFill/>
                  </a:tcPr>
                </a:tc>
                <a:extLst>
                  <a:ext uri="{0D108BD9-81ED-4DB2-BD59-A6C34878D82A}">
                    <a16:rowId xmlns:a16="http://schemas.microsoft.com/office/drawing/2014/main" xmlns="" val="1982380037"/>
                  </a:ext>
                </a:extLst>
              </a:tr>
              <a:tr h="531844">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rgbClr val="0070C0"/>
                          </a:solidFill>
                          <a:effectLst/>
                          <a:latin typeface="Times New Roman" pitchFamily="18" charset="0"/>
                        </a:rPr>
                        <a:t>*</a:t>
                      </a:r>
                      <a:r>
                        <a:rPr kumimoji="0" lang="en-US" sz="2000" b="0" i="0" u="none" strike="noStrike" cap="none" normalizeH="0" baseline="0" dirty="0" err="1" smtClean="0">
                          <a:ln>
                            <a:noFill/>
                          </a:ln>
                          <a:solidFill>
                            <a:srgbClr val="0070C0"/>
                          </a:solidFill>
                          <a:effectLst/>
                          <a:latin typeface="Times New Roman" pitchFamily="18" charset="0"/>
                        </a:rPr>
                        <a:t>REVmd</a:t>
                      </a:r>
                      <a:r>
                        <a:rPr kumimoji="0" lang="en-US" sz="2000" b="0" i="0" u="none" strike="noStrike" cap="none" normalizeH="0" baseline="0" dirty="0" smtClean="0">
                          <a:ln>
                            <a:noFill/>
                          </a:ln>
                          <a:solidFill>
                            <a:srgbClr val="0070C0"/>
                          </a:solidFill>
                          <a:effectLst/>
                          <a:latin typeface="Times New Roman" pitchFamily="18" charset="0"/>
                        </a:rPr>
                        <a:t> might be March or May, 2020</a:t>
                      </a:r>
                      <a:endParaRPr kumimoji="0" lang="en-US" sz="2000" b="0" i="0" u="none" strike="noStrike" cap="none" normalizeH="0" baseline="0" dirty="0">
                        <a:ln>
                          <a:noFill/>
                        </a:ln>
                        <a:solidFill>
                          <a:srgbClr val="0070C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xmlns="" val="4167905179"/>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xmlns="" val="1182416159"/>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xmlns="" val="502494330"/>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xmlns="" val="3939065581"/>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xmlns="" val="1287635205"/>
                  </a:ext>
                </a:extLst>
              </a:tr>
            </a:tbl>
          </a:graphicData>
        </a:graphic>
      </p:graphicFrame>
    </p:spTree>
    <p:extLst>
      <p:ext uri="{BB962C8B-B14F-4D97-AF65-F5344CB8AC3E}">
        <p14:creationId xmlns:p14="http://schemas.microsoft.com/office/powerpoint/2010/main" val="108944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2FC31512-3846-4A3E-99E9-D47596FA3AA1}" type="slidenum">
              <a:rPr lang="en-US" altLang="en-US" sz="1200" b="0"/>
              <a:pPr>
                <a:spcBef>
                  <a:spcPct val="0"/>
                </a:spcBef>
                <a:buFontTx/>
                <a:buNone/>
              </a:pPr>
              <a:t>80</a:t>
            </a:fld>
            <a:endParaRPr lang="en-US" altLang="en-US" sz="1200" b="0"/>
          </a:p>
        </p:txBody>
      </p:sp>
      <p:sp>
        <p:nvSpPr>
          <p:cNvPr id="23555"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Teleconference Schedule</a:t>
            </a:r>
          </a:p>
        </p:txBody>
      </p:sp>
      <p:sp>
        <p:nvSpPr>
          <p:cNvPr id="23556" name="Rectangle 3"/>
          <p:cNvSpPr txBox="1">
            <a:spLocks noChangeArrowheads="1"/>
          </p:cNvSpPr>
          <p:nvPr/>
        </p:nvSpPr>
        <p:spPr bwMode="auto">
          <a:xfrm>
            <a:off x="2209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600"/>
              </a:spcBef>
            </a:pPr>
            <a:r>
              <a:rPr lang="en-US" altLang="en-US">
                <a:cs typeface="Times New Roman" panose="02020603050405020304" pitchFamily="18" charset="0"/>
              </a:rPr>
              <a:t>November 28 (Wednesday), 10:00am ET – 11:30am ET</a:t>
            </a:r>
          </a:p>
          <a:p>
            <a:pPr algn="just">
              <a:spcBef>
                <a:spcPts val="600"/>
              </a:spcBef>
            </a:pPr>
            <a:r>
              <a:rPr lang="en-US" altLang="en-US">
                <a:cs typeface="Times New Roman" panose="02020603050405020304" pitchFamily="18" charset="0"/>
              </a:rPr>
              <a:t>December 5 (Wednesday), 10:00am ET – 11:30am ET</a:t>
            </a:r>
          </a:p>
          <a:p>
            <a:pPr algn="just">
              <a:spcBef>
                <a:spcPts val="600"/>
              </a:spcBef>
            </a:pPr>
            <a:r>
              <a:rPr lang="en-US" altLang="en-US">
                <a:cs typeface="Times New Roman" panose="02020603050405020304" pitchFamily="18" charset="0"/>
              </a:rPr>
              <a:t>December 12 (Wednesday), 10:00am ET – 11:30am ET</a:t>
            </a:r>
          </a:p>
          <a:p>
            <a:pPr algn="just">
              <a:spcBef>
                <a:spcPts val="600"/>
              </a:spcBef>
            </a:pPr>
            <a:r>
              <a:rPr lang="en-US" altLang="en-US">
                <a:cs typeface="Times New Roman" panose="02020603050405020304" pitchFamily="18" charset="0"/>
              </a:rPr>
              <a:t>December 19 (Wednesday), 10:00am ET – 11:30am ET</a:t>
            </a:r>
          </a:p>
          <a:p>
            <a:pPr algn="just">
              <a:spcBef>
                <a:spcPts val="600"/>
              </a:spcBef>
            </a:pPr>
            <a:r>
              <a:rPr lang="en-US" altLang="en-US">
                <a:cs typeface="Times New Roman" panose="02020603050405020304" pitchFamily="18" charset="0"/>
              </a:rPr>
              <a:t>January 9 (Wednesday), 10:00am ET – 11:30am ET</a:t>
            </a: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lvl="1" algn="just"/>
            <a:endParaRPr lang="en-US" altLang="en-US">
              <a:cs typeface="Times New Roman" panose="02020603050405020304" pitchFamily="18" charset="0"/>
            </a:endParaRPr>
          </a:p>
          <a:p>
            <a:pPr lvl="1"/>
            <a:endParaRPr lang="en-US" altLang="en-US">
              <a:cs typeface="Times New Roman" panose="02020603050405020304" pitchFamily="18" charset="0"/>
            </a:endParaRPr>
          </a:p>
          <a:p>
            <a:pPr lvl="1"/>
            <a:endParaRPr lang="en-US" altLang="en-US">
              <a:cs typeface="Times New Roman" panose="02020603050405020304" pitchFamily="18" charset="0"/>
            </a:endParaRP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Edward Au (Huawei)</a:t>
            </a:r>
            <a:endParaRPr lang="en-GB" dirty="0"/>
          </a:p>
        </p:txBody>
      </p:sp>
    </p:spTree>
    <p:extLst>
      <p:ext uri="{BB962C8B-B14F-4D97-AF65-F5344CB8AC3E}">
        <p14:creationId xmlns:p14="http://schemas.microsoft.com/office/powerpoint/2010/main" val="137370425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2220913" y="333375"/>
            <a:ext cx="2303451" cy="273050"/>
          </a:xfrm>
        </p:spPr>
        <p:txBody>
          <a:bodyPr/>
          <a:lstStyle/>
          <a:p>
            <a:r>
              <a:rPr lang="en-US" smtClean="0"/>
              <a:t>November 2018</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smtClean="0"/>
              <a:t>Jonathan Segev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81</a:t>
            </a:fld>
            <a:endParaRPr lang="en-GB" dirty="0"/>
          </a:p>
        </p:txBody>
      </p:sp>
      <p:sp>
        <p:nvSpPr>
          <p:cNvPr id="3073"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smtClean="0"/>
              <a:t>Nov. Closing </a:t>
            </a:r>
            <a:r>
              <a:rPr lang="en-US" altLang="en-US" dirty="0"/>
              <a:t>Report</a:t>
            </a:r>
            <a:endParaRPr lang="en-GB" dirty="0"/>
          </a:p>
        </p:txBody>
      </p:sp>
      <p:sp>
        <p:nvSpPr>
          <p:cNvPr id="3074" name="Rectangle 2"/>
          <p:cNvSpPr>
            <a:spLocks noGrp="1" noChangeArrowheads="1"/>
          </p:cNvSpPr>
          <p:nvPr>
            <p:ph type="body" idx="1"/>
          </p:nvPr>
        </p:nvSpPr>
        <p:spPr>
          <a:xfrm>
            <a:off x="2209800" y="180799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20118-11-15</a:t>
            </a:r>
          </a:p>
        </p:txBody>
      </p:sp>
      <p:sp>
        <p:nvSpPr>
          <p:cNvPr id="3076" name="Rectangle 4"/>
          <p:cNvSpPr>
            <a:spLocks noChangeArrowheads="1"/>
          </p:cNvSpPr>
          <p:nvPr/>
        </p:nvSpPr>
        <p:spPr bwMode="auto">
          <a:xfrm>
            <a:off x="2057400" y="261595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0" name="Object 3"/>
          <p:cNvGraphicFramePr>
            <a:graphicFrameLocks noChangeAspect="1"/>
          </p:cNvGraphicFramePr>
          <p:nvPr>
            <p:extLst/>
          </p:nvPr>
        </p:nvGraphicFramePr>
        <p:xfrm>
          <a:off x="1710538" y="3119301"/>
          <a:ext cx="8777951" cy="2457450"/>
        </p:xfrm>
        <a:graphic>
          <a:graphicData uri="http://schemas.openxmlformats.org/presentationml/2006/ole">
            <mc:AlternateContent xmlns:mc="http://schemas.openxmlformats.org/markup-compatibility/2006">
              <mc:Choice xmlns:v="urn:schemas-microsoft-com:vml" Requires="v">
                <p:oleObj spid="_x0000_s46101" name="Document" r:id="rId4" imgW="10797356" imgH="2534496" progId="Word.Document.8">
                  <p:embed/>
                </p:oleObj>
              </mc:Choice>
              <mc:Fallback>
                <p:oleObj name="Document" r:id="rId4" imgW="10797356" imgH="2534496" progId="Word.Document.8">
                  <p:embed/>
                  <p:pic>
                    <p:nvPicPr>
                      <p:cNvPr id="0" name=""/>
                      <p:cNvPicPr>
                        <a:picLocks noChangeAspect="1" noChangeArrowheads="1"/>
                      </p:cNvPicPr>
                      <p:nvPr/>
                    </p:nvPicPr>
                    <p:blipFill>
                      <a:blip r:embed="rId5"/>
                      <a:srcRect/>
                      <a:stretch>
                        <a:fillRect/>
                      </a:stretch>
                    </p:blipFill>
                    <p:spPr bwMode="auto">
                      <a:xfrm>
                        <a:off x="1710538" y="3119301"/>
                        <a:ext cx="8777951" cy="2457450"/>
                      </a:xfrm>
                      <a:prstGeom prst="rect">
                        <a:avLst/>
                      </a:prstGeom>
                      <a:noFill/>
                      <a:extLst/>
                    </p:spPr>
                  </p:pic>
                </p:oleObj>
              </mc:Fallback>
            </mc:AlternateContent>
          </a:graphicData>
        </a:graphic>
      </p:graphicFrame>
    </p:spTree>
    <p:extLst>
      <p:ext uri="{BB962C8B-B14F-4D97-AF65-F5344CB8AC3E}">
        <p14:creationId xmlns:p14="http://schemas.microsoft.com/office/powerpoint/2010/main" val="6046820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2220913" y="333375"/>
            <a:ext cx="2589203" cy="273050"/>
          </a:xfrm>
        </p:spPr>
        <p:txBody>
          <a:bodyPr/>
          <a:lstStyle/>
          <a:p>
            <a:r>
              <a:rPr lang="en-US" smtClean="0"/>
              <a:t>November 2018</a:t>
            </a:r>
            <a:endParaRPr lang="en-GB" dirty="0"/>
          </a:p>
        </p:txBody>
      </p:sp>
      <p:sp>
        <p:nvSpPr>
          <p:cNvPr id="5" name="Footer Placeholder 4"/>
          <p:cNvSpPr>
            <a:spLocks noGrp="1"/>
          </p:cNvSpPr>
          <p:nvPr>
            <p:ph type="ftr" idx="14"/>
          </p:nvPr>
        </p:nvSpPr>
        <p:spPr>
          <a:xfrm>
            <a:off x="7024694" y="6475414"/>
            <a:ext cx="3041644" cy="180975"/>
          </a:xfrm>
        </p:spPr>
        <p:txBody>
          <a:bodyPr/>
          <a:lstStyle/>
          <a:p>
            <a:r>
              <a:rPr lang="en-GB" smtClean="0"/>
              <a:t>Jonathan Segev (Intel)</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82</a:t>
            </a:fld>
            <a:endParaRPr lang="en-GB"/>
          </a:p>
        </p:txBody>
      </p:sp>
      <p:sp>
        <p:nvSpPr>
          <p:cNvPr id="4097"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type="body" idx="1"/>
          </p:nvPr>
        </p:nvSpPr>
        <p:spPr>
          <a:xfrm>
            <a:off x="2209800" y="1981200"/>
            <a:ext cx="7772400" cy="4114800"/>
          </a:xfrm>
          <a:ln/>
        </p:spPr>
        <p:txBody>
          <a:bodyPr/>
          <a:lstStyle/>
          <a:p>
            <a:pPr marL="0" algn="just"/>
            <a:r>
              <a:rPr lang="en-US" dirty="0"/>
              <a:t>This document is the </a:t>
            </a:r>
            <a:r>
              <a:rPr lang="en-US" dirty="0" err="1"/>
              <a:t>TGaz</a:t>
            </a:r>
            <a:r>
              <a:rPr lang="en-US" dirty="0"/>
              <a:t> Next Generation Positioning closing report for the </a:t>
            </a:r>
            <a:r>
              <a:rPr lang="en-US" dirty="0" smtClean="0"/>
              <a:t>Bangkok, Nov. 2018 meeting.</a:t>
            </a:r>
            <a:endParaRPr lang="en-US" dirty="0"/>
          </a:p>
          <a:p>
            <a:pPr marL="0" algn="just"/>
            <a:endParaRPr lang="en-US" dirty="0"/>
          </a:p>
        </p:txBody>
      </p:sp>
    </p:spTree>
    <p:extLst>
      <p:ext uri="{BB962C8B-B14F-4D97-AF65-F5344CB8AC3E}">
        <p14:creationId xmlns:p14="http://schemas.microsoft.com/office/powerpoint/2010/main" val="17768967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685801"/>
            <a:ext cx="7770813" cy="654968"/>
          </a:xfrm>
        </p:spPr>
        <p:txBody>
          <a:bodyPr/>
          <a:lstStyle/>
          <a:p>
            <a:r>
              <a:rPr lang="en-CA" dirty="0"/>
              <a:t>TG Status And Work Completed</a:t>
            </a:r>
            <a:endParaRPr lang="en-US" dirty="0"/>
          </a:p>
        </p:txBody>
      </p:sp>
      <p:sp>
        <p:nvSpPr>
          <p:cNvPr id="3" name="Content Placeholder 2"/>
          <p:cNvSpPr>
            <a:spLocks noGrp="1"/>
          </p:cNvSpPr>
          <p:nvPr>
            <p:ph idx="1"/>
          </p:nvPr>
        </p:nvSpPr>
        <p:spPr>
          <a:xfrm>
            <a:off x="1919536" y="1420146"/>
            <a:ext cx="8280920" cy="4674268"/>
          </a:xfrm>
        </p:spPr>
        <p:txBody>
          <a:bodyPr/>
          <a:lstStyle/>
          <a:p>
            <a:pPr>
              <a:buFont typeface="Arial" panose="020B0604020202020204" pitchFamily="34" charset="0"/>
              <a:buChar char="•"/>
            </a:pPr>
            <a:r>
              <a:rPr lang="en-US" b="0" dirty="0" smtClean="0"/>
              <a:t>Published a new draft, P802.11az D0.5.</a:t>
            </a:r>
          </a:p>
          <a:p>
            <a:pPr>
              <a:buFont typeface="Arial" panose="020B0604020202020204" pitchFamily="34" charset="0"/>
              <a:buChar char="•"/>
            </a:pPr>
            <a:r>
              <a:rPr lang="en-US" b="0" dirty="0"/>
              <a:t>Reviewed a total of 23 submissions.</a:t>
            </a:r>
          </a:p>
          <a:p>
            <a:pPr>
              <a:buFont typeface="Arial" panose="020B0604020202020204" pitchFamily="34" charset="0"/>
              <a:buChar char="•"/>
            </a:pPr>
            <a:r>
              <a:rPr lang="en-US" b="0" dirty="0"/>
              <a:t>Resolved 184 technical comments, roughly similar number remain for resolution during Jan. 2019 meeting in anticipation of the Initial WG ballot target.</a:t>
            </a:r>
          </a:p>
          <a:p>
            <a:pPr>
              <a:buFont typeface="Arial" panose="020B0604020202020204" pitchFamily="34" charset="0"/>
              <a:buChar char="•"/>
            </a:pPr>
            <a:r>
              <a:rPr lang="en-US" b="0" dirty="0"/>
              <a:t>Assigned ~100 remaining comments</a:t>
            </a:r>
            <a:r>
              <a:rPr lang="en-US" b="0" dirty="0" smtClean="0"/>
              <a:t>.</a:t>
            </a:r>
          </a:p>
          <a:p>
            <a:pPr>
              <a:buFont typeface="Arial" panose="020B0604020202020204" pitchFamily="34" charset="0"/>
              <a:buChar char="•"/>
            </a:pPr>
            <a:r>
              <a:rPr lang="en-US" b="0" dirty="0" smtClean="0"/>
              <a:t>Group is on track for Initial WG ballot coming out of Jan. meeting.</a:t>
            </a:r>
          </a:p>
          <a:p>
            <a:pPr>
              <a:buFont typeface="Arial" panose="020B0604020202020204" pitchFamily="34" charset="0"/>
              <a:buChar char="•"/>
            </a:pPr>
            <a:endParaRPr lang="en-US" b="0" dirty="0"/>
          </a:p>
          <a:p>
            <a:pPr marL="457200" lvl="1" indent="0"/>
            <a:endParaRPr lang="en-US" b="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83</a:t>
            </a:fld>
            <a:endParaRPr lang="en-GB" dirty="0"/>
          </a:p>
        </p:txBody>
      </p:sp>
      <p:sp>
        <p:nvSpPr>
          <p:cNvPr id="5" name="Footer Placeholder 4"/>
          <p:cNvSpPr>
            <a:spLocks noGrp="1"/>
          </p:cNvSpPr>
          <p:nvPr>
            <p:ph type="ftr" idx="14"/>
          </p:nvPr>
        </p:nvSpPr>
        <p:spPr/>
        <p:txBody>
          <a:bodyPr/>
          <a:lstStyle/>
          <a:p>
            <a:r>
              <a:rPr lang="en-GB" smtClean="0"/>
              <a:t>Jonathan Segev (Intel)</a:t>
            </a:r>
            <a:endParaRPr lang="en-GB" dirty="0"/>
          </a:p>
        </p:txBody>
      </p:sp>
      <p:sp>
        <p:nvSpPr>
          <p:cNvPr id="6" name="Date Placeholder 5"/>
          <p:cNvSpPr>
            <a:spLocks noGrp="1"/>
          </p:cNvSpPr>
          <p:nvPr>
            <p:ph type="dt" idx="15"/>
          </p:nvPr>
        </p:nvSpPr>
        <p:spPr/>
        <p:txBody>
          <a:bodyPr/>
          <a:lstStyle/>
          <a:p>
            <a:r>
              <a:rPr lang="en-US" smtClean="0"/>
              <a:t>November 2018</a:t>
            </a:r>
            <a:endParaRPr lang="en-GB" dirty="0"/>
          </a:p>
        </p:txBody>
      </p:sp>
    </p:spTree>
    <p:extLst>
      <p:ext uri="{BB962C8B-B14F-4D97-AF65-F5344CB8AC3E}">
        <p14:creationId xmlns:p14="http://schemas.microsoft.com/office/powerpoint/2010/main" val="53832341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685801"/>
            <a:ext cx="7770813" cy="654968"/>
          </a:xfrm>
        </p:spPr>
        <p:txBody>
          <a:bodyPr/>
          <a:lstStyle/>
          <a:p>
            <a:r>
              <a:rPr lang="en-US" dirty="0" smtClean="0"/>
              <a:t>Goals For Jan. Meeting</a:t>
            </a:r>
            <a:endParaRPr lang="en-US" dirty="0"/>
          </a:p>
        </p:txBody>
      </p:sp>
      <p:sp>
        <p:nvSpPr>
          <p:cNvPr id="3" name="Content Placeholder 2"/>
          <p:cNvSpPr>
            <a:spLocks noGrp="1"/>
          </p:cNvSpPr>
          <p:nvPr>
            <p:ph idx="1"/>
          </p:nvPr>
        </p:nvSpPr>
        <p:spPr>
          <a:xfrm>
            <a:off x="2209801" y="1628801"/>
            <a:ext cx="7770813" cy="3168353"/>
          </a:xfrm>
        </p:spPr>
        <p:txBody>
          <a:bodyPr/>
          <a:lstStyle/>
          <a:p>
            <a:pPr>
              <a:buFont typeface="Arial" panose="020B0604020202020204" pitchFamily="34" charset="0"/>
              <a:buChar char="•"/>
            </a:pPr>
            <a:r>
              <a:rPr lang="en-US" b="0" dirty="0" smtClean="0"/>
              <a:t>Publish draft 0.6 of P802.11az in anticipation of initial WG ballot.</a:t>
            </a:r>
          </a:p>
          <a:p>
            <a:pPr>
              <a:buFont typeface="Arial" panose="020B0604020202020204" pitchFamily="34" charset="0"/>
              <a:buChar char="•"/>
            </a:pPr>
            <a:r>
              <a:rPr lang="en-US" b="0" dirty="0" smtClean="0"/>
              <a:t>Continue comment resolution of remaining comments.</a:t>
            </a:r>
          </a:p>
          <a:p>
            <a:pPr>
              <a:buFont typeface="Arial" panose="020B0604020202020204" pitchFamily="34" charset="0"/>
              <a:buChar char="•"/>
            </a:pPr>
            <a:r>
              <a:rPr lang="en-US" b="0" dirty="0" smtClean="0"/>
              <a:t>Review of amendment text target at improving draft quality. </a:t>
            </a:r>
          </a:p>
          <a:p>
            <a:pPr>
              <a:buFont typeface="Arial" panose="020B0604020202020204" pitchFamily="34" charset="0"/>
              <a:buChar char="•"/>
            </a:pPr>
            <a:r>
              <a:rPr lang="en-US" b="0" dirty="0" smtClean="0"/>
              <a:t>Commence Initial WG ballot coming out of </a:t>
            </a:r>
            <a:r>
              <a:rPr lang="en-US" b="0" smtClean="0"/>
              <a:t>January meeting.</a:t>
            </a:r>
            <a:endParaRPr lang="en-US" b="0" dirty="0"/>
          </a:p>
          <a:p>
            <a:pPr>
              <a:buFont typeface="Arial" panose="020B0604020202020204" pitchFamily="34" charset="0"/>
              <a:buChar char="•"/>
            </a:pPr>
            <a:endParaRPr lang="en-US" b="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84</a:t>
            </a:fld>
            <a:endParaRPr lang="en-GB" dirty="0"/>
          </a:p>
        </p:txBody>
      </p:sp>
      <p:sp>
        <p:nvSpPr>
          <p:cNvPr id="5" name="Footer Placeholder 4"/>
          <p:cNvSpPr>
            <a:spLocks noGrp="1"/>
          </p:cNvSpPr>
          <p:nvPr>
            <p:ph type="ftr" idx="14"/>
          </p:nvPr>
        </p:nvSpPr>
        <p:spPr/>
        <p:txBody>
          <a:bodyPr/>
          <a:lstStyle/>
          <a:p>
            <a:r>
              <a:rPr lang="en-GB" smtClean="0"/>
              <a:t>Jonathan Segev (Intel)</a:t>
            </a:r>
            <a:endParaRPr lang="en-GB" dirty="0"/>
          </a:p>
        </p:txBody>
      </p:sp>
      <p:sp>
        <p:nvSpPr>
          <p:cNvPr id="6" name="Date Placeholder 5"/>
          <p:cNvSpPr>
            <a:spLocks noGrp="1"/>
          </p:cNvSpPr>
          <p:nvPr>
            <p:ph type="dt" idx="15"/>
          </p:nvPr>
        </p:nvSpPr>
        <p:spPr/>
        <p:txBody>
          <a:bodyPr/>
          <a:lstStyle/>
          <a:p>
            <a:r>
              <a:rPr lang="en-US" smtClean="0"/>
              <a:t>November 2018</a:t>
            </a:r>
            <a:endParaRPr lang="en-GB" dirty="0"/>
          </a:p>
        </p:txBody>
      </p:sp>
    </p:spTree>
    <p:extLst>
      <p:ext uri="{BB962C8B-B14F-4D97-AF65-F5344CB8AC3E}">
        <p14:creationId xmlns:p14="http://schemas.microsoft.com/office/powerpoint/2010/main" val="222081812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Teleconference Schedule</a:t>
            </a:r>
            <a:endParaRPr lang="en-US" dirty="0"/>
          </a:p>
        </p:txBody>
      </p:sp>
      <p:sp>
        <p:nvSpPr>
          <p:cNvPr id="3" name="Content Placeholder 2"/>
          <p:cNvSpPr>
            <a:spLocks noGrp="1"/>
          </p:cNvSpPr>
          <p:nvPr>
            <p:ph idx="1"/>
          </p:nvPr>
        </p:nvSpPr>
        <p:spPr/>
        <p:txBody>
          <a:bodyPr/>
          <a:lstStyle/>
          <a:p>
            <a:pPr algn="just">
              <a:spcBef>
                <a:spcPct val="20000"/>
              </a:spcBef>
              <a:buFontTx/>
              <a:buChar char="•"/>
            </a:pPr>
            <a:r>
              <a:rPr lang="en-US" altLang="en-US" b="0" dirty="0"/>
              <a:t>Dec. 12</a:t>
            </a:r>
            <a:r>
              <a:rPr lang="en-US" altLang="en-US" b="0" baseline="30000" dirty="0"/>
              <a:t>th</a:t>
            </a:r>
            <a:r>
              <a:rPr lang="en-US" altLang="en-US" b="0" dirty="0"/>
              <a:t> (Wed.) 12:00 PM ET, 1:30 hr. </a:t>
            </a:r>
          </a:p>
          <a:p>
            <a:pPr algn="just">
              <a:spcBef>
                <a:spcPct val="20000"/>
              </a:spcBef>
              <a:buFontTx/>
              <a:buChar char="•"/>
            </a:pPr>
            <a:r>
              <a:rPr lang="en-US" altLang="en-US" b="0" dirty="0"/>
              <a:t>Dec. 19</a:t>
            </a:r>
            <a:r>
              <a:rPr lang="en-US" altLang="en-US" b="0" baseline="30000" dirty="0"/>
              <a:t>th</a:t>
            </a:r>
            <a:r>
              <a:rPr lang="en-US" altLang="en-US" b="0" dirty="0"/>
              <a:t> (Wed.) 12:00 PM ET, 1:30 </a:t>
            </a:r>
            <a:r>
              <a:rPr lang="en-US" altLang="en-US" b="0" dirty="0" err="1"/>
              <a:t>hr</a:t>
            </a:r>
            <a:endParaRPr lang="en-US" altLang="en-US" b="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85</a:t>
            </a:fld>
            <a:endParaRPr lang="en-GB" dirty="0"/>
          </a:p>
        </p:txBody>
      </p:sp>
      <p:sp>
        <p:nvSpPr>
          <p:cNvPr id="5" name="Footer Placeholder 4"/>
          <p:cNvSpPr>
            <a:spLocks noGrp="1"/>
          </p:cNvSpPr>
          <p:nvPr>
            <p:ph type="ftr" idx="14"/>
          </p:nvPr>
        </p:nvSpPr>
        <p:spPr/>
        <p:txBody>
          <a:bodyPr/>
          <a:lstStyle/>
          <a:p>
            <a:r>
              <a:rPr lang="en-GB" smtClean="0"/>
              <a:t>Jonathan Segev (Intel)</a:t>
            </a:r>
            <a:endParaRPr lang="en-GB" dirty="0"/>
          </a:p>
        </p:txBody>
      </p:sp>
      <p:sp>
        <p:nvSpPr>
          <p:cNvPr id="6" name="Date Placeholder 5"/>
          <p:cNvSpPr>
            <a:spLocks noGrp="1"/>
          </p:cNvSpPr>
          <p:nvPr>
            <p:ph type="dt" idx="15"/>
          </p:nvPr>
        </p:nvSpPr>
        <p:spPr/>
        <p:txBody>
          <a:bodyPr/>
          <a:lstStyle/>
          <a:p>
            <a:r>
              <a:rPr lang="en-US" smtClean="0"/>
              <a:t>November 2018</a:t>
            </a:r>
            <a:endParaRPr lang="en-GB" dirty="0"/>
          </a:p>
        </p:txBody>
      </p:sp>
    </p:spTree>
    <p:extLst>
      <p:ext uri="{BB962C8B-B14F-4D97-AF65-F5344CB8AC3E}">
        <p14:creationId xmlns:p14="http://schemas.microsoft.com/office/powerpoint/2010/main" val="206271168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9"/>
          <p:cNvSpPr>
            <a:spLocks noGrp="1"/>
          </p:cNvSpPr>
          <p:nvPr>
            <p:ph type="title"/>
          </p:nvPr>
        </p:nvSpPr>
        <p:spPr/>
        <p:txBody>
          <a:bodyPr/>
          <a:lstStyle/>
          <a:p>
            <a:r>
              <a:rPr lang="en-US" altLang="en-US" smtClean="0"/>
              <a:t>2018 November </a:t>
            </a:r>
            <a:br>
              <a:rPr lang="en-US" altLang="en-US" smtClean="0"/>
            </a:br>
            <a:r>
              <a:rPr lang="en-US" altLang="en-US" smtClean="0"/>
              <a:t>TGba Closing Report</a:t>
            </a:r>
          </a:p>
        </p:txBody>
      </p:sp>
      <p:sp>
        <p:nvSpPr>
          <p:cNvPr id="4" name="Date Placeholder 3"/>
          <p:cNvSpPr>
            <a:spLocks noGrp="1"/>
          </p:cNvSpPr>
          <p:nvPr>
            <p:ph type="dt" sz="quarter" idx="10"/>
          </p:nvPr>
        </p:nvSpPr>
        <p:spPr/>
        <p:txBody>
          <a:bodyPr/>
          <a:lstStyle/>
          <a:p>
            <a:pPr>
              <a:defRPr/>
            </a:pPr>
            <a:r>
              <a:rPr lang="en-US" smtClean="0"/>
              <a:t>November 2018</a:t>
            </a:r>
            <a:endParaRPr lang="en-US" dirty="0"/>
          </a:p>
        </p:txBody>
      </p:sp>
      <p:sp>
        <p:nvSpPr>
          <p:cNvPr id="5" name="Footer Placeholder 4"/>
          <p:cNvSpPr>
            <a:spLocks noGrp="1"/>
          </p:cNvSpPr>
          <p:nvPr>
            <p:ph type="ftr" sz="quarter" idx="11"/>
          </p:nvPr>
        </p:nvSpPr>
        <p:spPr/>
        <p:txBody>
          <a:bodyPr/>
          <a:lstStyle/>
          <a:p>
            <a:pPr>
              <a:defRPr/>
            </a:pPr>
            <a:r>
              <a:rPr lang="en-US" smtClean="0"/>
              <a:t>Minyoung Park (Intel)</a:t>
            </a:r>
            <a:endParaRPr lang="en-US"/>
          </a:p>
        </p:txBody>
      </p:sp>
      <p:sp>
        <p:nvSpPr>
          <p:cNvPr id="41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3C6A1F43-331B-401C-AAAC-2668C8B1BEA4}" type="slidenum">
              <a:rPr lang="en-US" altLang="en-US" sz="1200" b="0"/>
              <a:pPr>
                <a:spcBef>
                  <a:spcPct val="0"/>
                </a:spcBef>
                <a:buFontTx/>
                <a:buNone/>
              </a:pPr>
              <a:t>86</a:t>
            </a:fld>
            <a:endParaRPr lang="en-US" altLang="en-US" sz="1200" b="0"/>
          </a:p>
        </p:txBody>
      </p:sp>
      <p:sp>
        <p:nvSpPr>
          <p:cNvPr id="12" name="Rectangle 2"/>
          <p:cNvSpPr txBox="1">
            <a:spLocks noChangeArrowheads="1"/>
          </p:cNvSpPr>
          <p:nvPr/>
        </p:nvSpPr>
        <p:spPr bwMode="auto">
          <a:xfrm>
            <a:off x="2151063" y="2292351"/>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ct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2000" b="0" kern="0" dirty="0"/>
              <a:t>Date: 2018-11-15</a:t>
            </a:r>
          </a:p>
        </p:txBody>
      </p:sp>
      <p:sp>
        <p:nvSpPr>
          <p:cNvPr id="4103" name="Rectangle 4"/>
          <p:cNvSpPr>
            <a:spLocks noChangeArrowheads="1"/>
          </p:cNvSpPr>
          <p:nvPr/>
        </p:nvSpPr>
        <p:spPr bwMode="auto">
          <a:xfrm>
            <a:off x="2301875" y="26892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9pPr>
          </a:lstStyle>
          <a:p>
            <a:pPr>
              <a:spcBef>
                <a:spcPts val="500"/>
              </a:spcBef>
              <a:buNone/>
            </a:pPr>
            <a:r>
              <a:rPr lang="en-GB" altLang="en-US" sz="2000" b="0">
                <a:solidFill>
                  <a:srgbClr val="000000"/>
                </a:solidFill>
              </a:rPr>
              <a:t>Authors:</a:t>
            </a:r>
          </a:p>
        </p:txBody>
      </p:sp>
      <p:graphicFrame>
        <p:nvGraphicFramePr>
          <p:cNvPr id="4104" name="Object 3"/>
          <p:cNvGraphicFramePr>
            <a:graphicFrameLocks noChangeAspect="1"/>
          </p:cNvGraphicFramePr>
          <p:nvPr/>
        </p:nvGraphicFramePr>
        <p:xfrm>
          <a:off x="2300289" y="3062289"/>
          <a:ext cx="7177087" cy="2625725"/>
        </p:xfrm>
        <a:graphic>
          <a:graphicData uri="http://schemas.openxmlformats.org/presentationml/2006/ole">
            <mc:AlternateContent xmlns:mc="http://schemas.openxmlformats.org/markup-compatibility/2006">
              <mc:Choice xmlns:v="urn:schemas-microsoft-com:vml" Requires="v">
                <p:oleObj spid="_x0000_s47124" name="Document" r:id="rId4" imgW="8267030" imgH="3023616" progId="Word.Document.8">
                  <p:embed/>
                </p:oleObj>
              </mc:Choice>
              <mc:Fallback>
                <p:oleObj name="Document" r:id="rId4" imgW="8267030" imgH="302361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0289" y="3062289"/>
                        <a:ext cx="7177087" cy="262572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8871506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Work Completed</a:t>
            </a:r>
          </a:p>
        </p:txBody>
      </p:sp>
      <p:sp>
        <p:nvSpPr>
          <p:cNvPr id="6147" name="Content Placeholder 2"/>
          <p:cNvSpPr>
            <a:spLocks noGrp="1"/>
          </p:cNvSpPr>
          <p:nvPr>
            <p:ph idx="1"/>
          </p:nvPr>
        </p:nvSpPr>
        <p:spPr>
          <a:xfrm>
            <a:off x="2209801" y="1600201"/>
            <a:ext cx="7858125" cy="4875213"/>
          </a:xfrm>
        </p:spPr>
        <p:txBody>
          <a:bodyPr/>
          <a:lstStyle/>
          <a:p>
            <a:endParaRPr lang="en-US" altLang="en-US" smtClean="0"/>
          </a:p>
          <a:p>
            <a:r>
              <a:rPr lang="en-US" altLang="en-US" smtClean="0"/>
              <a:t>Worked on comment resolution</a:t>
            </a:r>
          </a:p>
          <a:p>
            <a:pPr lvl="1"/>
            <a:r>
              <a:rPr lang="en-US" altLang="en-US" smtClean="0"/>
              <a:t>Resolved 582 comments (46%)</a:t>
            </a:r>
          </a:p>
          <a:p>
            <a:pPr lvl="1"/>
            <a:endParaRPr lang="en-US" altLang="en-US" smtClean="0"/>
          </a:p>
          <a:p>
            <a:r>
              <a:rPr lang="en-US" altLang="en-US" smtClean="0"/>
              <a:t>Reviewed TG timeline</a:t>
            </a:r>
          </a:p>
          <a:p>
            <a:endParaRPr lang="en-US" altLang="en-US" smtClean="0"/>
          </a:p>
          <a:p>
            <a:r>
              <a:rPr lang="en-US" altLang="en-US" smtClean="0"/>
              <a:t>Agenda: doc:11-18/1717r9</a:t>
            </a:r>
          </a:p>
          <a:p>
            <a:endParaRPr lang="en-US" altLang="en-US" smtClean="0"/>
          </a:p>
          <a:p>
            <a:endParaRPr lang="en-US" altLang="en-US" smtClean="0"/>
          </a:p>
        </p:txBody>
      </p:sp>
      <p:sp>
        <p:nvSpPr>
          <p:cNvPr id="61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5C1157B6-D467-430A-840D-E7A777CA88DA}" type="slidenum">
              <a:rPr lang="en-US" altLang="en-US" sz="1200" b="0"/>
              <a:pPr>
                <a:spcBef>
                  <a:spcPct val="0"/>
                </a:spcBef>
                <a:buFontTx/>
                <a:buNone/>
              </a:pPr>
              <a:t>87</a:t>
            </a:fld>
            <a:endParaRPr lang="en-US" altLang="en-US" sz="1200" b="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Minyoung Park (Intel)</a:t>
            </a:r>
            <a:endParaRPr lang="en-GB" dirty="0"/>
          </a:p>
        </p:txBody>
      </p:sp>
    </p:spTree>
    <p:extLst>
      <p:ext uri="{BB962C8B-B14F-4D97-AF65-F5344CB8AC3E}">
        <p14:creationId xmlns:p14="http://schemas.microsoft.com/office/powerpoint/2010/main" val="406745499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7"/>
          <p:cNvSpPr>
            <a:spLocks noGrp="1"/>
          </p:cNvSpPr>
          <p:nvPr>
            <p:ph type="title"/>
          </p:nvPr>
        </p:nvSpPr>
        <p:spPr/>
        <p:txBody>
          <a:bodyPr/>
          <a:lstStyle/>
          <a:p>
            <a:r>
              <a:rPr lang="en-US" altLang="en-US" smtClean="0"/>
              <a:t>Goals for January 2019</a:t>
            </a:r>
          </a:p>
        </p:txBody>
      </p:sp>
      <p:sp>
        <p:nvSpPr>
          <p:cNvPr id="33795" name="Content Placeholder 8"/>
          <p:cNvSpPr>
            <a:spLocks noGrp="1"/>
          </p:cNvSpPr>
          <p:nvPr>
            <p:ph idx="1"/>
          </p:nvPr>
        </p:nvSpPr>
        <p:spPr>
          <a:xfrm>
            <a:off x="2209800" y="2133600"/>
            <a:ext cx="8153400" cy="4114800"/>
          </a:xfrm>
        </p:spPr>
        <p:txBody>
          <a:bodyPr/>
          <a:lstStyle/>
          <a:p>
            <a:pPr>
              <a:defRPr/>
            </a:pPr>
            <a:r>
              <a:rPr lang="en-US" altLang="en-US" dirty="0"/>
              <a:t>Complete comment resolution </a:t>
            </a:r>
          </a:p>
          <a:p>
            <a:pPr>
              <a:defRPr/>
            </a:pPr>
            <a:endParaRPr lang="en-US" altLang="en-US" dirty="0"/>
          </a:p>
          <a:p>
            <a:pPr>
              <a:defRPr/>
            </a:pPr>
            <a:r>
              <a:rPr lang="en-US" altLang="en-US" dirty="0"/>
              <a:t>Approve Working Group Technical Letter Ballot on </a:t>
            </a:r>
            <a:r>
              <a:rPr lang="en-US" altLang="en-US" dirty="0" err="1"/>
              <a:t>TGba</a:t>
            </a:r>
            <a:r>
              <a:rPr lang="en-US" altLang="en-US" dirty="0"/>
              <a:t> Draft 2.0</a:t>
            </a:r>
          </a:p>
          <a:p>
            <a:pPr>
              <a:defRPr/>
            </a:pPr>
            <a:endParaRPr lang="en-US" altLang="en-US" dirty="0"/>
          </a:p>
          <a:p>
            <a:pPr>
              <a:defRPr/>
            </a:pPr>
            <a:r>
              <a:rPr lang="en-US" altLang="en-US" dirty="0"/>
              <a:t>Review TG timeline</a:t>
            </a:r>
          </a:p>
          <a:p>
            <a:pPr>
              <a:defRPr/>
            </a:pPr>
            <a:endParaRPr lang="en-US" altLang="en-US" dirty="0" smtClean="0"/>
          </a:p>
          <a:p>
            <a:pPr marL="0" indent="0">
              <a:defRPr/>
            </a:pPr>
            <a:endParaRPr lang="en-US" altLang="en-US" dirty="0" smtClean="0"/>
          </a:p>
          <a:p>
            <a:pPr>
              <a:defRPr/>
            </a:pPr>
            <a:endParaRPr lang="en-US" altLang="en-US" dirty="0" smtClean="0"/>
          </a:p>
        </p:txBody>
      </p:sp>
      <p:sp>
        <p:nvSpPr>
          <p:cNvPr id="717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E2412808-4ACB-4536-85D7-A30281B04A1B}" type="slidenum">
              <a:rPr lang="en-US" altLang="en-US" sz="1200" b="0"/>
              <a:pPr>
                <a:spcBef>
                  <a:spcPct val="0"/>
                </a:spcBef>
                <a:buFontTx/>
                <a:buNone/>
              </a:pPr>
              <a:t>88</a:t>
            </a:fld>
            <a:endParaRPr lang="en-US" altLang="en-US" sz="1200" b="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Minyoung Park (Intel)</a:t>
            </a:r>
            <a:endParaRPr lang="en-GB" dirty="0"/>
          </a:p>
        </p:txBody>
      </p:sp>
    </p:spTree>
    <p:extLst>
      <p:ext uri="{BB962C8B-B14F-4D97-AF65-F5344CB8AC3E}">
        <p14:creationId xmlns:p14="http://schemas.microsoft.com/office/powerpoint/2010/main" val="68511026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Teleconference Call Schedule</a:t>
            </a:r>
          </a:p>
        </p:txBody>
      </p:sp>
      <p:sp>
        <p:nvSpPr>
          <p:cNvPr id="8195" name="Content Placeholder 2"/>
          <p:cNvSpPr>
            <a:spLocks noGrp="1"/>
          </p:cNvSpPr>
          <p:nvPr>
            <p:ph idx="1"/>
          </p:nvPr>
        </p:nvSpPr>
        <p:spPr/>
        <p:txBody>
          <a:bodyPr/>
          <a:lstStyle/>
          <a:p>
            <a:pPr marL="342900" lvl="1" indent="-342900">
              <a:buFontTx/>
              <a:buChar char="•"/>
              <a:defRPr/>
            </a:pPr>
            <a:r>
              <a:rPr lang="en-US" altLang="en-US" sz="2400" b="1" dirty="0"/>
              <a:t>Five teleconference calls: Mondays (each 2 hours)</a:t>
            </a:r>
          </a:p>
          <a:p>
            <a:pPr marL="685800" lvl="2" indent="-342900">
              <a:defRPr/>
            </a:pPr>
            <a:r>
              <a:rPr lang="en-US" altLang="en-US" sz="2400" b="1" dirty="0"/>
              <a:t>November 26, December 3, (10:00 ET)</a:t>
            </a:r>
          </a:p>
          <a:p>
            <a:pPr marL="685800" lvl="2" indent="-342900">
              <a:defRPr/>
            </a:pPr>
            <a:r>
              <a:rPr lang="en-US" altLang="en-US" sz="2400" b="1" dirty="0"/>
              <a:t>December 10, December 17, (17:00 ET)</a:t>
            </a:r>
          </a:p>
          <a:p>
            <a:pPr marL="685800" lvl="2" indent="-342900">
              <a:defRPr/>
            </a:pPr>
            <a:r>
              <a:rPr lang="en-US" altLang="en-US" sz="2400" b="1" dirty="0"/>
              <a:t>January 7, (23:00 ET)</a:t>
            </a:r>
          </a:p>
          <a:p>
            <a:pPr marL="342900" lvl="2" indent="0">
              <a:defRPr/>
            </a:pPr>
            <a:endParaRPr lang="en-US" altLang="en-US" sz="2400" b="1" dirty="0"/>
          </a:p>
        </p:txBody>
      </p:sp>
      <p:sp>
        <p:nvSpPr>
          <p:cNvPr id="81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68CE7461-4786-49C0-A21D-C73C0ECEFF1B}" type="slidenum">
              <a:rPr lang="en-US" altLang="en-US" sz="1200" b="0"/>
              <a:pPr>
                <a:spcBef>
                  <a:spcPct val="0"/>
                </a:spcBef>
                <a:buFontTx/>
                <a:buNone/>
              </a:pPr>
              <a:t>89</a:t>
            </a:fld>
            <a:endParaRPr lang="en-US" altLang="en-US" sz="1200" b="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Minyoung Park (Intel)</a:t>
            </a:r>
            <a:endParaRPr lang="en-GB" dirty="0"/>
          </a:p>
        </p:txBody>
      </p:sp>
    </p:spTree>
    <p:extLst>
      <p:ext uri="{BB962C8B-B14F-4D97-AF65-F5344CB8AC3E}">
        <p14:creationId xmlns:p14="http://schemas.microsoft.com/office/powerpoint/2010/main" val="2261984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237" y="603763"/>
            <a:ext cx="10361084" cy="1065213"/>
          </a:xfrm>
        </p:spPr>
        <p:txBody>
          <a:bodyPr/>
          <a:lstStyle/>
          <a:p>
            <a:r>
              <a:rPr lang="en-US" dirty="0" smtClean="0"/>
              <a:t>Draft Development Snapshot</a:t>
            </a:r>
            <a:endParaRPr lang="en-US" dirty="0"/>
          </a:p>
        </p:txBody>
      </p:sp>
      <p:graphicFrame>
        <p:nvGraphicFramePr>
          <p:cNvPr id="10" name="Content Placeholder 9"/>
          <p:cNvGraphicFramePr>
            <a:graphicFrameLocks noGrp="1"/>
          </p:cNvGraphicFramePr>
          <p:nvPr>
            <p:ph idx="1"/>
            <p:extLst/>
          </p:nvPr>
        </p:nvGraphicFramePr>
        <p:xfrm>
          <a:off x="835168" y="1550547"/>
          <a:ext cx="10518632" cy="4185920"/>
        </p:xfrm>
        <a:graphic>
          <a:graphicData uri="http://schemas.openxmlformats.org/drawingml/2006/table">
            <a:tbl>
              <a:tblPr firstRow="1">
                <a:tableStyleId>{073A0DAA-6AF3-43AB-8588-CEC1D06C72B9}</a:tableStyleId>
              </a:tblPr>
              <a:tblGrid>
                <a:gridCol w="647601">
                  <a:extLst>
                    <a:ext uri="{9D8B030D-6E8A-4147-A177-3AD203B41FA5}">
                      <a16:colId xmlns:a16="http://schemas.microsoft.com/office/drawing/2014/main" xmlns="" val="4261970102"/>
                    </a:ext>
                  </a:extLst>
                </a:gridCol>
                <a:gridCol w="422231">
                  <a:extLst>
                    <a:ext uri="{9D8B030D-6E8A-4147-A177-3AD203B41FA5}">
                      <a16:colId xmlns:a16="http://schemas.microsoft.com/office/drawing/2014/main" xmlns="" val="78877518"/>
                    </a:ext>
                  </a:extLst>
                </a:gridCol>
                <a:gridCol w="457200">
                  <a:extLst>
                    <a:ext uri="{9D8B030D-6E8A-4147-A177-3AD203B41FA5}">
                      <a16:colId xmlns:a16="http://schemas.microsoft.com/office/drawing/2014/main" xmlns="" val="145119986"/>
                    </a:ext>
                  </a:extLst>
                </a:gridCol>
                <a:gridCol w="609600">
                  <a:extLst>
                    <a:ext uri="{9D8B030D-6E8A-4147-A177-3AD203B41FA5}">
                      <a16:colId xmlns:a16="http://schemas.microsoft.com/office/drawing/2014/main" xmlns="" val="3029749347"/>
                    </a:ext>
                  </a:extLst>
                </a:gridCol>
                <a:gridCol w="533400">
                  <a:extLst>
                    <a:ext uri="{9D8B030D-6E8A-4147-A177-3AD203B41FA5}">
                      <a16:colId xmlns:a16="http://schemas.microsoft.com/office/drawing/2014/main" xmlns="" val="948022760"/>
                    </a:ext>
                  </a:extLst>
                </a:gridCol>
                <a:gridCol w="381000">
                  <a:extLst>
                    <a:ext uri="{9D8B030D-6E8A-4147-A177-3AD203B41FA5}">
                      <a16:colId xmlns:a16="http://schemas.microsoft.com/office/drawing/2014/main" xmlns="" val="1543342895"/>
                    </a:ext>
                  </a:extLst>
                </a:gridCol>
                <a:gridCol w="609600">
                  <a:extLst>
                    <a:ext uri="{9D8B030D-6E8A-4147-A177-3AD203B41FA5}">
                      <a16:colId xmlns:a16="http://schemas.microsoft.com/office/drawing/2014/main" xmlns="" val="3821760127"/>
                    </a:ext>
                  </a:extLst>
                </a:gridCol>
                <a:gridCol w="533400">
                  <a:extLst>
                    <a:ext uri="{9D8B030D-6E8A-4147-A177-3AD203B41FA5}">
                      <a16:colId xmlns:a16="http://schemas.microsoft.com/office/drawing/2014/main" xmlns="" val="1625024730"/>
                    </a:ext>
                  </a:extLst>
                </a:gridCol>
                <a:gridCol w="457200">
                  <a:extLst>
                    <a:ext uri="{9D8B030D-6E8A-4147-A177-3AD203B41FA5}">
                      <a16:colId xmlns:a16="http://schemas.microsoft.com/office/drawing/2014/main" xmlns="" val="2849464904"/>
                    </a:ext>
                  </a:extLst>
                </a:gridCol>
                <a:gridCol w="457200">
                  <a:extLst>
                    <a:ext uri="{9D8B030D-6E8A-4147-A177-3AD203B41FA5}">
                      <a16:colId xmlns:a16="http://schemas.microsoft.com/office/drawing/2014/main" xmlns="" val="3784159027"/>
                    </a:ext>
                  </a:extLst>
                </a:gridCol>
                <a:gridCol w="1143000">
                  <a:extLst>
                    <a:ext uri="{9D8B030D-6E8A-4147-A177-3AD203B41FA5}">
                      <a16:colId xmlns:a16="http://schemas.microsoft.com/office/drawing/2014/main" xmlns="" val="309422106"/>
                    </a:ext>
                  </a:extLst>
                </a:gridCol>
                <a:gridCol w="457200">
                  <a:extLst>
                    <a:ext uri="{9D8B030D-6E8A-4147-A177-3AD203B41FA5}">
                      <a16:colId xmlns:a16="http://schemas.microsoft.com/office/drawing/2014/main" xmlns="" val="2746800865"/>
                    </a:ext>
                  </a:extLst>
                </a:gridCol>
                <a:gridCol w="685800">
                  <a:extLst>
                    <a:ext uri="{9D8B030D-6E8A-4147-A177-3AD203B41FA5}">
                      <a16:colId xmlns:a16="http://schemas.microsoft.com/office/drawing/2014/main" xmlns="" val="3917323349"/>
                    </a:ext>
                  </a:extLst>
                </a:gridCol>
                <a:gridCol w="1938583">
                  <a:extLst>
                    <a:ext uri="{9D8B030D-6E8A-4147-A177-3AD203B41FA5}">
                      <a16:colId xmlns:a16="http://schemas.microsoft.com/office/drawing/2014/main" xmlns="" val="664609411"/>
                    </a:ext>
                  </a:extLst>
                </a:gridCol>
                <a:gridCol w="1185617">
                  <a:extLst>
                    <a:ext uri="{9D8B030D-6E8A-4147-A177-3AD203B41FA5}">
                      <a16:colId xmlns:a16="http://schemas.microsoft.com/office/drawing/2014/main" xmlns="" val="1668201667"/>
                    </a:ext>
                  </a:extLst>
                </a:gridCol>
              </a:tblGrid>
              <a:tr h="21844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TG</a:t>
                      </a:r>
                      <a:endParaRPr kumimoji="0" lang="en-US" sz="12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Published or Draft Baseline Documents</a:t>
                      </a:r>
                      <a:endParaRPr kumimoji="0" lang="en-US" sz="1800" b="1" i="0" u="none" strike="noStrike" cap="none" normalizeH="0" baseline="0" dirty="0" smtClean="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a:ln>
                            <a:noFill/>
                          </a:ln>
                          <a:effectLst/>
                        </a:rPr>
                        <a:t>Source</a:t>
                      </a:r>
                      <a:endParaRPr kumimoji="0" lang="en-US" sz="10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a:ln>
                            <a:noFill/>
                          </a:ln>
                          <a:effectLst/>
                        </a:rPr>
                        <a:t>MDR</a:t>
                      </a: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Style Guide</a:t>
                      </a:r>
                      <a:endParaRPr kumimoji="0" lang="en-US" sz="1000" b="1" i="0" u="none" strike="noStrike" cap="none" normalizeH="0" baseline="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u="none" strike="noStrike" cap="none" normalizeH="0" baseline="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Editor</a:t>
                      </a:r>
                      <a:endParaRPr kumimoji="0" lang="en-US" sz="1000" b="1" i="0" u="none" strike="noStrike" cap="none" normalizeH="0" baseline="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a:ln>
                            <a:noFill/>
                          </a:ln>
                          <a:effectLst/>
                        </a:rPr>
                        <a:t>Snapshot Date</a:t>
                      </a: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7557412"/>
                  </a:ext>
                </a:extLst>
              </a:tr>
              <a:tr h="37084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Published</a:t>
                      </a:r>
                      <a:endParaRPr kumimoji="0" lang="en-US" sz="1200" b="1"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err="1" smtClean="0">
                          <a:ln>
                            <a:noFill/>
                          </a:ln>
                          <a:effectLst/>
                        </a:rPr>
                        <a:t>aq</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smtClean="0">
                          <a:ln>
                            <a:noFill/>
                          </a:ln>
                          <a:effectLst/>
                        </a:rPr>
                        <a:t>md</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smtClean="0">
                          <a:ln>
                            <a:noFill/>
                          </a:ln>
                          <a:effectLst/>
                        </a:rPr>
                        <a:t>ax</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smtClean="0">
                          <a:ln>
                            <a:noFill/>
                          </a:ln>
                          <a:effectLst/>
                        </a:rPr>
                        <a:t>ay</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err="1" smtClean="0">
                          <a:ln>
                            <a:noFill/>
                          </a:ln>
                          <a:effectLst/>
                        </a:rPr>
                        <a:t>az</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err="1" smtClean="0">
                          <a:ln>
                            <a:noFill/>
                          </a:ln>
                          <a:effectLst/>
                        </a:rPr>
                        <a:t>ba</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smtClean="0">
                          <a:ln>
                            <a:noFill/>
                          </a:ln>
                          <a:effectLst/>
                        </a:rPr>
                        <a:t>bb</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smtClean="0">
                          <a:ln>
                            <a:noFill/>
                          </a:ln>
                          <a:effectLst/>
                        </a:rPr>
                        <a:t> </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xmlns="" val="1841105578"/>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aq</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n-lt"/>
                        </a:rPr>
                        <a:t>14.0</a:t>
                      </a: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Frame </a:t>
                      </a:r>
                      <a:r>
                        <a:rPr kumimoji="0" lang="en-US" sz="1600" b="0" i="0" u="none" strike="noStrike" cap="none" normalizeH="0" baseline="0" dirty="0" smtClean="0">
                          <a:ln>
                            <a:noFill/>
                          </a:ln>
                          <a:solidFill>
                            <a:schemeClr val="tx1"/>
                          </a:solidFill>
                          <a:effectLst/>
                          <a:latin typeface="Times New Roman" pitchFamily="18" charset="0"/>
                        </a:rPr>
                        <a:t>12.0</a:t>
                      </a:r>
                      <a:endParaRPr kumimoji="0" lang="en-US" sz="16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2012</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Times New Roman" pitchFamily="18" charset="0"/>
                        </a:rPr>
                        <a:t>Lee Armstrong</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29-Apr</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02217997"/>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md</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mn-lt"/>
                        </a:rPr>
                        <a:t>1.6</a:t>
                      </a:r>
                      <a:endParaRPr kumimoji="0" lang="en-US"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600" kern="1200" dirty="0" smtClean="0">
                          <a:solidFill>
                            <a:schemeClr val="tx1"/>
                          </a:solidFill>
                          <a:latin typeface="+mn-lt"/>
                          <a:ea typeface="+mn-ea"/>
                          <a:cs typeface="+mn-cs"/>
                        </a:rPr>
                        <a:t>Frame</a:t>
                      </a:r>
                      <a:endParaRPr kumimoji="0" lang="en-US" sz="16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No</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Emily Qi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Edward Au</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smtClean="0">
                          <a:ln>
                            <a:noFill/>
                          </a:ln>
                          <a:solidFill>
                            <a:srgbClr val="FF0000"/>
                          </a:solidFill>
                          <a:effectLst/>
                          <a:latin typeface="Times New Roman" pitchFamily="18" charset="0"/>
                        </a:rPr>
                        <a:t>13-Nov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93073376"/>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ax</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B050"/>
                          </a:solidFill>
                          <a:effectLst/>
                          <a:latin typeface="Times New Roman" pitchFamily="18" charset="0"/>
                        </a:rPr>
                        <a:t>Y</a:t>
                      </a:r>
                      <a:endParaRPr kumimoji="0" lang="en-US" sz="18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mn-lt"/>
                        </a:rPr>
                        <a:t>1.5</a:t>
                      </a:r>
                      <a:endParaRPr kumimoji="0" lang="en-US"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mn-lt"/>
                        </a:rPr>
                        <a:t>3.2</a:t>
                      </a:r>
                      <a:endParaRPr kumimoji="0" lang="en-US"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kern="1200" dirty="0" err="1" smtClean="0">
                          <a:solidFill>
                            <a:schemeClr val="tx1"/>
                          </a:solidFill>
                          <a:effectLst/>
                          <a:latin typeface="+mn-lt"/>
                          <a:ea typeface="+mn-ea"/>
                          <a:cs typeface="+mn-cs"/>
                        </a:rPr>
                        <a:t>Framemaker</a:t>
                      </a:r>
                      <a:r>
                        <a:rPr lang="en-US" sz="1600" kern="1200" dirty="0" smtClean="0">
                          <a:solidFill>
                            <a:schemeClr val="tx1"/>
                          </a:solidFill>
                          <a:effectLst/>
                          <a:latin typeface="+mn-lt"/>
                          <a:ea typeface="+mn-ea"/>
                          <a:cs typeface="+mn-cs"/>
                        </a:rPr>
                        <a:t> 2017 release</a:t>
                      </a:r>
                      <a:endParaRPr lang="en-US" sz="16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No</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Times New Roman" pitchFamily="18" charset="0"/>
                        </a:rPr>
                        <a:t>Robert Stacey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0000"/>
                          </a:solidFill>
                          <a:effectLst/>
                          <a:latin typeface="Times New Roman" pitchFamily="18" charset="0"/>
                        </a:rPr>
                        <a:t>13-Nov</a:t>
                      </a:r>
                      <a:endParaRPr kumimoji="0" lang="en-US" sz="16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52362811"/>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ay</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n-lt"/>
                        </a:rPr>
                        <a:t>14.0</a:t>
                      </a: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mn-lt"/>
                        </a:rPr>
                        <a:t>-</a:t>
                      </a:r>
                      <a:endParaRPr kumimoji="0" lang="en-US"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n-lt"/>
                        </a:rPr>
                        <a:t>3.0</a:t>
                      </a: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mn-lt"/>
                        </a:rPr>
                        <a:t>2.1</a:t>
                      </a:r>
                      <a:endParaRPr kumimoji="0" lang="en-US"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Word</a:t>
                      </a:r>
                      <a:endParaRPr kumimoji="0" lang="en-US" sz="16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No</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2012</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Times New Roman" pitchFamily="18" charset="0"/>
                        </a:rPr>
                        <a:t>Carlos </a:t>
                      </a:r>
                      <a:r>
                        <a:rPr kumimoji="0" lang="en-US" sz="1800" b="0" i="0" u="none" strike="noStrike" cap="none" normalizeH="0" baseline="0" dirty="0" err="1" smtClean="0">
                          <a:ln>
                            <a:noFill/>
                          </a:ln>
                          <a:solidFill>
                            <a:schemeClr val="tx1"/>
                          </a:solidFill>
                          <a:effectLst/>
                          <a:latin typeface="Times New Roman" pitchFamily="18" charset="0"/>
                        </a:rPr>
                        <a:t>Cordeiro</a:t>
                      </a:r>
                      <a:endParaRPr kumimoji="0" lang="en-US" sz="18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FF0000"/>
                          </a:solidFill>
                          <a:effectLst/>
                          <a:latin typeface="Times New Roman" pitchFamily="18" charset="0"/>
                        </a:rPr>
                        <a:t>11-Nov</a:t>
                      </a:r>
                      <a:endParaRPr kumimoji="0" lang="en-US" sz="16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72046837"/>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az</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B050"/>
                          </a:solidFill>
                          <a:effectLst/>
                          <a:latin typeface="Times New Roman" pitchFamily="18" charset="0"/>
                        </a:rPr>
                        <a:t>Y</a:t>
                      </a:r>
                      <a:endParaRPr kumimoji="0" lang="en-US" sz="18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n-lt"/>
                        </a:rPr>
                        <a:t>1.0</a:t>
                      </a: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mn-lt"/>
                        </a:rPr>
                        <a:t>3.0</a:t>
                      </a:r>
                      <a:endParaRPr kumimoji="0" lang="en-US"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n-lt"/>
                        </a:rPr>
                        <a:t>2.0</a:t>
                      </a: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FF0000"/>
                          </a:solidFill>
                          <a:effectLst/>
                          <a:latin typeface="+mn-lt"/>
                        </a:rPr>
                        <a:t>0.5</a:t>
                      </a:r>
                      <a:endParaRPr kumimoji="0" lang="en-GB"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rPr>
                        <a:t>Word</a:t>
                      </a:r>
                      <a:endParaRPr kumimoji="0" lang="en-GB" sz="16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solidFill>
                            <a:schemeClr val="tx1"/>
                          </a:solidFill>
                        </a:rPr>
                        <a:t>No</a:t>
                      </a:r>
                      <a:endParaRPr lang="en-US" sz="16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rPr>
                        <a:t>2012</a:t>
                      </a:r>
                      <a:endParaRPr kumimoji="0" lang="en-GB"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Chao Chun Wang</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smtClean="0">
                          <a:ln>
                            <a:noFill/>
                          </a:ln>
                          <a:solidFill>
                            <a:srgbClr val="FF0000"/>
                          </a:solidFill>
                          <a:effectLst/>
                          <a:latin typeface="Times New Roman" pitchFamily="18" charset="0"/>
                        </a:rPr>
                        <a:t>13-Nov</a:t>
                      </a:r>
                      <a:endParaRPr kumimoji="0" lang="en-GB" sz="16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60612243"/>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ba</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cap="none" normalizeH="0" baseline="0" dirty="0" smtClean="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rgbClr val="002060"/>
                          </a:solidFill>
                          <a:effectLst/>
                          <a:latin typeface="+mn-lt"/>
                        </a:rPr>
                        <a:t>1.2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rgbClr val="00206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2060"/>
                          </a:solidFill>
                          <a:effectLst/>
                          <a:latin typeface="+mn-lt"/>
                        </a:rPr>
                        <a:t>1.4</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2060"/>
                          </a:solidFill>
                          <a:effectLst/>
                          <a:latin typeface="+mn-lt"/>
                        </a:rPr>
                        <a:t>0.3</a:t>
                      </a: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smtClean="0">
                          <a:ln>
                            <a:noFill/>
                          </a:ln>
                          <a:solidFill>
                            <a:srgbClr val="FF0000"/>
                          </a:solidFill>
                          <a:effectLst/>
                          <a:latin typeface="+mn-lt"/>
                        </a:rPr>
                        <a:t>1.0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kern="1200" dirty="0" err="1" smtClean="0">
                          <a:solidFill>
                            <a:schemeClr val="tx1"/>
                          </a:solidFill>
                          <a:effectLst/>
                          <a:latin typeface="+mn-lt"/>
                          <a:ea typeface="+mn-ea"/>
                          <a:cs typeface="+mn-cs"/>
                        </a:rPr>
                        <a:t>Framemaker</a:t>
                      </a:r>
                      <a:r>
                        <a:rPr lang="en-US" sz="1400" kern="1200" dirty="0" smtClean="0">
                          <a:solidFill>
                            <a:schemeClr val="tx1"/>
                          </a:solidFill>
                          <a:effectLst/>
                          <a:latin typeface="+mn-lt"/>
                          <a:ea typeface="+mn-ea"/>
                          <a:cs typeface="+mn-cs"/>
                        </a:rPr>
                        <a:t> 2017 release</a:t>
                      </a:r>
                      <a:endParaRPr lang="en-US" sz="14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Po-Kai Wang</a:t>
                      </a:r>
                      <a:endParaRPr lang="en-US"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smtClean="0">
                          <a:ln>
                            <a:noFill/>
                          </a:ln>
                          <a:solidFill>
                            <a:srgbClr val="FF0000"/>
                          </a:solidFill>
                          <a:effectLst/>
                          <a:latin typeface="Times New Roman" pitchFamily="18" charset="0"/>
                        </a:rPr>
                        <a:t>12-Nov</a:t>
                      </a:r>
                      <a:endParaRPr kumimoji="0" lang="en-GB" sz="16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58542191"/>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bb</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cap="none" normalizeH="0" baseline="0" dirty="0" smtClean="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0000CC"/>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FF000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FF000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cap="none" normalizeH="0" baseline="0" dirty="0" smtClean="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cap="none" normalizeH="0" baseline="0" dirty="0" smtClean="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cap="none" normalizeH="0" baseline="0" dirty="0" smtClean="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smtClean="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11138465"/>
                  </a:ext>
                </a:extLst>
              </a:tr>
              <a:tr h="370840">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85866631"/>
                  </a:ext>
                </a:extLst>
              </a:tr>
            </a:tbl>
          </a:graphicData>
        </a:graphic>
      </p:graphicFrame>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6" name="Date Placeholder 5"/>
          <p:cNvSpPr>
            <a:spLocks noGrp="1"/>
          </p:cNvSpPr>
          <p:nvPr>
            <p:ph type="dt" idx="15"/>
          </p:nvPr>
        </p:nvSpPr>
        <p:spPr/>
        <p:txBody>
          <a:bodyPr/>
          <a:lstStyle/>
          <a:p>
            <a:r>
              <a:rPr lang="en-US" smtClean="0"/>
              <a:t>November 2018</a:t>
            </a:r>
            <a:endParaRPr lang="en-GB" dirty="0"/>
          </a:p>
        </p:txBody>
      </p:sp>
      <p:sp>
        <p:nvSpPr>
          <p:cNvPr id="7" name="Text Box 116"/>
          <p:cNvSpPr txBox="1">
            <a:spLocks noChangeArrowheads="1"/>
          </p:cNvSpPr>
          <p:nvPr/>
        </p:nvSpPr>
        <p:spPr bwMode="auto">
          <a:xfrm>
            <a:off x="9753600" y="855592"/>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5800" y="603763"/>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smtClean="0">
                <a:solidFill>
                  <a:srgbClr val="FF0000"/>
                </a:solidFill>
                <a:latin typeface="Arial" charset="0"/>
              </a:rPr>
              <a:t>Nov 2018</a:t>
            </a:r>
            <a:endParaRPr lang="en-US" sz="1800" dirty="0">
              <a:solidFill>
                <a:srgbClr val="FF0000"/>
              </a:solidFill>
              <a:latin typeface="Arial" charset="0"/>
            </a:endParaRPr>
          </a:p>
        </p:txBody>
      </p:sp>
      <p:sp>
        <p:nvSpPr>
          <p:cNvPr id="9" name="Text Box 116"/>
          <p:cNvSpPr txBox="1">
            <a:spLocks noChangeArrowheads="1"/>
          </p:cNvSpPr>
          <p:nvPr/>
        </p:nvSpPr>
        <p:spPr bwMode="auto">
          <a:xfrm>
            <a:off x="685800" y="833738"/>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Tree>
    <p:extLst>
      <p:ext uri="{BB962C8B-B14F-4D97-AF65-F5344CB8AC3E}">
        <p14:creationId xmlns:p14="http://schemas.microsoft.com/office/powerpoint/2010/main" val="54905872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3E7C9687-BAB6-468D-B71D-A6C9A4629A29}" type="slidenum">
              <a:rPr lang="en-US" altLang="en-US" sz="1200" b="0"/>
              <a:pPr>
                <a:spcBef>
                  <a:spcPct val="0"/>
                </a:spcBef>
                <a:buFontTx/>
                <a:buNone/>
              </a:pPr>
              <a:t>90</a:t>
            </a:fld>
            <a:endParaRPr lang="en-US" altLang="en-US" sz="1200" b="0"/>
          </a:p>
        </p:txBody>
      </p:sp>
      <p:sp>
        <p:nvSpPr>
          <p:cNvPr id="15365" name="Rectangle 2"/>
          <p:cNvSpPr>
            <a:spLocks noGrp="1" noChangeArrowheads="1"/>
          </p:cNvSpPr>
          <p:nvPr>
            <p:ph type="title"/>
          </p:nvPr>
        </p:nvSpPr>
        <p:spPr>
          <a:xfrm>
            <a:off x="2209800" y="609600"/>
            <a:ext cx="7772400" cy="1066800"/>
          </a:xfrm>
        </p:spPr>
        <p:txBody>
          <a:bodyPr/>
          <a:lstStyle/>
          <a:p>
            <a:r>
              <a:rPr lang="en-US" altLang="en-US" smtClean="0"/>
              <a:t>TGbb November 2018 Closing Report</a:t>
            </a:r>
          </a:p>
        </p:txBody>
      </p:sp>
      <p:sp>
        <p:nvSpPr>
          <p:cNvPr id="15366" name="Rectangle 6"/>
          <p:cNvSpPr>
            <a:spLocks noGrp="1" noChangeArrowheads="1"/>
          </p:cNvSpPr>
          <p:nvPr>
            <p:ph type="body" idx="1"/>
          </p:nvPr>
        </p:nvSpPr>
        <p:spPr>
          <a:xfrm>
            <a:off x="2209800" y="1752600"/>
            <a:ext cx="7772400" cy="381000"/>
          </a:xfrm>
        </p:spPr>
        <p:txBody>
          <a:bodyPr/>
          <a:lstStyle/>
          <a:p>
            <a:pPr algn="ctr">
              <a:buFontTx/>
              <a:buNone/>
            </a:pPr>
            <a:r>
              <a:rPr lang="en-US" altLang="en-US" sz="2000"/>
              <a:t>Date:</a:t>
            </a:r>
            <a:r>
              <a:rPr lang="en-US" altLang="en-US" sz="2000" b="0"/>
              <a:t> 2018-11-15</a:t>
            </a:r>
          </a:p>
        </p:txBody>
      </p:sp>
      <p:graphicFrame>
        <p:nvGraphicFramePr>
          <p:cNvPr id="15367" name="Object 11"/>
          <p:cNvGraphicFramePr>
            <a:graphicFrameLocks noChangeAspect="1"/>
          </p:cNvGraphicFramePr>
          <p:nvPr/>
        </p:nvGraphicFramePr>
        <p:xfrm>
          <a:off x="2195514" y="2667000"/>
          <a:ext cx="9126537" cy="1174750"/>
        </p:xfrm>
        <a:graphic>
          <a:graphicData uri="http://schemas.openxmlformats.org/presentationml/2006/ole">
            <mc:AlternateContent xmlns:mc="http://schemas.openxmlformats.org/markup-compatibility/2006">
              <mc:Choice xmlns:v="urn:schemas-microsoft-com:vml" Requires="v">
                <p:oleObj spid="_x0000_s48148" name="Document" r:id="rId4" imgW="8216847" imgH="1061847" progId="Word.Document.8">
                  <p:embed/>
                </p:oleObj>
              </mc:Choice>
              <mc:Fallback>
                <p:oleObj name="Document" r:id="rId4" imgW="8216847" imgH="1061847"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514" y="2667000"/>
                        <a:ext cx="9126537" cy="117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Nikola Serafimovski (pureLiFi)</a:t>
            </a:r>
            <a:endParaRPr lang="en-GB" dirty="0"/>
          </a:p>
        </p:txBody>
      </p:sp>
    </p:spTree>
    <p:extLst>
      <p:ext uri="{BB962C8B-B14F-4D97-AF65-F5344CB8AC3E}">
        <p14:creationId xmlns:p14="http://schemas.microsoft.com/office/powerpoint/2010/main" val="316685383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E862B3D8-EF2B-45D2-8C17-AA0AC1D191EB}" type="slidenum">
              <a:rPr lang="en-US" altLang="en-US" sz="1200" b="0"/>
              <a:pPr>
                <a:spcBef>
                  <a:spcPct val="0"/>
                </a:spcBef>
                <a:buFontTx/>
                <a:buNone/>
              </a:pPr>
              <a:t>91</a:t>
            </a:fld>
            <a:endParaRPr lang="en-US" altLang="en-US" sz="1200" b="0"/>
          </a:p>
        </p:txBody>
      </p:sp>
      <p:sp>
        <p:nvSpPr>
          <p:cNvPr id="17411" name="Rectangle 3"/>
          <p:cNvSpPr txBox="1">
            <a:spLocks noChangeArrowheads="1"/>
          </p:cNvSpPr>
          <p:nvPr/>
        </p:nvSpPr>
        <p:spPr bwMode="auto">
          <a:xfrm>
            <a:off x="2209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a:t>This presentation contains the IEEE 802.11 Light Communications Task Group closing report for the November 2018 session.</a:t>
            </a:r>
          </a:p>
          <a:p>
            <a:pPr lvl="1"/>
            <a:endParaRPr lang="en-US" altLang="en-US"/>
          </a:p>
          <a:p>
            <a:pPr lvl="1"/>
            <a:endParaRPr lang="en-US" altLang="en-US"/>
          </a:p>
        </p:txBody>
      </p:sp>
      <p:sp>
        <p:nvSpPr>
          <p:cNvPr id="1741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Nikola Serafimovski (pureLiFi)</a:t>
            </a:r>
            <a:endParaRPr lang="en-GB" dirty="0"/>
          </a:p>
        </p:txBody>
      </p:sp>
    </p:spTree>
    <p:extLst>
      <p:ext uri="{BB962C8B-B14F-4D97-AF65-F5344CB8AC3E}">
        <p14:creationId xmlns:p14="http://schemas.microsoft.com/office/powerpoint/2010/main" val="234548350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ECA3B924-B744-4181-937F-2AE61CA1494B}" type="slidenum">
              <a:rPr lang="en-US" altLang="en-US" sz="1200" b="0"/>
              <a:pPr>
                <a:spcBef>
                  <a:spcPct val="0"/>
                </a:spcBef>
                <a:buFontTx/>
                <a:buNone/>
              </a:pPr>
              <a:t>92</a:t>
            </a:fld>
            <a:endParaRPr lang="en-US" altLang="en-US" sz="1200" b="0"/>
          </a:p>
        </p:txBody>
      </p:sp>
      <p:sp>
        <p:nvSpPr>
          <p:cNvPr id="17411" name="Rectangle 3">
            <a:extLst>
              <a:ext uri="{FF2B5EF4-FFF2-40B4-BE49-F238E27FC236}">
                <a16:creationId xmlns:a16="http://schemas.microsoft.com/office/drawing/2014/main" xmlns="" id="{6F1E1487-9677-45E7-8A6F-BEB88DB435CF}"/>
              </a:ext>
            </a:extLst>
          </p:cNvPr>
          <p:cNvSpPr txBox="1">
            <a:spLocks noChangeArrowheads="1"/>
          </p:cNvSpPr>
          <p:nvPr/>
        </p:nvSpPr>
        <p:spPr bwMode="auto">
          <a:xfrm>
            <a:off x="1066800" y="1676400"/>
            <a:ext cx="10287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457200" lvl="1" indent="0">
              <a:buNone/>
              <a:defRPr/>
            </a:pPr>
            <a:r>
              <a:rPr lang="en-US" altLang="en-US" sz="1400" b="1" u="sng" dirty="0"/>
              <a:t>Content</a:t>
            </a:r>
          </a:p>
          <a:p>
            <a:pPr lvl="1">
              <a:defRPr/>
            </a:pPr>
            <a:r>
              <a:rPr lang="en-GB" altLang="en-US" sz="1600" dirty="0"/>
              <a:t>Channel model document has been updated to include mobility and blockage considerations (</a:t>
            </a:r>
            <a:r>
              <a:rPr lang="en-GB" altLang="en-US" sz="1600" b="1" dirty="0"/>
              <a:t>doc. 11-18/2037r0</a:t>
            </a:r>
            <a:r>
              <a:rPr lang="en-GB" altLang="en-US" sz="1600" dirty="0"/>
              <a:t>)</a:t>
            </a:r>
          </a:p>
          <a:p>
            <a:pPr lvl="1">
              <a:defRPr/>
            </a:pPr>
            <a:r>
              <a:rPr lang="en-GB" altLang="en-US" sz="1600" dirty="0"/>
              <a:t>Front-end models for the transmitter and receiver have been discussed and agreed (</a:t>
            </a:r>
            <a:r>
              <a:rPr lang="en-GB" altLang="en-US" sz="1600" b="1" dirty="0"/>
              <a:t>doc. 11-18/1574r4</a:t>
            </a:r>
            <a:r>
              <a:rPr lang="en-GB" altLang="en-US" sz="1600" dirty="0"/>
              <a:t>)</a:t>
            </a:r>
          </a:p>
          <a:p>
            <a:pPr lvl="1">
              <a:defRPr/>
            </a:pPr>
            <a:r>
              <a:rPr lang="en-GB" altLang="en-US" sz="1600" dirty="0"/>
              <a:t>Comments against the Simulation Scenarios document were discussed and resolved (</a:t>
            </a:r>
            <a:r>
              <a:rPr lang="en-GB" altLang="en-US" sz="1600" b="1" dirty="0"/>
              <a:t>doc. 11-18/1760r4</a:t>
            </a:r>
            <a:r>
              <a:rPr lang="en-GB" altLang="en-US" sz="1600" dirty="0"/>
              <a:t>)</a:t>
            </a:r>
          </a:p>
          <a:p>
            <a:pPr lvl="1">
              <a:defRPr/>
            </a:pPr>
            <a:r>
              <a:rPr lang="en-GB" altLang="en-US" sz="1600" dirty="0"/>
              <a:t>Simulation Scenarios document has been updated and approved by the TG as the basis for any technical proposals (</a:t>
            </a:r>
            <a:r>
              <a:rPr lang="en-GB" altLang="en-US" sz="1600" b="1" dirty="0"/>
              <a:t>doc. 11-18/1423r8</a:t>
            </a:r>
            <a:r>
              <a:rPr lang="en-GB" altLang="en-US" sz="1600" dirty="0"/>
              <a:t>)</a:t>
            </a:r>
          </a:p>
          <a:p>
            <a:pPr lvl="1">
              <a:defRPr/>
            </a:pPr>
            <a:r>
              <a:rPr lang="en-GB" altLang="en-US" sz="1600" dirty="0"/>
              <a:t>Process document has been agreed for the TG (</a:t>
            </a:r>
            <a:r>
              <a:rPr lang="en-GB" altLang="en-US" sz="1600" b="1" dirty="0"/>
              <a:t>doc. 11-18/2036r1</a:t>
            </a:r>
            <a:r>
              <a:rPr lang="en-GB" altLang="en-US" sz="1600" dirty="0"/>
              <a:t>)</a:t>
            </a:r>
          </a:p>
          <a:p>
            <a:pPr lvl="1">
              <a:defRPr/>
            </a:pPr>
            <a:r>
              <a:rPr lang="en-GB" altLang="en-US" sz="1600" dirty="0"/>
              <a:t>Call for Proposals has been approved to be issued (</a:t>
            </a:r>
            <a:r>
              <a:rPr lang="en-GB" altLang="en-US" sz="1600" b="1" dirty="0"/>
              <a:t>doc. 11-18/2039r1</a:t>
            </a:r>
            <a:r>
              <a:rPr lang="en-GB" altLang="en-US" sz="1600" dirty="0"/>
              <a:t>)</a:t>
            </a:r>
          </a:p>
          <a:p>
            <a:pPr lvl="2">
              <a:defRPr/>
            </a:pPr>
            <a:r>
              <a:rPr lang="en-GB" altLang="en-US" sz="1800" dirty="0"/>
              <a:t>Pre-proposals related to the PHY must be submitted no later than 1 March, 2019 (23:59 UTC). </a:t>
            </a:r>
          </a:p>
          <a:p>
            <a:pPr lvl="2">
              <a:defRPr/>
            </a:pPr>
            <a:r>
              <a:rPr lang="en-GB" altLang="en-US" sz="1800" dirty="0"/>
              <a:t>Pre-proposals related to the MAC must be submitted no later than 1 May, 2019 (23:59 UTC). </a:t>
            </a:r>
          </a:p>
          <a:p>
            <a:pPr marL="457200" lvl="1" indent="0">
              <a:buNone/>
              <a:defRPr/>
            </a:pPr>
            <a:endParaRPr lang="en-US" altLang="en-US" sz="1600" b="1" dirty="0"/>
          </a:p>
          <a:p>
            <a:pPr marL="457200" lvl="1" indent="0">
              <a:buNone/>
              <a:defRPr/>
            </a:pPr>
            <a:r>
              <a:rPr lang="en-US" altLang="en-US" sz="1600" b="1" dirty="0"/>
              <a:t>Meeting agenda and motions are available as doc. 11-18/1719r3</a:t>
            </a:r>
          </a:p>
          <a:p>
            <a:pPr marL="457200" lvl="1" indent="0">
              <a:buNone/>
              <a:defRPr/>
            </a:pPr>
            <a:endParaRPr lang="en-US" altLang="en-US" sz="1600" b="1" dirty="0"/>
          </a:p>
          <a:p>
            <a:pPr marL="457200" lvl="1" indent="0">
              <a:buNone/>
              <a:defRPr/>
            </a:pPr>
            <a:r>
              <a:rPr lang="en-US" altLang="en-US" sz="1600" b="1" dirty="0"/>
              <a:t>Minutes of the meeting are available as doc. 11-18/1993r4.</a:t>
            </a:r>
          </a:p>
        </p:txBody>
      </p:sp>
      <p:sp>
        <p:nvSpPr>
          <p:cNvPr id="19460"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TGbb November Meeting</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Nikola Serafimovski (pureLiFi)</a:t>
            </a:r>
            <a:endParaRPr lang="en-GB" dirty="0"/>
          </a:p>
        </p:txBody>
      </p:sp>
    </p:spTree>
    <p:extLst>
      <p:ext uri="{BB962C8B-B14F-4D97-AF65-F5344CB8AC3E}">
        <p14:creationId xmlns:p14="http://schemas.microsoft.com/office/powerpoint/2010/main" val="279610848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8E471B36-2F17-4F87-AB0D-A44E3B0556D4}" type="slidenum">
              <a:rPr lang="en-US" altLang="en-US" sz="1200" b="0"/>
              <a:pPr>
                <a:spcBef>
                  <a:spcPct val="0"/>
                </a:spcBef>
                <a:buFontTx/>
                <a:buNone/>
              </a:pPr>
              <a:t>93</a:t>
            </a:fld>
            <a:endParaRPr lang="en-US" altLang="en-US" sz="1200" b="0"/>
          </a:p>
        </p:txBody>
      </p:sp>
      <p:sp>
        <p:nvSpPr>
          <p:cNvPr id="21507" name="Rectangle 3"/>
          <p:cNvSpPr txBox="1">
            <a:spLocks noChangeArrowheads="1"/>
          </p:cNvSpPr>
          <p:nvPr/>
        </p:nvSpPr>
        <p:spPr bwMode="auto">
          <a:xfrm>
            <a:off x="2209800" y="1676400"/>
            <a:ext cx="77612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a:r>
              <a:rPr lang="en-GB" altLang="en-US" sz="1800"/>
              <a:t>Analytical channel model and blockage model discussion/approval</a:t>
            </a:r>
          </a:p>
          <a:p>
            <a:pPr lvl="1"/>
            <a:r>
              <a:rPr lang="en-GB" altLang="en-US" sz="1800"/>
              <a:t>Use of front-end models and relevance to channel model</a:t>
            </a:r>
          </a:p>
          <a:p>
            <a:pPr lvl="1"/>
            <a:r>
              <a:rPr lang="en-GB" altLang="en-US" sz="1800"/>
              <a:t>PHY evaluation metrics</a:t>
            </a:r>
          </a:p>
          <a:p>
            <a:pPr lvl="1"/>
            <a:r>
              <a:rPr lang="en-GB" altLang="en-US" sz="1800"/>
              <a:t>Evaluation Framework document discussion</a:t>
            </a:r>
          </a:p>
          <a:p>
            <a:pPr lvl="1"/>
            <a:r>
              <a:rPr lang="en-GB" altLang="en-US" sz="1800"/>
              <a:t>Consideration of potential PHY/MAC pre-proposals</a:t>
            </a:r>
          </a:p>
        </p:txBody>
      </p:sp>
      <p:sp>
        <p:nvSpPr>
          <p:cNvPr id="21508"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Plan for TGbb January Meeting</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Nikola Serafimovski (pureLiFi)</a:t>
            </a:r>
            <a:endParaRPr lang="en-GB" dirty="0"/>
          </a:p>
        </p:txBody>
      </p:sp>
    </p:spTree>
    <p:extLst>
      <p:ext uri="{BB962C8B-B14F-4D97-AF65-F5344CB8AC3E}">
        <p14:creationId xmlns:p14="http://schemas.microsoft.com/office/powerpoint/2010/main" val="146907387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984E6B52-31E9-4602-B3AB-C14EF3109FBA}" type="slidenum">
              <a:rPr lang="en-US" altLang="en-US" sz="1200" b="0"/>
              <a:pPr>
                <a:spcBef>
                  <a:spcPct val="0"/>
                </a:spcBef>
                <a:buFontTx/>
                <a:buNone/>
              </a:pPr>
              <a:t>94</a:t>
            </a:fld>
            <a:endParaRPr lang="en-US" altLang="en-US" sz="1200" b="0"/>
          </a:p>
        </p:txBody>
      </p:sp>
      <p:sp>
        <p:nvSpPr>
          <p:cNvPr id="23555"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Simulation scenario approval</a:t>
            </a:r>
          </a:p>
        </p:txBody>
      </p:sp>
      <p:pic>
        <p:nvPicPr>
          <p:cNvPr id="235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446213"/>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Nikola Serafimovski (pureLiFi)</a:t>
            </a:r>
            <a:endParaRPr lang="en-GB" dirty="0"/>
          </a:p>
        </p:txBody>
      </p:sp>
    </p:spTree>
    <p:extLst>
      <p:ext uri="{BB962C8B-B14F-4D97-AF65-F5344CB8AC3E}">
        <p14:creationId xmlns:p14="http://schemas.microsoft.com/office/powerpoint/2010/main" val="59774312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5AF3AA13-9FBD-4B68-AA4B-4FE5676DE86F}" type="slidenum">
              <a:rPr lang="en-US" altLang="en-US" sz="1200" b="0"/>
              <a:pPr>
                <a:spcBef>
                  <a:spcPct val="0"/>
                </a:spcBef>
                <a:buFontTx/>
                <a:buNone/>
              </a:pPr>
              <a:t>95</a:t>
            </a:fld>
            <a:endParaRPr lang="en-US" altLang="en-US" sz="1200" b="0"/>
          </a:p>
        </p:txBody>
      </p:sp>
      <p:sp>
        <p:nvSpPr>
          <p:cNvPr id="25603"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Process Document Approval</a:t>
            </a:r>
          </a:p>
        </p:txBody>
      </p:sp>
      <p:pic>
        <p:nvPicPr>
          <p:cNvPr id="2560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478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Nikola Serafimovski (pureLiFi)</a:t>
            </a:r>
            <a:endParaRPr lang="en-GB" dirty="0"/>
          </a:p>
        </p:txBody>
      </p:sp>
    </p:spTree>
    <p:extLst>
      <p:ext uri="{BB962C8B-B14F-4D97-AF65-F5344CB8AC3E}">
        <p14:creationId xmlns:p14="http://schemas.microsoft.com/office/powerpoint/2010/main" val="355995712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FB191DB2-60F3-4BC7-9548-7C759A051F9A}" type="slidenum">
              <a:rPr lang="en-US" altLang="en-US" sz="1200" b="0"/>
              <a:pPr>
                <a:spcBef>
                  <a:spcPct val="0"/>
                </a:spcBef>
                <a:buFontTx/>
                <a:buNone/>
              </a:pPr>
              <a:t>96</a:t>
            </a:fld>
            <a:endParaRPr lang="en-US" altLang="en-US" sz="1200" b="0"/>
          </a:p>
        </p:txBody>
      </p:sp>
      <p:sp>
        <p:nvSpPr>
          <p:cNvPr id="27651"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Call for Proposals Approval</a:t>
            </a:r>
          </a:p>
        </p:txBody>
      </p:sp>
      <p:pic>
        <p:nvPicPr>
          <p:cNvPr id="276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1420813"/>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Nikola Serafimovski (pureLiFi)</a:t>
            </a:r>
            <a:endParaRPr lang="en-GB" dirty="0"/>
          </a:p>
        </p:txBody>
      </p:sp>
    </p:spTree>
    <p:extLst>
      <p:ext uri="{BB962C8B-B14F-4D97-AF65-F5344CB8AC3E}">
        <p14:creationId xmlns:p14="http://schemas.microsoft.com/office/powerpoint/2010/main" val="76249785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7A7641C4-D363-473B-9A98-3F6043094D35}" type="slidenum">
              <a:rPr lang="en-US" altLang="en-US" sz="1200" b="0"/>
              <a:pPr>
                <a:spcBef>
                  <a:spcPct val="0"/>
                </a:spcBef>
                <a:buFontTx/>
                <a:buNone/>
              </a:pPr>
              <a:t>97</a:t>
            </a:fld>
            <a:endParaRPr lang="en-US" altLang="en-US" sz="1200" b="0"/>
          </a:p>
        </p:txBody>
      </p:sp>
      <p:sp>
        <p:nvSpPr>
          <p:cNvPr id="29699"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Teleconference schedule request</a:t>
            </a:r>
          </a:p>
        </p:txBody>
      </p:sp>
      <p:pic>
        <p:nvPicPr>
          <p:cNvPr id="2970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900" y="1371600"/>
            <a:ext cx="668020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Nikola Serafimovski (pureLiFi)</a:t>
            </a:r>
            <a:endParaRPr lang="en-GB" dirty="0"/>
          </a:p>
        </p:txBody>
      </p:sp>
    </p:spTree>
    <p:extLst>
      <p:ext uri="{BB962C8B-B14F-4D97-AF65-F5344CB8AC3E}">
        <p14:creationId xmlns:p14="http://schemas.microsoft.com/office/powerpoint/2010/main" val="171926750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2220913" y="333375"/>
            <a:ext cx="2303451" cy="273050"/>
          </a:xfrm>
        </p:spPr>
        <p:txBody>
          <a:bodyPr/>
          <a:lstStyle/>
          <a:p>
            <a:r>
              <a:rPr lang="en-US" smtClean="0"/>
              <a:t>November 2018</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de-DE" smtClean="0"/>
              <a:t>Marc Emmelmann (Koden-TI)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98</a:t>
            </a:fld>
            <a:endParaRPr lang="en-GB" dirty="0"/>
          </a:p>
        </p:txBody>
      </p:sp>
      <p:sp>
        <p:nvSpPr>
          <p:cNvPr id="3073"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BCS </a:t>
            </a:r>
            <a:r>
              <a:rPr lang="en-GB" dirty="0" smtClean="0"/>
              <a:t>SG </a:t>
            </a:r>
            <a:r>
              <a:rPr lang="en-GB" dirty="0"/>
              <a:t>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2018-11-15</a:t>
            </a:r>
          </a:p>
        </p:txBody>
      </p:sp>
      <p:graphicFrame>
        <p:nvGraphicFramePr>
          <p:cNvPr id="3075" name="Object 3"/>
          <p:cNvGraphicFramePr>
            <a:graphicFrameLocks noChangeAspect="1"/>
          </p:cNvGraphicFramePr>
          <p:nvPr>
            <p:extLst/>
          </p:nvPr>
        </p:nvGraphicFramePr>
        <p:xfrm>
          <a:off x="2035176" y="2286001"/>
          <a:ext cx="8050213" cy="2447925"/>
        </p:xfrm>
        <a:graphic>
          <a:graphicData uri="http://schemas.openxmlformats.org/presentationml/2006/ole">
            <mc:AlternateContent xmlns:mc="http://schemas.openxmlformats.org/markup-compatibility/2006">
              <mc:Choice xmlns:v="urn:schemas-microsoft-com:vml" Requires="v">
                <p:oleObj spid="_x0000_s49172" name="Document" r:id="rId4" imgW="8261444" imgH="2512721" progId="Word.Document.8">
                  <p:embed/>
                </p:oleObj>
              </mc:Choice>
              <mc:Fallback>
                <p:oleObj name="Document" r:id="rId4" imgW="8261444" imgH="2512721" progId="Word.Document.8">
                  <p:embed/>
                  <p:pic>
                    <p:nvPicPr>
                      <p:cNvPr id="0" name=""/>
                      <p:cNvPicPr>
                        <a:picLocks noChangeAspect="1" noChangeArrowheads="1"/>
                      </p:cNvPicPr>
                      <p:nvPr/>
                    </p:nvPicPr>
                    <p:blipFill>
                      <a:blip r:embed="rId5"/>
                      <a:srcRect/>
                      <a:stretch>
                        <a:fillRect/>
                      </a:stretch>
                    </p:blipFill>
                    <p:spPr bwMode="auto">
                      <a:xfrm>
                        <a:off x="2035176" y="2286001"/>
                        <a:ext cx="8050213" cy="24479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extLst>
      <p:ext uri="{BB962C8B-B14F-4D97-AF65-F5344CB8AC3E}">
        <p14:creationId xmlns:p14="http://schemas.microsoft.com/office/powerpoint/2010/main" val="41172379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2220913" y="333375"/>
            <a:ext cx="2589203" cy="273050"/>
          </a:xfrm>
        </p:spPr>
        <p:txBody>
          <a:bodyPr/>
          <a:lstStyle/>
          <a:p>
            <a:r>
              <a:rPr lang="en-US" smtClean="0"/>
              <a:t>November 2018</a:t>
            </a:r>
            <a:endParaRPr lang="en-GB" dirty="0"/>
          </a:p>
        </p:txBody>
      </p:sp>
      <p:sp>
        <p:nvSpPr>
          <p:cNvPr id="5" name="Footer Placeholder 4"/>
          <p:cNvSpPr>
            <a:spLocks noGrp="1"/>
          </p:cNvSpPr>
          <p:nvPr>
            <p:ph type="ftr" idx="14"/>
          </p:nvPr>
        </p:nvSpPr>
        <p:spPr>
          <a:xfrm>
            <a:off x="7024694" y="6475414"/>
            <a:ext cx="3041644" cy="180975"/>
          </a:xfrm>
        </p:spPr>
        <p:txBody>
          <a:bodyPr/>
          <a:lstStyle/>
          <a:p>
            <a:r>
              <a:rPr lang="de-DE" smtClean="0"/>
              <a:t>Marc Emmelmann (Koden-TI)</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99</a:t>
            </a:fld>
            <a:endParaRPr lang="en-GB"/>
          </a:p>
        </p:txBody>
      </p:sp>
      <p:sp>
        <p:nvSpPr>
          <p:cNvPr id="4097"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type="body" idx="1"/>
          </p:nvPr>
        </p:nvSpPr>
        <p:spPr>
          <a:xfrm>
            <a:off x="2209800" y="1981200"/>
            <a:ext cx="77724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Closing report for IEEE 802.11 BCS SG (Broadcast Services) for November 2018.</a:t>
            </a:r>
          </a:p>
        </p:txBody>
      </p:sp>
    </p:spTree>
    <p:extLst>
      <p:ext uri="{BB962C8B-B14F-4D97-AF65-F5344CB8AC3E}">
        <p14:creationId xmlns:p14="http://schemas.microsoft.com/office/powerpoint/2010/main" val="34239578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2150</TotalTime>
  <Words>8601</Words>
  <Application>Microsoft Office PowerPoint</Application>
  <PresentationFormat>Widescreen</PresentationFormat>
  <Paragraphs>1791</Paragraphs>
  <Slides>137</Slides>
  <Notes>69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137</vt:i4>
      </vt:variant>
    </vt:vector>
  </HeadingPairs>
  <TitlesOfParts>
    <vt:vector size="148" baseType="lpstr">
      <vt:lpstr>Arial Unicode MS</vt:lpstr>
      <vt:lpstr>MS Gothic</vt:lpstr>
      <vt:lpstr>MS PGothic</vt:lpstr>
      <vt:lpstr>Arial</vt:lpstr>
      <vt:lpstr>Calibri</vt:lpstr>
      <vt:lpstr>DejaVu Sans</vt:lpstr>
      <vt:lpstr>Droid Sans Fallback</vt:lpstr>
      <vt:lpstr>Gulim</vt:lpstr>
      <vt:lpstr>Times New Roman</vt:lpstr>
      <vt:lpstr>Office Theme</vt:lpstr>
      <vt:lpstr>Document</vt:lpstr>
      <vt:lpstr>802.11 WG November 2018 Closing Reports</vt:lpstr>
      <vt:lpstr>Abstract</vt:lpstr>
      <vt:lpstr>Attendance by breakout</vt:lpstr>
      <vt:lpstr>PowerPoint Presentation</vt:lpstr>
      <vt:lpstr>802.11 WG Editor’s Meeting (November 2018)</vt:lpstr>
      <vt:lpstr>Volunteer Editor Contacts</vt:lpstr>
      <vt:lpstr>802.11 Style Guide</vt:lpstr>
      <vt:lpstr>Editor Amendment Ordering</vt:lpstr>
      <vt:lpstr>Draft Development Snapshot</vt:lpstr>
      <vt:lpstr>MIB Style, Visio and Frame Practices</vt:lpstr>
      <vt:lpstr>PowerPoint Presentation</vt:lpstr>
      <vt:lpstr>PowerPoint Presentation</vt:lpstr>
      <vt:lpstr>802.11 AANI SC – November 2018</vt:lpstr>
      <vt:lpstr>Contributions </vt:lpstr>
      <vt:lpstr>PowerPoint Presentation</vt:lpstr>
      <vt:lpstr>Topics for Contribution</vt:lpstr>
      <vt:lpstr>ARC Closing Report </vt:lpstr>
      <vt:lpstr>Abstract</vt:lpstr>
      <vt:lpstr>Work Completed</vt:lpstr>
      <vt:lpstr>Work Completed (cont)</vt:lpstr>
      <vt:lpstr>Work Completed (cont)</vt:lpstr>
      <vt:lpstr>Work Completed (cont) – or not …</vt:lpstr>
      <vt:lpstr>Teleconference(s)</vt:lpstr>
      <vt:lpstr>January 2019 Plans</vt:lpstr>
      <vt:lpstr>PAR Review SC - Meeting Agenda and Comment slides   - November 2018 – Bangkok</vt:lpstr>
      <vt:lpstr>IEEE 802 PARs &amp; ICAIDs under consideration Nov 11-16, 2018, Bangkok, Thailand</vt:lpstr>
      <vt:lpstr>Par Review Comments</vt:lpstr>
      <vt:lpstr>802.3ca - Amendment: 25 Gb/s and 50 Gb/s Passive Optical Networks, PAR Modification &amp; Extension, PAR Modification, PAR Extension and CSD Modification </vt:lpstr>
      <vt:lpstr>802.3cp - Amendment: Bidirectional 10 Gb/s, 25 Gb/s, and 50 Gb/s Optical Access PHYs , PAR and CSD</vt:lpstr>
      <vt:lpstr>802.3cs – Amendment: Increased-reach Ethernet optical subscriber access (Super-PON) , PAR and CSD</vt:lpstr>
      <vt:lpstr>802.1CMde - Amendment: Enhancements for Fronthaul Interface, Synchronization, and Synchronization Standards, PAR and CSD</vt:lpstr>
      <vt:lpstr>802.1DF - Standard: Time-Sensitive Networking Profile for Service Provider Networks, PAR and CSD</vt:lpstr>
      <vt:lpstr>802.1DG - Standard: Time-Sensitive Networking Profile for Automotive In-Vehicle Ethernet Communications, PAR and CSD  </vt:lpstr>
      <vt:lpstr>802.19 -Recommended Practice -  Coexistence Methods for Sub-1 GHz Frequency Bands, PAR and CSD </vt:lpstr>
      <vt:lpstr>802.19.3 (cont) – Suggested change to 5.2 Scope</vt:lpstr>
      <vt:lpstr>802.19.3 (cont) changes to 5.5 Need</vt:lpstr>
      <vt:lpstr>802.19.3 5.6 Stakeholders</vt:lpstr>
      <vt:lpstr>802.19.3 CSD comments </vt:lpstr>
      <vt:lpstr>802.22 - Standard - Revision Project, PAR Extension</vt:lpstr>
      <vt:lpstr>802.22.3 - Standard - Spectrum Characterization and Occupancy Sensing, PAR Extension </vt:lpstr>
      <vt:lpstr>802.3 Industry Connections: New Ethernet Applications, ICAID and Background </vt:lpstr>
      <vt:lpstr>Responses From 802 WGs</vt:lpstr>
      <vt:lpstr>802.1 Responses</vt:lpstr>
      <vt:lpstr>802.3 Responses</vt:lpstr>
      <vt:lpstr>802.3 Responses</vt:lpstr>
      <vt:lpstr>802.3 Responses (Cont)</vt:lpstr>
      <vt:lpstr>802.3 Responses (Cont)</vt:lpstr>
      <vt:lpstr>802.3 Responses (Cont)</vt:lpstr>
      <vt:lpstr>802.3 Response (Cont)</vt:lpstr>
      <vt:lpstr>802.19 Responses</vt:lpstr>
      <vt:lpstr>802.22 Responses</vt:lpstr>
      <vt:lpstr>References:</vt:lpstr>
      <vt:lpstr>IEEE 802.11 Coexistence SC closing report in Bangkok in Nov 2018</vt:lpstr>
      <vt:lpstr>IEEE 802.11 Coexistence SC achieved its goals as an effective discussion forum for coexistence issues</vt:lpstr>
      <vt:lpstr>IEEE 802.11 Coexistence SC achieved its goals as an effective discussion forum for coexistence issues</vt:lpstr>
      <vt:lpstr>IEEE 802.11 Coexistence SC will continue its work in  St Louis in Jan 2019</vt:lpstr>
      <vt:lpstr>WNG SC Closing Report</vt:lpstr>
      <vt:lpstr>Abstract</vt:lpstr>
      <vt:lpstr>PowerPoint Presentation</vt:lpstr>
      <vt:lpstr>Summary (2/2)</vt:lpstr>
      <vt:lpstr>IEEE 802 JTC1 Standing Committee November 2018 (Bangkok) closing report</vt:lpstr>
      <vt:lpstr>IEEE 802 JTC1 SC focused on executing the PSDO process</vt:lpstr>
      <vt:lpstr>IEEE 802 JTC1 SC focused on executing the PSDO process</vt:lpstr>
      <vt:lpstr>IEEE 802 JTC1 SC will focus on executing the PSDO process in St Louis in January 2019</vt:lpstr>
      <vt:lpstr>TGmd November 2018 Closing Report</vt:lpstr>
      <vt:lpstr>Abstract</vt:lpstr>
      <vt:lpstr>Work completed this week  </vt:lpstr>
      <vt:lpstr>PowerPoint Presentation</vt:lpstr>
      <vt:lpstr>TGmd schedule </vt:lpstr>
      <vt:lpstr>References</vt:lpstr>
      <vt:lpstr>TGax November 2018 Closing Report</vt:lpstr>
      <vt:lpstr>Abstract</vt:lpstr>
      <vt:lpstr>Work Completed</vt:lpstr>
      <vt:lpstr>January 2019 Goals</vt:lpstr>
      <vt:lpstr>Telecons</vt:lpstr>
      <vt:lpstr>TGay November 2018 Closing Report</vt:lpstr>
      <vt:lpstr>Abstract</vt:lpstr>
      <vt:lpstr>PowerPoint Presentation</vt:lpstr>
      <vt:lpstr>PowerPoint Presentation</vt:lpstr>
      <vt:lpstr>PowerPoint Presentation</vt:lpstr>
      <vt:lpstr>TGaz Next Generation Positioning  Nov. Closing Report</vt:lpstr>
      <vt:lpstr>Abstract</vt:lpstr>
      <vt:lpstr>TG Status And Work Completed</vt:lpstr>
      <vt:lpstr>Goals For Jan. Meeting</vt:lpstr>
      <vt:lpstr>Teleconference Schedule</vt:lpstr>
      <vt:lpstr>2018 November  TGba Closing Report</vt:lpstr>
      <vt:lpstr>Work Completed</vt:lpstr>
      <vt:lpstr>Goals for January 2019</vt:lpstr>
      <vt:lpstr>Teleconference Call Schedule</vt:lpstr>
      <vt:lpstr>TGbb November 2018 Closing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BCS SG Closing Report</vt:lpstr>
      <vt:lpstr>Abstract</vt:lpstr>
      <vt:lpstr>Work Completed this week</vt:lpstr>
      <vt:lpstr>EHT Closing Report – November 2018</vt:lpstr>
      <vt:lpstr>Work Completed</vt:lpstr>
      <vt:lpstr>PowerPoint Presentation</vt:lpstr>
      <vt:lpstr>PowerPoint Presentation</vt:lpstr>
      <vt:lpstr>PowerPoint Presentation</vt:lpstr>
      <vt:lpstr>SPs</vt:lpstr>
      <vt:lpstr>NGV SG Closing Report – Bangkok, Thailand</vt:lpstr>
      <vt:lpstr>Abstract</vt:lpstr>
      <vt:lpstr>NGV SG Progress</vt:lpstr>
      <vt:lpstr>Submissions from the week</vt:lpstr>
      <vt:lpstr>Next Steps</vt:lpstr>
      <vt:lpstr>RTA TIG Closing Report</vt:lpstr>
      <vt:lpstr>Abstract</vt:lpstr>
      <vt:lpstr>Work Completed</vt:lpstr>
      <vt:lpstr>Timeline</vt:lpstr>
      <vt:lpstr>RTA TIG Teleconference Schedule</vt:lpstr>
      <vt:lpstr>Goals for January Interim</vt:lpstr>
      <vt:lpstr>IEEE 802.18 RR-TAG Bangkok Plenary Meeting Liaison from 802.18 to 802.11</vt:lpstr>
      <vt:lpstr>Agenda Items</vt:lpstr>
      <vt:lpstr>6 GHz and single voice from IEEE 802 – reference items</vt:lpstr>
      <vt:lpstr>6 GHz and single voice from IEEE 802 – option 2 (1.5) – 1 of 1</vt:lpstr>
      <vt:lpstr>General discussion Items - 1 of 2</vt:lpstr>
      <vt:lpstr>General discussion Items – 2 of 2</vt:lpstr>
      <vt:lpstr>Approved</vt:lpstr>
      <vt:lpstr>Actions required from this week</vt:lpstr>
      <vt:lpstr>802.18 Meeting Close</vt:lpstr>
      <vt:lpstr> </vt:lpstr>
      <vt:lpstr>November 2018  802.19 Liaison Report</vt:lpstr>
      <vt:lpstr>Summary</vt:lpstr>
      <vt:lpstr>Sub-1GHz Coexistence Study Group</vt:lpstr>
      <vt:lpstr>Evaluation of Coexistence Assurance Process</vt:lpstr>
      <vt:lpstr>802.24 Vertical Applications  Technical Advisory Group Liaison Report</vt:lpstr>
      <vt:lpstr>PowerPoint Presentation</vt:lpstr>
      <vt:lpstr>IEEE 802.1 OmniRAN TG Status Report to IEEE 802 WGs</vt:lpstr>
      <vt:lpstr>IEEE 802.1 OmniRAN TG Resources</vt:lpstr>
      <vt:lpstr>OmniRAN TG Achievements Bangkok, Thailand meeting, November 12th – 15th </vt:lpstr>
      <vt:lpstr>Looking forward to next session in  Hiroshima, Japan, January 14-18, 2019</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86</cp:revision>
  <cp:lastPrinted>1601-01-01T00:00:00Z</cp:lastPrinted>
  <dcterms:created xsi:type="dcterms:W3CDTF">2018-05-10T15:59:06Z</dcterms:created>
  <dcterms:modified xsi:type="dcterms:W3CDTF">2018-11-16T01:16:34Z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931e574f-b897-4e85-a048-be00796ac3ce</vt:lpwstr>
  </property>
  <property fmtid="{D5CDD505-2E9C-101B-9397-08002B2CF9AE}" pid="3" name="CTP_TimeStamp">
    <vt:lpwstr>2018-11-16 01:16:33Z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