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85" r:id="rId26"/>
    <p:sldId id="286" r:id="rId27"/>
    <p:sldId id="287"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 id="360" r:id="rId99"/>
    <p:sldId id="361" r:id="rId100"/>
    <p:sldId id="362" r:id="rId101"/>
    <p:sldId id="363" r:id="rId102"/>
    <p:sldId id="364" r:id="rId103"/>
    <p:sldId id="365" r:id="rId104"/>
    <p:sldId id="366" r:id="rId105"/>
    <p:sldId id="367" r:id="rId106"/>
    <p:sldId id="368" r:id="rId107"/>
    <p:sldId id="369" r:id="rId108"/>
    <p:sldId id="370" r:id="rId109"/>
    <p:sldId id="371" r:id="rId110"/>
    <p:sldId id="372" r:id="rId111"/>
    <p:sldId id="373" r:id="rId112"/>
    <p:sldId id="374" r:id="rId113"/>
    <p:sldId id="375" r:id="rId114"/>
    <p:sldId id="376" r:id="rId115"/>
    <p:sldId id="377" r:id="rId116"/>
    <p:sldId id="378" r:id="rId1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32" autoAdjust="0"/>
    <p:restoredTop sz="94660"/>
  </p:normalViewPr>
  <p:slideViewPr>
    <p:cSldViewPr>
      <p:cViewPr varScale="1">
        <p:scale>
          <a:sx n="89" d="100"/>
          <a:sy n="89" d="100"/>
        </p:scale>
        <p:origin x="106" y="32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15</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29212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16</a:t>
            </a:fld>
            <a:endParaRPr lang="en-US"/>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19031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3245147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6421968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9029603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8003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21</a:t>
            </a:fld>
            <a:endParaRPr lang="en-US"/>
          </a:p>
        </p:txBody>
      </p:sp>
    </p:spTree>
    <p:extLst>
      <p:ext uri="{BB962C8B-B14F-4D97-AF65-F5344CB8AC3E}">
        <p14:creationId xmlns:p14="http://schemas.microsoft.com/office/powerpoint/2010/main" val="2768037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22</a:t>
            </a:fld>
            <a:endParaRPr lang="en-US"/>
          </a:p>
        </p:txBody>
      </p:sp>
    </p:spTree>
    <p:extLst>
      <p:ext uri="{BB962C8B-B14F-4D97-AF65-F5344CB8AC3E}">
        <p14:creationId xmlns:p14="http://schemas.microsoft.com/office/powerpoint/2010/main" val="9694875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23</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80346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full title has to be listed in 8.1</a:t>
            </a:r>
          </a:p>
          <a:p>
            <a:endParaRPr lang="en-US" dirty="0"/>
          </a:p>
        </p:txBody>
      </p:sp>
      <p:sp>
        <p:nvSpPr>
          <p:cNvPr id="4" name="Header Placeholder 3"/>
          <p:cNvSpPr>
            <a:spLocks noGrp="1"/>
          </p:cNvSpPr>
          <p:nvPr>
            <p:ph type="hdr" idx="10"/>
          </p:nvPr>
        </p:nvSpPr>
        <p:spPr/>
        <p:txBody>
          <a:bodyPr/>
          <a:lstStyle/>
          <a:p>
            <a:r>
              <a:rPr lang="en-US"/>
              <a:t>doc.: IEEE 802-11-18-1707r2</a:t>
            </a:r>
          </a:p>
        </p:txBody>
      </p:sp>
      <p:sp>
        <p:nvSpPr>
          <p:cNvPr id="5" name="Date Placeholder 4"/>
          <p:cNvSpPr>
            <a:spLocks noGrp="1"/>
          </p:cNvSpPr>
          <p:nvPr>
            <p:ph type="dt" idx="11"/>
          </p:nvPr>
        </p:nvSpPr>
        <p:spPr/>
        <p:txBody>
          <a:bodyPr/>
          <a:lstStyle/>
          <a:p>
            <a:r>
              <a:rPr lang="en-US"/>
              <a:t>November 2018</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12496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027510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51</a:t>
            </a:fld>
            <a:endParaRPr lang="en-US"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extLst>
      <p:ext uri="{BB962C8B-B14F-4D97-AF65-F5344CB8AC3E}">
        <p14:creationId xmlns:p14="http://schemas.microsoft.com/office/powerpoint/2010/main" val="34050973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55</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545272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0D2CC4C-3E45-403F-B1FF-28CA88101F17}" type="slidenum">
              <a:rPr lang="en-GB" altLang="en-US"/>
              <a:pPr>
                <a:spcBef>
                  <a:spcPct val="0"/>
                </a:spcBef>
              </a:pPr>
              <a:t>56</a:t>
            </a:fld>
            <a:endParaRPr lang="en-GB" altLang="en-US"/>
          </a:p>
        </p:txBody>
      </p:sp>
      <p:sp>
        <p:nvSpPr>
          <p:cNvPr id="18438" name="Rectangle 2"/>
          <p:cNvSpPr>
            <a:spLocks noGrp="1" noRot="1" noChangeAspect="1" noChangeArrowheads="1" noTextEdit="1"/>
          </p:cNvSpPr>
          <p:nvPr>
            <p:ph type="sldImg"/>
          </p:nvPr>
        </p:nvSpPr>
        <p:spPr>
          <a:xfrm>
            <a:off x="98425" y="750888"/>
            <a:ext cx="6597650" cy="3711575"/>
          </a:xfrm>
          <a:ln cap="flat"/>
        </p:spPr>
      </p:sp>
      <p:sp>
        <p:nvSpPr>
          <p:cNvPr id="18439" name="Rectangle 3"/>
          <p:cNvSpPr>
            <a:spLocks noGrp="1" noChangeArrowheads="1"/>
          </p:cNvSpPr>
          <p:nvPr>
            <p:ph type="body" idx="1"/>
          </p:nvPr>
        </p:nvSpPr>
        <p:spPr>
          <a:noFill/>
        </p:spPr>
        <p:txBody>
          <a:bodyPr lIns="95335" rIns="95335"/>
          <a:lstStyle/>
          <a:p>
            <a:endParaRPr lang="en-US" altLang="en-US"/>
          </a:p>
        </p:txBody>
      </p:sp>
    </p:spTree>
    <p:extLst>
      <p:ext uri="{BB962C8B-B14F-4D97-AF65-F5344CB8AC3E}">
        <p14:creationId xmlns:p14="http://schemas.microsoft.com/office/powerpoint/2010/main" val="17062427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57</a:t>
            </a:fld>
            <a:endParaRPr lang="en-GB" altLang="en-US"/>
          </a:p>
        </p:txBody>
      </p:sp>
      <p:sp>
        <p:nvSpPr>
          <p:cNvPr id="19462" name="Rectangle 2"/>
          <p:cNvSpPr>
            <a:spLocks noGrp="1" noRot="1" noChangeAspect="1" noChangeArrowheads="1" noTextEdit="1"/>
          </p:cNvSpPr>
          <p:nvPr>
            <p:ph type="sldImg"/>
          </p:nvPr>
        </p:nvSpPr>
        <p:spPr>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8294399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a:xfrm>
            <a:off x="4986512" y="8985250"/>
            <a:ext cx="1295226" cy="184666"/>
          </a:xfrm>
        </p:spPr>
        <p:txBody>
          <a:bodyPr/>
          <a:lstStyle/>
          <a:p>
            <a:pPr lvl="4">
              <a:defRPr/>
            </a:pPr>
            <a:r>
              <a:rPr lang="en-US" dirty="0" smtClean="0"/>
              <a:t>Peter Yee, AKAYLA</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59</a:t>
            </a:fld>
            <a:endParaRPr lang="en-US" dirty="0" smtClean="0"/>
          </a:p>
        </p:txBody>
      </p:sp>
      <p:sp>
        <p:nvSpPr>
          <p:cNvPr id="68614" name="Rectangle 2"/>
          <p:cNvSpPr>
            <a:spLocks noGrp="1" noRot="1" noChangeAspect="1" noChangeArrowheads="1" noTextEdit="1"/>
          </p:cNvSpPr>
          <p:nvPr>
            <p:ph type="sldImg"/>
          </p:nvPr>
        </p:nvSpPr>
        <p:spPr>
          <a:xfrm>
            <a:off x="384175" y="701675"/>
            <a:ext cx="6165850"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extLst>
      <p:ext uri="{BB962C8B-B14F-4D97-AF65-F5344CB8AC3E}">
        <p14:creationId xmlns:p14="http://schemas.microsoft.com/office/powerpoint/2010/main" val="353136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802.11-18/2060r0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63</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505925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802.11-18/2060r0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64</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38515466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802.11-18/2060r0</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65</a:t>
            </a:fld>
            <a:endParaRPr lang="en-US"/>
          </a:p>
        </p:txBody>
      </p:sp>
    </p:spTree>
    <p:extLst>
      <p:ext uri="{BB962C8B-B14F-4D97-AF65-F5344CB8AC3E}">
        <p14:creationId xmlns:p14="http://schemas.microsoft.com/office/powerpoint/2010/main" val="13565082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802.11-18/2060r0</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67</a:t>
            </a:fld>
            <a:endParaRPr lang="en-US"/>
          </a:p>
        </p:txBody>
      </p:sp>
    </p:spTree>
    <p:extLst>
      <p:ext uri="{BB962C8B-B14F-4D97-AF65-F5344CB8AC3E}">
        <p14:creationId xmlns:p14="http://schemas.microsoft.com/office/powerpoint/2010/main" val="3431776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3</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554102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802.11-18/2060r0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68</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7516479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802.11-11/0xxxr0</a:t>
            </a:r>
          </a:p>
        </p:txBody>
      </p:sp>
      <p:sp>
        <p:nvSpPr>
          <p:cNvPr id="13315" name="Rectangle 3"/>
          <p:cNvSpPr>
            <a:spLocks noGrp="1" noChangeArrowheads="1"/>
          </p:cNvSpPr>
          <p:nvPr>
            <p:ph type="dt" sz="quarter" idx="1"/>
          </p:nvPr>
        </p:nvSpPr>
        <p:spPr>
          <a:noFill/>
        </p:spPr>
        <p:txBody>
          <a:bodyPr/>
          <a:lstStyle/>
          <a:p>
            <a:r>
              <a:rPr lang="en-US" smtClean="0"/>
              <a:t>November 2011</a:t>
            </a:r>
          </a:p>
        </p:txBody>
      </p:sp>
      <p:sp>
        <p:nvSpPr>
          <p:cNvPr id="13316" name="Rectangle 6"/>
          <p:cNvSpPr>
            <a:spLocks noGrp="1" noChangeArrowheads="1"/>
          </p:cNvSpPr>
          <p:nvPr>
            <p:ph type="ftr" sz="quarter" idx="4"/>
          </p:nvPr>
        </p:nvSpPr>
        <p:spPr>
          <a:noFill/>
        </p:spPr>
        <p:txBody>
          <a:bodyPr/>
          <a:lstStyle/>
          <a:p>
            <a:pPr lvl="4"/>
            <a:r>
              <a:rPr lang="en-US" smtClean="0"/>
              <a:t>Osama Aboul-Magd (Samsung)</a:t>
            </a:r>
          </a:p>
        </p:txBody>
      </p:sp>
      <p:sp>
        <p:nvSpPr>
          <p:cNvPr id="13317" name="Rectangle 7"/>
          <p:cNvSpPr>
            <a:spLocks noGrp="1" noChangeArrowheads="1"/>
          </p:cNvSpPr>
          <p:nvPr>
            <p:ph type="sldNum" sz="quarter" idx="5"/>
          </p:nvPr>
        </p:nvSpPr>
        <p:spPr>
          <a:noFill/>
        </p:spPr>
        <p:txBody>
          <a:bodyPr/>
          <a:lstStyle/>
          <a:p>
            <a:r>
              <a:rPr lang="en-US" smtClean="0"/>
              <a:t>Page </a:t>
            </a:r>
            <a:fld id="{CC47AE6E-6830-4D66-A48E-1AB33BF56CB8}" type="slidenum">
              <a:rPr lang="en-US" smtClean="0"/>
              <a:pPr/>
              <a:t>69</a:t>
            </a:fld>
            <a:endParaRPr lang="en-US" smtClean="0"/>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124404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smtClean="0"/>
              <a:t>doc.: IEEE 802.11-11/0xxxr0</a:t>
            </a:r>
          </a:p>
        </p:txBody>
      </p:sp>
      <p:sp>
        <p:nvSpPr>
          <p:cNvPr id="14339" name="Rectangle 3"/>
          <p:cNvSpPr>
            <a:spLocks noGrp="1" noChangeArrowheads="1"/>
          </p:cNvSpPr>
          <p:nvPr>
            <p:ph type="dt" sz="quarter" idx="1"/>
          </p:nvPr>
        </p:nvSpPr>
        <p:spPr>
          <a:noFill/>
        </p:spPr>
        <p:txBody>
          <a:bodyPr/>
          <a:lstStyle/>
          <a:p>
            <a:r>
              <a:rPr lang="en-US" smtClean="0"/>
              <a:t>November 2011</a:t>
            </a:r>
          </a:p>
        </p:txBody>
      </p:sp>
      <p:sp>
        <p:nvSpPr>
          <p:cNvPr id="14340" name="Rectangle 6"/>
          <p:cNvSpPr>
            <a:spLocks noGrp="1" noChangeArrowheads="1"/>
          </p:cNvSpPr>
          <p:nvPr>
            <p:ph type="ftr" sz="quarter" idx="4"/>
          </p:nvPr>
        </p:nvSpPr>
        <p:spPr>
          <a:noFill/>
        </p:spPr>
        <p:txBody>
          <a:bodyPr/>
          <a:lstStyle/>
          <a:p>
            <a:pPr lvl="4"/>
            <a:r>
              <a:rPr lang="en-US" smtClean="0"/>
              <a:t>Osama Aboul-Magd (Samsung)</a:t>
            </a:r>
          </a:p>
        </p:txBody>
      </p:sp>
      <p:sp>
        <p:nvSpPr>
          <p:cNvPr id="14341" name="Rectangle 7"/>
          <p:cNvSpPr>
            <a:spLocks noGrp="1" noChangeArrowheads="1"/>
          </p:cNvSpPr>
          <p:nvPr>
            <p:ph type="sldNum" sz="quarter" idx="5"/>
          </p:nvPr>
        </p:nvSpPr>
        <p:spPr>
          <a:noFill/>
        </p:spPr>
        <p:txBody>
          <a:bodyPr/>
          <a:lstStyle/>
          <a:p>
            <a:r>
              <a:rPr lang="en-US" smtClean="0"/>
              <a:t>Page </a:t>
            </a:r>
            <a:fld id="{E45B7B12-CE07-4A54-96EB-35A50D49DB14}" type="slidenum">
              <a:rPr lang="en-US" smtClean="0"/>
              <a:pPr/>
              <a:t>70</a:t>
            </a:fld>
            <a:endParaRPr lang="en-US" smtClean="0"/>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8133819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802.11-11/0xxxr0</a:t>
            </a:r>
            <a:endParaRPr lang="en-US"/>
          </a:p>
        </p:txBody>
      </p:sp>
      <p:sp>
        <p:nvSpPr>
          <p:cNvPr id="5" name="Date Placeholder 4"/>
          <p:cNvSpPr>
            <a:spLocks noGrp="1"/>
          </p:cNvSpPr>
          <p:nvPr>
            <p:ph type="dt" idx="11"/>
          </p:nvPr>
        </p:nvSpPr>
        <p:spPr/>
        <p:txBody>
          <a:bodyPr/>
          <a:lstStyle/>
          <a:p>
            <a:pPr>
              <a:defRPr/>
            </a:pPr>
            <a:r>
              <a:rPr lang="en-US" smtClean="0"/>
              <a:t>November 2011</a:t>
            </a:r>
            <a:endParaRPr lang="en-US"/>
          </a:p>
        </p:txBody>
      </p:sp>
      <p:sp>
        <p:nvSpPr>
          <p:cNvPr id="6" name="Footer Placeholder 5"/>
          <p:cNvSpPr>
            <a:spLocks noGrp="1"/>
          </p:cNvSpPr>
          <p:nvPr>
            <p:ph type="ftr" sz="quarter" idx="12"/>
          </p:nvPr>
        </p:nvSpPr>
        <p:spPr/>
        <p:txBody>
          <a:bodyPr/>
          <a:lstStyle/>
          <a:p>
            <a:pPr lvl="4">
              <a:defRPr/>
            </a:pPr>
            <a:r>
              <a:rPr lang="en-US" smtClean="0"/>
              <a:t>Osama Aboul-Magd (Samsung)</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8494B09C-02D3-414B-B0EE-19148CC64A93}" type="slidenum">
              <a:rPr lang="en-US" smtClean="0"/>
              <a:pPr>
                <a:defRPr/>
              </a:pPr>
              <a:t>71</a:t>
            </a:fld>
            <a:endParaRPr lang="en-US"/>
          </a:p>
        </p:txBody>
      </p:sp>
    </p:spTree>
    <p:extLst>
      <p:ext uri="{BB962C8B-B14F-4D97-AF65-F5344CB8AC3E}">
        <p14:creationId xmlns:p14="http://schemas.microsoft.com/office/powerpoint/2010/main" val="3042130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p:spPr>
        <p:txBody>
          <a:bodyPr/>
          <a:lstStyle/>
          <a:p>
            <a:endParaRPr lang="en-US" smtClean="0"/>
          </a:p>
        </p:txBody>
      </p:sp>
      <p:sp>
        <p:nvSpPr>
          <p:cNvPr id="16388" name="Header Placeholder 3"/>
          <p:cNvSpPr>
            <a:spLocks noGrp="1"/>
          </p:cNvSpPr>
          <p:nvPr>
            <p:ph type="hdr" sz="quarter"/>
          </p:nvPr>
        </p:nvSpPr>
        <p:spPr>
          <a:noFill/>
        </p:spPr>
        <p:txBody>
          <a:bodyPr/>
          <a:lstStyle/>
          <a:p>
            <a:r>
              <a:rPr lang="en-US" smtClean="0"/>
              <a:t>doc.: IEEE 802.11-11/0xxxr0</a:t>
            </a:r>
          </a:p>
        </p:txBody>
      </p:sp>
      <p:sp>
        <p:nvSpPr>
          <p:cNvPr id="16389" name="Date Placeholder 4"/>
          <p:cNvSpPr>
            <a:spLocks noGrp="1"/>
          </p:cNvSpPr>
          <p:nvPr>
            <p:ph type="dt" sz="quarter" idx="1"/>
          </p:nvPr>
        </p:nvSpPr>
        <p:spPr>
          <a:noFill/>
        </p:spPr>
        <p:txBody>
          <a:bodyPr/>
          <a:lstStyle/>
          <a:p>
            <a:r>
              <a:rPr lang="en-US" smtClean="0"/>
              <a:t>November 2011</a:t>
            </a:r>
          </a:p>
        </p:txBody>
      </p:sp>
      <p:sp>
        <p:nvSpPr>
          <p:cNvPr id="16390" name="Footer Placeholder 5"/>
          <p:cNvSpPr>
            <a:spLocks noGrp="1"/>
          </p:cNvSpPr>
          <p:nvPr>
            <p:ph type="ftr" sz="quarter" idx="4"/>
          </p:nvPr>
        </p:nvSpPr>
        <p:spPr>
          <a:noFill/>
        </p:spPr>
        <p:txBody>
          <a:bodyPr/>
          <a:lstStyle/>
          <a:p>
            <a:pPr lvl="4"/>
            <a:r>
              <a:rPr lang="en-US" smtClean="0"/>
              <a:t>Osama Aboul-Magd (Samsung)</a:t>
            </a:r>
          </a:p>
        </p:txBody>
      </p:sp>
      <p:sp>
        <p:nvSpPr>
          <p:cNvPr id="16391" name="Slide Number Placeholder 6"/>
          <p:cNvSpPr>
            <a:spLocks noGrp="1"/>
          </p:cNvSpPr>
          <p:nvPr>
            <p:ph type="sldNum" sz="quarter" idx="5"/>
          </p:nvPr>
        </p:nvSpPr>
        <p:spPr>
          <a:noFill/>
        </p:spPr>
        <p:txBody>
          <a:bodyPr/>
          <a:lstStyle/>
          <a:p>
            <a:r>
              <a:rPr lang="en-US" smtClean="0"/>
              <a:t>Page </a:t>
            </a:r>
            <a:fld id="{C0FE0FD1-4DD9-4FB0-9C7C-C209A0639D2E}" type="slidenum">
              <a:rPr lang="en-US" smtClean="0"/>
              <a:pPr/>
              <a:t>72</a:t>
            </a:fld>
            <a:endParaRPr lang="en-US" smtClean="0"/>
          </a:p>
        </p:txBody>
      </p:sp>
    </p:spTree>
    <p:extLst>
      <p:ext uri="{BB962C8B-B14F-4D97-AF65-F5344CB8AC3E}">
        <p14:creationId xmlns:p14="http://schemas.microsoft.com/office/powerpoint/2010/main" val="1119950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6919263-E144-4973-A5A4-4630E962DA1A}" type="slidenum">
              <a:rPr lang="en-US" altLang="en-US" smtClean="0"/>
              <a:pPr>
                <a:spcBef>
                  <a:spcPct val="0"/>
                </a:spcBef>
              </a:pPr>
              <a:t>74</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705120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smtClean="0"/>
              <a:t>doc.: IEEE 802.11-11/0xxxr0</a:t>
            </a:r>
          </a:p>
        </p:txBody>
      </p:sp>
      <p:sp>
        <p:nvSpPr>
          <p:cNvPr id="14339" name="Rectangle 3"/>
          <p:cNvSpPr>
            <a:spLocks noGrp="1" noChangeArrowheads="1"/>
          </p:cNvSpPr>
          <p:nvPr>
            <p:ph type="dt" sz="quarter" idx="1"/>
          </p:nvPr>
        </p:nvSpPr>
        <p:spPr/>
        <p:txBody>
          <a:bodyPr/>
          <a:lstStyle/>
          <a:p>
            <a:pPr>
              <a:defRPr/>
            </a:pPr>
            <a:r>
              <a:rPr lang="en-US" smtClean="0"/>
              <a:t>November 2011</a:t>
            </a:r>
          </a:p>
        </p:txBody>
      </p:sp>
      <p:sp>
        <p:nvSpPr>
          <p:cNvPr id="14340" name="Rectangle 6"/>
          <p:cNvSpPr>
            <a:spLocks noGrp="1" noChangeArrowheads="1"/>
          </p:cNvSpPr>
          <p:nvPr>
            <p:ph type="ftr" sz="quarter" idx="4"/>
          </p:nvPr>
        </p:nvSpPr>
        <p:spPr/>
        <p:txBody>
          <a:bodyPr/>
          <a:lstStyle/>
          <a:p>
            <a:pPr lvl="4">
              <a:defRPr/>
            </a:pPr>
            <a:r>
              <a:rPr lang="en-US" smtClean="0"/>
              <a:t>Osama Aboul-Magd (Samsung)</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B04A9F1-A9DC-4140-890C-7353590A9DD7}" type="slidenum">
              <a:rPr lang="en-US" altLang="en-US" smtClean="0"/>
              <a:pPr>
                <a:spcBef>
                  <a:spcPct val="0"/>
                </a:spcBef>
              </a:pPr>
              <a:t>75</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32330589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384175" y="701675"/>
            <a:ext cx="6165850"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2B349786-B161-4510-B9B4-9FCF3606889A}" type="slidenum">
              <a:rPr lang="en-US" altLang="en-US" smtClean="0"/>
              <a:pPr>
                <a:spcBef>
                  <a:spcPct val="0"/>
                </a:spcBef>
              </a:pPr>
              <a:t>76</a:t>
            </a:fld>
            <a:endParaRPr lang="en-US" altLang="en-US" smtClean="0"/>
          </a:p>
        </p:txBody>
      </p:sp>
    </p:spTree>
    <p:extLst>
      <p:ext uri="{BB962C8B-B14F-4D97-AF65-F5344CB8AC3E}">
        <p14:creationId xmlns:p14="http://schemas.microsoft.com/office/powerpoint/2010/main" val="30604380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384175" y="701675"/>
            <a:ext cx="6165850"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5E37E99-E50F-44A4-B540-F26BD4D67BCF}" type="slidenum">
              <a:rPr lang="en-US" altLang="en-US" smtClean="0"/>
              <a:pPr>
                <a:spcBef>
                  <a:spcPct val="0"/>
                </a:spcBef>
              </a:pPr>
              <a:t>77</a:t>
            </a:fld>
            <a:endParaRPr lang="en-US" altLang="en-US" smtClean="0"/>
          </a:p>
        </p:txBody>
      </p:sp>
    </p:spTree>
    <p:extLst>
      <p:ext uri="{BB962C8B-B14F-4D97-AF65-F5344CB8AC3E}">
        <p14:creationId xmlns:p14="http://schemas.microsoft.com/office/powerpoint/2010/main" val="20059742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384175" y="701675"/>
            <a:ext cx="6165850"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8E832AA1-C7CD-4391-A913-54526B5EBE48}" type="slidenum">
              <a:rPr lang="en-US" altLang="en-US" smtClean="0"/>
              <a:pPr>
                <a:spcBef>
                  <a:spcPct val="0"/>
                </a:spcBef>
              </a:pPr>
              <a:t>78</a:t>
            </a:fld>
            <a:endParaRPr lang="en-US" altLang="en-US" smtClean="0"/>
          </a:p>
        </p:txBody>
      </p:sp>
    </p:spTree>
    <p:extLst>
      <p:ext uri="{BB962C8B-B14F-4D97-AF65-F5344CB8AC3E}">
        <p14:creationId xmlns:p14="http://schemas.microsoft.com/office/powerpoint/2010/main" val="251530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52336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79</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44023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82296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83</a:t>
            </a:fld>
            <a:endParaRPr lang="en-US"/>
          </a:p>
        </p:txBody>
      </p:sp>
    </p:spTree>
    <p:extLst>
      <p:ext uri="{BB962C8B-B14F-4D97-AF65-F5344CB8AC3E}">
        <p14:creationId xmlns:p14="http://schemas.microsoft.com/office/powerpoint/2010/main" val="32879600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85949BE6-6916-4B6D-AC6B-943DC0F16390}" type="slidenum">
              <a:rPr lang="en-US" altLang="en-US" smtClean="0"/>
              <a:pPr>
                <a:spcBef>
                  <a:spcPct val="0"/>
                </a:spcBef>
              </a:pPr>
              <a:t>84</a:t>
            </a:fld>
            <a:endParaRPr lang="en-US" altLang="en-US" smtClean="0"/>
          </a:p>
        </p:txBody>
      </p:sp>
    </p:spTree>
    <p:extLst>
      <p:ext uri="{BB962C8B-B14F-4D97-AF65-F5344CB8AC3E}">
        <p14:creationId xmlns:p14="http://schemas.microsoft.com/office/powerpoint/2010/main" val="6180670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92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7EEEA1F-8908-459F-8316-C4AC244C56C1}" type="slidenum">
              <a:rPr lang="en-US" altLang="en-US" smtClean="0"/>
              <a:pPr>
                <a:spcBef>
                  <a:spcPct val="0"/>
                </a:spcBef>
              </a:pPr>
              <a:t>87</a:t>
            </a:fld>
            <a:endParaRPr lang="en-US" altLang="en-US" smtClean="0"/>
          </a:p>
        </p:txBody>
      </p:sp>
    </p:spTree>
    <p:extLst>
      <p:ext uri="{BB962C8B-B14F-4D97-AF65-F5344CB8AC3E}">
        <p14:creationId xmlns:p14="http://schemas.microsoft.com/office/powerpoint/2010/main" val="16973045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E91FD55-6652-4E05-B724-7055F302C7E6}" type="slidenum">
              <a:rPr lang="en-US" altLang="en-US" smtClean="0"/>
              <a:pPr>
                <a:spcBef>
                  <a:spcPct val="0"/>
                </a:spcBef>
              </a:pPr>
              <a:t>88</a:t>
            </a:fld>
            <a:endParaRPr lang="en-US" altLang="en-US" smtClean="0"/>
          </a:p>
        </p:txBody>
      </p:sp>
      <p:sp>
        <p:nvSpPr>
          <p:cNvPr id="16390" name="Rectangle 2"/>
          <p:cNvSpPr>
            <a:spLocks noGrp="1" noRot="1" noChangeAspect="1" noChangeArrowheads="1" noTextEdit="1"/>
          </p:cNvSpPr>
          <p:nvPr>
            <p:ph type="sldImg"/>
          </p:nvPr>
        </p:nvSpPr>
        <p:spPr>
          <a:xfrm>
            <a:off x="384175" y="701675"/>
            <a:ext cx="6165850"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2995485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E6BF45D7-01D8-48F4-ADE3-BB4576354F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B5925FB8-8DEF-4978-A000-1CAA5CB98D4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BBAFA5AA-1ADE-4ADA-9DA5-60D9EBDA00B7}"/>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59F937FC-02F2-48E2-A800-626A41DC0028}" type="slidenum">
              <a:rPr lang="en-US" altLang="en-US" smtClean="0"/>
              <a:pPr>
                <a:spcBef>
                  <a:spcPct val="0"/>
                </a:spcBef>
              </a:pPr>
              <a:t>89</a:t>
            </a:fld>
            <a:endParaRPr lang="en-US" altLang="en-US" smtClean="0"/>
          </a:p>
        </p:txBody>
      </p:sp>
      <p:sp>
        <p:nvSpPr>
          <p:cNvPr id="18438" name="Rectangle 2"/>
          <p:cNvSpPr>
            <a:spLocks noGrp="1" noRot="1" noChangeAspect="1" noChangeArrowheads="1" noTextEdit="1"/>
          </p:cNvSpPr>
          <p:nvPr>
            <p:ph type="sldImg"/>
          </p:nvPr>
        </p:nvSpPr>
        <p:spPr>
          <a:xfrm>
            <a:off x="384175" y="701675"/>
            <a:ext cx="6165850"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7083000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8A852A2B-4D30-4363-9F4E-1F7F3A4EC891}" type="slidenum">
              <a:rPr lang="en-US" altLang="en-US" smtClean="0"/>
              <a:pPr>
                <a:spcBef>
                  <a:spcPct val="0"/>
                </a:spcBef>
              </a:pPr>
              <a:t>90</a:t>
            </a:fld>
            <a:endParaRPr lang="en-US" altLang="en-US" smtClean="0"/>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18147875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D6238D7-C419-44F6-9977-BF1110160FE1}" type="slidenum">
              <a:rPr lang="en-US" altLang="en-US" smtClean="0"/>
              <a:pPr>
                <a:spcBef>
                  <a:spcPct val="0"/>
                </a:spcBef>
              </a:pPr>
              <a:t>91</a:t>
            </a:fld>
            <a:endParaRPr lang="en-US" altLang="en-US" smtClean="0"/>
          </a:p>
        </p:txBody>
      </p:sp>
      <p:sp>
        <p:nvSpPr>
          <p:cNvPr id="22534" name="Rectangle 2"/>
          <p:cNvSpPr>
            <a:spLocks noGrp="1" noRot="1" noChangeAspect="1" noChangeArrowheads="1" noTextEdit="1"/>
          </p:cNvSpPr>
          <p:nvPr>
            <p:ph type="sldImg"/>
          </p:nvPr>
        </p:nvSpPr>
        <p:spPr>
          <a:xfrm>
            <a:off x="384175" y="701675"/>
            <a:ext cx="6165850"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421123244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4581"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44F66D5C-AA23-4304-95F2-A6FB6804AAE8}" type="slidenum">
              <a:rPr lang="en-US" altLang="en-US" smtClean="0"/>
              <a:pPr>
                <a:spcBef>
                  <a:spcPct val="0"/>
                </a:spcBef>
              </a:pPr>
              <a:t>92</a:t>
            </a:fld>
            <a:endParaRPr lang="en-US" altLang="en-US" smtClean="0"/>
          </a:p>
        </p:txBody>
      </p:sp>
      <p:sp>
        <p:nvSpPr>
          <p:cNvPr id="24582" name="Rectangle 2"/>
          <p:cNvSpPr>
            <a:spLocks noGrp="1" noRot="1" noChangeAspect="1" noChangeArrowheads="1" noTextEdit="1"/>
          </p:cNvSpPr>
          <p:nvPr>
            <p:ph type="sldImg"/>
          </p:nvPr>
        </p:nvSpPr>
        <p:spPr>
          <a:xfrm>
            <a:off x="384175" y="701675"/>
            <a:ext cx="6165850"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3626330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8804448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5833E54-E4F3-47CE-AF16-57B29AC35E0A}" type="slidenum">
              <a:rPr lang="en-US" altLang="en-US" smtClean="0"/>
              <a:pPr>
                <a:spcBef>
                  <a:spcPct val="0"/>
                </a:spcBef>
              </a:pPr>
              <a:t>93</a:t>
            </a:fld>
            <a:endParaRPr lang="en-US" altLang="en-US" smtClean="0"/>
          </a:p>
        </p:txBody>
      </p:sp>
      <p:sp>
        <p:nvSpPr>
          <p:cNvPr id="26630" name="Rectangle 2"/>
          <p:cNvSpPr>
            <a:spLocks noGrp="1" noRot="1" noChangeAspect="1" noChangeArrowheads="1" noTextEdit="1"/>
          </p:cNvSpPr>
          <p:nvPr>
            <p:ph type="sldImg"/>
          </p:nvPr>
        </p:nvSpPr>
        <p:spPr>
          <a:xfrm>
            <a:off x="384175" y="701675"/>
            <a:ext cx="6165850"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346686479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867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62C22A69-6609-4CE6-B451-B82F8160BA32}" type="slidenum">
              <a:rPr lang="en-US" altLang="en-US" smtClean="0"/>
              <a:pPr>
                <a:spcBef>
                  <a:spcPct val="0"/>
                </a:spcBef>
              </a:pPr>
              <a:t>94</a:t>
            </a:fld>
            <a:endParaRPr lang="en-US" altLang="en-US" smtClean="0"/>
          </a:p>
        </p:txBody>
      </p:sp>
      <p:sp>
        <p:nvSpPr>
          <p:cNvPr id="28678" name="Rectangle 2"/>
          <p:cNvSpPr>
            <a:spLocks noGrp="1" noRot="1" noChangeAspect="1" noChangeArrowheads="1" noTextEdit="1"/>
          </p:cNvSpPr>
          <p:nvPr>
            <p:ph type="sldImg"/>
          </p:nvPr>
        </p:nvSpPr>
        <p:spPr>
          <a:xfrm>
            <a:off x="384175" y="701675"/>
            <a:ext cx="6165850" cy="3468688"/>
          </a:xfrm>
          <a:ln cap="flat"/>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401143752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0ECDDB5B-2184-467E-9EDF-4BBE5E502611}"/>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 xmlns:a16="http://schemas.microsoft.com/office/drawing/2014/main" id="{54EA5E75-4147-42C2-8687-F51A06FCE530}"/>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 xmlns:a16="http://schemas.microsoft.com/office/drawing/2014/main" id="{7ACD49E1-45E3-4272-A9F4-670CD11EDCE5}"/>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3072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25747BDD-9989-4555-AF8B-EF3B1EB79CC8}" type="slidenum">
              <a:rPr lang="en-US" altLang="en-US" smtClean="0"/>
              <a:pPr>
                <a:spcBef>
                  <a:spcPct val="0"/>
                </a:spcBef>
              </a:pPr>
              <a:t>95</a:t>
            </a:fld>
            <a:endParaRPr lang="en-US" altLang="en-US" smtClean="0"/>
          </a:p>
        </p:txBody>
      </p:sp>
      <p:sp>
        <p:nvSpPr>
          <p:cNvPr id="30726" name="Rectangle 2"/>
          <p:cNvSpPr>
            <a:spLocks noGrp="1" noRot="1" noChangeAspect="1" noChangeArrowheads="1" noTextEdit="1"/>
          </p:cNvSpPr>
          <p:nvPr>
            <p:ph type="sldImg"/>
          </p:nvPr>
        </p:nvSpPr>
        <p:spPr>
          <a:xfrm>
            <a:off x="384175" y="701675"/>
            <a:ext cx="6165850" cy="3468688"/>
          </a:xfrm>
          <a:ln cap="flat"/>
        </p:spPr>
      </p:sp>
      <p:sp>
        <p:nvSpPr>
          <p:cNvPr id="307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369635892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802.11-18/1740r2</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96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943008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802.11-18/1740r2</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5739005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p>
            <a:r>
              <a:rPr lang="en-US">
                <a:latin typeface="Times New Roman" charset="0"/>
              </a:rPr>
              <a:t>doc.: IEEE 802.11-yy/xxxxr0</a:t>
            </a:r>
          </a:p>
        </p:txBody>
      </p:sp>
      <p:sp>
        <p:nvSpPr>
          <p:cNvPr id="9219" name="Rectangle 3"/>
          <p:cNvSpPr>
            <a:spLocks noGrp="1" noChangeArrowheads="1"/>
          </p:cNvSpPr>
          <p:nvPr>
            <p:ph type="dt" sz="quarter" idx="1"/>
          </p:nvPr>
        </p:nvSpPr>
        <p:spPr>
          <a:noFill/>
        </p:spPr>
        <p:txBody>
          <a:bodyPr/>
          <a:lstStyle/>
          <a:p>
            <a:r>
              <a:rPr lang="en-US">
                <a:latin typeface="Times New Roman" charset="0"/>
              </a:rPr>
              <a:t>Month Year</a:t>
            </a:r>
          </a:p>
        </p:txBody>
      </p:sp>
      <p:sp>
        <p:nvSpPr>
          <p:cNvPr id="9220" name="Rectangle 6"/>
          <p:cNvSpPr>
            <a:spLocks noGrp="1" noChangeArrowheads="1"/>
          </p:cNvSpPr>
          <p:nvPr>
            <p:ph type="ftr" sz="quarter" idx="4"/>
          </p:nvPr>
        </p:nvSpPr>
        <p:spPr>
          <a:noFill/>
        </p:spPr>
        <p:txBody>
          <a:bodyPr/>
          <a:lstStyle/>
          <a:p>
            <a:pPr lvl="4"/>
            <a:r>
              <a:rPr lang="en-US">
                <a:latin typeface="Times New Roman" charset="0"/>
              </a:rPr>
              <a:t>Osama Aboul-Magd (Samsung)</a:t>
            </a:r>
          </a:p>
        </p:txBody>
      </p:sp>
      <p:sp>
        <p:nvSpPr>
          <p:cNvPr id="9221" name="Rectangle 7"/>
          <p:cNvSpPr>
            <a:spLocks noGrp="1" noChangeArrowheads="1"/>
          </p:cNvSpPr>
          <p:nvPr>
            <p:ph type="sldNum" sz="quarter" idx="5"/>
          </p:nvPr>
        </p:nvSpPr>
        <p:spPr>
          <a:noFill/>
        </p:spPr>
        <p:txBody>
          <a:bodyPr/>
          <a:lstStyle/>
          <a:p>
            <a:r>
              <a:rPr lang="en-US">
                <a:latin typeface="Times New Roman" charset="0"/>
              </a:rPr>
              <a:t>Page </a:t>
            </a:r>
            <a:fld id="{48189E4D-1385-4EFA-9270-3C7FC52F7D9E}" type="slidenum">
              <a:rPr lang="en-US" smtClean="0">
                <a:latin typeface="Times New Roman" charset="0"/>
              </a:rPr>
              <a:pPr/>
              <a:t>99</a:t>
            </a:fld>
            <a:endParaRPr lang="en-US">
              <a:latin typeface="Times New Roman" charset="0"/>
            </a:endParaRPr>
          </a:p>
        </p:txBody>
      </p:sp>
      <p:sp>
        <p:nvSpPr>
          <p:cNvPr id="9222" name="Rectangle 2"/>
          <p:cNvSpPr>
            <a:spLocks noGrp="1" noRot="1" noChangeAspect="1" noChangeArrowheads="1" noTextEdit="1"/>
          </p:cNvSpPr>
          <p:nvPr>
            <p:ph type="sldImg"/>
          </p:nvPr>
        </p:nvSpPr>
        <p:spPr>
          <a:xfrm>
            <a:off x="384175" y="701675"/>
            <a:ext cx="6165850" cy="3468688"/>
          </a:xfrm>
          <a:ln/>
        </p:spPr>
      </p:sp>
      <p:sp>
        <p:nvSpPr>
          <p:cNvPr id="9223" name="Rectangle 3"/>
          <p:cNvSpPr>
            <a:spLocks noGrp="1" noChangeArrowheads="1"/>
          </p:cNvSpPr>
          <p:nvPr>
            <p:ph type="body" idx="1"/>
          </p:nvPr>
        </p:nvSpPr>
        <p:spPr>
          <a:noFill/>
          <a:ln/>
        </p:spPr>
        <p:txBody>
          <a:bodyPr/>
          <a:lstStyle/>
          <a:p>
            <a:endParaRPr lang="en-US">
              <a:latin typeface="Times New Roman" charset="0"/>
            </a:endParaRPr>
          </a:p>
        </p:txBody>
      </p:sp>
    </p:spTree>
    <p:extLst>
      <p:ext uri="{BB962C8B-B14F-4D97-AF65-F5344CB8AC3E}">
        <p14:creationId xmlns:p14="http://schemas.microsoft.com/office/powerpoint/2010/main" val="195338459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a:latin typeface="Times New Roman" charset="0"/>
            </a:endParaRPr>
          </a:p>
        </p:txBody>
      </p:sp>
      <p:sp>
        <p:nvSpPr>
          <p:cNvPr id="11268" name="Header Placeholder 3"/>
          <p:cNvSpPr>
            <a:spLocks noGrp="1"/>
          </p:cNvSpPr>
          <p:nvPr>
            <p:ph type="hdr" sz="quarter"/>
          </p:nvPr>
        </p:nvSpPr>
        <p:spPr>
          <a:noFill/>
        </p:spPr>
        <p:txBody>
          <a:bodyPr/>
          <a:lstStyle/>
          <a:p>
            <a:r>
              <a:rPr lang="en-US">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a:latin typeface="Times New Roman" charset="0"/>
              </a:rPr>
              <a:t>Page </a:t>
            </a:r>
            <a:fld id="{484108AB-0851-459B-AB7B-943A8BD15352}" type="slidenum">
              <a:rPr lang="en-US" smtClean="0">
                <a:latin typeface="Times New Roman" charset="0"/>
              </a:rPr>
              <a:pPr/>
              <a:t>100</a:t>
            </a:fld>
            <a:endParaRPr lang="en-US">
              <a:latin typeface="Times New Roman" charset="0"/>
            </a:endParaRPr>
          </a:p>
        </p:txBody>
      </p:sp>
    </p:spTree>
    <p:extLst>
      <p:ext uri="{BB962C8B-B14F-4D97-AF65-F5344CB8AC3E}">
        <p14:creationId xmlns:p14="http://schemas.microsoft.com/office/powerpoint/2010/main" val="153586317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12">
            <a:extLst>
              <a:ext uri="{FF2B5EF4-FFF2-40B4-BE49-F238E27FC236}">
                <a16:creationId xmlns="" xmlns:a16="http://schemas.microsoft.com/office/drawing/2014/main" id="{06BE6850-9EF7-415F-9414-73AAD7063AF3}"/>
              </a:ext>
            </a:extLst>
          </p:cNvPr>
          <p:cNvSpPr>
            <a:spLocks noGrp="1" noChangeArrowheads="1"/>
          </p:cNvSpPr>
          <p:nvPr>
            <p:ph type="sldNum"/>
          </p:nvPr>
        </p:nvSpPr>
        <p:spPr>
          <a:ln/>
        </p:spPr>
        <p:txBody>
          <a:bodyPr/>
          <a:lstStyle/>
          <a:p>
            <a:fld id="{A070BEA3-7E73-4D50-A879-6B19F60DFC77}" type="slidenum">
              <a:rPr lang="en-US" altLang="en-US"/>
              <a:pPr/>
              <a:t>101</a:t>
            </a:fld>
            <a:endParaRPr lang="en-US" altLang="en-US"/>
          </a:p>
        </p:txBody>
      </p:sp>
      <p:sp>
        <p:nvSpPr>
          <p:cNvPr id="7169" name="Text Box 1">
            <a:extLst>
              <a:ext uri="{FF2B5EF4-FFF2-40B4-BE49-F238E27FC236}">
                <a16:creationId xmlns="" xmlns:a16="http://schemas.microsoft.com/office/drawing/2014/main" id="{0B0168EA-2CD9-4B39-95DE-91F0BEF4E2AC}"/>
              </a:ext>
            </a:extLst>
          </p:cNvPr>
          <p:cNvSpPr txBox="1">
            <a:spLocks noChangeArrowheads="1"/>
          </p:cNvSpPr>
          <p:nvPr/>
        </p:nvSpPr>
        <p:spPr bwMode="auto">
          <a:xfrm>
            <a:off x="3924300" y="8816975"/>
            <a:ext cx="300355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93000"/>
              </a:lnSpc>
              <a:buClrTx/>
              <a:buFontTx/>
              <a:buNone/>
            </a:pPr>
            <a:fld id="{FA5DF355-74FE-4402-B4C8-6ED39FB7DFFE}" type="slidenum">
              <a:rPr lang="en-US" altLang="en-US" sz="1400">
                <a:solidFill>
                  <a:srgbClr val="000000"/>
                </a:solidFill>
                <a:latin typeface="Times New Roman" panose="02020603050405020304" pitchFamily="18" charset="0"/>
                <a:cs typeface="DejaVu Sans" charset="0"/>
              </a:rPr>
              <a:pPr algn="r">
                <a:lnSpc>
                  <a:spcPct val="93000"/>
                </a:lnSpc>
                <a:buClrTx/>
                <a:buFontTx/>
                <a:buNone/>
              </a:pPr>
              <a:t>101</a:t>
            </a:fld>
            <a:endParaRPr lang="en-US" altLang="en-US" sz="1400">
              <a:solidFill>
                <a:srgbClr val="000000"/>
              </a:solidFill>
              <a:latin typeface="Times New Roman" panose="02020603050405020304" pitchFamily="18" charset="0"/>
              <a:cs typeface="DejaVu Sans" charset="0"/>
            </a:endParaRPr>
          </a:p>
        </p:txBody>
      </p:sp>
      <p:sp>
        <p:nvSpPr>
          <p:cNvPr id="7170" name="Text Box 2">
            <a:extLst>
              <a:ext uri="{FF2B5EF4-FFF2-40B4-BE49-F238E27FC236}">
                <a16:creationId xmlns="" xmlns:a16="http://schemas.microsoft.com/office/drawing/2014/main" id="{DC31DC42-889F-463C-AADF-904A4DB15F70}"/>
              </a:ext>
            </a:extLst>
          </p:cNvPr>
          <p:cNvSpPr txBox="1">
            <a:spLocks noChangeArrowheads="1"/>
          </p:cNvSpPr>
          <p:nvPr/>
        </p:nvSpPr>
        <p:spPr bwMode="auto">
          <a:xfrm>
            <a:off x="3924300" y="8816975"/>
            <a:ext cx="3006725"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93000"/>
              </a:lnSpc>
              <a:buClrTx/>
              <a:buFontTx/>
              <a:buNone/>
            </a:pPr>
            <a:fld id="{0209008D-83EF-459B-B625-94007474DC88}" type="slidenum">
              <a:rPr lang="en-US" altLang="en-US" sz="1400">
                <a:solidFill>
                  <a:srgbClr val="000000"/>
                </a:solidFill>
                <a:latin typeface="Times New Roman" panose="02020603050405020304" pitchFamily="18" charset="0"/>
                <a:cs typeface="DejaVu Sans" charset="0"/>
              </a:rPr>
              <a:pPr algn="r">
                <a:lnSpc>
                  <a:spcPct val="93000"/>
                </a:lnSpc>
                <a:buClrTx/>
                <a:buFontTx/>
                <a:buNone/>
              </a:pPr>
              <a:t>101</a:t>
            </a:fld>
            <a:endParaRPr lang="en-US" altLang="en-US" sz="1400">
              <a:solidFill>
                <a:srgbClr val="000000"/>
              </a:solidFill>
              <a:latin typeface="Times New Roman" panose="02020603050405020304" pitchFamily="18" charset="0"/>
              <a:cs typeface="DejaVu Sans" charset="0"/>
            </a:endParaRPr>
          </a:p>
        </p:txBody>
      </p:sp>
      <p:sp>
        <p:nvSpPr>
          <p:cNvPr id="7171" name="Text Box 3">
            <a:extLst>
              <a:ext uri="{FF2B5EF4-FFF2-40B4-BE49-F238E27FC236}">
                <a16:creationId xmlns="" xmlns:a16="http://schemas.microsoft.com/office/drawing/2014/main" id="{5B541829-C429-41CB-9209-7E25B969DBE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400" b="1">
                <a:solidFill>
                  <a:srgbClr val="000000"/>
                </a:solidFill>
                <a:latin typeface="Times New Roman" panose="02020603050405020304" pitchFamily="18" charset="0"/>
              </a:rPr>
              <a:t>doc.: IEEE 802.11-yy/xxxxr0</a:t>
            </a:r>
          </a:p>
        </p:txBody>
      </p:sp>
      <p:sp>
        <p:nvSpPr>
          <p:cNvPr id="7172" name="Text Box 4">
            <a:extLst>
              <a:ext uri="{FF2B5EF4-FFF2-40B4-BE49-F238E27FC236}">
                <a16:creationId xmlns="" xmlns:a16="http://schemas.microsoft.com/office/drawing/2014/main" id="{2BDC704C-9BDB-4D36-B991-E1D6CDE087C6}"/>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nSpc>
                <a:spcPct val="100000"/>
              </a:lnSpc>
              <a:buClrTx/>
              <a:buFontTx/>
              <a:buNone/>
            </a:pPr>
            <a:r>
              <a:rPr lang="en-US" altLang="en-US" sz="1400" b="1">
                <a:solidFill>
                  <a:srgbClr val="000000"/>
                </a:solidFill>
                <a:latin typeface="Times New Roman" panose="02020603050405020304" pitchFamily="18" charset="0"/>
              </a:rPr>
              <a:t>Month Year</a:t>
            </a:r>
          </a:p>
        </p:txBody>
      </p:sp>
      <p:sp>
        <p:nvSpPr>
          <p:cNvPr id="7173" name="Text Box 5">
            <a:extLst>
              <a:ext uri="{FF2B5EF4-FFF2-40B4-BE49-F238E27FC236}">
                <a16:creationId xmlns="" xmlns:a16="http://schemas.microsoft.com/office/drawing/2014/main" id="{D621C650-C067-455E-BF73-7BB636092BF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200">
                <a:solidFill>
                  <a:srgbClr val="000000"/>
                </a:solidFill>
                <a:latin typeface="Times New Roman" panose="02020603050405020304" pitchFamily="18" charset="0"/>
              </a:rPr>
              <a:t>John Doe, Some Company</a:t>
            </a:r>
          </a:p>
        </p:txBody>
      </p:sp>
      <p:sp>
        <p:nvSpPr>
          <p:cNvPr id="7174" name="Text Box 6">
            <a:extLst>
              <a:ext uri="{FF2B5EF4-FFF2-40B4-BE49-F238E27FC236}">
                <a16:creationId xmlns="" xmlns:a16="http://schemas.microsoft.com/office/drawing/2014/main" id="{557ECB55-65D9-4C46-B821-003E25189D2E}"/>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200">
                <a:solidFill>
                  <a:srgbClr val="000000"/>
                </a:solidFill>
                <a:latin typeface="Times New Roman" panose="02020603050405020304" pitchFamily="18" charset="0"/>
              </a:rPr>
              <a:t>Page </a:t>
            </a:r>
            <a:fld id="{78251649-2204-4B14-8E01-5A122D1A7B85}" type="slidenum">
              <a:rPr lang="en-US" altLang="en-US" sz="1200">
                <a:solidFill>
                  <a:srgbClr val="000000"/>
                </a:solidFill>
                <a:latin typeface="Times New Roman" panose="02020603050405020304" pitchFamily="18" charset="0"/>
              </a:rPr>
              <a:pPr algn="r">
                <a:lnSpc>
                  <a:spcPct val="100000"/>
                </a:lnSpc>
                <a:buClrTx/>
                <a:buFontTx/>
                <a:buNone/>
              </a:pPr>
              <a:t>101</a:t>
            </a:fld>
            <a:endParaRPr lang="en-US" altLang="en-US" sz="1200">
              <a:solidFill>
                <a:srgbClr val="000000"/>
              </a:solidFill>
              <a:latin typeface="Times New Roman" panose="02020603050405020304" pitchFamily="18" charset="0"/>
            </a:endParaRPr>
          </a:p>
        </p:txBody>
      </p:sp>
      <p:sp>
        <p:nvSpPr>
          <p:cNvPr id="7175" name="AutoShape 7">
            <a:extLst>
              <a:ext uri="{FF2B5EF4-FFF2-40B4-BE49-F238E27FC236}">
                <a16:creationId xmlns="" xmlns:a16="http://schemas.microsoft.com/office/drawing/2014/main" id="{BF8D3AD3-156D-46EA-8984-77F915C610E6}"/>
              </a:ext>
            </a:extLst>
          </p:cNvPr>
          <p:cNvSpPr>
            <a:spLocks noChangeArrowheads="1"/>
          </p:cNvSpPr>
          <p:nvPr/>
        </p:nvSpPr>
        <p:spPr bwMode="auto">
          <a:xfrm>
            <a:off x="1154113" y="701675"/>
            <a:ext cx="4625975" cy="3468688"/>
          </a:xfrm>
          <a:custGeom>
            <a:avLst/>
            <a:gdLst>
              <a:gd name="G0" fmla="+- 12850 0 0"/>
              <a:gd name="G1" fmla="+- 1 0 0"/>
              <a:gd name="G2" fmla="+- 2 0 0"/>
              <a:gd name="G3" fmla="*/ 1 20251 45568"/>
              <a:gd name="T0" fmla="*/ 4625975 w 4625975"/>
              <a:gd name="T1" fmla="*/ 1734344 h 3468688"/>
              <a:gd name="T2" fmla="*/ 2312992 w 4625975"/>
              <a:gd name="T3" fmla="*/ 3468688 h 3468688"/>
              <a:gd name="T4" fmla="*/ 0 w 4625975"/>
              <a:gd name="T5" fmla="*/ 1734344 h 3468688"/>
              <a:gd name="T6" fmla="*/ 2312992 w 4625975"/>
              <a:gd name="T7" fmla="*/ 0 h 3468688"/>
              <a:gd name="T8" fmla="*/ 0 w 4625975"/>
              <a:gd name="T9" fmla="*/ 0 h 3468688"/>
              <a:gd name="T10" fmla="*/ 4625975 w 4625975"/>
              <a:gd name="T11" fmla="*/ 3468688 h 3468688"/>
            </a:gdLst>
            <a:ahLst/>
            <a:cxnLst>
              <a:cxn ang="0">
                <a:pos x="T0" y="T1"/>
              </a:cxn>
              <a:cxn ang="0">
                <a:pos x="T2" y="T3"/>
              </a:cxn>
              <a:cxn ang="0">
                <a:pos x="T4" y="T5"/>
              </a:cxn>
              <a:cxn ang="0">
                <a:pos x="T6" y="T7"/>
              </a:cxn>
            </a:cxnLst>
            <a:rect l="T8" t="T9" r="T10" b="T11"/>
            <a:pathLst>
              <a:path w="4625975" h="3468688">
                <a:moveTo>
                  <a:pt x="0" y="0"/>
                </a:moveTo>
                <a:lnTo>
                  <a:pt x="12850" y="0"/>
                </a:lnTo>
                <a:lnTo>
                  <a:pt x="12850" y="9635"/>
                </a:lnTo>
                <a:lnTo>
                  <a:pt x="0" y="9635"/>
                </a:lnTo>
                <a:close/>
              </a:path>
            </a:pathLst>
          </a:cu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176" name="Text Box 8">
            <a:extLst>
              <a:ext uri="{FF2B5EF4-FFF2-40B4-BE49-F238E27FC236}">
                <a16:creationId xmlns="" xmlns:a16="http://schemas.microsoft.com/office/drawing/2014/main" id="{38C2226C-78F8-41CD-BA2B-4B04EE69736B}"/>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178599258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12">
            <a:extLst>
              <a:ext uri="{FF2B5EF4-FFF2-40B4-BE49-F238E27FC236}">
                <a16:creationId xmlns="" xmlns:a16="http://schemas.microsoft.com/office/drawing/2014/main" id="{D376E27E-72CA-4003-9E48-C6371F5ECD13}"/>
              </a:ext>
            </a:extLst>
          </p:cNvPr>
          <p:cNvSpPr>
            <a:spLocks noGrp="1" noChangeArrowheads="1"/>
          </p:cNvSpPr>
          <p:nvPr>
            <p:ph type="sldNum"/>
          </p:nvPr>
        </p:nvSpPr>
        <p:spPr>
          <a:ln/>
        </p:spPr>
        <p:txBody>
          <a:bodyPr/>
          <a:lstStyle/>
          <a:p>
            <a:fld id="{80C96C44-1A8A-46C8-85FD-AB47CD8E3BC0}" type="slidenum">
              <a:rPr lang="en-US" altLang="en-US"/>
              <a:pPr/>
              <a:t>102</a:t>
            </a:fld>
            <a:endParaRPr lang="en-US" altLang="en-US"/>
          </a:p>
        </p:txBody>
      </p:sp>
      <p:sp>
        <p:nvSpPr>
          <p:cNvPr id="8193" name="Text Box 1">
            <a:extLst>
              <a:ext uri="{FF2B5EF4-FFF2-40B4-BE49-F238E27FC236}">
                <a16:creationId xmlns="" xmlns:a16="http://schemas.microsoft.com/office/drawing/2014/main" id="{2EE1E27D-9A76-43FD-9D53-CD5E5F148EAD}"/>
              </a:ext>
            </a:extLst>
          </p:cNvPr>
          <p:cNvSpPr txBox="1">
            <a:spLocks noChangeArrowheads="1"/>
          </p:cNvSpPr>
          <p:nvPr/>
        </p:nvSpPr>
        <p:spPr bwMode="auto">
          <a:xfrm>
            <a:off x="3924300" y="8816975"/>
            <a:ext cx="300355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93000"/>
              </a:lnSpc>
              <a:buClrTx/>
              <a:buFontTx/>
              <a:buNone/>
            </a:pPr>
            <a:fld id="{0B3FADEB-402F-4B26-9F1E-A82CA8F3BB27}" type="slidenum">
              <a:rPr lang="en-US" altLang="en-US" sz="1400">
                <a:solidFill>
                  <a:srgbClr val="000000"/>
                </a:solidFill>
                <a:latin typeface="Times New Roman" panose="02020603050405020304" pitchFamily="18" charset="0"/>
                <a:cs typeface="DejaVu Sans" charset="0"/>
              </a:rPr>
              <a:pPr algn="r">
                <a:lnSpc>
                  <a:spcPct val="93000"/>
                </a:lnSpc>
                <a:buClrTx/>
                <a:buFontTx/>
                <a:buNone/>
              </a:pPr>
              <a:t>102</a:t>
            </a:fld>
            <a:endParaRPr lang="en-US" altLang="en-US" sz="1400">
              <a:solidFill>
                <a:srgbClr val="000000"/>
              </a:solidFill>
              <a:latin typeface="Times New Roman" panose="02020603050405020304" pitchFamily="18" charset="0"/>
              <a:cs typeface="DejaVu Sans" charset="0"/>
            </a:endParaRPr>
          </a:p>
        </p:txBody>
      </p:sp>
      <p:sp>
        <p:nvSpPr>
          <p:cNvPr id="8194" name="Text Box 2">
            <a:extLst>
              <a:ext uri="{FF2B5EF4-FFF2-40B4-BE49-F238E27FC236}">
                <a16:creationId xmlns="" xmlns:a16="http://schemas.microsoft.com/office/drawing/2014/main" id="{F79C5952-B0AC-4CA9-9233-995AF6F570C7}"/>
              </a:ext>
            </a:extLst>
          </p:cNvPr>
          <p:cNvSpPr txBox="1">
            <a:spLocks noChangeArrowheads="1"/>
          </p:cNvSpPr>
          <p:nvPr/>
        </p:nvSpPr>
        <p:spPr bwMode="auto">
          <a:xfrm>
            <a:off x="3924300" y="8816975"/>
            <a:ext cx="3006725"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93000"/>
              </a:lnSpc>
              <a:buClrTx/>
              <a:buFontTx/>
              <a:buNone/>
            </a:pPr>
            <a:fld id="{2E2FF2E3-C142-46AB-BEB0-C533C25210FF}" type="slidenum">
              <a:rPr lang="en-US" altLang="en-US" sz="1400">
                <a:solidFill>
                  <a:srgbClr val="000000"/>
                </a:solidFill>
                <a:latin typeface="Times New Roman" panose="02020603050405020304" pitchFamily="18" charset="0"/>
                <a:cs typeface="DejaVu Sans" charset="0"/>
              </a:rPr>
              <a:pPr algn="r">
                <a:lnSpc>
                  <a:spcPct val="93000"/>
                </a:lnSpc>
                <a:buClrTx/>
                <a:buFontTx/>
                <a:buNone/>
              </a:pPr>
              <a:t>102</a:t>
            </a:fld>
            <a:endParaRPr lang="en-US" altLang="en-US" sz="1400">
              <a:solidFill>
                <a:srgbClr val="000000"/>
              </a:solidFill>
              <a:latin typeface="Times New Roman" panose="02020603050405020304" pitchFamily="18" charset="0"/>
              <a:cs typeface="DejaVu Sans" charset="0"/>
            </a:endParaRPr>
          </a:p>
        </p:txBody>
      </p:sp>
      <p:sp>
        <p:nvSpPr>
          <p:cNvPr id="8195" name="Text Box 3">
            <a:extLst>
              <a:ext uri="{FF2B5EF4-FFF2-40B4-BE49-F238E27FC236}">
                <a16:creationId xmlns="" xmlns:a16="http://schemas.microsoft.com/office/drawing/2014/main" id="{A39C8988-5B09-409F-B67D-5B6E753E42B3}"/>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400" b="1">
                <a:solidFill>
                  <a:srgbClr val="000000"/>
                </a:solidFill>
                <a:latin typeface="Times New Roman" panose="02020603050405020304" pitchFamily="18" charset="0"/>
              </a:rPr>
              <a:t>doc.: IEEE 802.11-yy/xxxxr0</a:t>
            </a:r>
          </a:p>
        </p:txBody>
      </p:sp>
      <p:sp>
        <p:nvSpPr>
          <p:cNvPr id="8196" name="Text Box 4">
            <a:extLst>
              <a:ext uri="{FF2B5EF4-FFF2-40B4-BE49-F238E27FC236}">
                <a16:creationId xmlns="" xmlns:a16="http://schemas.microsoft.com/office/drawing/2014/main" id="{BB7B22E8-8EF4-4FAA-A984-981E14E8B931}"/>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nSpc>
                <a:spcPct val="100000"/>
              </a:lnSpc>
              <a:buClrTx/>
              <a:buFontTx/>
              <a:buNone/>
            </a:pPr>
            <a:r>
              <a:rPr lang="en-US" altLang="en-US" sz="1400" b="1">
                <a:solidFill>
                  <a:srgbClr val="000000"/>
                </a:solidFill>
                <a:latin typeface="Times New Roman" panose="02020603050405020304" pitchFamily="18" charset="0"/>
              </a:rPr>
              <a:t>Month Year</a:t>
            </a:r>
          </a:p>
        </p:txBody>
      </p:sp>
      <p:sp>
        <p:nvSpPr>
          <p:cNvPr id="8197" name="Text Box 5">
            <a:extLst>
              <a:ext uri="{FF2B5EF4-FFF2-40B4-BE49-F238E27FC236}">
                <a16:creationId xmlns="" xmlns:a16="http://schemas.microsoft.com/office/drawing/2014/main" id="{F9DB00FE-C5A3-4EB6-9E27-092D189A3B2D}"/>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200">
                <a:solidFill>
                  <a:srgbClr val="000000"/>
                </a:solidFill>
                <a:latin typeface="Times New Roman" panose="02020603050405020304" pitchFamily="18" charset="0"/>
              </a:rPr>
              <a:t>John Doe, Some Company</a:t>
            </a:r>
          </a:p>
        </p:txBody>
      </p:sp>
      <p:sp>
        <p:nvSpPr>
          <p:cNvPr id="8198" name="Text Box 6">
            <a:extLst>
              <a:ext uri="{FF2B5EF4-FFF2-40B4-BE49-F238E27FC236}">
                <a16:creationId xmlns="" xmlns:a16="http://schemas.microsoft.com/office/drawing/2014/main" id="{2765FF26-6957-428D-9A8F-9F9CBCEC04E0}"/>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100000"/>
              </a:lnSpc>
              <a:buClrTx/>
              <a:buFontTx/>
              <a:buNone/>
            </a:pPr>
            <a:r>
              <a:rPr lang="en-US" altLang="en-US" sz="1200">
                <a:solidFill>
                  <a:srgbClr val="000000"/>
                </a:solidFill>
                <a:latin typeface="Times New Roman" panose="02020603050405020304" pitchFamily="18" charset="0"/>
              </a:rPr>
              <a:t>Page </a:t>
            </a:r>
            <a:fld id="{B322C0F5-C74C-4717-9992-4DD3C18052E2}" type="slidenum">
              <a:rPr lang="en-US" altLang="en-US" sz="1200">
                <a:solidFill>
                  <a:srgbClr val="000000"/>
                </a:solidFill>
                <a:latin typeface="Times New Roman" panose="02020603050405020304" pitchFamily="18" charset="0"/>
              </a:rPr>
              <a:pPr algn="r">
                <a:lnSpc>
                  <a:spcPct val="100000"/>
                </a:lnSpc>
                <a:buClrTx/>
                <a:buFontTx/>
                <a:buNone/>
              </a:pPr>
              <a:t>102</a:t>
            </a:fld>
            <a:endParaRPr lang="en-US" altLang="en-US" sz="1200">
              <a:solidFill>
                <a:srgbClr val="000000"/>
              </a:solidFill>
              <a:latin typeface="Times New Roman" panose="02020603050405020304" pitchFamily="18" charset="0"/>
            </a:endParaRPr>
          </a:p>
        </p:txBody>
      </p:sp>
      <p:sp>
        <p:nvSpPr>
          <p:cNvPr id="8199" name="AutoShape 7">
            <a:extLst>
              <a:ext uri="{FF2B5EF4-FFF2-40B4-BE49-F238E27FC236}">
                <a16:creationId xmlns="" xmlns:a16="http://schemas.microsoft.com/office/drawing/2014/main" id="{27056C07-67A5-47E1-88E7-9AD973915BDD}"/>
              </a:ext>
            </a:extLst>
          </p:cNvPr>
          <p:cNvSpPr>
            <a:spLocks noChangeArrowheads="1"/>
          </p:cNvSpPr>
          <p:nvPr/>
        </p:nvSpPr>
        <p:spPr bwMode="auto">
          <a:xfrm>
            <a:off x="1154113" y="701675"/>
            <a:ext cx="4625975" cy="3468688"/>
          </a:xfrm>
          <a:custGeom>
            <a:avLst/>
            <a:gdLst>
              <a:gd name="G0" fmla="+- 12850 0 0"/>
              <a:gd name="G1" fmla="+- 1 0 0"/>
              <a:gd name="G2" fmla="+- 2 0 0"/>
              <a:gd name="G3" fmla="*/ 1 20251 45568"/>
              <a:gd name="T0" fmla="*/ 4625975 w 4625975"/>
              <a:gd name="T1" fmla="*/ 1734344 h 3468688"/>
              <a:gd name="T2" fmla="*/ 2312992 w 4625975"/>
              <a:gd name="T3" fmla="*/ 3468688 h 3468688"/>
              <a:gd name="T4" fmla="*/ 0 w 4625975"/>
              <a:gd name="T5" fmla="*/ 1734344 h 3468688"/>
              <a:gd name="T6" fmla="*/ 2312992 w 4625975"/>
              <a:gd name="T7" fmla="*/ 0 h 3468688"/>
              <a:gd name="T8" fmla="*/ 0 w 4625975"/>
              <a:gd name="T9" fmla="*/ 0 h 3468688"/>
              <a:gd name="T10" fmla="*/ 4625975 w 4625975"/>
              <a:gd name="T11" fmla="*/ 3468688 h 3468688"/>
            </a:gdLst>
            <a:ahLst/>
            <a:cxnLst>
              <a:cxn ang="0">
                <a:pos x="T0" y="T1"/>
              </a:cxn>
              <a:cxn ang="0">
                <a:pos x="T2" y="T3"/>
              </a:cxn>
              <a:cxn ang="0">
                <a:pos x="T4" y="T5"/>
              </a:cxn>
              <a:cxn ang="0">
                <a:pos x="T6" y="T7"/>
              </a:cxn>
            </a:cxnLst>
            <a:rect l="T8" t="T9" r="T10" b="T11"/>
            <a:pathLst>
              <a:path w="4625975" h="3468688">
                <a:moveTo>
                  <a:pt x="0" y="0"/>
                </a:moveTo>
                <a:lnTo>
                  <a:pt x="12850" y="0"/>
                </a:lnTo>
                <a:lnTo>
                  <a:pt x="12850" y="9635"/>
                </a:lnTo>
                <a:lnTo>
                  <a:pt x="0" y="9635"/>
                </a:lnTo>
                <a:close/>
              </a:path>
            </a:pathLst>
          </a:cu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8200" name="Text Box 8">
            <a:extLst>
              <a:ext uri="{FF2B5EF4-FFF2-40B4-BE49-F238E27FC236}">
                <a16:creationId xmlns="" xmlns:a16="http://schemas.microsoft.com/office/drawing/2014/main" id="{99DD3195-9A63-44E4-B55D-9564BAE23C4B}"/>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363714116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2">
            <a:extLst>
              <a:ext uri="{FF2B5EF4-FFF2-40B4-BE49-F238E27FC236}">
                <a16:creationId xmlns="" xmlns:a16="http://schemas.microsoft.com/office/drawing/2014/main" id="{39B8A253-4702-4489-A21E-A706CDAC0332}"/>
              </a:ext>
            </a:extLst>
          </p:cNvPr>
          <p:cNvSpPr>
            <a:spLocks noGrp="1" noChangeArrowheads="1"/>
          </p:cNvSpPr>
          <p:nvPr>
            <p:ph type="sldNum"/>
          </p:nvPr>
        </p:nvSpPr>
        <p:spPr>
          <a:ln/>
        </p:spPr>
        <p:txBody>
          <a:bodyPr/>
          <a:lstStyle/>
          <a:p>
            <a:fld id="{7F8F5CE3-C8A4-4F07-B1F1-EB1E7FA32D8C}" type="slidenum">
              <a:rPr lang="en-US" altLang="en-US"/>
              <a:pPr/>
              <a:t>103</a:t>
            </a:fld>
            <a:endParaRPr lang="en-US" altLang="en-US"/>
          </a:p>
        </p:txBody>
      </p:sp>
      <p:sp>
        <p:nvSpPr>
          <p:cNvPr id="9217" name="Text Box 1">
            <a:extLst>
              <a:ext uri="{FF2B5EF4-FFF2-40B4-BE49-F238E27FC236}">
                <a16:creationId xmlns="" xmlns:a16="http://schemas.microsoft.com/office/drawing/2014/main" id="{10A0B3CE-3408-41AA-B78C-DF5B91A3A049}"/>
              </a:ext>
            </a:extLst>
          </p:cNvPr>
          <p:cNvSpPr txBox="1">
            <a:spLocks noChangeArrowheads="1"/>
          </p:cNvSpPr>
          <p:nvPr/>
        </p:nvSpPr>
        <p:spPr bwMode="auto">
          <a:xfrm>
            <a:off x="3924300" y="8816975"/>
            <a:ext cx="3003550" cy="458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r">
              <a:lnSpc>
                <a:spcPct val="93000"/>
              </a:lnSpc>
              <a:buClrTx/>
              <a:buFontTx/>
              <a:buNone/>
            </a:pPr>
            <a:fld id="{6FBC06D3-2F48-4D24-AACF-1EF4B3F9EC94}" type="slidenum">
              <a:rPr lang="en-US" altLang="en-US" sz="1400">
                <a:solidFill>
                  <a:srgbClr val="000000"/>
                </a:solidFill>
                <a:latin typeface="Times New Roman" panose="02020603050405020304" pitchFamily="18" charset="0"/>
                <a:cs typeface="DejaVu Sans" charset="0"/>
              </a:rPr>
              <a:pPr algn="r">
                <a:lnSpc>
                  <a:spcPct val="93000"/>
                </a:lnSpc>
                <a:buClrTx/>
                <a:buFontTx/>
                <a:buNone/>
              </a:pPr>
              <a:t>103</a:t>
            </a:fld>
            <a:endParaRPr lang="en-US" altLang="en-US" sz="1400">
              <a:solidFill>
                <a:srgbClr val="000000"/>
              </a:solidFill>
              <a:latin typeface="Times New Roman" panose="02020603050405020304" pitchFamily="18" charset="0"/>
              <a:cs typeface="DejaVu Sans" charset="0"/>
            </a:endParaRPr>
          </a:p>
        </p:txBody>
      </p:sp>
      <p:sp>
        <p:nvSpPr>
          <p:cNvPr id="9218" name="Rectangle 2">
            <a:extLst>
              <a:ext uri="{FF2B5EF4-FFF2-40B4-BE49-F238E27FC236}">
                <a16:creationId xmlns="" xmlns:a16="http://schemas.microsoft.com/office/drawing/2014/main" id="{32A4753F-584D-45A5-B22C-08C9C6A82DEF}"/>
              </a:ext>
            </a:extLst>
          </p:cNvPr>
          <p:cNvSpPr txBox="1">
            <a:spLocks noGrp="1" noRot="1" noChangeAspect="1" noChangeArrowheads="1"/>
          </p:cNvSpPr>
          <p:nvPr>
            <p:ph type="sldImg"/>
          </p:nvPr>
        </p:nvSpPr>
        <p:spPr bwMode="auto">
          <a:xfrm>
            <a:off x="373063" y="704850"/>
            <a:ext cx="6184900" cy="34782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9" name="Text Box 3">
            <a:extLst>
              <a:ext uri="{FF2B5EF4-FFF2-40B4-BE49-F238E27FC236}">
                <a16:creationId xmlns="" xmlns:a16="http://schemas.microsoft.com/office/drawing/2014/main" id="{8FDCC510-5B0E-435F-9E3B-57E420B5273F}"/>
              </a:ext>
            </a:extLst>
          </p:cNvPr>
          <p:cNvSpPr txBox="1">
            <a:spLocks noChangeArrowheads="1"/>
          </p:cNvSpPr>
          <p:nvPr/>
        </p:nvSpPr>
        <p:spPr bwMode="auto">
          <a:xfrm>
            <a:off x="693738" y="4408488"/>
            <a:ext cx="5545137" cy="417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3065337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6455773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105</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3926104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802.11-18/0980r0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670323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110</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2157579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17825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71608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819772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271378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802.11-18/1749r1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18/11-18-1231-01-0eht-eht-draft-proposed-par.docx"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 Id="rId4" Type="http://schemas.openxmlformats.org/officeDocument/2006/relationships/hyperlink" Target="https://mentor.ieee.org/802.11/dcn/18/11-18-1233-01-0eht-eht-draft-proposed-csd.docx" TargetMode="Externa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9.emf"/><Relationship Id="rId4" Type="http://schemas.openxmlformats.org/officeDocument/2006/relationships/oleObject" Target="../embeddings/Microsoft_Word_97_-_2003_Document8.doc"/></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2051-00-AANI-aani-november-2018-meeting-minutes.docx" TargetMode="External"/><Relationship Id="rId2" Type="http://schemas.openxmlformats.org/officeDocument/2006/relationships/hyperlink" Target="https://mentor.ieee.org/802.11/dcn/18/11-18-1721-02-AANI-aani-sc-agenda-november-2018.ppt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340-06-AANI-proposed-ls-to-3gpp-wfa-wba-wififorward-on-the-studies-done-regarding-benchmarking-of-802-11ax-capabilities.docx" TargetMode="External"/></Relationships>
</file>

<file path=ppt/slides/_rels/slide110.xml.rels><?xml version="1.0" encoding="UTF-8" standalone="yes"?>
<Relationships xmlns="http://schemas.openxmlformats.org/package/2006/relationships"><Relationship Id="rId3" Type="http://schemas.openxmlformats.org/officeDocument/2006/relationships/notesSlide" Target="../notesSlides/notesSlide62.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20.emf"/><Relationship Id="rId4" Type="http://schemas.openxmlformats.org/officeDocument/2006/relationships/oleObject" Target="../embeddings/oleObject8.bin"/></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1573-04-AANI-summary-of-802-11ax-self-evaluation-for-imt-2020-embb-indoor-hotspot-and-dense-urban-test-environments.docx" TargetMode="External"/><Relationship Id="rId2" Type="http://schemas.openxmlformats.org/officeDocument/2006/relationships/hyperlink" Target="https://mentor.ieee.org/802.11/dcn/18/11-18-1340-06-AANI-proposed-ls-to-3gpp-wfa-wba-wififorward-on-the-studies-done-regarding-benchmarking-of-802-11ax-capabiliti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2001-00-AANI-aani-sc-update-to-802-11-wg-related-to-802-11ax-imt-2020-performance-evaluations.pptx" TargetMode="External"/><Relationship Id="rId5" Type="http://schemas.openxmlformats.org/officeDocument/2006/relationships/hyperlink" Target="https://mentor.ieee.org/802.11/dcn/18/11-18-1240-03-AANI-802-11ax-for-imt-2020-embb-indoor-hotspot.pptx" TargetMode="External"/><Relationship Id="rId4" Type="http://schemas.openxmlformats.org/officeDocument/2006/relationships/hyperlink" Target="https://mentor.ieee.org/802.11/dcn/18/11-18-0915-02-AANI-benchmarking-of-802-11ax-against-embb-indoor-hotspot-requirements-using-imt-2020-simulation-methodology.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725-03-0arc-arc-sc-agenda-nov-2018.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8/11-18-1641-00-0arc-discussion-on-wur-802-11ba-nomenclature.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18/11-18-2022-00-0arc-local-administrator-advertisements.ppt" TargetMode="External"/><Relationship Id="rId4" Type="http://schemas.openxmlformats.org/officeDocument/2006/relationships/hyperlink" Target="https://mentor.ieee.org/802.11/dcn/18/11-18-1934-01-0arc-mac-address-assignment-in-ieee-802-11.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920-02-0wng-proxy-nd-discovery-in-802-11.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ec/dcn/18/ec-18-0172-00-00EC-ieee-p802-3ca-draft-par-modification-request.pdf" TargetMode="External"/><Relationship Id="rId13" Type="http://schemas.openxmlformats.org/officeDocument/2006/relationships/hyperlink" Target="https://mentor.ieee.org/802-ec/dcn/18/ec-18-0177-00-00EC-ieee-p802-3cs-draft-par.pdf" TargetMode="External"/><Relationship Id="rId18" Type="http://schemas.openxmlformats.org/officeDocument/2006/relationships/hyperlink" Target="https://mentor.ieee.org/802.11/dcn/18/11-18-0826-08-0bcs-a-csd-proposal-for-bcs.docx" TargetMode="External"/><Relationship Id="rId3" Type="http://schemas.openxmlformats.org/officeDocument/2006/relationships/hyperlink" Target="http://www.ieee802.org/1/files/public/docs2018/de-draft-CSD-0918-v01.pdf" TargetMode="External"/><Relationship Id="rId21" Type="http://schemas.openxmlformats.org/officeDocument/2006/relationships/hyperlink" Target="https://mentor.ieee.org/802.19/dcn/18/19-18-0073-03-S1GH-s1gh-draft-par.pdf" TargetMode="External"/><Relationship Id="rId7" Type="http://schemas.openxmlformats.org/officeDocument/2006/relationships/hyperlink" Target="http://www.ieee802.org/1/files/public/docs2018/dg-draft-CSD-0918-v01.pdf" TargetMode="External"/><Relationship Id="rId12" Type="http://schemas.openxmlformats.org/officeDocument/2006/relationships/hyperlink" Target="https://mentor.ieee.org/802-ec/dcn/18/ec-18-0176-01-00EC-ieee-p802-3cp-draft-csd.pdf" TargetMode="External"/><Relationship Id="rId17" Type="http://schemas.openxmlformats.org/officeDocument/2006/relationships/hyperlink" Target="https://mentor.ieee.org/802.11/dcn/18/11-18-0825-08-0bcs-a-par-proposal-for-bcs.docx" TargetMode="External"/><Relationship Id="rId2" Type="http://schemas.openxmlformats.org/officeDocument/2006/relationships/hyperlink" Target="http://www.ieee802.org/1/files/public/docs2018/de-draft-PAR-0918-v01.pdf" TargetMode="External"/><Relationship Id="rId16" Type="http://schemas.openxmlformats.org/officeDocument/2006/relationships/hyperlink" Target="http://www.ieee802.org/3/ad_hoc/ngrates/public/18_09/IC15-005_NEA_2018_Status%20Report_Nov18_draft_NEA.pdf" TargetMode="External"/><Relationship Id="rId20" Type="http://schemas.openxmlformats.org/officeDocument/2006/relationships/hyperlink" Target="https://mentor.ieee.org/802.11/dcn/18/11-18-0862-03-0ngv-ieee-802-11-ngv-sg-proposed-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8/dg-draft-PAR-0918-v01.pdf" TargetMode="External"/><Relationship Id="rId11" Type="http://schemas.openxmlformats.org/officeDocument/2006/relationships/hyperlink" Target="https://mentor.ieee.org/802-ec/dcn/18/ec-18-0175-00-00EC-ieee-p802-3cp-draft-par.pdf" TargetMode="External"/><Relationship Id="rId24" Type="http://schemas.openxmlformats.org/officeDocument/2006/relationships/hyperlink" Target="https://mentor.ieee.org/802.22/dcn/18/22-18-0040-00-0000-802-22-3-par-extension-request.pdf" TargetMode="External"/><Relationship Id="rId5" Type="http://schemas.openxmlformats.org/officeDocument/2006/relationships/hyperlink" Target="http://www.ieee802.org/1/files/public/docs2018/df-draft-CSD-0918-v01.pdf" TargetMode="External"/><Relationship Id="rId15" Type="http://schemas.openxmlformats.org/officeDocument/2006/relationships/hyperlink" Target="https://mentor.ieee.org/802-ec/dcn/18/ec-18-0179-00-00EC-ieee-802-3-new-ethernet-applications-icaid.pdf" TargetMode="External"/><Relationship Id="rId23" Type="http://schemas.openxmlformats.org/officeDocument/2006/relationships/hyperlink" Target="https://mentor.ieee.org/802.22/dcn/18/22-18-0041-00-0000-802-22-revision-par-extension.pdf" TargetMode="External"/><Relationship Id="rId10" Type="http://schemas.openxmlformats.org/officeDocument/2006/relationships/hyperlink" Target="https://mentor.ieee.org/802-ec/dcn/18/ec-18-0173-01-00EC-ieee-p802-3ca-draft-modified-csd.pdf" TargetMode="External"/><Relationship Id="rId19" Type="http://schemas.openxmlformats.org/officeDocument/2006/relationships/hyperlink" Target="https://mentor.ieee.org/802.11/dcn/18/11-18-0861-08-0ngv-ieee-802-11-ngv-sg-proposed-par.docx" TargetMode="External"/><Relationship Id="rId4" Type="http://schemas.openxmlformats.org/officeDocument/2006/relationships/hyperlink" Target="http://www.ieee802.org/1/files/public/docs2018/df-draft-PAR-0918-v01.pdf" TargetMode="External"/><Relationship Id="rId9" Type="http://schemas.openxmlformats.org/officeDocument/2006/relationships/hyperlink" Target="https://mentor.ieee.org/802-ec/dcn/18/ec-18-0174-00-00EC-ieee-p802-3ca-draft-par-extension-request.pdf" TargetMode="External"/><Relationship Id="rId14" Type="http://schemas.openxmlformats.org/officeDocument/2006/relationships/hyperlink" Target="https://mentor.ieee.org/802-ec/dcn/18/ec-18-0178-00-00EC-ieee-p802-3cs-draft-csd.pdf" TargetMode="External"/><Relationship Id="rId22" Type="http://schemas.openxmlformats.org/officeDocument/2006/relationships/hyperlink" Target="https://mentor.ieee.org/802.19/dcn/18/19-18-0072-02-S1GH-draft-csd-for-s1gh.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18/ec-18-0174-00-00EC-ieee-p802-3ca-draft-par-extension-request.pdf" TargetMode="External"/><Relationship Id="rId2" Type="http://schemas.openxmlformats.org/officeDocument/2006/relationships/hyperlink" Target="https://mentor.ieee.org/802-ec/dcn/18/ec-18-0172-00-00EC-ieee-p802-3ca-draft-par-modification-request.pdf" TargetMode="External"/><Relationship Id="rId1" Type="http://schemas.openxmlformats.org/officeDocument/2006/relationships/slideLayout" Target="../slideLayouts/slideLayout2.xml"/><Relationship Id="rId4" Type="http://schemas.openxmlformats.org/officeDocument/2006/relationships/hyperlink" Target="https://mentor.ieee.org/802-ec/dcn/18/ec-18-0173-01-00EC-ieee-p802-3ca-draft-modified-csd.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8/ec-18-0176-01-00EC-ieee-p802-3cp-draft-csd.pdf" TargetMode="External"/><Relationship Id="rId2" Type="http://schemas.openxmlformats.org/officeDocument/2006/relationships/hyperlink" Target="https://mentor.ieee.org/802-ec/dcn/18/ec-18-0175-00-00EC-ieee-p802-3cp-draft-par.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8/ec-18-0178-00-00EC-ieee-p802-3cs-draft-csd.pdf" TargetMode="External"/><Relationship Id="rId2" Type="http://schemas.openxmlformats.org/officeDocument/2006/relationships/hyperlink" Target="https://mentor.ieee.org/802-ec/dcn/18/ec-18-0177-00-00EC-ieee-p802-3cs-draft-par.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ieee802.org/1/files/public/docs2018/de-draft-CSD-0918-v01.pdf" TargetMode="External"/><Relationship Id="rId2" Type="http://schemas.openxmlformats.org/officeDocument/2006/relationships/hyperlink" Target="http://www.ieee802.org/1/files/public/docs2018/de-draft-PAR-0918-v0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3" Type="http://schemas.openxmlformats.org/officeDocument/2006/relationships/hyperlink" Target="http://www.ieee802.org/1/files/public/docs2018/df-draft-CSD-0918-v01.pdf" TargetMode="External"/><Relationship Id="rId2" Type="http://schemas.openxmlformats.org/officeDocument/2006/relationships/hyperlink" Target="http://www.ieee802.org/1/files/public/docs2018/df-draft-PAR-0918-v01.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ieee802.org/1/files/public/docs2018/dg-draft-CSD-0918-v01.pdf" TargetMode="External"/><Relationship Id="rId2" Type="http://schemas.openxmlformats.org/officeDocument/2006/relationships/hyperlink" Target="http://www.ieee802.org/1/files/public/docs2018/dg-draft-PAR-0918-v01.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9/dcn/18/19-18-0072-02-S1GH-draft-csd-for-s1gh.docx" TargetMode="External"/><Relationship Id="rId2" Type="http://schemas.openxmlformats.org/officeDocument/2006/relationships/hyperlink" Target="https://mentor.ieee.org/802.19/dcn/18/19-18-0073-03-S1GH-s1gh-draft-par.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22/dcn/18/22-18-0041-00-0000-802-22-revision-par-extension.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22/dcn/18/22-18-0040-00-0000-802-22-3-par-extension-request.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ieee802.org/3/ad_hoc/ngrates/public/18_09/IC15-005_NEA_2018_Status%20Report_Nov18_draft_NEA.pdf" TargetMode="External"/><Relationship Id="rId2" Type="http://schemas.openxmlformats.org/officeDocument/2006/relationships/hyperlink" Target="https://mentor.ieee.org/802-ec/dcn/18/ec-18-0179-00-00EC-ieee-802-3-new-ethernet-applications-icaid.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petere@ieee.org" TargetMode="External"/><Relationship Id="rId18"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21" Type="http://schemas.openxmlformats.org/officeDocument/2006/relationships/hyperlink" Target="mailto:d3e3e3@gmail.com" TargetMode="External"/><Relationship Id="rId7" Type="http://schemas.openxmlformats.org/officeDocument/2006/relationships/hyperlink" Target="mailto:Gaurav.Patwardhan@hpe.com" TargetMode="External"/><Relationship Id="rId12" Type="http://schemas.openxmlformats.org/officeDocument/2006/relationships/hyperlink" Target="mailto:henry@LOGOUT.COM" TargetMode="External"/><Relationship Id="rId17" Type="http://schemas.openxmlformats.org/officeDocument/2006/relationships/hyperlink" Target="mailto:LRA@tiac.net" TargetMode="External"/><Relationship Id="rId2" Type="http://schemas.openxmlformats.org/officeDocument/2006/relationships/notesSlide" Target="../notesSlides/notesSlide4.xml"/><Relationship Id="rId16" Type="http://schemas.openxmlformats.org/officeDocument/2006/relationships/hyperlink" Target="mailto:aasterja@qti.qualcomm.com" TargetMode="External"/><Relationship Id="rId20" Type="http://schemas.openxmlformats.org/officeDocument/2006/relationships/hyperlink" Target="mailto:shiwenhe@seu.edu.cn" TargetMode="External"/><Relationship Id="rId1" Type="http://schemas.openxmlformats.org/officeDocument/2006/relationships/slideLayout" Target="../slideLayouts/slideLayout2.xml"/><Relationship Id="rId6" Type="http://schemas.openxmlformats.org/officeDocument/2006/relationships/hyperlink" Target="mailto:po-kai.huang@intel.com" TargetMode="External"/><Relationship Id="rId11" Type="http://schemas.openxmlformats.org/officeDocument/2006/relationships/hyperlink" Target="mailto:alex.ashley@hotmail.co.uk" TargetMode="External"/><Relationship Id="rId5" Type="http://schemas.openxmlformats.org/officeDocument/2006/relationships/hyperlink" Target="mailto:chaochun.wang@mediatek.com" TargetMode="External"/><Relationship Id="rId15" Type="http://schemas.openxmlformats.org/officeDocument/2006/relationships/hyperlink" Target="mailto:yongho.seok@gmail.com" TargetMode="External"/><Relationship Id="rId10" Type="http://schemas.openxmlformats.org/officeDocument/2006/relationships/hyperlink" Target="mailto:edward.ks.au@huawei.com" TargetMode="External"/><Relationship Id="rId19" Type="http://schemas.openxmlformats.org/officeDocument/2006/relationships/hyperlink" Target="mailto:jiamin.chen@mail01.huawei.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adrian.p.stephens@ieee.org" TargetMode="External"/><Relationship Id="rId22" Type="http://schemas.openxmlformats.org/officeDocument/2006/relationships/hyperlink" Target="mailto:ddrgal@gmail.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8" Type="http://schemas.openxmlformats.org/officeDocument/2006/relationships/hyperlink" Target="http://www.ieee802.org/1/files/public/docs2018/df-PAR-1118-v01.pdf" TargetMode="External"/><Relationship Id="rId3" Type="http://schemas.openxmlformats.org/officeDocument/2006/relationships/hyperlink" Target="http://www.ieee802.org/1/files/public/docs2018/de-CSD-1118-v01.pdf" TargetMode="External"/><Relationship Id="rId7" Type="http://schemas.openxmlformats.org/officeDocument/2006/relationships/hyperlink" Target="http://www.ieee802.org/1/files/public/docs2018/dg-PAR-CSD-comments-1118-v01.pdf" TargetMode="External"/><Relationship Id="rId2" Type="http://schemas.openxmlformats.org/officeDocument/2006/relationships/hyperlink" Target="http://www.ieee802.org/1/files/public/docs2018/de-PAR-1118-v01.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8/dg-CSD-1118-v01.pdf" TargetMode="External"/><Relationship Id="rId5" Type="http://schemas.openxmlformats.org/officeDocument/2006/relationships/hyperlink" Target="http://www.ieee802.org/1/files/public/docs2018/dg-PAR-1118-v01.pdf" TargetMode="External"/><Relationship Id="rId10" Type="http://schemas.openxmlformats.org/officeDocument/2006/relationships/hyperlink" Target="http://www.ieee802.org/1/files/public/docs2018/df-PAR-CSD-comments-1118-v01.pdf" TargetMode="External"/><Relationship Id="rId4" Type="http://schemas.openxmlformats.org/officeDocument/2006/relationships/hyperlink" Target="http://www.ieee802.org/1/files/public/docs2018/de-PAR-CSD-comments-1118-v01.pdf" TargetMode="External"/><Relationship Id="rId9" Type="http://schemas.openxmlformats.org/officeDocument/2006/relationships/hyperlink" Target="http://www.ieee802.org/1/files/public/docs2018/df-CSD-1118-v01.pdf"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ec/dcn/18/ec-18-0172-01-00EC-ieee-p802-3ca-draft-par-modification-request.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ec/dcn/18/ec-18-0175-01-00EC-ieee-p802-3cp-draft-par.pdf"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ec/dcn/18/ec-18-0176-03-00EC-ieee-p802-3cp-draft-csd.pdf"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ec/dcn/18/ec-18-0177-02-00EC-ieee-p802-3cs-draft-par.pdf"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ec/dcn/18/ec-18-0178-01-00EC-ieee-p802-3cs-draft-csd.pdf"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9/dcn/18/19-18-0086-01-S1GH-revised-par-text-with-changes-tracked.docx" TargetMode="External"/><Relationship Id="rId2" Type="http://schemas.openxmlformats.org/officeDocument/2006/relationships/hyperlink" Target="https://mentor.ieee.org/802.19/dcn/18/19-18-0083-02-S1GH-par-comments-and-responses.pptx" TargetMode="External"/><Relationship Id="rId1" Type="http://schemas.openxmlformats.org/officeDocument/2006/relationships/slideLayout" Target="../slideLayouts/slideLayout2.xml"/><Relationship Id="rId4" Type="http://schemas.openxmlformats.org/officeDocument/2006/relationships/hyperlink" Target="https://mentor.ieee.org/802.19/dcn/18/19-18-0072-04-S1GH-draft-csd-for-s1gh.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22/dcn/18/22-18-0041-01-0000-802-22-revision-par-extension.docx" TargetMode="External"/><Relationship Id="rId2" Type="http://schemas.openxmlformats.org/officeDocument/2006/relationships/hyperlink" Target="https://mentor.ieee.org/802.22/dcn/18/22-18-0049-00-0000-p802-22-and-p802-22-3-par-comment-resolutions.pptx" TargetMode="External"/><Relationship Id="rId1" Type="http://schemas.openxmlformats.org/officeDocument/2006/relationships/slideLayout" Target="../slideLayouts/slideLayout2.xml"/><Relationship Id="rId4" Type="http://schemas.openxmlformats.org/officeDocument/2006/relationships/hyperlink" Target="https://mentor.ieee.org/802.22/dcn/18/22-18-0040-01-0000-802-22-3-par-extension-request.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09/11-09-1034-12-0000-802-11-editorial-style-guide.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draft/styleman.pdf"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18/11-18-1946-00-0PAR-minutes-november-2018-session.docx" TargetMode="External"/><Relationship Id="rId4" Type="http://schemas.openxmlformats.org/officeDocument/2006/relationships/hyperlink" Target="https://mentor.ieee.org/802.11/dcn/18/11-18-01245-00-0PAR-minutes-July-2018-session.docx" TargetMode="Externa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8/11-18-1729-04-coex-agenda-for-oct-2018-in-bangkok.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8/11-18-1729-04-coex-agenda-for-oct-2018-in-bangkok.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5.bin"/></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18/11-18-1720-03-0wng-agenda-for-wng-sc-2018-nov.ppt"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mentor.ieee.org/802.11/dcn/18/11-18-1920-02-0wng-proxy-nd-discovery-in-802-11.pptx" TargetMode="External"/><Relationship Id="rId4" Type="http://schemas.openxmlformats.org/officeDocument/2006/relationships/hyperlink" Target="https://mentor.ieee.org/802.11/dcn/18/11-18-1940-01-0wng-iot-onboarding-for-802-11.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18/11-18-2013-00-0wng-wng-sc-2018-november-bangkok-meeting-minutes.docx" TargetMode="External"/><Relationship Id="rId2" Type="http://schemas.openxmlformats.org/officeDocument/2006/relationships/hyperlink" Target="https://mentor.ieee.org/802.11/dcn/18/11-18-1918-00-0rta-determinism-for-iot-considerations.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Microsoft_Word_97_-_2003_Document2.doc"/></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18/11-18-1712-08-000m-2018-november-tgmd-agenda.pptx"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standards.ieee.org/about/sba/index.html" TargetMode="Externa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Microsoft_Word_97_-_2003_Document3.doc"/></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18/11-18-1715-08-00ax-tgax-november-2018-meeting-agenda.pptx"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Microsoft_Word_97_-_2003_Document4.doc"/></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Microsoft_Word_97_-_2003_Document5.doc"/></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6.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Microsoft_Word_97_-_2003_Document6.doc"/></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Microsoft_Word_97_-_2003_Document7.doc"/></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17.emf"/><Relationship Id="rId4" Type="http://schemas.openxmlformats.org/officeDocument/2006/relationships/oleObject" Target="../embeddings/oleObject6.bin"/></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8.e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a:t>
            </a:r>
            <a:r>
              <a:rPr lang="en-GB" dirty="0" smtClean="0"/>
              <a:t>November 2018 </a:t>
            </a:r>
            <a:r>
              <a:rPr lang="en-GB" dirty="0" smtClean="0"/>
              <a:t>Closing Reports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2018-11-14</a:t>
            </a:r>
            <a:endParaRPr lang="en-GB" sz="2000" b="0" dirty="0"/>
          </a:p>
        </p:txBody>
      </p:sp>
      <p:sp>
        <p:nvSpPr>
          <p:cNvPr id="6" name="Date Placeholder 3"/>
          <p:cNvSpPr>
            <a:spLocks noGrp="1"/>
          </p:cNvSpPr>
          <p:nvPr>
            <p:ph type="dt" idx="10"/>
          </p:nvPr>
        </p:nvSpPr>
        <p:spPr/>
        <p:txBody>
          <a:bodyPr/>
          <a:lstStyle/>
          <a:p>
            <a:r>
              <a:rPr lang="en-US" smtClean="0"/>
              <a:t>November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9450121"/>
              </p:ext>
            </p:extLst>
          </p:nvPr>
        </p:nvGraphicFramePr>
        <p:xfrm>
          <a:off x="989013" y="2411413"/>
          <a:ext cx="10039350" cy="2428875"/>
        </p:xfrm>
        <a:graphic>
          <a:graphicData uri="http://schemas.openxmlformats.org/presentationml/2006/ole">
            <mc:AlternateContent xmlns:mc="http://schemas.openxmlformats.org/markup-compatibility/2006">
              <mc:Choice xmlns:v="urn:schemas-microsoft-com:vml" Requires="v">
                <p:oleObj spid="_x0000_s3123" name="Document" r:id="rId4" imgW="10512000" imgH="2539535" progId="Word.Document.8">
                  <p:embed/>
                </p:oleObj>
              </mc:Choice>
              <mc:Fallback>
                <p:oleObj name="Document" r:id="rId4" imgW="10512000" imgH="2539535" progId="Word.Document.8">
                  <p:embed/>
                  <p:pic>
                    <p:nvPicPr>
                      <p:cNvPr id="0" name="Picture 3"/>
                      <p:cNvPicPr>
                        <a:picLocks noChangeAspect="1" noChangeArrowheads="1"/>
                      </p:cNvPicPr>
                      <p:nvPr/>
                    </p:nvPicPr>
                    <p:blipFill>
                      <a:blip r:embed="rId5"/>
                      <a:srcRect/>
                      <a:stretch>
                        <a:fillRect/>
                      </a:stretch>
                    </p:blipFill>
                    <p:spPr bwMode="auto">
                      <a:xfrm>
                        <a:off x="989013" y="2411413"/>
                        <a:ext cx="10039350" cy="24288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November 2018</a:t>
            </a:r>
            <a:endParaRPr lang="en-GB" dirty="0"/>
          </a:p>
        </p:txBody>
      </p:sp>
      <p:sp>
        <p:nvSpPr>
          <p:cNvPr id="3" name="Footer Placeholder 2"/>
          <p:cNvSpPr>
            <a:spLocks noGrp="1"/>
          </p:cNvSpPr>
          <p:nvPr>
            <p:ph type="ftr" idx="11"/>
          </p:nvPr>
        </p:nvSpPr>
        <p:spPr/>
        <p:txBody>
          <a:bodyPr/>
          <a:lstStyle/>
          <a:p>
            <a:r>
              <a:rPr lang="en-GB" smtClean="0"/>
              <a:t>Joe Levy (InterDigital)</a:t>
            </a:r>
            <a:endParaRPr lang="en-GB" dirty="0"/>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10</a:t>
            </a:fld>
            <a:endParaRPr lang="en-GB" dirty="0"/>
          </a:p>
        </p:txBody>
      </p:sp>
      <p:sp>
        <p:nvSpPr>
          <p:cNvPr id="5" name="TextBox 4"/>
          <p:cNvSpPr txBox="1">
            <a:spLocks noChangeArrowheads="1"/>
          </p:cNvSpPr>
          <p:nvPr/>
        </p:nvSpPr>
        <p:spPr bwMode="auto">
          <a:xfrm>
            <a:off x="2216945" y="72509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kern="0" dirty="0"/>
              <a:t>Abstract</a:t>
            </a:r>
          </a:p>
        </p:txBody>
      </p:sp>
      <p:sp>
        <p:nvSpPr>
          <p:cNvPr id="6" name="TextBox 5"/>
          <p:cNvSpPr txBox="1">
            <a:spLocks noChangeArrowheads="1"/>
          </p:cNvSpPr>
          <p:nvPr/>
        </p:nvSpPr>
        <p:spPr bwMode="auto">
          <a:xfrm>
            <a:off x="2204245"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buFontTx/>
              <a:buNone/>
            </a:pPr>
            <a:r>
              <a:rPr lang="en-US" kern="0" dirty="0"/>
              <a:t>This Document is the closing report for AANI SC, </a:t>
            </a:r>
          </a:p>
          <a:p>
            <a:pPr algn="ctr">
              <a:buFontTx/>
              <a:buNone/>
            </a:pPr>
            <a:r>
              <a:rPr lang="en-US" kern="0" dirty="0"/>
              <a:t>November 2016 Meeting in San Antonio, TX</a:t>
            </a:r>
          </a:p>
        </p:txBody>
      </p:sp>
      <p:sp>
        <p:nvSpPr>
          <p:cNvPr id="7" name="Rectangle 2"/>
          <p:cNvSpPr txBox="1">
            <a:spLocks noChangeArrowheads="1"/>
          </p:cNvSpPr>
          <p:nvPr/>
        </p:nvSpPr>
        <p:spPr bwMode="auto">
          <a:xfrm>
            <a:off x="2362201" y="83820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Abstract</a:t>
            </a:r>
          </a:p>
        </p:txBody>
      </p:sp>
      <p:sp>
        <p:nvSpPr>
          <p:cNvPr id="8" name="Rectangle 3"/>
          <p:cNvSpPr txBox="1">
            <a:spLocks noChangeArrowheads="1"/>
          </p:cNvSpPr>
          <p:nvPr/>
        </p:nvSpPr>
        <p:spPr bwMode="auto">
          <a:xfrm>
            <a:off x="2362201"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kern="0" dirty="0"/>
              <a:t>This Document is the closing report for AANI SC, </a:t>
            </a:r>
          </a:p>
          <a:p>
            <a:pPr>
              <a:buFontTx/>
              <a:buNone/>
            </a:pPr>
            <a:r>
              <a:rPr lang="en-US" dirty="0"/>
              <a:t>November </a:t>
            </a:r>
            <a:r>
              <a:rPr lang="en-US" kern="0" dirty="0"/>
              <a:t>2018 Meeting in Bangkok, Thailand</a:t>
            </a:r>
          </a:p>
        </p:txBody>
      </p:sp>
    </p:spTree>
    <p:extLst>
      <p:ext uri="{BB962C8B-B14F-4D97-AF65-F5344CB8AC3E}">
        <p14:creationId xmlns:p14="http://schemas.microsoft.com/office/powerpoint/2010/main" val="66692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4294967295"/>
          </p:nvPr>
        </p:nvSpPr>
        <p:spPr>
          <a:xfrm>
            <a:off x="9601201" y="6475413"/>
            <a:ext cx="466725" cy="182562"/>
          </a:xfrm>
          <a:prstGeom prst="rect">
            <a:avLst/>
          </a:prstGeom>
          <a:noFill/>
        </p:spPr>
        <p:txBody>
          <a:bodyPr/>
          <a:lstStyle/>
          <a:p>
            <a:r>
              <a:rPr lang="en-US" smtClean="0">
                <a:latin typeface="Times New Roman" charset="0"/>
              </a:rPr>
              <a:t>Robert Stacey (Intel)</a:t>
            </a:r>
            <a:endParaRPr lang="en-US">
              <a:latin typeface="Times New Roman" charset="0"/>
            </a:endParaRPr>
          </a:p>
        </p:txBody>
      </p:sp>
      <p:sp>
        <p:nvSpPr>
          <p:cNvPr id="5125" name="Rectangle 2"/>
          <p:cNvSpPr>
            <a:spLocks noGrp="1" noChangeArrowheads="1"/>
          </p:cNvSpPr>
          <p:nvPr>
            <p:ph type="title"/>
          </p:nvPr>
        </p:nvSpPr>
        <p:spPr/>
        <p:txBody>
          <a:bodyPr/>
          <a:lstStyle/>
          <a:p>
            <a:r>
              <a:rPr lang="en-US" dirty="0"/>
              <a:t>Work Completed</a:t>
            </a:r>
          </a:p>
        </p:txBody>
      </p:sp>
      <p:sp>
        <p:nvSpPr>
          <p:cNvPr id="5126" name="Rectangle 3"/>
          <p:cNvSpPr>
            <a:spLocks noGrp="1" noChangeArrowheads="1"/>
          </p:cNvSpPr>
          <p:nvPr>
            <p:ph type="body" idx="1"/>
          </p:nvPr>
        </p:nvSpPr>
        <p:spPr>
          <a:xfrm>
            <a:off x="2209800" y="1600200"/>
            <a:ext cx="7772400" cy="914400"/>
          </a:xfrm>
        </p:spPr>
        <p:txBody>
          <a:bodyPr/>
          <a:lstStyle/>
          <a:p>
            <a:pPr>
              <a:lnSpc>
                <a:spcPct val="90000"/>
              </a:lnSpc>
            </a:pPr>
            <a:r>
              <a:rPr lang="en-US" dirty="0"/>
              <a:t>Reached consensus on a baseline for the PAR and CSD for EHT</a:t>
            </a:r>
          </a:p>
          <a:p>
            <a:pPr marL="400050" lvl="1" indent="0">
              <a:lnSpc>
                <a:spcPct val="90000"/>
              </a:lnSpc>
            </a:pPr>
            <a:r>
              <a:rPr lang="en-US" dirty="0"/>
              <a:t>PAR: </a:t>
            </a:r>
            <a:r>
              <a:rPr lang="en-US" altLang="en-US" dirty="0">
                <a:ea typeface="MS PGothic" panose="020B0600070205080204" pitchFamily="34" charset="-128"/>
                <a:hlinkClick r:id="rId3"/>
              </a:rPr>
              <a:t>https://mentor.ieee.org/802.11/dcn/18/11-18-1231-01-0eht-eht-draft-proposed-par.docx</a:t>
            </a:r>
            <a:r>
              <a:rPr lang="en-US" altLang="en-US" dirty="0">
                <a:ea typeface="MS PGothic" panose="020B0600070205080204" pitchFamily="34" charset="-128"/>
              </a:rPr>
              <a:t> </a:t>
            </a:r>
          </a:p>
          <a:p>
            <a:pPr marL="400050" lvl="1" indent="0">
              <a:lnSpc>
                <a:spcPct val="90000"/>
              </a:lnSpc>
            </a:pPr>
            <a:r>
              <a:rPr lang="en-US" altLang="en-US" dirty="0">
                <a:ea typeface="MS PGothic" panose="020B0600070205080204" pitchFamily="34" charset="-128"/>
              </a:rPr>
              <a:t>CSD: </a:t>
            </a:r>
            <a:r>
              <a:rPr lang="en-US" altLang="en-US" dirty="0">
                <a:ea typeface="MS PGothic" panose="020B0600070205080204" pitchFamily="34" charset="-128"/>
                <a:hlinkClick r:id="rId4"/>
              </a:rPr>
              <a:t>https://mentor.ieee.org/802.11/dcn/18/11-18-1233-01-0eht-eht-draft-proposed-csd.docx</a:t>
            </a:r>
            <a:r>
              <a:rPr lang="en-US" altLang="en-US" dirty="0">
                <a:ea typeface="MS PGothic" panose="020B0600070205080204" pitchFamily="34" charset="-128"/>
              </a:rPr>
              <a:t> </a:t>
            </a:r>
          </a:p>
          <a:p>
            <a:pPr>
              <a:lnSpc>
                <a:spcPct val="90000"/>
              </a:lnSpc>
            </a:pPr>
            <a:r>
              <a:rPr lang="en-US" altLang="en-US" dirty="0">
                <a:ea typeface="MS PGothic" panose="020B0600070205080204" pitchFamily="34" charset="-128"/>
              </a:rPr>
              <a:t>Teleconference scheduled for 29 Nov @ 10:00 ET</a:t>
            </a:r>
          </a:p>
          <a:p>
            <a:pPr>
              <a:lnSpc>
                <a:spcPct val="90000"/>
              </a:lnSpc>
            </a:pPr>
            <a:endParaRPr lang="en-US" dirty="0"/>
          </a:p>
          <a:p>
            <a:pPr marL="0" indent="0">
              <a:lnSpc>
                <a:spcPct val="90000"/>
              </a:lnSpc>
            </a:pPr>
            <a:endParaRPr lang="en-US" dirty="0"/>
          </a:p>
        </p:txBody>
      </p:sp>
      <p:sp>
        <p:nvSpPr>
          <p:cNvPr id="2" name="Date Placeholder 1">
            <a:extLst>
              <a:ext uri="{FF2B5EF4-FFF2-40B4-BE49-F238E27FC236}">
                <a16:creationId xmlns="" xmlns:a16="http://schemas.microsoft.com/office/drawing/2014/main" id="{92B43621-837E-8D47-9CDC-89DF0A853A44}"/>
              </a:ext>
            </a:extLst>
          </p:cNvPr>
          <p:cNvSpPr>
            <a:spLocks noGrp="1"/>
          </p:cNvSpPr>
          <p:nvPr>
            <p:ph type="dt" sz="half" idx="4294967295"/>
          </p:nvPr>
        </p:nvSpPr>
        <p:spPr>
          <a:xfrm>
            <a:off x="2220913" y="332602"/>
            <a:ext cx="942566" cy="276999"/>
          </a:xfrm>
          <a:prstGeom prst="rect">
            <a:avLst/>
          </a:prstGeom>
        </p:spPr>
        <p:txBody>
          <a:bodyPr/>
          <a:lstStyle/>
          <a:p>
            <a:pPr>
              <a:defRPr/>
            </a:pPr>
            <a:r>
              <a:rPr lang="en-US" smtClean="0"/>
              <a:t>November 2018</a:t>
            </a:r>
            <a:endParaRPr lang="en-US" dirty="0"/>
          </a:p>
        </p:txBody>
      </p:sp>
      <p:sp>
        <p:nvSpPr>
          <p:cNvPr id="6" name="Rectangle 2">
            <a:extLst>
              <a:ext uri="{FF2B5EF4-FFF2-40B4-BE49-F238E27FC236}">
                <a16:creationId xmlns="" xmlns:a16="http://schemas.microsoft.com/office/drawing/2014/main" id="{E76FC2D1-1909-FA41-A84F-0176571AC78A}"/>
              </a:ext>
            </a:extLst>
          </p:cNvPr>
          <p:cNvSpPr txBox="1">
            <a:spLocks noChangeArrowheads="1"/>
          </p:cNvSpPr>
          <p:nvPr/>
        </p:nvSpPr>
        <p:spPr bwMode="auto">
          <a:xfrm>
            <a:off x="2209800" y="3886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Plan for January</a:t>
            </a:r>
          </a:p>
        </p:txBody>
      </p:sp>
      <p:sp>
        <p:nvSpPr>
          <p:cNvPr id="7" name="Rectangle 3">
            <a:extLst>
              <a:ext uri="{FF2B5EF4-FFF2-40B4-BE49-F238E27FC236}">
                <a16:creationId xmlns="" xmlns:a16="http://schemas.microsoft.com/office/drawing/2014/main" id="{4C69A6DD-6053-714D-9757-0C03EBA52CB6}"/>
              </a:ext>
            </a:extLst>
          </p:cNvPr>
          <p:cNvSpPr txBox="1">
            <a:spLocks noChangeArrowheads="1"/>
          </p:cNvSpPr>
          <p:nvPr/>
        </p:nvSpPr>
        <p:spPr bwMode="auto">
          <a:xfrm>
            <a:off x="2290762" y="4878388"/>
            <a:ext cx="7539038" cy="159861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90000"/>
              </a:lnSpc>
            </a:pPr>
            <a:r>
              <a:rPr lang="en-US" kern="0" dirty="0"/>
              <a:t>Update and approve PAR and CSD documents for submission</a:t>
            </a:r>
          </a:p>
          <a:p>
            <a:pPr>
              <a:lnSpc>
                <a:spcPct val="90000"/>
              </a:lnSpc>
            </a:pPr>
            <a:r>
              <a:rPr lang="en-US" kern="0" dirty="0"/>
              <a:t>Discuss technical contributions</a:t>
            </a:r>
          </a:p>
          <a:p>
            <a:pPr marL="0" indent="0">
              <a:lnSpc>
                <a:spcPct val="90000"/>
              </a:lnSpc>
              <a:buNone/>
            </a:pPr>
            <a:endParaRPr lang="en-US" kern="0"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Tree>
    <p:extLst>
      <p:ext uri="{BB962C8B-B14F-4D97-AF65-F5344CB8AC3E}">
        <p14:creationId xmlns:p14="http://schemas.microsoft.com/office/powerpoint/2010/main" val="186490808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a:extLst>
              <a:ext uri="{FF2B5EF4-FFF2-40B4-BE49-F238E27FC236}">
                <a16:creationId xmlns="" xmlns:a16="http://schemas.microsoft.com/office/drawing/2014/main" id="{775E9D9F-B909-43D4-A3D2-DE4336BCD483}"/>
              </a:ext>
            </a:extLst>
          </p:cNvPr>
          <p:cNvSpPr txBox="1">
            <a:spLocks noChangeArrowheads="1"/>
          </p:cNvSpPr>
          <p:nvPr/>
        </p:nvSpPr>
        <p:spPr bwMode="auto">
          <a:xfrm>
            <a:off x="5792034" y="6475016"/>
            <a:ext cx="703170" cy="3619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ctr">
              <a:lnSpc>
                <a:spcPct val="100000"/>
              </a:lnSpc>
              <a:buClrTx/>
              <a:buFontTx/>
              <a:buNone/>
            </a:pPr>
            <a:r>
              <a:rPr lang="en-US" altLang="en-US" sz="1200">
                <a:solidFill>
                  <a:srgbClr val="000000"/>
                </a:solidFill>
                <a:latin typeface="Times New Roman" panose="02020603050405020304" pitchFamily="18" charset="0"/>
              </a:rPr>
              <a:t>Slide </a:t>
            </a:r>
            <a:fld id="{177FE6AE-E48D-4160-974F-C7CA9891AA76}" type="slidenum">
              <a:rPr lang="en-US" altLang="en-US" sz="1200">
                <a:solidFill>
                  <a:srgbClr val="000000"/>
                </a:solidFill>
                <a:latin typeface="Times New Roman" panose="02020603050405020304" pitchFamily="18" charset="0"/>
              </a:rPr>
              <a:pPr algn="ctr">
                <a:lnSpc>
                  <a:spcPct val="100000"/>
                </a:lnSpc>
                <a:buClrTx/>
                <a:buFontTx/>
                <a:buNone/>
              </a:pPr>
              <a:t>101</a:t>
            </a:fld>
            <a:endParaRPr lang="en-US" altLang="en-US" sz="1200">
              <a:solidFill>
                <a:srgbClr val="000000"/>
              </a:solidFill>
              <a:latin typeface="Times New Roman" panose="02020603050405020304" pitchFamily="18" charset="0"/>
            </a:endParaRPr>
          </a:p>
        </p:txBody>
      </p:sp>
      <p:sp>
        <p:nvSpPr>
          <p:cNvPr id="3074" name="Text Box 2">
            <a:extLst>
              <a:ext uri="{FF2B5EF4-FFF2-40B4-BE49-F238E27FC236}">
                <a16:creationId xmlns="" xmlns:a16="http://schemas.microsoft.com/office/drawing/2014/main" id="{372739E6-286A-486D-8F72-9FBD564F7CBD}"/>
              </a:ext>
            </a:extLst>
          </p:cNvPr>
          <p:cNvSpPr txBox="1">
            <a:spLocks noChangeArrowheads="1"/>
          </p:cNvSpPr>
          <p:nvPr/>
        </p:nvSpPr>
        <p:spPr bwMode="auto">
          <a:xfrm>
            <a:off x="928567" y="333778"/>
            <a:ext cx="2496812" cy="2714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nSpc>
                <a:spcPct val="100000"/>
              </a:lnSpc>
              <a:buClrTx/>
              <a:buFontTx/>
              <a:buNone/>
            </a:pPr>
            <a:r>
              <a:rPr lang="en-US" altLang="en-US" b="1">
                <a:solidFill>
                  <a:srgbClr val="000000"/>
                </a:solidFill>
                <a:latin typeface="Times New Roman" panose="02020603050405020304" pitchFamily="18" charset="0"/>
              </a:rPr>
              <a:t>September  2018</a:t>
            </a:r>
          </a:p>
        </p:txBody>
      </p:sp>
      <p:sp>
        <p:nvSpPr>
          <p:cNvPr id="3075" name="Text Box 3">
            <a:extLst>
              <a:ext uri="{FF2B5EF4-FFF2-40B4-BE49-F238E27FC236}">
                <a16:creationId xmlns="" xmlns:a16="http://schemas.microsoft.com/office/drawing/2014/main" id="{832976A6-7247-4512-BA11-C346385759A1}"/>
              </a:ext>
            </a:extLst>
          </p:cNvPr>
          <p:cNvSpPr txBox="1">
            <a:spLocks noChangeArrowheads="1"/>
          </p:cNvSpPr>
          <p:nvPr/>
        </p:nvSpPr>
        <p:spPr bwMode="auto">
          <a:xfrm>
            <a:off x="914281" y="470286"/>
            <a:ext cx="10361851" cy="14698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9pPr>
          </a:lstStyle>
          <a:p>
            <a:pPr hangingPunct="1">
              <a:lnSpc>
                <a:spcPct val="100000"/>
              </a:lnSpc>
              <a:buClrTx/>
              <a:buFontTx/>
              <a:buNone/>
            </a:pPr>
            <a:r>
              <a:rPr lang="en-GB" altLang="en-US" sz="3200">
                <a:solidFill>
                  <a:srgbClr val="000000"/>
                </a:solidFill>
                <a:latin typeface="Times New Roman" panose="02020603050405020304" pitchFamily="18" charset="0"/>
              </a:rPr>
              <a:t>FD TIG Closing Report</a:t>
            </a:r>
          </a:p>
        </p:txBody>
      </p:sp>
      <p:sp>
        <p:nvSpPr>
          <p:cNvPr id="3076" name="Text Box 4">
            <a:extLst>
              <a:ext uri="{FF2B5EF4-FFF2-40B4-BE49-F238E27FC236}">
                <a16:creationId xmlns="" xmlns:a16="http://schemas.microsoft.com/office/drawing/2014/main" id="{21ABCC4B-8ABD-4E18-8BA3-5DEE5EB5CF69}"/>
              </a:ext>
            </a:extLst>
          </p:cNvPr>
          <p:cNvSpPr txBox="1">
            <a:spLocks noChangeArrowheads="1"/>
          </p:cNvSpPr>
          <p:nvPr/>
        </p:nvSpPr>
        <p:spPr bwMode="auto">
          <a:xfrm>
            <a:off x="1828562" y="1463931"/>
            <a:ext cx="8533289" cy="476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lgn="ctr" hangingPunct="1">
              <a:lnSpc>
                <a:spcPct val="93000"/>
              </a:lnSpc>
              <a:spcBef>
                <a:spcPts val="500"/>
              </a:spcBef>
              <a:buClrTx/>
            </a:pPr>
            <a:r>
              <a:rPr lang="en-US" altLang="en-US" sz="2000" b="1" dirty="0">
                <a:solidFill>
                  <a:srgbClr val="000000"/>
                </a:solidFill>
                <a:latin typeface="Times New Roman" panose="02020603050405020304" pitchFamily="18" charset="0"/>
              </a:rPr>
              <a:t>Date:</a:t>
            </a:r>
            <a:r>
              <a:rPr lang="en-US" altLang="en-US" sz="2000" dirty="0">
                <a:solidFill>
                  <a:srgbClr val="000000"/>
                </a:solidFill>
                <a:latin typeface="Times New Roman" panose="02020603050405020304" pitchFamily="18" charset="0"/>
              </a:rPr>
              <a:t> 2018-11-15</a:t>
            </a:r>
          </a:p>
        </p:txBody>
      </p:sp>
      <p:sp>
        <p:nvSpPr>
          <p:cNvPr id="3077" name="AutoShape 5">
            <a:extLst>
              <a:ext uri="{FF2B5EF4-FFF2-40B4-BE49-F238E27FC236}">
                <a16:creationId xmlns="" xmlns:a16="http://schemas.microsoft.com/office/drawing/2014/main" id="{3FC7AC6F-24CA-4D43-BD83-148E2D5F3A78}"/>
              </a:ext>
            </a:extLst>
          </p:cNvPr>
          <p:cNvSpPr>
            <a:spLocks noChangeArrowheads="1"/>
          </p:cNvSpPr>
          <p:nvPr/>
        </p:nvSpPr>
        <p:spPr bwMode="auto">
          <a:xfrm>
            <a:off x="993645" y="1973453"/>
            <a:ext cx="1447612" cy="380950"/>
          </a:xfrm>
          <a:custGeom>
            <a:avLst/>
            <a:gdLst>
              <a:gd name="G0" fmla="+- 4022 0 0"/>
              <a:gd name="G1" fmla="+- 1 0 0"/>
              <a:gd name="G2" fmla="+- 2 0 0"/>
              <a:gd name="G3" fmla="*/ 1 20251 45568"/>
              <a:gd name="T0" fmla="*/ 1447800 w 1447800"/>
              <a:gd name="T1" fmla="*/ 190500 h 381000"/>
              <a:gd name="T2" fmla="*/ 723900 w 1447800"/>
              <a:gd name="T3" fmla="*/ 381000 h 381000"/>
              <a:gd name="T4" fmla="*/ 0 w 1447800"/>
              <a:gd name="T5" fmla="*/ 190500 h 381000"/>
              <a:gd name="T6" fmla="*/ 723900 w 1447800"/>
              <a:gd name="T7" fmla="*/ 0 h 381000"/>
              <a:gd name="T8" fmla="*/ 0 w 1447800"/>
              <a:gd name="T9" fmla="*/ 0 h 381000"/>
              <a:gd name="T10" fmla="*/ 1447800 w 1447800"/>
              <a:gd name="T11" fmla="*/ 381000 h 381000"/>
            </a:gdLst>
            <a:ahLst/>
            <a:cxnLst>
              <a:cxn ang="0">
                <a:pos x="T0" y="T1"/>
              </a:cxn>
              <a:cxn ang="0">
                <a:pos x="T2" y="T3"/>
              </a:cxn>
              <a:cxn ang="0">
                <a:pos x="T4" y="T5"/>
              </a:cxn>
              <a:cxn ang="0">
                <a:pos x="T6" y="T7"/>
              </a:cxn>
            </a:cxnLst>
            <a:rect l="T8" t="T9" r="T10" b="T11"/>
            <a:pathLst>
              <a:path w="1447800" h="381000">
                <a:moveTo>
                  <a:pt x="0" y="0"/>
                </a:moveTo>
                <a:lnTo>
                  <a:pt x="4022" y="0"/>
                </a:lnTo>
                <a:lnTo>
                  <a:pt x="4022" y="1058"/>
                </a:lnTo>
                <a:lnTo>
                  <a:pt x="0" y="1058"/>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panose="020B0604020202020204" pitchFamily="34" charset="0"/>
                <a:ea typeface="MS Gothic" panose="020B0609070205080204" pitchFamily="49" charset="-128"/>
              </a:defRPr>
            </a:lvl9pPr>
          </a:lstStyle>
          <a:p>
            <a:pPr>
              <a:spcBef>
                <a:spcPts val="500"/>
              </a:spcBef>
              <a:buClrTx/>
            </a:pPr>
            <a:r>
              <a:rPr lang="en-US" altLang="en-US" sz="2000">
                <a:solidFill>
                  <a:srgbClr val="000000"/>
                </a:solidFill>
                <a:latin typeface="Times New Roman" panose="02020603050405020304" pitchFamily="18" charset="0"/>
              </a:rPr>
              <a:t>Authors:</a:t>
            </a:r>
          </a:p>
        </p:txBody>
      </p:sp>
      <p:graphicFrame>
        <p:nvGraphicFramePr>
          <p:cNvPr id="3078" name="Group 6">
            <a:extLst>
              <a:ext uri="{FF2B5EF4-FFF2-40B4-BE49-F238E27FC236}">
                <a16:creationId xmlns="" xmlns:a16="http://schemas.microsoft.com/office/drawing/2014/main" id="{71162A9A-1F14-4A16-950D-DF70D57258E8}"/>
              </a:ext>
            </a:extLst>
          </p:cNvPr>
          <p:cNvGraphicFramePr>
            <a:graphicFrameLocks noGrp="1"/>
          </p:cNvGraphicFramePr>
          <p:nvPr>
            <p:extLst/>
          </p:nvPr>
        </p:nvGraphicFramePr>
        <p:xfrm>
          <a:off x="1060312" y="2498847"/>
          <a:ext cx="9892013" cy="3755535"/>
        </p:xfrm>
        <a:graphic>
          <a:graphicData uri="http://schemas.openxmlformats.org/drawingml/2006/table">
            <a:tbl>
              <a:tblPr/>
              <a:tblGrid>
                <a:gridCol w="1976181">
                  <a:extLst>
                    <a:ext uri="{9D8B030D-6E8A-4147-A177-3AD203B41FA5}">
                      <a16:colId xmlns="" xmlns:a16="http://schemas.microsoft.com/office/drawing/2014/main" val="842790848"/>
                    </a:ext>
                  </a:extLst>
                </a:gridCol>
                <a:gridCol w="1976180">
                  <a:extLst>
                    <a:ext uri="{9D8B030D-6E8A-4147-A177-3AD203B41FA5}">
                      <a16:colId xmlns="" xmlns:a16="http://schemas.microsoft.com/office/drawing/2014/main" val="467034250"/>
                    </a:ext>
                  </a:extLst>
                </a:gridCol>
                <a:gridCol w="1980942">
                  <a:extLst>
                    <a:ext uri="{9D8B030D-6E8A-4147-A177-3AD203B41FA5}">
                      <a16:colId xmlns="" xmlns:a16="http://schemas.microsoft.com/office/drawing/2014/main" val="1721194562"/>
                    </a:ext>
                  </a:extLst>
                </a:gridCol>
                <a:gridCol w="1976181">
                  <a:extLst>
                    <a:ext uri="{9D8B030D-6E8A-4147-A177-3AD203B41FA5}">
                      <a16:colId xmlns="" xmlns:a16="http://schemas.microsoft.com/office/drawing/2014/main" val="1814267768"/>
                    </a:ext>
                  </a:extLst>
                </a:gridCol>
                <a:gridCol w="1982529">
                  <a:extLst>
                    <a:ext uri="{9D8B030D-6E8A-4147-A177-3AD203B41FA5}">
                      <a16:colId xmlns="" xmlns:a16="http://schemas.microsoft.com/office/drawing/2014/main" val="4196430898"/>
                    </a:ext>
                  </a:extLst>
                </a:gridCol>
              </a:tblGrid>
              <a:tr h="679362">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800" b="1" i="0" u="none" strike="noStrike" cap="none" normalizeH="0" baseline="0">
                          <a:ln>
                            <a:noFill/>
                          </a:ln>
                          <a:solidFill>
                            <a:srgbClr val="000000"/>
                          </a:solidFill>
                          <a:effectLst/>
                          <a:latin typeface="Times New Roman" panose="02020603050405020304" pitchFamily="18" charset="0"/>
                          <a:ea typeface="MS Gothic" panose="020B0609070205080204" pitchFamily="49" charset="-128"/>
                          <a:cs typeface="Droid Sans Fallback" charset="0"/>
                        </a:rPr>
                        <a:t>Name</a:t>
                      </a:r>
                    </a:p>
                  </a:txBody>
                  <a:tcPr marL="89988" marR="89988" marT="453433"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800" b="1" i="0" u="none" strike="noStrike" cap="none" normalizeH="0" baseline="0">
                          <a:ln>
                            <a:noFill/>
                          </a:ln>
                          <a:solidFill>
                            <a:srgbClr val="000000"/>
                          </a:solidFill>
                          <a:effectLst/>
                          <a:latin typeface="Times New Roman" panose="02020603050405020304" pitchFamily="18" charset="0"/>
                          <a:ea typeface="MS Gothic" panose="020B0609070205080204" pitchFamily="49" charset="-128"/>
                          <a:cs typeface="Droid Sans Fallback" charset="0"/>
                        </a:rPr>
                        <a:t>Affiliations</a:t>
                      </a:r>
                    </a:p>
                  </a:txBody>
                  <a:tcPr marL="89988" marR="89988" marT="453433"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800" b="1" i="0" u="none" strike="noStrike" cap="none" normalizeH="0" baseline="0">
                          <a:ln>
                            <a:noFill/>
                          </a:ln>
                          <a:solidFill>
                            <a:srgbClr val="000000"/>
                          </a:solidFill>
                          <a:effectLst/>
                          <a:latin typeface="Times New Roman" panose="02020603050405020304" pitchFamily="18" charset="0"/>
                          <a:ea typeface="MS Gothic" panose="020B0609070205080204" pitchFamily="49" charset="-128"/>
                          <a:cs typeface="Droid Sans Fallback" charset="0"/>
                        </a:rPr>
                        <a:t>Address</a:t>
                      </a:r>
                    </a:p>
                  </a:txBody>
                  <a:tcPr marL="89988" marR="89988" marT="453433"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800" b="1" i="0" u="none" strike="noStrike" cap="none" normalizeH="0" baseline="0">
                          <a:ln>
                            <a:noFill/>
                          </a:ln>
                          <a:solidFill>
                            <a:srgbClr val="000000"/>
                          </a:solidFill>
                          <a:effectLst/>
                          <a:latin typeface="Times New Roman" panose="02020603050405020304" pitchFamily="18" charset="0"/>
                          <a:ea typeface="MS Gothic" panose="020B0609070205080204" pitchFamily="49" charset="-128"/>
                          <a:cs typeface="Droid Sans Fallback" charset="0"/>
                        </a:rPr>
                        <a:t>Phone</a:t>
                      </a:r>
                    </a:p>
                  </a:txBody>
                  <a:tcPr marL="89988" marR="89988" marT="453433"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800" b="1" i="0" u="none" strike="noStrike" cap="none" normalizeH="0" baseline="0">
                          <a:ln>
                            <a:noFill/>
                          </a:ln>
                          <a:solidFill>
                            <a:srgbClr val="000000"/>
                          </a:solidFill>
                          <a:effectLst/>
                          <a:latin typeface="Times New Roman" panose="02020603050405020304" pitchFamily="18" charset="0"/>
                          <a:ea typeface="MS Gothic" panose="020B0609070205080204" pitchFamily="49" charset="-128"/>
                          <a:cs typeface="Droid Sans Fallback" charset="0"/>
                        </a:rPr>
                        <a:t>email</a:t>
                      </a:r>
                    </a:p>
                  </a:txBody>
                  <a:tcPr marL="89988" marR="89988" marT="453433"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969505513"/>
                  </a:ext>
                </a:extLst>
              </a:tr>
              <a:tr h="815869">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400" b="0" i="0" u="none" strike="noStrike" cap="none" normalizeH="0" baseline="0" dirty="0">
                          <a:ln>
                            <a:noFill/>
                          </a:ln>
                          <a:solidFill>
                            <a:srgbClr val="000000"/>
                          </a:solidFill>
                          <a:effectLst/>
                          <a:latin typeface="Times New Roman" panose="02020603050405020304" pitchFamily="18" charset="0"/>
                          <a:ea typeface="MS Gothic" panose="020B0609070205080204" pitchFamily="49" charset="-128"/>
                          <a:cs typeface="Droid Sans Fallback" charset="0"/>
                        </a:rPr>
                        <a:t>Kome Oteri</a:t>
                      </a:r>
                    </a:p>
                  </a:txBody>
                  <a:tcPr marL="89988" marR="89988" marT="362989"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400" b="0" i="0" u="none" strike="noStrike" cap="none" normalizeH="0" baseline="0" dirty="0" err="1">
                          <a:ln>
                            <a:noFill/>
                          </a:ln>
                          <a:solidFill>
                            <a:srgbClr val="000000"/>
                          </a:solidFill>
                          <a:effectLst/>
                          <a:latin typeface="Times New Roman" panose="02020603050405020304" pitchFamily="18" charset="0"/>
                          <a:ea typeface="MS Gothic" panose="020B0609070205080204" pitchFamily="49" charset="-128"/>
                          <a:cs typeface="Droid Sans Fallback" charset="0"/>
                        </a:rPr>
                        <a:t>InterDigital</a:t>
                      </a:r>
                      <a:endParaRPr kumimoji="0" lang="en-US" altLang="en-US" sz="1400" b="0" i="0" u="none" strike="noStrike" cap="none" normalizeH="0" baseline="0" dirty="0">
                        <a:ln>
                          <a:noFill/>
                        </a:ln>
                        <a:solidFill>
                          <a:srgbClr val="000000"/>
                        </a:solidFill>
                        <a:effectLst/>
                        <a:latin typeface="Times New Roman" panose="02020603050405020304" pitchFamily="18" charset="0"/>
                        <a:ea typeface="MS Gothic" panose="020B0609070205080204" pitchFamily="49" charset="-128"/>
                        <a:cs typeface="Droid Sans Fallback" charset="0"/>
                      </a:endParaRPr>
                    </a:p>
                  </a:txBody>
                  <a:tcPr marL="89988" marR="89988" marT="362989"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58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kumimoji="0" lang="en-US" altLang="en-US" sz="1400" b="0" i="0" u="none" strike="noStrike" cap="none" normalizeH="0" baseline="0" dirty="0">
                          <a:ln>
                            <a:noFill/>
                          </a:ln>
                          <a:solidFill>
                            <a:srgbClr val="000000"/>
                          </a:solidFill>
                          <a:effectLst/>
                          <a:latin typeface="Times New Roman" panose="02020603050405020304" pitchFamily="18" charset="0"/>
                          <a:ea typeface="MS Gothic" panose="020B0609070205080204" pitchFamily="49" charset="-128"/>
                          <a:cs typeface="Droid Sans Fallback" charset="0"/>
                        </a:rPr>
                        <a:t>Kome.oteri@interdigital.com</a:t>
                      </a:r>
                    </a:p>
                  </a:txBody>
                  <a:tcPr marL="89988" marR="89988" marT="362989"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294216942"/>
                  </a:ext>
                </a:extLst>
              </a:tr>
              <a:tr h="565076">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32107205"/>
                  </a:ext>
                </a:extLst>
              </a:tr>
              <a:tr h="565076">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87875313"/>
                  </a:ext>
                </a:extLst>
              </a:tr>
              <a:tr h="565076">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3252967038"/>
                  </a:ext>
                </a:extLst>
              </a:tr>
              <a:tr h="565076">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rgbClr val="000000"/>
                          </a:solidFill>
                          <a:latin typeface="Arial" panose="020B0604020202020204" pitchFamily="34" charset="0"/>
                          <a:ea typeface="MS Gothic" panose="020B0609070205080204" pitchFamily="49" charset="-128"/>
                        </a:defRPr>
                      </a:lvl1pPr>
                      <a:lvl2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000">
                          <a:solidFill>
                            <a:srgbClr val="000000"/>
                          </a:solidFill>
                          <a:latin typeface="Arial" panose="020B0604020202020204" pitchFamily="34" charset="0"/>
                          <a:ea typeface="MS Gothic" panose="020B0609070205080204" pitchFamily="49" charset="-128"/>
                        </a:defRPr>
                      </a:lvl2pPr>
                      <a:lvl3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solidFill>
                            <a:srgbClr val="000000"/>
                          </a:solidFill>
                          <a:latin typeface="Arial" panose="020B0604020202020204" pitchFamily="34" charset="0"/>
                          <a:ea typeface="MS Gothic" panose="020B0609070205080204" pitchFamily="49" charset="-128"/>
                        </a:defRPr>
                      </a:lvl3pPr>
                      <a:lvl4pPr eaLnBrk="0">
                        <a:lnSpc>
                          <a:spcPct val="93000"/>
                        </a:lnSpc>
                        <a:spcAft>
                          <a:spcPts val="57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400">
                          <a:solidFill>
                            <a:srgbClr val="000000"/>
                          </a:solidFill>
                          <a:latin typeface="Arial" panose="020B0604020202020204" pitchFamily="34" charset="0"/>
                          <a:ea typeface="MS Gothic" panose="020B0609070205080204" pitchFamily="49" charset="-128"/>
                        </a:defRPr>
                      </a:lvl4pPr>
                      <a:lvl5pPr eaLnBrk="0">
                        <a:lnSpc>
                          <a:spcPct val="93000"/>
                        </a:lnSpc>
                        <a:spcAft>
                          <a:spcPts val="7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5pPr>
                      <a:lvl6pPr marL="25146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6pPr>
                      <a:lvl7pPr marL="29718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7pPr>
                      <a:lvl8pPr marL="34290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8pPr>
                      <a:lvl9pPr marL="3886200" indent="-228600" defTabSz="457200" eaLnBrk="0" fontAlgn="base" hangingPunct="0">
                        <a:lnSpc>
                          <a:spcPct val="93000"/>
                        </a:lnSpc>
                        <a:spcBef>
                          <a:spcPct val="0"/>
                        </a:spcBef>
                        <a:spcAft>
                          <a:spcPts val="7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latin typeface="Arial" panose="020B0604020202020204" pitchFamily="34" charset="0"/>
                          <a:ea typeface="MS Gothic" panose="020B0609070205080204" pitchFamily="49" charset="-128"/>
                        </a:defRPr>
                      </a:lvl9pPr>
                    </a:lstStyle>
                    <a:p>
                      <a:pPr marL="0" marR="0" lvl="0" indent="0" algn="l" defTabSz="457200" rtl="0" eaLnBrk="1" fontAlgn="base" latinLnBrk="0" hangingPunct="0">
                        <a:lnSpc>
                          <a:spcPct val="7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kumimoji="0" lang="en-US" altLang="en-US" sz="1800" b="0" i="0" u="none" strike="noStrike" cap="none" normalizeH="0" baseline="0" dirty="0">
                        <a:ln>
                          <a:noFill/>
                        </a:ln>
                        <a:solidFill>
                          <a:srgbClr val="000000"/>
                        </a:solidFill>
                        <a:effectLst/>
                        <a:latin typeface="Arial" panose="020B0604020202020204" pitchFamily="34" charset="0"/>
                        <a:ea typeface="MS Gothic" panose="020B0609070205080204" pitchFamily="49" charset="-128"/>
                      </a:endParaRPr>
                    </a:p>
                  </a:txBody>
                  <a:tcPr marL="89988" marR="89988" marT="309614" marB="46794" anchor="ctr" horzOverflow="overflow">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321208585"/>
                  </a:ext>
                </a:extLst>
              </a:tr>
            </a:tbl>
          </a:graphicData>
        </a:graphic>
      </p:graphicFrame>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en-GB" smtClean="0"/>
              <a:t>Robert Stacey (Intel)</a:t>
            </a:r>
            <a:endParaRPr lang="en-GB"/>
          </a:p>
        </p:txBody>
      </p:sp>
      <p:sp>
        <p:nvSpPr>
          <p:cNvPr id="6" name="Slide Number Placeholder 5"/>
          <p:cNvSpPr>
            <a:spLocks noGrp="1"/>
          </p:cNvSpPr>
          <p:nvPr>
            <p:ph type="sldNum" idx="12"/>
          </p:nvPr>
        </p:nvSpPr>
        <p:spPr/>
        <p:txBody>
          <a:bodyPr/>
          <a:lstStyle/>
          <a:p>
            <a:r>
              <a:rPr lang="en-GB" smtClean="0"/>
              <a:t>Slide </a:t>
            </a:r>
            <a:fld id="{F5D8E26B-7BCF-4D25-9C89-0168A6618F18}" type="slidenum">
              <a:rPr lang="en-GB" smtClean="0"/>
              <a:pPr/>
              <a:t>101</a:t>
            </a:fld>
            <a:endParaRPr lang="en-GB"/>
          </a:p>
        </p:txBody>
      </p:sp>
    </p:spTree>
    <p:extLst>
      <p:ext uri="{BB962C8B-B14F-4D97-AF65-F5344CB8AC3E}">
        <p14:creationId xmlns:p14="http://schemas.microsoft.com/office/powerpoint/2010/main" val="8786110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 xmlns:a16="http://schemas.microsoft.com/office/drawing/2014/main" id="{BB7087FE-95EB-47B5-9DA5-2700F8EF8926}"/>
              </a:ext>
            </a:extLst>
          </p:cNvPr>
          <p:cNvSpPr>
            <a:spLocks noGrp="1"/>
          </p:cNvSpPr>
          <p:nvPr>
            <p:ph type="dt" idx="10"/>
          </p:nvPr>
        </p:nvSpPr>
        <p:spPr/>
        <p:txBody>
          <a:bodyPr/>
          <a:lstStyle/>
          <a:p>
            <a:r>
              <a:rPr lang="en-US" altLang="en-US" smtClean="0"/>
              <a:t>November 2018</a:t>
            </a:r>
            <a:endParaRPr lang="en-US" altLang="en-US"/>
          </a:p>
        </p:txBody>
      </p:sp>
      <p:sp>
        <p:nvSpPr>
          <p:cNvPr id="5" name="Footer Placeholder 2">
            <a:extLst>
              <a:ext uri="{FF2B5EF4-FFF2-40B4-BE49-F238E27FC236}">
                <a16:creationId xmlns="" xmlns:a16="http://schemas.microsoft.com/office/drawing/2014/main" id="{19F07A6A-D762-42B9-BA3C-3578F5FD30B3}"/>
              </a:ext>
            </a:extLst>
          </p:cNvPr>
          <p:cNvSpPr>
            <a:spLocks noGrp="1"/>
          </p:cNvSpPr>
          <p:nvPr>
            <p:ph type="ftr" idx="11"/>
          </p:nvPr>
        </p:nvSpPr>
        <p:spPr/>
        <p:txBody>
          <a:bodyPr/>
          <a:lstStyle/>
          <a:p>
            <a:r>
              <a:rPr lang="en-US" altLang="en-US" smtClean="0"/>
              <a:t>Robert Stacey (Intel)</a:t>
            </a:r>
            <a:endParaRPr lang="en-US" altLang="en-US"/>
          </a:p>
        </p:txBody>
      </p:sp>
      <p:sp>
        <p:nvSpPr>
          <p:cNvPr id="6" name="Slide Number Placeholder 3">
            <a:extLst>
              <a:ext uri="{FF2B5EF4-FFF2-40B4-BE49-F238E27FC236}">
                <a16:creationId xmlns="" xmlns:a16="http://schemas.microsoft.com/office/drawing/2014/main" id="{EA3F7A53-88CA-4997-A34D-253B9A2A303F}"/>
              </a:ext>
            </a:extLst>
          </p:cNvPr>
          <p:cNvSpPr>
            <a:spLocks noGrp="1"/>
          </p:cNvSpPr>
          <p:nvPr>
            <p:ph type="sldNum" idx="12"/>
          </p:nvPr>
        </p:nvSpPr>
        <p:spPr/>
        <p:txBody>
          <a:bodyPr/>
          <a:lstStyle/>
          <a:p>
            <a:r>
              <a:rPr lang="en-US" altLang="en-US"/>
              <a:t>Slide </a:t>
            </a:r>
            <a:fld id="{D88F6B2C-80F5-47E0-B391-18ABC7348CCA}" type="slidenum">
              <a:rPr lang="en-US" altLang="en-US"/>
              <a:pPr/>
              <a:t>102</a:t>
            </a:fld>
            <a:endParaRPr lang="en-US" altLang="en-US"/>
          </a:p>
        </p:txBody>
      </p:sp>
      <p:sp>
        <p:nvSpPr>
          <p:cNvPr id="4097" name="Text Box 1">
            <a:extLst>
              <a:ext uri="{FF2B5EF4-FFF2-40B4-BE49-F238E27FC236}">
                <a16:creationId xmlns="" xmlns:a16="http://schemas.microsoft.com/office/drawing/2014/main" id="{522D4C88-BB29-475B-9799-35EF8EE552E2}"/>
              </a:ext>
            </a:extLst>
          </p:cNvPr>
          <p:cNvSpPr txBox="1">
            <a:spLocks noChangeArrowheads="1"/>
          </p:cNvSpPr>
          <p:nvPr/>
        </p:nvSpPr>
        <p:spPr bwMode="auto">
          <a:xfrm>
            <a:off x="914281" y="686158"/>
            <a:ext cx="10358676" cy="10650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Lst>
              <a:defRPr>
                <a:solidFill>
                  <a:srgbClr val="FFFFFF"/>
                </a:solidFill>
                <a:latin typeface="Arial" panose="020B0604020202020204" pitchFamily="34" charset="0"/>
                <a:ea typeface="MS Gothic" panose="020B0609070205080204" pitchFamily="49" charset="-128"/>
              </a:defRPr>
            </a:lvl9pPr>
          </a:lstStyle>
          <a:p>
            <a:pPr hangingPunct="1">
              <a:lnSpc>
                <a:spcPct val="100000"/>
              </a:lnSpc>
              <a:buClrTx/>
              <a:buFontTx/>
              <a:buNone/>
            </a:pPr>
            <a:r>
              <a:rPr lang="en-GB" altLang="en-US" sz="3200">
                <a:solidFill>
                  <a:srgbClr val="000000"/>
                </a:solidFill>
                <a:latin typeface="Times New Roman" panose="02020603050405020304" pitchFamily="18" charset="0"/>
              </a:rPr>
              <a:t>Abstract</a:t>
            </a:r>
          </a:p>
        </p:txBody>
      </p:sp>
      <p:sp>
        <p:nvSpPr>
          <p:cNvPr id="4098" name="Text Box 2">
            <a:extLst>
              <a:ext uri="{FF2B5EF4-FFF2-40B4-BE49-F238E27FC236}">
                <a16:creationId xmlns="" xmlns:a16="http://schemas.microsoft.com/office/drawing/2014/main" id="{4CFE9812-A7DC-44D0-8D42-55CF334418FA}"/>
              </a:ext>
            </a:extLst>
          </p:cNvPr>
          <p:cNvSpPr txBox="1">
            <a:spLocks noChangeArrowheads="1"/>
          </p:cNvSpPr>
          <p:nvPr/>
        </p:nvSpPr>
        <p:spPr bwMode="auto">
          <a:xfrm>
            <a:off x="914281" y="1981389"/>
            <a:ext cx="10358676" cy="41126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lstStyle>
            <a:lvl1pPr marL="342900" indent="-331788">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 pos="9601200" algn="l"/>
                <a:tab pos="10058400" algn="l"/>
              </a:tabLst>
              <a:defRPr>
                <a:solidFill>
                  <a:srgbClr val="FFFFFF"/>
                </a:solidFill>
                <a:latin typeface="Arial" panose="020B0604020202020204" pitchFamily="34" charset="0"/>
                <a:ea typeface="MS Gothic" panose="020B0609070205080204" pitchFamily="49" charset="-128"/>
              </a:defRPr>
            </a:lvl9pPr>
          </a:lstStyle>
          <a:p>
            <a:pPr algn="ctr" hangingPunct="1">
              <a:spcBef>
                <a:spcPts val="600"/>
              </a:spcBef>
              <a:buClrTx/>
            </a:pPr>
            <a:r>
              <a:rPr lang="en-GB" altLang="en-US" b="1" dirty="0">
                <a:solidFill>
                  <a:srgbClr val="000000"/>
                </a:solidFill>
                <a:latin typeface="Times New Roman" panose="02020603050405020304" pitchFamily="18" charset="0"/>
              </a:rPr>
              <a:t>Closing Report for:</a:t>
            </a:r>
          </a:p>
          <a:p>
            <a:pPr algn="ctr" hangingPunct="1">
              <a:spcBef>
                <a:spcPts val="600"/>
              </a:spcBef>
              <a:buClrTx/>
            </a:pPr>
            <a:r>
              <a:rPr lang="en-GB" altLang="en-US" b="1" dirty="0">
                <a:solidFill>
                  <a:srgbClr val="000000"/>
                </a:solidFill>
                <a:latin typeface="Times New Roman" panose="02020603050405020304" pitchFamily="18" charset="0"/>
              </a:rPr>
              <a:t> 802.11 FD TIG</a:t>
            </a:r>
            <a:br>
              <a:rPr lang="en-GB" altLang="en-US" b="1" dirty="0">
                <a:solidFill>
                  <a:srgbClr val="000000"/>
                </a:solidFill>
                <a:latin typeface="Times New Roman" panose="02020603050405020304" pitchFamily="18" charset="0"/>
              </a:rPr>
            </a:br>
            <a:r>
              <a:rPr lang="en-GB" altLang="en-US" sz="2000" b="1" dirty="0">
                <a:solidFill>
                  <a:srgbClr val="000000"/>
                </a:solidFill>
                <a:latin typeface="Times New Roman" panose="02020603050405020304" pitchFamily="18" charset="0"/>
              </a:rPr>
              <a:t>(Full Duplex Technical Interest Group)</a:t>
            </a:r>
          </a:p>
          <a:p>
            <a:pPr algn="ctr" hangingPunct="1">
              <a:spcBef>
                <a:spcPts val="600"/>
              </a:spcBef>
              <a:buClrTx/>
            </a:pPr>
            <a:r>
              <a:rPr lang="en-GB" altLang="en-US" b="1" dirty="0">
                <a:solidFill>
                  <a:srgbClr val="000000"/>
                </a:solidFill>
                <a:latin typeface="Times New Roman" panose="02020603050405020304" pitchFamily="18" charset="0"/>
              </a:rPr>
              <a:t>November 2018</a:t>
            </a:r>
          </a:p>
          <a:p>
            <a:pPr algn="ctr" hangingPunct="1">
              <a:spcBef>
                <a:spcPts val="600"/>
              </a:spcBef>
              <a:buClrTx/>
            </a:pPr>
            <a:r>
              <a:rPr lang="en-GB" altLang="en-US" b="1" dirty="0" err="1">
                <a:solidFill>
                  <a:srgbClr val="000000"/>
                </a:solidFill>
                <a:latin typeface="Times New Roman" panose="02020603050405020304" pitchFamily="18" charset="0"/>
              </a:rPr>
              <a:t>Mariott</a:t>
            </a:r>
            <a:r>
              <a:rPr lang="en-GB" altLang="en-US" b="1" dirty="0">
                <a:solidFill>
                  <a:srgbClr val="000000"/>
                </a:solidFill>
                <a:latin typeface="Times New Roman" panose="02020603050405020304" pitchFamily="18" charset="0"/>
              </a:rPr>
              <a:t> Marquis Queen’s Park, Bangkok, Thailand</a:t>
            </a:r>
          </a:p>
          <a:p>
            <a:pPr algn="ctr" hangingPunct="1">
              <a:spcBef>
                <a:spcPts val="600"/>
              </a:spcBef>
              <a:buClrTx/>
            </a:pPr>
            <a:endParaRPr lang="en-GB" altLang="en-US" b="1" dirty="0">
              <a:solidFill>
                <a:srgbClr val="000000"/>
              </a:solidFill>
              <a:latin typeface="Times New Roman" panose="02020603050405020304" pitchFamily="18" charset="0"/>
            </a:endParaRPr>
          </a:p>
          <a:p>
            <a:pPr algn="ctr" hangingPunct="1">
              <a:spcBef>
                <a:spcPts val="600"/>
              </a:spcBef>
              <a:buClrTx/>
            </a:pPr>
            <a:r>
              <a:rPr lang="en-GB" altLang="en-US" b="1" dirty="0">
                <a:solidFill>
                  <a:srgbClr val="000000"/>
                </a:solidFill>
                <a:latin typeface="Times New Roman" panose="02020603050405020304" pitchFamily="18" charset="0"/>
              </a:rPr>
              <a:t>Chair: James Gilb (GA-ASI, USD, Gilb Consulting, </a:t>
            </a:r>
            <a:r>
              <a:rPr lang="en-GB" altLang="en-US" b="1" dirty="0" err="1">
                <a:solidFill>
                  <a:srgbClr val="000000"/>
                </a:solidFill>
                <a:latin typeface="Times New Roman" panose="02020603050405020304" pitchFamily="18" charset="0"/>
              </a:rPr>
              <a:t>GenXComm</a:t>
            </a:r>
            <a:r>
              <a:rPr lang="en-GB" altLang="en-US" b="1" dirty="0">
                <a:solidFill>
                  <a:srgbClr val="000000"/>
                </a:solidFill>
                <a:latin typeface="Times New Roman" panose="02020603050405020304" pitchFamily="18" charset="0"/>
              </a:rPr>
              <a:t>)</a:t>
            </a:r>
          </a:p>
          <a:p>
            <a:pPr algn="ctr" hangingPunct="1">
              <a:spcBef>
                <a:spcPts val="600"/>
              </a:spcBef>
              <a:buClrTx/>
            </a:pPr>
            <a:r>
              <a:rPr lang="en-GB" altLang="en-US" b="1" dirty="0">
                <a:solidFill>
                  <a:srgbClr val="000000"/>
                </a:solidFill>
                <a:latin typeface="Times New Roman" panose="02020603050405020304" pitchFamily="18" charset="0"/>
              </a:rPr>
              <a:t>Acting Chair/Secretary: Kome Oteri (</a:t>
            </a:r>
            <a:r>
              <a:rPr lang="en-GB" altLang="en-US" b="1" dirty="0" err="1">
                <a:solidFill>
                  <a:srgbClr val="000000"/>
                </a:solidFill>
                <a:latin typeface="Times New Roman" panose="02020603050405020304" pitchFamily="18" charset="0"/>
              </a:rPr>
              <a:t>InterDigital</a:t>
            </a:r>
            <a:r>
              <a:rPr lang="en-GB" altLang="en-US" b="1" dirty="0">
                <a:solidFill>
                  <a:srgbClr val="000000"/>
                </a:solidFill>
                <a:latin typeface="Times New Roman" panose="02020603050405020304" pitchFamily="18" charset="0"/>
              </a:rPr>
              <a:t>)</a:t>
            </a:r>
          </a:p>
        </p:txBody>
      </p:sp>
    </p:spTree>
    <p:extLst>
      <p:ext uri="{BB962C8B-B14F-4D97-AF65-F5344CB8AC3E}">
        <p14:creationId xmlns:p14="http://schemas.microsoft.com/office/powerpoint/2010/main" val="372667462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 xmlns:a16="http://schemas.microsoft.com/office/drawing/2014/main" id="{4EE01EF8-EB22-4E9A-836E-1AF0D03FDEAD}"/>
              </a:ext>
            </a:extLst>
          </p:cNvPr>
          <p:cNvSpPr>
            <a:spLocks noGrp="1"/>
          </p:cNvSpPr>
          <p:nvPr>
            <p:ph type="dt" idx="10"/>
          </p:nvPr>
        </p:nvSpPr>
        <p:spPr/>
        <p:txBody>
          <a:bodyPr/>
          <a:lstStyle/>
          <a:p>
            <a:r>
              <a:rPr lang="en-US" altLang="en-US" smtClean="0"/>
              <a:t>November 2018</a:t>
            </a:r>
            <a:endParaRPr lang="en-US" altLang="en-US"/>
          </a:p>
        </p:txBody>
      </p:sp>
      <p:sp>
        <p:nvSpPr>
          <p:cNvPr id="5" name="Footer Placeholder 2">
            <a:extLst>
              <a:ext uri="{FF2B5EF4-FFF2-40B4-BE49-F238E27FC236}">
                <a16:creationId xmlns="" xmlns:a16="http://schemas.microsoft.com/office/drawing/2014/main" id="{9EF95E90-0DD0-40E8-8767-C8D75EF0D43D}"/>
              </a:ext>
            </a:extLst>
          </p:cNvPr>
          <p:cNvSpPr>
            <a:spLocks noGrp="1"/>
          </p:cNvSpPr>
          <p:nvPr>
            <p:ph type="ftr" idx="11"/>
          </p:nvPr>
        </p:nvSpPr>
        <p:spPr/>
        <p:txBody>
          <a:bodyPr/>
          <a:lstStyle/>
          <a:p>
            <a:r>
              <a:rPr lang="en-US" altLang="en-US" smtClean="0"/>
              <a:t>Robert Stacey (Intel)</a:t>
            </a:r>
            <a:endParaRPr lang="en-US" altLang="en-US"/>
          </a:p>
        </p:txBody>
      </p:sp>
      <p:sp>
        <p:nvSpPr>
          <p:cNvPr id="6" name="Slide Number Placeholder 3">
            <a:extLst>
              <a:ext uri="{FF2B5EF4-FFF2-40B4-BE49-F238E27FC236}">
                <a16:creationId xmlns="" xmlns:a16="http://schemas.microsoft.com/office/drawing/2014/main" id="{C02BD555-B6D4-4C14-AB0E-10D971B44F72}"/>
              </a:ext>
            </a:extLst>
          </p:cNvPr>
          <p:cNvSpPr>
            <a:spLocks noGrp="1"/>
          </p:cNvSpPr>
          <p:nvPr>
            <p:ph type="sldNum" idx="12"/>
          </p:nvPr>
        </p:nvSpPr>
        <p:spPr/>
        <p:txBody>
          <a:bodyPr/>
          <a:lstStyle/>
          <a:p>
            <a:r>
              <a:rPr lang="en-US" altLang="en-US"/>
              <a:t>Slide </a:t>
            </a:r>
            <a:fld id="{994BBA20-66A9-4D94-AB23-6C5BFBC9F22B}" type="slidenum">
              <a:rPr lang="en-US" altLang="en-US"/>
              <a:pPr/>
              <a:t>103</a:t>
            </a:fld>
            <a:endParaRPr lang="en-US" altLang="en-US"/>
          </a:p>
        </p:txBody>
      </p:sp>
      <p:sp>
        <p:nvSpPr>
          <p:cNvPr id="5121" name="Text Box 1">
            <a:extLst>
              <a:ext uri="{FF2B5EF4-FFF2-40B4-BE49-F238E27FC236}">
                <a16:creationId xmlns="" xmlns:a16="http://schemas.microsoft.com/office/drawing/2014/main" id="{1FB3AF7D-8F3F-4871-ABC8-550729622443}"/>
              </a:ext>
            </a:extLst>
          </p:cNvPr>
          <p:cNvSpPr txBox="1">
            <a:spLocks noChangeArrowheads="1"/>
          </p:cNvSpPr>
          <p:nvPr/>
        </p:nvSpPr>
        <p:spPr bwMode="auto">
          <a:xfrm>
            <a:off x="609521" y="686158"/>
            <a:ext cx="10969785" cy="91269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9pPr>
          </a:lstStyle>
          <a:p>
            <a:pPr algn="ctr">
              <a:lnSpc>
                <a:spcPct val="93000"/>
              </a:lnSpc>
              <a:buClrTx/>
              <a:buFontTx/>
              <a:buNone/>
            </a:pPr>
            <a:r>
              <a:rPr lang="en-US" altLang="en-US" sz="2800" b="1">
                <a:solidFill>
                  <a:srgbClr val="000000"/>
                </a:solidFill>
                <a:latin typeface="Times New Roman" panose="02020603050405020304" pitchFamily="18" charset="0"/>
              </a:rPr>
              <a:t>Accomplishments</a:t>
            </a:r>
          </a:p>
        </p:txBody>
      </p:sp>
      <p:sp>
        <p:nvSpPr>
          <p:cNvPr id="5122" name="Text Box 2">
            <a:extLst>
              <a:ext uri="{FF2B5EF4-FFF2-40B4-BE49-F238E27FC236}">
                <a16:creationId xmlns="" xmlns:a16="http://schemas.microsoft.com/office/drawing/2014/main" id="{5BFC9AE4-F13F-4779-A78C-226D06A44F19}"/>
              </a:ext>
            </a:extLst>
          </p:cNvPr>
          <p:cNvSpPr txBox="1">
            <a:spLocks noChangeArrowheads="1"/>
          </p:cNvSpPr>
          <p:nvPr/>
        </p:nvSpPr>
        <p:spPr bwMode="auto">
          <a:xfrm>
            <a:off x="609521" y="1740121"/>
            <a:ext cx="10968197" cy="45825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48" tIns="46074" rIns="92148" bIns="46074"/>
          <a:lstStyle>
            <a:lvl1pPr marL="333375" indent="-333375">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1pPr>
            <a:lvl2pPr marL="741363" indent="-284163">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2pPr>
            <a:lvl3pP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3pPr>
            <a:lvl4pP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4pPr>
            <a:lvl5pPr>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5pPr>
            <a:lvl6pPr marL="25146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6pPr>
            <a:lvl7pPr marL="29718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7pPr>
            <a:lvl8pPr marL="34290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8pPr>
            <a:lvl9pPr marL="3886200" indent="-228600" defTabSz="457200" fontAlgn="base" hangingPunct="0">
              <a:lnSpc>
                <a:spcPct val="94000"/>
              </a:lnSpc>
              <a:spcBef>
                <a:spcPct val="0"/>
              </a:spcBef>
              <a:spcAft>
                <a:spcPct val="0"/>
              </a:spcAft>
              <a:buClr>
                <a:srgbClr val="000000"/>
              </a:buClr>
              <a:buSzPct val="100000"/>
              <a:buFont typeface="Times New Roman" panose="02020603050405020304" pitchFamily="18" charset="0"/>
              <a:tabLst>
                <a:tab pos="333375" algn="l"/>
                <a:tab pos="790575" algn="l"/>
                <a:tab pos="1247775" algn="l"/>
                <a:tab pos="1704975" algn="l"/>
                <a:tab pos="2162175" algn="l"/>
                <a:tab pos="2619375" algn="l"/>
                <a:tab pos="3076575" algn="l"/>
                <a:tab pos="3533775" algn="l"/>
                <a:tab pos="3990975" algn="l"/>
                <a:tab pos="4448175" algn="l"/>
                <a:tab pos="4905375" algn="l"/>
                <a:tab pos="5362575" algn="l"/>
                <a:tab pos="5819775" algn="l"/>
                <a:tab pos="6276975" algn="l"/>
                <a:tab pos="6734175" algn="l"/>
                <a:tab pos="7191375" algn="l"/>
                <a:tab pos="7648575" algn="l"/>
                <a:tab pos="8105775" algn="l"/>
                <a:tab pos="8562975" algn="l"/>
                <a:tab pos="9020175" algn="l"/>
                <a:tab pos="9477375" algn="l"/>
                <a:tab pos="9601200" algn="l"/>
                <a:tab pos="10058400" algn="l"/>
                <a:tab pos="10515600" algn="l"/>
              </a:tabLst>
              <a:defRPr>
                <a:solidFill>
                  <a:srgbClr val="FFFFFF"/>
                </a:solidFill>
                <a:latin typeface="Arial" panose="020B0604020202020204" pitchFamily="34" charset="0"/>
                <a:ea typeface="MS Gothic" panose="020B0609070205080204" pitchFamily="49" charset="-128"/>
              </a:defRPr>
            </a:lvl9pPr>
          </a:lstStyle>
          <a:p>
            <a:pPr hangingPunct="1">
              <a:spcAft>
                <a:spcPts val="1425"/>
              </a:spcAft>
              <a:buFont typeface="Times New Roman" panose="02020603050405020304" pitchFamily="18" charset="0"/>
              <a:buChar char="•"/>
            </a:pPr>
            <a:r>
              <a:rPr lang="en-US" altLang="en-US" sz="2000" dirty="0">
                <a:solidFill>
                  <a:srgbClr val="000000"/>
                </a:solidFill>
              </a:rPr>
              <a:t>2 time slots</a:t>
            </a:r>
          </a:p>
          <a:p>
            <a:pPr hangingPunct="1">
              <a:spcAft>
                <a:spcPts val="1425"/>
              </a:spcAft>
              <a:buFont typeface="Times New Roman" panose="02020603050405020304" pitchFamily="18" charset="0"/>
              <a:buChar char="•"/>
            </a:pPr>
            <a:r>
              <a:rPr lang="en-US" altLang="en-US" sz="2000" dirty="0">
                <a:solidFill>
                  <a:srgbClr val="000000"/>
                </a:solidFill>
              </a:rPr>
              <a:t>Ran Straw Poll at Mid-week plenary</a:t>
            </a:r>
          </a:p>
          <a:p>
            <a:pPr lvl="1" hangingPunct="1">
              <a:spcAft>
                <a:spcPts val="1425"/>
              </a:spcAft>
              <a:buFont typeface="Times New Roman" panose="02020603050405020304" pitchFamily="18" charset="0"/>
              <a:buChar char="•"/>
            </a:pPr>
            <a:r>
              <a:rPr lang="en-US" altLang="en-US" sz="2000" dirty="0">
                <a:solidFill>
                  <a:srgbClr val="000000"/>
                </a:solidFill>
              </a:rPr>
              <a:t>Option 1: Standalone project on full duplex : 55</a:t>
            </a:r>
          </a:p>
          <a:p>
            <a:pPr lvl="1" hangingPunct="1">
              <a:spcAft>
                <a:spcPts val="1425"/>
              </a:spcAft>
              <a:buFont typeface="Times New Roman" panose="02020603050405020304" pitchFamily="18" charset="0"/>
              <a:buChar char="•"/>
            </a:pPr>
            <a:r>
              <a:rPr lang="en-US" altLang="en-US" sz="2000" dirty="0">
                <a:solidFill>
                  <a:srgbClr val="000000"/>
                </a:solidFill>
              </a:rPr>
              <a:t>Option 2: EHT project should include full duplex : 96</a:t>
            </a:r>
          </a:p>
          <a:p>
            <a:pPr lvl="1" hangingPunct="1">
              <a:spcAft>
                <a:spcPts val="1425"/>
              </a:spcAft>
              <a:buFont typeface="Times New Roman" panose="02020603050405020304" pitchFamily="18" charset="0"/>
              <a:buChar char="•"/>
            </a:pPr>
            <a:r>
              <a:rPr lang="en-US" altLang="en-US" sz="2000" dirty="0">
                <a:solidFill>
                  <a:srgbClr val="000000"/>
                </a:solidFill>
              </a:rPr>
              <a:t>Option 3: none of the above : 78</a:t>
            </a:r>
          </a:p>
          <a:p>
            <a:pPr hangingPunct="1">
              <a:spcAft>
                <a:spcPts val="1425"/>
              </a:spcAft>
              <a:buFont typeface="Times New Roman" panose="02020603050405020304" pitchFamily="18" charset="0"/>
              <a:buChar char="•"/>
            </a:pPr>
            <a:r>
              <a:rPr lang="en-US" altLang="en-US" sz="2000" dirty="0">
                <a:solidFill>
                  <a:srgbClr val="000000"/>
                </a:solidFill>
              </a:rPr>
              <a:t>Ran internal SPs to plan future sessions</a:t>
            </a:r>
          </a:p>
        </p:txBody>
      </p:sp>
    </p:spTree>
    <p:extLst>
      <p:ext uri="{BB962C8B-B14F-4D97-AF65-F5344CB8AC3E}">
        <p14:creationId xmlns:p14="http://schemas.microsoft.com/office/powerpoint/2010/main" val="2755093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77EC33-5932-4851-8B76-317F5646F21C}"/>
              </a:ext>
            </a:extLst>
          </p:cNvPr>
          <p:cNvSpPr>
            <a:spLocks noGrp="1"/>
          </p:cNvSpPr>
          <p:nvPr>
            <p:ph type="title"/>
          </p:nvPr>
        </p:nvSpPr>
        <p:spPr/>
        <p:txBody>
          <a:bodyPr/>
          <a:lstStyle/>
          <a:p>
            <a:r>
              <a:rPr lang="en-US" dirty="0"/>
              <a:t>SPs</a:t>
            </a:r>
          </a:p>
        </p:txBody>
      </p:sp>
      <p:sp>
        <p:nvSpPr>
          <p:cNvPr id="3" name="Content Placeholder 2">
            <a:extLst>
              <a:ext uri="{FF2B5EF4-FFF2-40B4-BE49-F238E27FC236}">
                <a16:creationId xmlns="" xmlns:a16="http://schemas.microsoft.com/office/drawing/2014/main" id="{FE0006A9-1EAC-4D3A-AE61-0EADCCA449CF}"/>
              </a:ext>
            </a:extLst>
          </p:cNvPr>
          <p:cNvSpPr>
            <a:spLocks noGrp="1"/>
          </p:cNvSpPr>
          <p:nvPr>
            <p:ph idx="1"/>
          </p:nvPr>
        </p:nvSpPr>
        <p:spPr/>
        <p:txBody>
          <a:bodyPr/>
          <a:lstStyle/>
          <a:p>
            <a:pPr marL="457154" indent="-457154">
              <a:buFont typeface="Arial" panose="020B0604020202020204" pitchFamily="34" charset="0"/>
              <a:buChar char="•"/>
            </a:pPr>
            <a:r>
              <a:rPr lang="en-US" altLang="en-US" sz="2000" dirty="0">
                <a:solidFill>
                  <a:schemeClr val="tx1"/>
                </a:solidFill>
              </a:rPr>
              <a:t>Do we support forming a SG ?</a:t>
            </a:r>
          </a:p>
          <a:p>
            <a:pPr marL="857164" lvl="1" indent="-457154">
              <a:buFont typeface="Arial" panose="020B0604020202020204" pitchFamily="34" charset="0"/>
              <a:buChar char="•"/>
            </a:pPr>
            <a:r>
              <a:rPr lang="en-US" altLang="en-US" sz="1800" dirty="0">
                <a:solidFill>
                  <a:schemeClr val="tx1"/>
                </a:solidFill>
              </a:rPr>
              <a:t>0/ 17 / 8</a:t>
            </a:r>
          </a:p>
          <a:p>
            <a:pPr marL="457154" indent="-457154">
              <a:buFont typeface="Arial" panose="020B0604020202020204" pitchFamily="34" charset="0"/>
              <a:buChar char="•"/>
            </a:pPr>
            <a:r>
              <a:rPr lang="en-US" altLang="en-US" sz="2000" dirty="0">
                <a:solidFill>
                  <a:schemeClr val="tx1"/>
                </a:solidFill>
              </a:rPr>
              <a:t>Do you support stopping the operation of the FD-TIG ?</a:t>
            </a:r>
          </a:p>
          <a:p>
            <a:pPr marL="857164" lvl="1" indent="-457154">
              <a:buFont typeface="Arial" panose="020B0604020202020204" pitchFamily="34" charset="0"/>
              <a:buChar char="•"/>
            </a:pPr>
            <a:r>
              <a:rPr lang="en-US" sz="1800" dirty="0"/>
              <a:t>16/ 11 / 3</a:t>
            </a:r>
          </a:p>
          <a:p>
            <a:pPr marL="457154" indent="-457154">
              <a:buFont typeface="Arial" panose="020B0604020202020204" pitchFamily="34" charset="0"/>
              <a:buChar char="•"/>
            </a:pPr>
            <a:r>
              <a:rPr lang="en-US" altLang="en-US" sz="2000" dirty="0">
                <a:solidFill>
                  <a:schemeClr val="tx1"/>
                </a:solidFill>
              </a:rPr>
              <a:t>Do you support the continuation of FD-TIG to have a focused study and discussion, and provide information to EHT ?</a:t>
            </a:r>
          </a:p>
          <a:p>
            <a:pPr marL="857164" lvl="1" indent="-457154">
              <a:buFont typeface="Arial" panose="020B0604020202020204" pitchFamily="34" charset="0"/>
              <a:buChar char="•"/>
            </a:pPr>
            <a:r>
              <a:rPr lang="en-US" altLang="en-US" sz="1800" dirty="0">
                <a:solidFill>
                  <a:schemeClr val="tx1"/>
                </a:solidFill>
              </a:rPr>
              <a:t>15 / 11 / 6</a:t>
            </a:r>
          </a:p>
          <a:p>
            <a:pPr marL="457154" indent="-457154">
              <a:buFont typeface="Arial" panose="020B0604020202020204" pitchFamily="34" charset="0"/>
              <a:buChar char="•"/>
            </a:pPr>
            <a:r>
              <a:rPr lang="en-US" altLang="en-US" sz="2000" dirty="0">
                <a:solidFill>
                  <a:schemeClr val="tx1"/>
                </a:solidFill>
              </a:rPr>
              <a:t>Conclusion: Do not form an SG</a:t>
            </a:r>
          </a:p>
          <a:p>
            <a:pPr marL="457154" indent="-457154">
              <a:buFont typeface="Arial" panose="020B0604020202020204" pitchFamily="34" charset="0"/>
              <a:buChar char="•"/>
            </a:pPr>
            <a:endParaRPr lang="en-US" sz="2000" dirty="0"/>
          </a:p>
          <a:p>
            <a:pPr marL="457154" indent="-457154">
              <a:buFont typeface="Arial" panose="020B0604020202020204" pitchFamily="34" charset="0"/>
              <a:buChar char="•"/>
            </a:pPr>
            <a:endParaRPr lang="en-US" sz="2000" dirty="0"/>
          </a:p>
          <a:p>
            <a:endParaRPr lang="en-US" altLang="en-US" sz="2000" dirty="0">
              <a:solidFill>
                <a:schemeClr val="tx1"/>
              </a:solidFill>
            </a:endParaRPr>
          </a:p>
          <a:p>
            <a:endParaRPr lang="en-US" altLang="en-US" sz="2000" dirty="0">
              <a:solidFill>
                <a:schemeClr val="tx1"/>
              </a:solidFill>
            </a:endParaRPr>
          </a:p>
          <a:p>
            <a:endParaRPr lang="en-US" sz="2000" dirty="0"/>
          </a:p>
        </p:txBody>
      </p:sp>
      <p:sp>
        <p:nvSpPr>
          <p:cNvPr id="4" name="Date Placeholder 3">
            <a:extLst>
              <a:ext uri="{FF2B5EF4-FFF2-40B4-BE49-F238E27FC236}">
                <a16:creationId xmlns="" xmlns:a16="http://schemas.microsoft.com/office/drawing/2014/main" id="{8CAB9673-3777-47E3-8080-A41827529752}"/>
              </a:ext>
            </a:extLst>
          </p:cNvPr>
          <p:cNvSpPr>
            <a:spLocks noGrp="1"/>
          </p:cNvSpPr>
          <p:nvPr>
            <p:ph type="dt" idx="4294967295"/>
          </p:nvPr>
        </p:nvSpPr>
        <p:spPr>
          <a:xfrm>
            <a:off x="609521" y="333778"/>
            <a:ext cx="2487289" cy="261904"/>
          </a:xfrm>
          <a:prstGeom prst="rect">
            <a:avLst/>
          </a:prstGeom>
        </p:spPr>
        <p:txBody>
          <a:bodyPr/>
          <a:lstStyle/>
          <a:p>
            <a:pPr>
              <a:defRPr/>
            </a:pPr>
            <a:r>
              <a:rPr lang="en-US" altLang="en-US" smtClean="0"/>
              <a:t>November 2018</a:t>
            </a:r>
            <a:endParaRPr lang="en-US" altLang="en-US"/>
          </a:p>
        </p:txBody>
      </p:sp>
      <p:sp>
        <p:nvSpPr>
          <p:cNvPr id="5" name="Footer Placeholder 4">
            <a:extLst>
              <a:ext uri="{FF2B5EF4-FFF2-40B4-BE49-F238E27FC236}">
                <a16:creationId xmlns="" xmlns:a16="http://schemas.microsoft.com/office/drawing/2014/main" id="{3AAF2338-107A-48A4-831D-86B463952FED}"/>
              </a:ext>
            </a:extLst>
          </p:cNvPr>
          <p:cNvSpPr>
            <a:spLocks noGrp="1"/>
          </p:cNvSpPr>
          <p:nvPr>
            <p:ph type="ftr" idx="4294967295"/>
          </p:nvPr>
        </p:nvSpPr>
        <p:spPr>
          <a:xfrm>
            <a:off x="7366628" y="6495651"/>
            <a:ext cx="4234899" cy="169841"/>
          </a:xfrm>
          <a:prstGeom prst="rect">
            <a:avLst/>
          </a:prstGeom>
        </p:spPr>
        <p:txBody>
          <a:bodyPr/>
          <a:lstStyle/>
          <a:p>
            <a:pPr>
              <a:defRPr/>
            </a:pPr>
            <a:r>
              <a:rPr lang="en-US" altLang="en-US" smtClean="0"/>
              <a:t>Robert Stacey (Intel)</a:t>
            </a:r>
            <a:endParaRPr lang="en-US" altLang="en-US"/>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Tree>
    <p:extLst>
      <p:ext uri="{BB962C8B-B14F-4D97-AF65-F5344CB8AC3E}">
        <p14:creationId xmlns:p14="http://schemas.microsoft.com/office/powerpoint/2010/main" val="220990146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NGV SG Closing Report </a:t>
            </a:r>
            <a:r>
              <a:rPr lang="en-GB" dirty="0" smtClean="0"/>
              <a:t>– Bangkok, Thailand</a:t>
            </a:r>
            <a:endParaRPr lang="en-GB" dirty="0"/>
          </a:p>
        </p:txBody>
      </p:sp>
      <p:sp>
        <p:nvSpPr>
          <p:cNvPr id="3074" name="Rectangle 2"/>
          <p:cNvSpPr>
            <a:spLocks noGrp="1" noChangeArrowheads="1"/>
          </p:cNvSpPr>
          <p:nvPr>
            <p:ph idx="1"/>
          </p:nvPr>
        </p:nvSpPr>
        <p:spPr>
          <a:xfrm>
            <a:off x="2074127" y="186806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a:t>2018-11-15</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105</a:t>
            </a:fld>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Robert Stacey (Intel)</a:t>
            </a:r>
            <a:endParaRPr lang="en-GB" dirty="0"/>
          </a:p>
        </p:txBody>
      </p:sp>
      <p:sp>
        <p:nvSpPr>
          <p:cNvPr id="6" name="Date Placeholder 3"/>
          <p:cNvSpPr>
            <a:spLocks noGrp="1"/>
          </p:cNvSpPr>
          <p:nvPr>
            <p:ph type="dt" idx="15"/>
          </p:nvPr>
        </p:nvSpPr>
        <p:spPr>
          <a:xfrm>
            <a:off x="2220913" y="333375"/>
            <a:ext cx="2303451" cy="273050"/>
          </a:xfrm>
        </p:spPr>
        <p:txBody>
          <a:bodyPr/>
          <a:lstStyle/>
          <a:p>
            <a:r>
              <a:rPr lang="en-US" smtClean="0"/>
              <a:t>November 2018</a:t>
            </a:r>
            <a:endParaRPr lang="en-GB" dirty="0"/>
          </a:p>
        </p:txBody>
      </p:sp>
      <p:sp>
        <p:nvSpPr>
          <p:cNvPr id="3076" name="Rectangle 4"/>
          <p:cNvSpPr>
            <a:spLocks noChangeArrowheads="1"/>
          </p:cNvSpPr>
          <p:nvPr/>
        </p:nvSpPr>
        <p:spPr bwMode="auto">
          <a:xfrm>
            <a:off x="2057400" y="2743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11"/>
          <p:cNvGraphicFramePr>
            <a:graphicFrameLocks noChangeAspect="1"/>
          </p:cNvGraphicFramePr>
          <p:nvPr>
            <p:extLst/>
          </p:nvPr>
        </p:nvGraphicFramePr>
        <p:xfrm>
          <a:off x="2243138" y="3402852"/>
          <a:ext cx="7780337" cy="955675"/>
        </p:xfrm>
        <a:graphic>
          <a:graphicData uri="http://schemas.openxmlformats.org/presentationml/2006/ole">
            <mc:AlternateContent xmlns:mc="http://schemas.openxmlformats.org/markup-compatibility/2006">
              <mc:Choice xmlns:v="urn:schemas-microsoft-com:vml" Requires="v">
                <p:oleObj spid="_x0000_s51209" name="Document" r:id="rId4" imgW="8302326" imgH="1017911" progId="Word.Document.8">
                  <p:embed/>
                </p:oleObj>
              </mc:Choice>
              <mc:Fallback>
                <p:oleObj name="Document" r:id="rId4" imgW="8302326" imgH="101791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3138" y="3402852"/>
                        <a:ext cx="778033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35841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en-US" dirty="0"/>
              <a:t>Closing report for </a:t>
            </a:r>
            <a:r>
              <a:rPr lang="en-GB" altLang="en-US" dirty="0" smtClean="0"/>
              <a:t>Nov </a:t>
            </a:r>
            <a:r>
              <a:rPr lang="en-GB" altLang="en-US" dirty="0"/>
              <a:t>2018 </a:t>
            </a:r>
            <a:r>
              <a:rPr lang="en-GB" altLang="en-US" dirty="0" smtClean="0"/>
              <a:t>NGV SG meeting in Bangkok, Thailand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106</a:t>
            </a:fld>
            <a:endParaRPr lang="en-GB"/>
          </a:p>
        </p:txBody>
      </p:sp>
      <p:sp>
        <p:nvSpPr>
          <p:cNvPr id="4" name="Date Placeholder 3"/>
          <p:cNvSpPr>
            <a:spLocks noGrp="1"/>
          </p:cNvSpPr>
          <p:nvPr>
            <p:ph type="dt" idx="15"/>
          </p:nvPr>
        </p:nvSpPr>
        <p:spPr>
          <a:xfrm>
            <a:off x="2220913" y="333375"/>
            <a:ext cx="2589203"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Robert Stacey (Intel)</a:t>
            </a:r>
            <a:endParaRPr lang="en-GB" dirty="0"/>
          </a:p>
        </p:txBody>
      </p:sp>
    </p:spTree>
    <p:extLst>
      <p:ext uri="{BB962C8B-B14F-4D97-AF65-F5344CB8AC3E}">
        <p14:creationId xmlns:p14="http://schemas.microsoft.com/office/powerpoint/2010/main" val="3818077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BDFE0C-82E1-46BE-987F-B7EF866C9344}"/>
              </a:ext>
            </a:extLst>
          </p:cNvPr>
          <p:cNvSpPr>
            <a:spLocks noGrp="1"/>
          </p:cNvSpPr>
          <p:nvPr>
            <p:ph type="title"/>
          </p:nvPr>
        </p:nvSpPr>
        <p:spPr/>
        <p:txBody>
          <a:bodyPr/>
          <a:lstStyle/>
          <a:p>
            <a:r>
              <a:rPr lang="en-US" altLang="en-US" dirty="0" smtClean="0"/>
              <a:t>NGV SG Progress</a:t>
            </a:r>
            <a:endParaRPr lang="en-US" dirty="0"/>
          </a:p>
        </p:txBody>
      </p:sp>
      <p:sp>
        <p:nvSpPr>
          <p:cNvPr id="3" name="Content Placeholder 2">
            <a:extLst>
              <a:ext uri="{FF2B5EF4-FFF2-40B4-BE49-F238E27FC236}">
                <a16:creationId xmlns:a16="http://schemas.microsoft.com/office/drawing/2014/main" xmlns="" id="{CD7B87A0-10F9-4121-935C-57A81A40B92A}"/>
              </a:ext>
            </a:extLst>
          </p:cNvPr>
          <p:cNvSpPr>
            <a:spLocks noGrp="1"/>
          </p:cNvSpPr>
          <p:nvPr>
            <p:ph idx="1"/>
          </p:nvPr>
        </p:nvSpPr>
        <p:spPr>
          <a:xfrm>
            <a:off x="2209801" y="1676401"/>
            <a:ext cx="7770813" cy="4827589"/>
          </a:xfrm>
        </p:spPr>
        <p:txBody>
          <a:bodyPr>
            <a:normAutofit fontScale="47500" lnSpcReduction="20000"/>
          </a:bodyPr>
          <a:lstStyle/>
          <a:p>
            <a:pPr>
              <a:spcBef>
                <a:spcPct val="20000"/>
              </a:spcBef>
              <a:buClrTx/>
              <a:buSzTx/>
            </a:pPr>
            <a:r>
              <a:rPr lang="en-US" altLang="en-US" sz="3400" dirty="0">
                <a:solidFill>
                  <a:schemeClr val="tx1"/>
                </a:solidFill>
                <a:ea typeface="MS PGothic" panose="020B0600070205080204" pitchFamily="34" charset="-128"/>
              </a:rPr>
              <a:t>Meeting Slot #1 - </a:t>
            </a:r>
            <a:r>
              <a:rPr lang="en-US" altLang="en-US" sz="3400" dirty="0">
                <a:solidFill>
                  <a:schemeClr val="tx1"/>
                </a:solidFill>
                <a:ea typeface="MS PGothic" panose="020B0600070205080204" pitchFamily="34" charset="-128"/>
              </a:rPr>
              <a:t>Monday, AM1 8:00 </a:t>
            </a:r>
            <a:r>
              <a:rPr lang="en-US" altLang="en-US" sz="3400" dirty="0">
                <a:solidFill>
                  <a:schemeClr val="tx1"/>
                </a:solidFill>
                <a:ea typeface="MS PGothic" panose="020B0600070205080204" pitchFamily="34" charset="-128"/>
              </a:rPr>
              <a:t>– </a:t>
            </a:r>
            <a:r>
              <a:rPr lang="en-US" altLang="en-US" sz="3400" dirty="0">
                <a:solidFill>
                  <a:schemeClr val="tx1"/>
                </a:solidFill>
                <a:ea typeface="MS PGothic" panose="020B0600070205080204" pitchFamily="34" charset="-128"/>
              </a:rPr>
              <a:t>10:00</a:t>
            </a:r>
            <a:endParaRPr lang="en-US" altLang="en-US" sz="3400" dirty="0">
              <a:solidFill>
                <a:schemeClr val="tx1"/>
              </a:solidFill>
              <a:ea typeface="MS PGothic" panose="020B0600070205080204" pitchFamily="34" charset="-128"/>
            </a:endParaRPr>
          </a:p>
          <a:p>
            <a:pPr>
              <a:spcBef>
                <a:spcPct val="20000"/>
              </a:spcBef>
              <a:buClrTx/>
              <a:buSzTx/>
            </a:pPr>
            <a:r>
              <a:rPr lang="en-US" altLang="en-US" sz="3400" dirty="0">
                <a:solidFill>
                  <a:schemeClr val="tx1"/>
                </a:solidFill>
                <a:ea typeface="MS PGothic" panose="020B0600070205080204" pitchFamily="34" charset="-128"/>
              </a:rPr>
              <a:t>Meeting Slot #2 - </a:t>
            </a:r>
            <a:r>
              <a:rPr lang="en-US" altLang="en-US" sz="3400" dirty="0">
                <a:solidFill>
                  <a:schemeClr val="tx1"/>
                </a:solidFill>
                <a:ea typeface="MS PGothic" panose="020B0600070205080204" pitchFamily="34" charset="-128"/>
              </a:rPr>
              <a:t>Tuesday, EVE 19:30-21:30</a:t>
            </a:r>
            <a:endParaRPr lang="en-US" altLang="en-US" sz="3400" dirty="0">
              <a:solidFill>
                <a:schemeClr val="tx1"/>
              </a:solidFill>
              <a:ea typeface="MS PGothic" panose="020B0600070205080204" pitchFamily="34" charset="-128"/>
            </a:endParaRPr>
          </a:p>
          <a:p>
            <a:pPr>
              <a:spcBef>
                <a:spcPct val="20000"/>
              </a:spcBef>
              <a:buClrTx/>
              <a:buSzTx/>
            </a:pPr>
            <a:r>
              <a:rPr lang="en-US" altLang="en-US" sz="3400" dirty="0">
                <a:solidFill>
                  <a:schemeClr val="tx1"/>
                </a:solidFill>
                <a:ea typeface="MS PGothic" panose="020B0600070205080204" pitchFamily="34" charset="-128"/>
              </a:rPr>
              <a:t>Meeting Slot #3 </a:t>
            </a:r>
            <a:r>
              <a:rPr lang="en-US" altLang="en-US" sz="3400" dirty="0">
                <a:solidFill>
                  <a:schemeClr val="tx1"/>
                </a:solidFill>
                <a:ea typeface="MS PGothic" panose="020B0600070205080204" pitchFamily="34" charset="-128"/>
              </a:rPr>
              <a:t>- Wednesday, AM1 8:00-10:00</a:t>
            </a:r>
          </a:p>
          <a:p>
            <a:pPr>
              <a:spcBef>
                <a:spcPct val="20000"/>
              </a:spcBef>
              <a:buClrTx/>
              <a:buSzTx/>
            </a:pPr>
            <a:r>
              <a:rPr lang="en-US" altLang="en-US" sz="3400" dirty="0">
                <a:solidFill>
                  <a:schemeClr val="tx1"/>
                </a:solidFill>
                <a:ea typeface="MS PGothic" panose="020B0600070205080204" pitchFamily="34" charset="-128"/>
              </a:rPr>
              <a:t>Meeting Slot #4 - Thursday, AM1 8:00-10:00</a:t>
            </a:r>
            <a:endParaRPr lang="en-US" altLang="en-US" sz="3400" dirty="0">
              <a:solidFill>
                <a:srgbClr val="FF0000"/>
              </a:solidFill>
              <a:ea typeface="MS PGothic" panose="020B0600070205080204" pitchFamily="34" charset="-128"/>
            </a:endParaRPr>
          </a:p>
          <a:p>
            <a:pPr>
              <a:spcBef>
                <a:spcPct val="20000"/>
              </a:spcBef>
              <a:buClrTx/>
              <a:buSzTx/>
            </a:pPr>
            <a:endParaRPr lang="en-US" altLang="en-US" sz="3400" dirty="0">
              <a:solidFill>
                <a:schemeClr val="tx1"/>
              </a:solidFill>
              <a:ea typeface="MS PGothic" panose="020B0600070205080204" pitchFamily="34" charset="-128"/>
            </a:endParaRPr>
          </a:p>
          <a:p>
            <a:pPr>
              <a:spcBef>
                <a:spcPct val="20000"/>
              </a:spcBef>
              <a:buClrTx/>
              <a:buSzTx/>
            </a:pPr>
            <a:r>
              <a:rPr lang="en-US" altLang="en-US" sz="3400" dirty="0">
                <a:solidFill>
                  <a:schemeClr val="tx1"/>
                </a:solidFill>
                <a:ea typeface="MS PGothic" panose="020B0600070205080204" pitchFamily="34" charset="-128"/>
              </a:rPr>
              <a:t>Work items completed in this week: </a:t>
            </a:r>
            <a:endParaRPr lang="en-US" altLang="en-US" sz="3400" dirty="0">
              <a:solidFill>
                <a:schemeClr val="tx1"/>
              </a:solidFill>
              <a:ea typeface="MS PGothic" panose="020B0600070205080204" pitchFamily="34" charset="-128"/>
            </a:endParaRPr>
          </a:p>
          <a:p>
            <a:pPr>
              <a:spcBef>
                <a:spcPct val="20000"/>
              </a:spcBef>
              <a:buClrTx/>
              <a:buSzTx/>
              <a:buFontTx/>
              <a:buChar char="-"/>
            </a:pPr>
            <a:r>
              <a:rPr lang="en-US" altLang="en-US" sz="2900" dirty="0">
                <a:solidFill>
                  <a:schemeClr val="tx1"/>
                </a:solidFill>
                <a:ea typeface="MS PGothic" panose="020B0600070205080204" pitchFamily="34" charset="-128"/>
              </a:rPr>
              <a:t>The group agreed on the Sep meeting minutes.</a:t>
            </a:r>
          </a:p>
          <a:p>
            <a:pPr>
              <a:spcBef>
                <a:spcPct val="20000"/>
              </a:spcBef>
              <a:buClrTx/>
              <a:buSzTx/>
              <a:buFontTx/>
              <a:buChar char="-"/>
            </a:pPr>
            <a:r>
              <a:rPr lang="en-US" altLang="en-US" sz="2900" dirty="0">
                <a:solidFill>
                  <a:schemeClr val="tx1"/>
                </a:solidFill>
                <a:ea typeface="MS PGothic" panose="020B0600070205080204" pitchFamily="34" charset="-128"/>
              </a:rPr>
              <a:t>The NGV SG timeline plan is not changed.</a:t>
            </a:r>
          </a:p>
          <a:p>
            <a:pPr>
              <a:spcBef>
                <a:spcPct val="20000"/>
              </a:spcBef>
              <a:buClrTx/>
              <a:buSzTx/>
              <a:buFontTx/>
              <a:buChar char="-"/>
            </a:pPr>
            <a:r>
              <a:rPr lang="en-US" altLang="en-US" sz="2900" dirty="0">
                <a:solidFill>
                  <a:schemeClr val="tx1"/>
                </a:solidFill>
                <a:ea typeface="MS PGothic" panose="020B0600070205080204" pitchFamily="34" charset="-128"/>
              </a:rPr>
              <a:t>The group received four comments per IEEE P802.11bd PAR and </a:t>
            </a:r>
            <a:r>
              <a:rPr lang="en-US" altLang="en-US" sz="2900" dirty="0">
                <a:solidFill>
                  <a:schemeClr val="tx1"/>
                </a:solidFill>
                <a:ea typeface="MS PGothic" panose="020B0600070205080204" pitchFamily="34" charset="-128"/>
              </a:rPr>
              <a:t>CSD. The resolutions to these comments were developed as in 11-18/2025r1 and approved by the group. </a:t>
            </a:r>
          </a:p>
          <a:p>
            <a:pPr>
              <a:spcBef>
                <a:spcPct val="20000"/>
              </a:spcBef>
              <a:buClrTx/>
              <a:buSzTx/>
              <a:buFontTx/>
              <a:buChar char="-"/>
            </a:pPr>
            <a:r>
              <a:rPr lang="en-US" altLang="en-US" sz="2900" dirty="0">
                <a:solidFill>
                  <a:schemeClr val="tx1"/>
                </a:solidFill>
                <a:ea typeface="MS PGothic" panose="020B0600070205080204" pitchFamily="34" charset="-128"/>
              </a:rPr>
              <a:t>Accordingly</a:t>
            </a:r>
            <a:r>
              <a:rPr lang="en-US" altLang="en-US" sz="2900" dirty="0">
                <a:solidFill>
                  <a:schemeClr val="tx1"/>
                </a:solidFill>
                <a:ea typeface="MS PGothic" panose="020B0600070205080204" pitchFamily="34" charset="-128"/>
              </a:rPr>
              <a:t>, the </a:t>
            </a:r>
            <a:r>
              <a:rPr lang="en-US" altLang="en-US" sz="2900" dirty="0">
                <a:solidFill>
                  <a:schemeClr val="tx1"/>
                </a:solidFill>
                <a:ea typeface="MS PGothic" panose="020B0600070205080204" pitchFamily="34" charset="-128"/>
              </a:rPr>
              <a:t>P802.11bd PAR was updated </a:t>
            </a:r>
            <a:r>
              <a:rPr lang="en-US" altLang="en-US" sz="2900" dirty="0">
                <a:solidFill>
                  <a:schemeClr val="tx1"/>
                </a:solidFill>
                <a:ea typeface="MS PGothic" panose="020B0600070205080204" pitchFamily="34" charset="-128"/>
              </a:rPr>
              <a:t>to 11-18/0861r9 which was also approved by WG in mid-week plenary.</a:t>
            </a:r>
          </a:p>
          <a:p>
            <a:pPr>
              <a:spcBef>
                <a:spcPct val="20000"/>
              </a:spcBef>
              <a:buClrTx/>
              <a:buSzTx/>
              <a:buFontTx/>
              <a:buChar char="-"/>
            </a:pPr>
            <a:r>
              <a:rPr lang="en-US" altLang="en-US" sz="2900" dirty="0">
                <a:solidFill>
                  <a:schemeClr val="tx1"/>
                </a:solidFill>
                <a:ea typeface="MS PGothic" panose="020B0600070205080204" pitchFamily="34" charset="-128"/>
              </a:rPr>
              <a:t>The group reviewed liaison feedbacks from Car 2 Car Communication Consortium and approved response liaison documents (11-18/1952r2) to be sent to WG for approval in closing plenary.</a:t>
            </a:r>
          </a:p>
          <a:p>
            <a:pPr>
              <a:spcBef>
                <a:spcPct val="20000"/>
              </a:spcBef>
              <a:buClrTx/>
              <a:buSzTx/>
              <a:buFontTx/>
              <a:buChar char="-"/>
            </a:pPr>
            <a:r>
              <a:rPr lang="en-US" altLang="en-US" sz="2900" dirty="0">
                <a:solidFill>
                  <a:schemeClr val="tx1"/>
                </a:solidFill>
                <a:ea typeface="MS PGothic" panose="020B0600070205080204" pitchFamily="34" charset="-128"/>
              </a:rPr>
              <a:t>The group reviewed liaison feedbacks from </a:t>
            </a:r>
            <a:r>
              <a:rPr lang="en-US" altLang="en-US" sz="2900" dirty="0">
                <a:solidFill>
                  <a:schemeClr val="tx1"/>
                </a:solidFill>
                <a:ea typeface="MS PGothic" panose="020B0600070205080204" pitchFamily="34" charset="-128"/>
              </a:rPr>
              <a:t>ETSI TC ITS </a:t>
            </a:r>
            <a:r>
              <a:rPr lang="en-US" altLang="en-US" sz="2900" dirty="0">
                <a:solidFill>
                  <a:schemeClr val="tx1"/>
                </a:solidFill>
                <a:ea typeface="MS PGothic" panose="020B0600070205080204" pitchFamily="34" charset="-128"/>
              </a:rPr>
              <a:t>and approved response liaison documents </a:t>
            </a:r>
            <a:r>
              <a:rPr lang="en-US" altLang="en-US" sz="2900" dirty="0">
                <a:solidFill>
                  <a:schemeClr val="tx1"/>
                </a:solidFill>
                <a:ea typeface="MS PGothic" panose="020B0600070205080204" pitchFamily="34" charset="-128"/>
              </a:rPr>
              <a:t>(11-18/1950r2) to be </a:t>
            </a:r>
            <a:r>
              <a:rPr lang="en-US" altLang="en-US" sz="2900" dirty="0">
                <a:solidFill>
                  <a:schemeClr val="tx1"/>
                </a:solidFill>
                <a:ea typeface="MS PGothic" panose="020B0600070205080204" pitchFamily="34" charset="-128"/>
              </a:rPr>
              <a:t>sent to WG for approval in closing plenary.</a:t>
            </a:r>
          </a:p>
          <a:p>
            <a:pPr>
              <a:spcBef>
                <a:spcPct val="20000"/>
              </a:spcBef>
              <a:buClrTx/>
              <a:buSzTx/>
              <a:buFontTx/>
              <a:buChar char="-"/>
            </a:pPr>
            <a:r>
              <a:rPr lang="en-US" altLang="en-US" sz="2900" dirty="0">
                <a:solidFill>
                  <a:schemeClr val="tx1"/>
                </a:solidFill>
                <a:ea typeface="MS PGothic" panose="020B0600070205080204" pitchFamily="34" charset="-128"/>
              </a:rPr>
              <a:t>The group approved to add two new NGV use cases.</a:t>
            </a:r>
          </a:p>
          <a:p>
            <a:pPr>
              <a:spcBef>
                <a:spcPct val="20000"/>
              </a:spcBef>
              <a:buClrTx/>
              <a:buSzTx/>
              <a:buFontTx/>
              <a:buChar char="-"/>
            </a:pPr>
            <a:r>
              <a:rPr lang="en-US" altLang="en-US" sz="2900" dirty="0">
                <a:solidFill>
                  <a:schemeClr val="tx1"/>
                </a:solidFill>
                <a:ea typeface="MS PGothic" panose="020B0600070205080204" pitchFamily="34" charset="-128"/>
              </a:rPr>
              <a:t>The group reviewed liaison feedback from Wi-Fi Alliance.</a:t>
            </a:r>
          </a:p>
          <a:p>
            <a:pPr>
              <a:spcBef>
                <a:spcPct val="20000"/>
              </a:spcBef>
              <a:buClrTx/>
              <a:buSzTx/>
              <a:buFontTx/>
              <a:buChar char="-"/>
            </a:pPr>
            <a:r>
              <a:rPr lang="en-US" altLang="en-US" sz="2900" dirty="0">
                <a:solidFill>
                  <a:schemeClr val="tx1"/>
                </a:solidFill>
                <a:ea typeface="MS PGothic" panose="020B0600070205080204" pitchFamily="34" charset="-128"/>
              </a:rPr>
              <a:t>Teleconference plan before Nov meeting was settled, on Dec 11th</a:t>
            </a:r>
          </a:p>
          <a:p>
            <a:pPr>
              <a:spcBef>
                <a:spcPct val="20000"/>
              </a:spcBef>
              <a:buClrTx/>
              <a:buSzTx/>
              <a:buFontTx/>
              <a:buChar char="-"/>
            </a:pPr>
            <a:r>
              <a:rPr lang="en-US" altLang="en-US" sz="2900" dirty="0">
                <a:solidFill>
                  <a:schemeClr val="tx1"/>
                </a:solidFill>
                <a:ea typeface="MS PGothic" panose="020B0600070205080204" pitchFamily="34" charset="-128"/>
              </a:rPr>
              <a:t>9 </a:t>
            </a:r>
            <a:r>
              <a:rPr lang="en-US" altLang="en-US" sz="2900" dirty="0">
                <a:solidFill>
                  <a:schemeClr val="tx1"/>
                </a:solidFill>
                <a:ea typeface="MS PGothic" panose="020B0600070205080204" pitchFamily="34" charset="-128"/>
              </a:rPr>
              <a:t>submissions on topics of </a:t>
            </a:r>
            <a:r>
              <a:rPr lang="en-US" altLang="en-US" sz="2900" dirty="0">
                <a:solidFill>
                  <a:schemeClr val="tx1"/>
                </a:solidFill>
                <a:ea typeface="MS PGothic" panose="020B0600070205080204" pitchFamily="34" charset="-128"/>
              </a:rPr>
              <a:t>use cases, channel model and technical feasibility were presented and discussed.</a:t>
            </a:r>
            <a:endParaRPr lang="en-US" sz="2900" dirty="0"/>
          </a:p>
        </p:txBody>
      </p:sp>
      <p:sp>
        <p:nvSpPr>
          <p:cNvPr id="19460" name="灯片编号占位符 3">
            <a:extLst>
              <a:ext uri="{FF2B5EF4-FFF2-40B4-BE49-F238E27FC236}">
                <a16:creationId xmlns:a16="http://schemas.microsoft.com/office/drawing/2014/main" xmlns="" id="{548A6D8A-AFDC-4E13-A6E7-EED634F2E707}"/>
              </a:ext>
            </a:extLst>
          </p:cNvPr>
          <p:cNvSpPr>
            <a:spLocks noGrp="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rgbClr val="000000"/>
                </a:solidFill>
                <a:latin typeface="Times New Roman" panose="02020603050405020304" pitchFamily="18" charset="0"/>
                <a:ea typeface="MS Gothic" panose="020B0609070205080204" pitchFamily="49" charset="-128"/>
              </a:defRPr>
            </a:lvl1pPr>
            <a:lvl2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MS Gothic" panose="020B0609070205080204" pitchFamily="49" charset="-128"/>
              </a:defRPr>
            </a:lvl2pPr>
            <a:lvl3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anose="02020603050405020304" pitchFamily="18" charset="0"/>
                <a:ea typeface="MS Gothic" panose="020B0609070205080204" pitchFamily="49" charset="-128"/>
              </a:defRPr>
            </a:lvl3pPr>
            <a:lvl4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4pPr>
            <a:lvl5pPr>
              <a:spcBef>
                <a:spcPts val="4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5pPr>
            <a:lvl6pPr marL="25146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6pPr>
            <a:lvl7pPr marL="29718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7pPr>
            <a:lvl8pPr marL="34290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8pPr>
            <a:lvl9pPr marL="3886200" indent="-228600" defTabSz="449263" fontAlgn="base">
              <a:spcBef>
                <a:spcPts val="4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Times New Roman" panose="02020603050405020304" pitchFamily="18" charset="0"/>
                <a:ea typeface="MS Gothic" panose="020B0609070205080204" pitchFamily="49" charset="-128"/>
              </a:defRPr>
            </a:lvl9pPr>
          </a:lstStyle>
          <a:p>
            <a:pPr>
              <a:spcBef>
                <a:spcPct val="0"/>
              </a:spcBef>
              <a:buFontTx/>
              <a:buNone/>
            </a:pPr>
            <a:r>
              <a:rPr lang="en-US" altLang="en-US" sz="1200" b="0">
                <a:solidFill>
                  <a:schemeClr val="tx1"/>
                </a:solidFill>
                <a:ea typeface="MS PGothic" panose="020B0600070205080204" pitchFamily="34" charset="-128"/>
                <a:cs typeface="Arial Unicode MS" panose="020B0604020202020204" pitchFamily="34" charset="-128"/>
              </a:rPr>
              <a:t>Slide </a:t>
            </a:r>
            <a:fld id="{2C41C87B-5680-448A-80C1-C50BF4FA17C2}" type="slidenum">
              <a:rPr lang="en-US" altLang="en-US" sz="1200" b="0">
                <a:solidFill>
                  <a:schemeClr val="tx1"/>
                </a:solidFill>
                <a:ea typeface="MS PGothic" panose="020B0600070205080204" pitchFamily="34" charset="-128"/>
                <a:cs typeface="Arial Unicode MS" panose="020B0604020202020204" pitchFamily="34" charset="-128"/>
              </a:rPr>
              <a:pPr>
                <a:spcBef>
                  <a:spcPct val="0"/>
                </a:spcBef>
                <a:buFontTx/>
                <a:buNone/>
              </a:pPr>
              <a:t>107</a:t>
            </a:fld>
            <a:endParaRPr lang="en-US" altLang="en-US" sz="1200" b="0">
              <a:solidFill>
                <a:schemeClr val="tx1"/>
              </a:solidFill>
              <a:ea typeface="MS PGothic" panose="020B0600070205080204" pitchFamily="34" charset="-128"/>
              <a:cs typeface="Arial Unicode MS" panose="020B0604020202020204" pitchFamily="34" charset="-128"/>
            </a:endParaRPr>
          </a:p>
        </p:txBody>
      </p:sp>
      <p:sp>
        <p:nvSpPr>
          <p:cNvPr id="19458" name="日期占位符 1">
            <a:extLst>
              <a:ext uri="{FF2B5EF4-FFF2-40B4-BE49-F238E27FC236}">
                <a16:creationId xmlns:a16="http://schemas.microsoft.com/office/drawing/2014/main" xmlns="" id="{67D14339-D42D-45DB-8332-6253F8638EEC}"/>
              </a:ext>
            </a:extLst>
          </p:cNvPr>
          <p:cNvSpPr>
            <a:spLocks noGrp="1" noChangeArrowheads="1"/>
          </p:cNvSpPr>
          <p:nvPr>
            <p:ph type="dt"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smtClean="0">
                <a:solidFill>
                  <a:srgbClr val="000000"/>
                </a:solidFill>
                <a:ea typeface="Arial Unicode MS" panose="020B0604020202020204" pitchFamily="34" charset="-128"/>
                <a:cs typeface="Arial Unicode MS" panose="020B0604020202020204" pitchFamily="34" charset="-128"/>
              </a:rPr>
              <a:t>November 2018</a:t>
            </a:r>
            <a:endParaRPr lang="en-US" altLang="en-US" sz="1800" dirty="0">
              <a:solidFill>
                <a:srgbClr val="000000"/>
              </a:solidFill>
              <a:ea typeface="Arial Unicode MS" panose="020B0604020202020204" pitchFamily="34" charset="-128"/>
              <a:cs typeface="Arial Unicode MS" panose="020B0604020202020204" pitchFamily="34" charset="-128"/>
            </a:endParaRPr>
          </a:p>
        </p:txBody>
      </p:sp>
      <p:sp>
        <p:nvSpPr>
          <p:cNvPr id="7" name="Footer Placeholder 4"/>
          <p:cNvSpPr>
            <a:spLocks noGrp="1"/>
          </p:cNvSpPr>
          <p:nvPr>
            <p:ph type="ftr" idx="14"/>
          </p:nvPr>
        </p:nvSpPr>
        <p:spPr>
          <a:xfrm>
            <a:off x="7024694" y="6475414"/>
            <a:ext cx="3041644" cy="180975"/>
          </a:xfrm>
        </p:spPr>
        <p:txBody>
          <a:bodyPr/>
          <a:lstStyle/>
          <a:p>
            <a:r>
              <a:rPr lang="en-GB" smtClean="0"/>
              <a:t>Robert Stacey (Intel)</a:t>
            </a:r>
            <a:endParaRPr lang="en-GB" dirty="0"/>
          </a:p>
        </p:txBody>
      </p:sp>
    </p:spTree>
    <p:extLst>
      <p:ext uri="{BB962C8B-B14F-4D97-AF65-F5344CB8AC3E}">
        <p14:creationId xmlns:p14="http://schemas.microsoft.com/office/powerpoint/2010/main" val="4125321119"/>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a:extLst>
              <a:ext uri="{FF2B5EF4-FFF2-40B4-BE49-F238E27FC236}">
                <a16:creationId xmlns:a16="http://schemas.microsoft.com/office/drawing/2014/main" xmlns="" id="{CB4F8DDF-7E6C-499D-8690-5B79DD1CDACF}"/>
              </a:ext>
            </a:extLst>
          </p:cNvPr>
          <p:cNvSpPr>
            <a:spLocks noGrp="1" noChangeArrowheads="1"/>
          </p:cNvSpPr>
          <p:nvPr>
            <p:ph type="title"/>
          </p:nvPr>
        </p:nvSpPr>
        <p:spPr>
          <a:xfrm>
            <a:off x="2209801" y="685800"/>
            <a:ext cx="7770813" cy="381000"/>
          </a:xfrm>
        </p:spPr>
        <p:txBody>
          <a:bodyPr/>
          <a:lstStyle/>
          <a:p>
            <a:r>
              <a:rPr lang="en-US" altLang="en-US" dirty="0"/>
              <a:t>Submissions from the week</a:t>
            </a:r>
          </a:p>
        </p:txBody>
      </p:sp>
      <p:sp>
        <p:nvSpPr>
          <p:cNvPr id="6" name="Content Placeholder 5">
            <a:extLst>
              <a:ext uri="{FF2B5EF4-FFF2-40B4-BE49-F238E27FC236}">
                <a16:creationId xmlns:a16="http://schemas.microsoft.com/office/drawing/2014/main" xmlns="" id="{24552FA6-D089-4140-B33B-138AA2EB50DF}"/>
              </a:ext>
            </a:extLst>
          </p:cNvPr>
          <p:cNvSpPr>
            <a:spLocks noGrp="1"/>
          </p:cNvSpPr>
          <p:nvPr>
            <p:ph idx="1"/>
          </p:nvPr>
        </p:nvSpPr>
        <p:spPr>
          <a:xfrm>
            <a:off x="990600" y="1262064"/>
            <a:ext cx="10210800" cy="5170487"/>
          </a:xfrm>
        </p:spPr>
        <p:txBody>
          <a:bodyPr>
            <a:normAutofit fontScale="92500" lnSpcReduction="20000"/>
          </a:bodyPr>
          <a:lstStyle/>
          <a:p>
            <a:pPr algn="just">
              <a:defRPr/>
            </a:pPr>
            <a:r>
              <a:rPr lang="en-GB" altLang="en-US" dirty="0" smtClean="0"/>
              <a:t>Submissions</a:t>
            </a:r>
          </a:p>
          <a:p>
            <a:pPr lvl="1" algn="just">
              <a:defRPr/>
            </a:pPr>
            <a:r>
              <a:rPr lang="en-US" altLang="en-US" sz="1800" dirty="0">
                <a:solidFill>
                  <a:schemeClr val="tx1"/>
                </a:solidFill>
              </a:rPr>
              <a:t>11-18/1541</a:t>
            </a:r>
            <a:r>
              <a:rPr lang="en-US" altLang="en-US" sz="1800" dirty="0">
                <a:solidFill>
                  <a:schemeClr val="tx1"/>
                </a:solidFill>
              </a:rPr>
              <a:t>, railway-use-cases-for-</a:t>
            </a:r>
            <a:r>
              <a:rPr lang="en-US" altLang="en-US" sz="1800" dirty="0" err="1">
                <a:solidFill>
                  <a:schemeClr val="tx1"/>
                </a:solidFill>
              </a:rPr>
              <a:t>ngv</a:t>
            </a:r>
            <a:r>
              <a:rPr lang="en-US" altLang="en-US" sz="1800" dirty="0">
                <a:solidFill>
                  <a:schemeClr val="tx1"/>
                </a:solidFill>
              </a:rPr>
              <a:t>, Stephan Sand (DLR)</a:t>
            </a:r>
          </a:p>
          <a:p>
            <a:pPr lvl="1" algn="just">
              <a:defRPr/>
            </a:pPr>
            <a:r>
              <a:rPr lang="en-US" altLang="en-US" sz="1800" dirty="0">
                <a:solidFill>
                  <a:schemeClr val="tx1"/>
                </a:solidFill>
              </a:rPr>
              <a:t>11-18/1927, Error correction message, Onn Haran (</a:t>
            </a:r>
            <a:r>
              <a:rPr lang="en-US" altLang="en-US" sz="1800" dirty="0" err="1">
                <a:solidFill>
                  <a:schemeClr val="tx1"/>
                </a:solidFill>
              </a:rPr>
              <a:t>Autotalks</a:t>
            </a:r>
            <a:r>
              <a:rPr lang="en-US" altLang="en-US" sz="1800" dirty="0">
                <a:solidFill>
                  <a:schemeClr val="tx1"/>
                </a:solidFill>
              </a:rPr>
              <a:t>)</a:t>
            </a:r>
          </a:p>
          <a:p>
            <a:pPr lvl="1" algn="just">
              <a:defRPr/>
            </a:pPr>
            <a:r>
              <a:rPr lang="en-US" altLang="en-US" sz="1800" dirty="0">
                <a:solidFill>
                  <a:schemeClr val="tx1"/>
                </a:solidFill>
              </a:rPr>
              <a:t>11-18/1928, The impact of multi-channel operation, Onn Haran (</a:t>
            </a:r>
            <a:r>
              <a:rPr lang="en-US" altLang="en-US" sz="1800" dirty="0" err="1">
                <a:solidFill>
                  <a:schemeClr val="tx1"/>
                </a:solidFill>
              </a:rPr>
              <a:t>Autotalks</a:t>
            </a:r>
            <a:r>
              <a:rPr lang="en-US" altLang="en-US" sz="1800" dirty="0">
                <a:solidFill>
                  <a:schemeClr val="tx1"/>
                </a:solidFill>
              </a:rPr>
              <a:t>)</a:t>
            </a:r>
          </a:p>
          <a:p>
            <a:pPr lvl="1" algn="just">
              <a:defRPr/>
            </a:pPr>
            <a:r>
              <a:rPr lang="en-US" altLang="en-US" sz="1800" dirty="0">
                <a:solidFill>
                  <a:schemeClr val="tx1"/>
                </a:solidFill>
              </a:rPr>
              <a:t>11-18/1945, </a:t>
            </a:r>
            <a:r>
              <a:rPr lang="en-US" altLang="zh-CN" sz="1800" dirty="0">
                <a:solidFill>
                  <a:schemeClr val="tx1"/>
                </a:solidFill>
              </a:rPr>
              <a:t>Work breakdown for P802.11bd, James </a:t>
            </a:r>
            <a:r>
              <a:rPr lang="en-US" altLang="zh-CN" sz="1800" dirty="0" err="1">
                <a:solidFill>
                  <a:schemeClr val="tx1"/>
                </a:solidFill>
              </a:rPr>
              <a:t>Lepp</a:t>
            </a:r>
            <a:r>
              <a:rPr lang="en-US" altLang="zh-CN" sz="1800" dirty="0">
                <a:solidFill>
                  <a:schemeClr val="tx1"/>
                </a:solidFill>
              </a:rPr>
              <a:t> (BlackBerry)</a:t>
            </a:r>
          </a:p>
          <a:p>
            <a:pPr lvl="1" algn="just">
              <a:defRPr/>
            </a:pPr>
            <a:r>
              <a:rPr lang="en-US" altLang="zh-CN" sz="1800" dirty="0"/>
              <a:t>11-18/1951, </a:t>
            </a:r>
            <a:r>
              <a:rPr lang="en-US" altLang="zh-CN" sz="1800" dirty="0" err="1"/>
              <a:t>etsi</a:t>
            </a:r>
            <a:r>
              <a:rPr lang="en-US" altLang="zh-CN" sz="1800" dirty="0"/>
              <a:t>-cooperative-awareness-message-cam-generation-rules, </a:t>
            </a:r>
            <a:r>
              <a:rPr lang="en-US" altLang="zh-CN" sz="1800" dirty="0" err="1"/>
              <a:t>Friedbert</a:t>
            </a:r>
            <a:r>
              <a:rPr lang="en-US" altLang="zh-CN" sz="1800" dirty="0"/>
              <a:t> Berens (</a:t>
            </a:r>
            <a:r>
              <a:rPr lang="en-US" altLang="zh-CN" sz="1800" dirty="0" err="1"/>
              <a:t>FBConsulting</a:t>
            </a:r>
            <a:r>
              <a:rPr lang="en-US" altLang="zh-CN" sz="1800" dirty="0"/>
              <a:t> </a:t>
            </a:r>
            <a:r>
              <a:rPr lang="en-US" altLang="zh-CN" sz="1800" dirty="0" err="1"/>
              <a:t>Sarl</a:t>
            </a:r>
            <a:r>
              <a:rPr lang="en-US" altLang="zh-CN" sz="1800" dirty="0"/>
              <a:t>)</a:t>
            </a:r>
          </a:p>
          <a:p>
            <a:pPr lvl="1" algn="just">
              <a:defRPr/>
            </a:pPr>
            <a:r>
              <a:rPr lang="en-US" altLang="en-US" sz="1800" dirty="0"/>
              <a:t>11-18/1956, </a:t>
            </a:r>
            <a:r>
              <a:rPr lang="en-US" altLang="zh-CN" sz="1800" dirty="0"/>
              <a:t>V2X Reed-Solomon Simulation Model, </a:t>
            </a:r>
            <a:r>
              <a:rPr lang="en-US" altLang="zh-CN" sz="1800" dirty="0" err="1"/>
              <a:t>Ioannis</a:t>
            </a:r>
            <a:r>
              <a:rPr lang="en-US" altLang="zh-CN" sz="1800" dirty="0"/>
              <a:t> Sarris (u-box)</a:t>
            </a:r>
          </a:p>
          <a:p>
            <a:pPr lvl="1" algn="just">
              <a:defRPr/>
            </a:pPr>
            <a:r>
              <a:rPr lang="en-US" altLang="en-US" sz="1800" dirty="0"/>
              <a:t>11-18/1964, </a:t>
            </a:r>
            <a:r>
              <a:rPr lang="en-US" altLang="zh-CN" sz="1800" dirty="0"/>
              <a:t>simulation-of-LTE-V-and-WAVE, Nan Li (ZTE)</a:t>
            </a:r>
          </a:p>
          <a:p>
            <a:pPr lvl="1" algn="just">
              <a:defRPr/>
            </a:pPr>
            <a:r>
              <a:rPr lang="en-US" altLang="zh-CN" sz="1800" dirty="0"/>
              <a:t>11-18/1971, NGV Indication within Legacy Broadcast PPDU, </a:t>
            </a:r>
            <a:r>
              <a:rPr lang="en-US" altLang="zh-CN" sz="1800" dirty="0" err="1"/>
              <a:t>Liwen</a:t>
            </a:r>
            <a:r>
              <a:rPr lang="en-US" altLang="zh-CN" sz="1800" dirty="0"/>
              <a:t> Chu (Marvell</a:t>
            </a:r>
            <a:r>
              <a:rPr lang="en-US" altLang="zh-CN" sz="1800" dirty="0"/>
              <a:t>) (Not present)</a:t>
            </a:r>
            <a:endParaRPr lang="en-US" altLang="zh-CN" sz="1800" dirty="0"/>
          </a:p>
          <a:p>
            <a:pPr lvl="1" algn="just">
              <a:defRPr/>
            </a:pPr>
            <a:r>
              <a:rPr lang="en-US" altLang="en-US" sz="1800" dirty="0"/>
              <a:t>11-18/1977, </a:t>
            </a:r>
            <a:r>
              <a:rPr lang="en-US" altLang="zh-CN" sz="1800" dirty="0"/>
              <a:t>Use Cases for NGV using High Data Rate, Hiroyuki </a:t>
            </a:r>
            <a:r>
              <a:rPr lang="en-US" altLang="zh-CN" sz="1800" dirty="0" err="1"/>
              <a:t>Motozuka</a:t>
            </a:r>
            <a:r>
              <a:rPr lang="en-US" altLang="zh-CN" sz="1800" dirty="0"/>
              <a:t> (Panasonic)</a:t>
            </a:r>
          </a:p>
          <a:p>
            <a:pPr lvl="1" algn="just">
              <a:defRPr/>
            </a:pPr>
            <a:r>
              <a:rPr lang="en-US" altLang="en-US" sz="1800" dirty="0"/>
              <a:t>11-18/1994, </a:t>
            </a:r>
            <a:r>
              <a:rPr lang="en-US" altLang="zh-CN" sz="1800" dirty="0"/>
              <a:t>Consideration of Common Doppler in C2C </a:t>
            </a:r>
            <a:r>
              <a:rPr lang="en-US" altLang="zh-CN" sz="1800" dirty="0"/>
              <a:t>Channels, </a:t>
            </a:r>
            <a:r>
              <a:rPr lang="en-US" altLang="zh-CN" sz="1800" dirty="0" err="1"/>
              <a:t>Sudhir</a:t>
            </a:r>
            <a:r>
              <a:rPr lang="en-US" altLang="zh-CN" sz="1800" dirty="0"/>
              <a:t> </a:t>
            </a:r>
            <a:r>
              <a:rPr lang="en-US" altLang="zh-CN" sz="1800" dirty="0"/>
              <a:t>(Marvell)</a:t>
            </a:r>
            <a:endParaRPr lang="en-GB" altLang="en-US" sz="1800" dirty="0"/>
          </a:p>
          <a:p>
            <a:pPr lvl="1" algn="just">
              <a:defRPr/>
            </a:pPr>
            <a:endParaRPr lang="en-GB" altLang="en-US" dirty="0" smtClean="0">
              <a:solidFill>
                <a:schemeClr val="tx1"/>
              </a:solidFill>
            </a:endParaRPr>
          </a:p>
          <a:p>
            <a:pPr algn="just">
              <a:defRPr/>
            </a:pPr>
            <a:r>
              <a:rPr lang="en-GB" altLang="en-US" dirty="0" smtClean="0">
                <a:solidFill>
                  <a:schemeClr val="tx1"/>
                </a:solidFill>
              </a:rPr>
              <a:t>Official SG documents</a:t>
            </a:r>
          </a:p>
          <a:p>
            <a:pPr lvl="1" algn="just">
              <a:defRPr/>
            </a:pPr>
            <a:r>
              <a:rPr lang="en-GB" altLang="en-US" sz="1700" dirty="0">
                <a:solidFill>
                  <a:schemeClr val="tx1"/>
                </a:solidFill>
              </a:rPr>
              <a:t>PAR: 		</a:t>
            </a:r>
            <a:r>
              <a:rPr lang="en-GB" altLang="en-US" sz="1700" dirty="0">
                <a:solidFill>
                  <a:srgbClr val="FF0000"/>
                </a:solidFill>
              </a:rPr>
              <a:t>11-18/0861r9, 	approved by SG </a:t>
            </a:r>
          </a:p>
          <a:p>
            <a:pPr lvl="1" algn="just">
              <a:defRPr/>
            </a:pPr>
            <a:r>
              <a:rPr lang="en-GB" altLang="en-US" sz="1700" dirty="0">
                <a:solidFill>
                  <a:schemeClr val="tx1"/>
                </a:solidFill>
              </a:rPr>
              <a:t>CSD: 		11-18/0862r3,	approved by SG</a:t>
            </a:r>
          </a:p>
          <a:p>
            <a:pPr lvl="1" algn="just">
              <a:defRPr/>
            </a:pPr>
            <a:r>
              <a:rPr lang="en-GB" altLang="en-US" sz="1700" dirty="0">
                <a:solidFill>
                  <a:schemeClr val="tx1"/>
                </a:solidFill>
              </a:rPr>
              <a:t>Use Cases: 	</a:t>
            </a:r>
            <a:r>
              <a:rPr lang="en-GB" altLang="en-US" sz="1700" dirty="0">
                <a:solidFill>
                  <a:srgbClr val="FF0000"/>
                </a:solidFill>
              </a:rPr>
              <a:t>11-18/1323r2</a:t>
            </a:r>
            <a:r>
              <a:rPr lang="en-GB" altLang="en-US" sz="1700" dirty="0">
                <a:solidFill>
                  <a:schemeClr val="tx1"/>
                </a:solidFill>
              </a:rPr>
              <a:t>,	approved by SG</a:t>
            </a:r>
          </a:p>
          <a:p>
            <a:pPr lvl="1" algn="just">
              <a:defRPr/>
            </a:pPr>
            <a:r>
              <a:rPr lang="en-GB" altLang="en-US" sz="1700" dirty="0">
                <a:solidFill>
                  <a:schemeClr val="tx1"/>
                </a:solidFill>
              </a:rPr>
              <a:t>Liaison:		11-18/1303r2, 	approved by SG</a:t>
            </a:r>
            <a:r>
              <a:rPr lang="en-GB" altLang="en-US" sz="1700" dirty="0">
                <a:solidFill>
                  <a:schemeClr val="tx1"/>
                </a:solidFill>
              </a:rPr>
              <a:t> </a:t>
            </a:r>
            <a:r>
              <a:rPr lang="en-GB" altLang="en-US" sz="1700" dirty="0">
                <a:solidFill>
                  <a:schemeClr val="tx1"/>
                </a:solidFill>
              </a:rPr>
              <a:t>and WG</a:t>
            </a:r>
            <a:endParaRPr lang="en-GB" altLang="en-US" sz="1700" dirty="0">
              <a:solidFill>
                <a:schemeClr val="tx1"/>
              </a:solidFill>
            </a:endParaRPr>
          </a:p>
        </p:txBody>
      </p:sp>
      <p:sp>
        <p:nvSpPr>
          <p:cNvPr id="18438" name="Slide Number Placeholder 3">
            <a:extLst>
              <a:ext uri="{FF2B5EF4-FFF2-40B4-BE49-F238E27FC236}">
                <a16:creationId xmlns:a16="http://schemas.microsoft.com/office/drawing/2014/main" xmlns="" id="{69750D8E-6E36-4F0E-ADE9-9BE79651BD7A}"/>
              </a:ext>
            </a:extLst>
          </p:cNvPr>
          <p:cNvSpPr>
            <a:spLocks noGrp="1" noChangeArrowheads="1"/>
          </p:cNvSpPr>
          <p:nvPr>
            <p:ph type="sldNum"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200">
                <a:solidFill>
                  <a:srgbClr val="000000"/>
                </a:solidFill>
                <a:ea typeface="Arial Unicode MS" panose="020B0604020202020204" pitchFamily="34" charset="-128"/>
                <a:cs typeface="Arial Unicode MS" panose="020B0604020202020204" pitchFamily="34" charset="-128"/>
              </a:rPr>
              <a:t>Slide </a:t>
            </a:r>
            <a:fld id="{9624B909-9AF8-4646-8E08-EADA318A5722}" type="slidenum">
              <a:rPr lang="en-US" altLang="en-US" sz="1200">
                <a:solidFill>
                  <a:srgbClr val="000000"/>
                </a:solidFill>
                <a:ea typeface="Arial Unicode MS" panose="020B0604020202020204" pitchFamily="34" charset="-128"/>
                <a:cs typeface="Arial Unicode MS" panose="020B0604020202020204" pitchFamily="34" charset="-128"/>
              </a:rPr>
              <a:pPr>
                <a:buFont typeface="Times New Roman" panose="02020603050405020304" pitchFamily="18" charset="0"/>
                <a:buNone/>
              </a:pPr>
              <a:t>108</a:t>
            </a:fld>
            <a:endParaRPr lang="en-US" altLang="en-US" sz="1200">
              <a:solidFill>
                <a:srgbClr val="000000"/>
              </a:solidFill>
              <a:ea typeface="Arial Unicode MS" panose="020B0604020202020204" pitchFamily="34" charset="-128"/>
              <a:cs typeface="Arial Unicode MS" panose="020B0604020202020204" pitchFamily="34" charset="-128"/>
            </a:endParaRPr>
          </a:p>
        </p:txBody>
      </p:sp>
      <p:sp>
        <p:nvSpPr>
          <p:cNvPr id="18436" name="Date Placeholder 1">
            <a:extLst>
              <a:ext uri="{FF2B5EF4-FFF2-40B4-BE49-F238E27FC236}">
                <a16:creationId xmlns:a16="http://schemas.microsoft.com/office/drawing/2014/main" xmlns="" id="{AB388FD6-41F1-4448-9283-777761D3E9AF}"/>
              </a:ext>
            </a:extLst>
          </p:cNvPr>
          <p:cNvSpPr>
            <a:spLocks noGrp="1" noChangeArrowheads="1"/>
          </p:cNvSpPr>
          <p:nvPr>
            <p:ph type="dt"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anose="02020603050405020304" pitchFamily="18" charset="0"/>
                <a:ea typeface="MS Gothic" panose="020B0609070205080204" pitchFamily="49" charset="-128"/>
              </a:defRPr>
            </a:lvl9pPr>
          </a:lstStyle>
          <a:p>
            <a:pPr>
              <a:buFont typeface="Times New Roman" panose="02020603050405020304" pitchFamily="18" charset="0"/>
              <a:buNone/>
            </a:pPr>
            <a:r>
              <a:rPr lang="en-US" altLang="en-US" sz="1800" smtClean="0">
                <a:solidFill>
                  <a:srgbClr val="000000"/>
                </a:solidFill>
                <a:ea typeface="Arial Unicode MS" panose="020B0604020202020204" pitchFamily="34" charset="-128"/>
                <a:cs typeface="Arial Unicode MS" panose="020B0604020202020204" pitchFamily="34" charset="-128"/>
              </a:rPr>
              <a:t>November 2018</a:t>
            </a:r>
            <a:endParaRPr lang="en-US" altLang="en-US" sz="1800" dirty="0">
              <a:solidFill>
                <a:srgbClr val="000000"/>
              </a:solidFill>
              <a:ea typeface="Arial Unicode MS" panose="020B0604020202020204" pitchFamily="34" charset="-128"/>
              <a:cs typeface="Arial Unicode MS" panose="020B0604020202020204" pitchFamily="34" charset="-128"/>
            </a:endParaRPr>
          </a:p>
        </p:txBody>
      </p:sp>
      <p:sp>
        <p:nvSpPr>
          <p:cNvPr id="7" name="Footer Placeholder 4"/>
          <p:cNvSpPr>
            <a:spLocks noGrp="1"/>
          </p:cNvSpPr>
          <p:nvPr>
            <p:ph type="ftr" idx="14"/>
          </p:nvPr>
        </p:nvSpPr>
        <p:spPr>
          <a:xfrm>
            <a:off x="7024694" y="6475414"/>
            <a:ext cx="3041644" cy="180975"/>
          </a:xfrm>
        </p:spPr>
        <p:txBody>
          <a:bodyPr/>
          <a:lstStyle/>
          <a:p>
            <a:r>
              <a:rPr lang="en-GB" smtClean="0"/>
              <a:t>Robert Stacey (Intel)</a:t>
            </a:r>
            <a:endParaRPr lang="en-GB" dirty="0"/>
          </a:p>
        </p:txBody>
      </p:sp>
    </p:spTree>
    <p:extLst>
      <p:ext uri="{BB962C8B-B14F-4D97-AF65-F5344CB8AC3E}">
        <p14:creationId xmlns:p14="http://schemas.microsoft.com/office/powerpoint/2010/main" val="331729352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5B8BE7-048D-4C6C-95C1-5665FEF86B36}"/>
              </a:ext>
            </a:extLst>
          </p:cNvPr>
          <p:cNvSpPr>
            <a:spLocks noGrp="1"/>
          </p:cNvSpPr>
          <p:nvPr>
            <p:ph type="title"/>
          </p:nvPr>
        </p:nvSpPr>
        <p:spPr>
          <a:xfrm>
            <a:off x="2209801" y="685801"/>
            <a:ext cx="7770813" cy="685800"/>
          </a:xfrm>
        </p:spPr>
        <p:txBody>
          <a:bodyPr/>
          <a:lstStyle/>
          <a:p>
            <a:r>
              <a:rPr lang="en-US" dirty="0"/>
              <a:t>Next Steps</a:t>
            </a:r>
          </a:p>
        </p:txBody>
      </p:sp>
      <p:sp>
        <p:nvSpPr>
          <p:cNvPr id="3" name="Content Placeholder 2">
            <a:extLst>
              <a:ext uri="{FF2B5EF4-FFF2-40B4-BE49-F238E27FC236}">
                <a16:creationId xmlns:a16="http://schemas.microsoft.com/office/drawing/2014/main" xmlns="" id="{54D66123-1FE2-4F62-AE66-BEFF7B7022A0}"/>
              </a:ext>
            </a:extLst>
          </p:cNvPr>
          <p:cNvSpPr>
            <a:spLocks noGrp="1"/>
          </p:cNvSpPr>
          <p:nvPr>
            <p:ph idx="1"/>
          </p:nvPr>
        </p:nvSpPr>
        <p:spPr>
          <a:xfrm>
            <a:off x="2209801" y="1676401"/>
            <a:ext cx="7770813" cy="4418013"/>
          </a:xfrm>
        </p:spPr>
        <p:txBody>
          <a:bodyPr/>
          <a:lstStyle/>
          <a:p>
            <a:r>
              <a:rPr lang="en-US" dirty="0"/>
              <a:t>Telecon: </a:t>
            </a:r>
            <a:r>
              <a:rPr lang="en-US" dirty="0" smtClean="0"/>
              <a:t>Dec 11, 10:00am ~ 11:59am ET (to be confirmed by WG)</a:t>
            </a:r>
          </a:p>
          <a:p>
            <a:pPr lvl="1"/>
            <a:r>
              <a:rPr lang="en-US" dirty="0" smtClean="0"/>
              <a:t>- </a:t>
            </a:r>
            <a:r>
              <a:rPr lang="en-US" altLang="zh-CN" dirty="0" smtClean="0"/>
              <a:t>11-18/2044</a:t>
            </a:r>
            <a:r>
              <a:rPr lang="en-US" altLang="zh-CN" dirty="0"/>
              <a:t>, draft-reply-ls-from-802-11-to-wfa, Joseph Levy</a:t>
            </a:r>
          </a:p>
          <a:p>
            <a:endParaRPr lang="en-US" dirty="0" smtClean="0"/>
          </a:p>
          <a:p>
            <a:pPr lvl="1"/>
            <a:endParaRPr lang="en-US" dirty="0" smtClean="0"/>
          </a:p>
          <a:p>
            <a:r>
              <a:rPr lang="en-US" altLang="en-US" dirty="0" smtClean="0"/>
              <a:t>Goal </a:t>
            </a:r>
            <a:r>
              <a:rPr lang="en-US" altLang="en-US" dirty="0"/>
              <a:t>For </a:t>
            </a:r>
            <a:r>
              <a:rPr lang="en-US" altLang="en-US" dirty="0" smtClean="0"/>
              <a:t>Jan: form TG</a:t>
            </a:r>
          </a:p>
          <a:p>
            <a:pPr lvl="1"/>
            <a:endParaRPr lang="en-US" dirty="0" smtClean="0"/>
          </a:p>
          <a:p>
            <a:endParaRPr lang="en-US" dirty="0"/>
          </a:p>
        </p:txBody>
      </p:sp>
      <p:sp>
        <p:nvSpPr>
          <p:cNvPr id="4" name="Slide Number Placeholder 3">
            <a:extLst>
              <a:ext uri="{FF2B5EF4-FFF2-40B4-BE49-F238E27FC236}">
                <a16:creationId xmlns:a16="http://schemas.microsoft.com/office/drawing/2014/main" xmlns="" id="{EE925157-1A30-425D-8968-13D22408928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6" name="Date Placeholder 5">
            <a:extLst>
              <a:ext uri="{FF2B5EF4-FFF2-40B4-BE49-F238E27FC236}">
                <a16:creationId xmlns:a16="http://schemas.microsoft.com/office/drawing/2014/main" xmlns="" id="{BBDFAEF7-10ED-486D-A0CB-86AD6331A839}"/>
              </a:ext>
            </a:extLst>
          </p:cNvPr>
          <p:cNvSpPr>
            <a:spLocks noGrp="1"/>
          </p:cNvSpPr>
          <p:nvPr>
            <p:ph type="dt" idx="15"/>
          </p:nvPr>
        </p:nvSpPr>
        <p:spPr/>
        <p:txBody>
          <a:bodyPr/>
          <a:lstStyle/>
          <a:p>
            <a:r>
              <a:rPr lang="en-US" smtClean="0"/>
              <a:t>November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Robert Stacey (Intel)</a:t>
            </a:r>
            <a:endParaRPr lang="en-GB" dirty="0"/>
          </a:p>
        </p:txBody>
      </p:sp>
    </p:spTree>
    <p:extLst>
      <p:ext uri="{BB962C8B-B14F-4D97-AF65-F5344CB8AC3E}">
        <p14:creationId xmlns:p14="http://schemas.microsoft.com/office/powerpoint/2010/main" val="404993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November 2018</a:t>
            </a:r>
          </a:p>
        </p:txBody>
      </p:sp>
      <p:sp>
        <p:nvSpPr>
          <p:cNvPr id="3" name="Content Placeholder 2"/>
          <p:cNvSpPr>
            <a:spLocks noGrp="1"/>
          </p:cNvSpPr>
          <p:nvPr>
            <p:ph idx="1"/>
          </p:nvPr>
        </p:nvSpPr>
        <p:spPr>
          <a:xfrm>
            <a:off x="870412" y="1245066"/>
            <a:ext cx="11321588" cy="5016361"/>
          </a:xfrm>
        </p:spPr>
        <p:txBody>
          <a:bodyPr/>
          <a:lstStyle/>
          <a:p>
            <a:pPr marL="400050">
              <a:buFont typeface="Arial" panose="020B0604020202020204" pitchFamily="34" charset="0"/>
              <a:buChar char="•"/>
            </a:pPr>
            <a:r>
              <a:rPr lang="en-US" altLang="en-US" sz="2000" dirty="0"/>
              <a:t>Meeting Goals: </a:t>
            </a:r>
          </a:p>
          <a:p>
            <a:pPr marL="971550" lvl="1" indent="-457200">
              <a:buFont typeface="+mj-lt"/>
              <a:buAutoNum type="arabicPeriod"/>
            </a:pPr>
            <a:r>
              <a:rPr lang="en-US" altLang="en-US" dirty="0"/>
              <a:t>Review AANI SC status and activities </a:t>
            </a:r>
          </a:p>
          <a:p>
            <a:pPr marL="971550" lvl="1" indent="-457200">
              <a:buFont typeface="+mj-lt"/>
              <a:buAutoNum type="arabicPeriod"/>
            </a:pPr>
            <a:r>
              <a:rPr lang="en-US" altLang="en-US" dirty="0"/>
              <a:t>Review 802.11 technical performance relative to IMT-2020 requirements contributions </a:t>
            </a:r>
          </a:p>
          <a:p>
            <a:pPr marL="971550" lvl="1" indent="-457200">
              <a:buFont typeface="+mj-lt"/>
              <a:buAutoNum type="arabicPeriod"/>
            </a:pPr>
            <a:r>
              <a:rPr lang="en-US" altLang="en-US" dirty="0"/>
              <a:t>Finalize and agree Liaison Statement on 802.11 Technical performance relative to IMT-2020 requirements.</a:t>
            </a:r>
          </a:p>
          <a:p>
            <a:pPr marL="400050">
              <a:buFont typeface="Arial" panose="020B0604020202020204" pitchFamily="34" charset="0"/>
              <a:buChar char="•"/>
            </a:pPr>
            <a:r>
              <a:rPr lang="en-US" altLang="en-US" sz="2000" dirty="0"/>
              <a:t>Agenda:</a:t>
            </a:r>
            <a:r>
              <a:rPr lang="en-US" altLang="en-US" sz="2000" b="0" dirty="0"/>
              <a:t> </a:t>
            </a:r>
            <a:r>
              <a:rPr lang="en-US" altLang="en-US" sz="2000" b="0" dirty="0">
                <a:hlinkClick r:id="rId2"/>
              </a:rPr>
              <a:t>11-18/1721r2</a:t>
            </a:r>
            <a:r>
              <a:rPr lang="en-US" altLang="en-US" sz="2000" b="0" dirty="0"/>
              <a:t> , met for 2 hours one session Monday PM2  </a:t>
            </a:r>
            <a:r>
              <a:rPr lang="en-US" altLang="en-US" sz="2000" dirty="0"/>
              <a:t>Minutes: </a:t>
            </a:r>
            <a:r>
              <a:rPr lang="en-US" altLang="en-US" sz="2000" b="0" dirty="0">
                <a:hlinkClick r:id="rId3"/>
              </a:rPr>
              <a:t>11-18/2051r0</a:t>
            </a:r>
            <a:endParaRPr lang="en-US" altLang="en-US" sz="2000" b="0" dirty="0"/>
          </a:p>
          <a:p>
            <a:pPr marL="400050">
              <a:buFont typeface="Arial" panose="020B0604020202020204" pitchFamily="34" charset="0"/>
              <a:buChar char="•"/>
            </a:pPr>
            <a:r>
              <a:rPr lang="en-US" altLang="en-US" sz="2800" dirty="0"/>
              <a:t>Reviewed AANI SC status and activity</a:t>
            </a:r>
          </a:p>
          <a:p>
            <a:pPr marL="400050">
              <a:buFont typeface="Arial" panose="020B0604020202020204" pitchFamily="34" charset="0"/>
              <a:buChar char="•"/>
            </a:pPr>
            <a:r>
              <a:rPr lang="en-US" altLang="en-US" sz="2800" dirty="0"/>
              <a:t>Reviewed contributions (list provided on following slide)</a:t>
            </a:r>
          </a:p>
          <a:p>
            <a:pPr marL="400050">
              <a:buFont typeface="Arial" panose="020B0604020202020204" pitchFamily="34" charset="0"/>
              <a:buChar char="•"/>
            </a:pPr>
            <a:r>
              <a:rPr lang="en-US" sz="2800" dirty="0"/>
              <a:t>802.11 WG Approved </a:t>
            </a:r>
            <a:r>
              <a:rPr lang="en-US" altLang="en-US" sz="2800" dirty="0"/>
              <a:t>LS to 3GPP: </a:t>
            </a:r>
            <a:r>
              <a:rPr lang="en-US" sz="2800" dirty="0">
                <a:hlinkClick r:id="rId4"/>
              </a:rPr>
              <a:t>11-18/1340r6</a:t>
            </a:r>
            <a:r>
              <a:rPr lang="en-US" sz="2800" dirty="0"/>
              <a:t> – </a:t>
            </a:r>
            <a:r>
              <a:rPr lang="en-US" sz="2800" b="0" dirty="0"/>
              <a:t>“Proposed LS to 3GPP/WFA/WBA on the studies done regarding benchmarking of 802.11ax capabilities”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Joe Levy (InterDigital)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17159574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110</a:t>
            </a:fld>
            <a:endParaRPr lang="en-GB" dirty="0"/>
          </a:p>
        </p:txBody>
      </p:sp>
      <p:sp>
        <p:nvSpPr>
          <p:cNvPr id="3073" name="Rectangle 1"/>
          <p:cNvSpPr>
            <a:spLocks noGrp="1" noChangeArrowheads="1"/>
          </p:cNvSpPr>
          <p:nvPr>
            <p:ph type="title"/>
          </p:nvPr>
        </p:nvSpPr>
        <p:spPr>
          <a:xfrm>
            <a:off x="2247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2018-11-15</a:t>
            </a:r>
          </a:p>
        </p:txBody>
      </p:sp>
      <p:graphicFrame>
        <p:nvGraphicFramePr>
          <p:cNvPr id="3075" name="Object 3"/>
          <p:cNvGraphicFramePr>
            <a:graphicFrameLocks noChangeAspect="1"/>
          </p:cNvGraphicFramePr>
          <p:nvPr>
            <p:extLst/>
          </p:nvPr>
        </p:nvGraphicFramePr>
        <p:xfrm>
          <a:off x="2041526" y="2281238"/>
          <a:ext cx="8081963" cy="2481262"/>
        </p:xfrm>
        <a:graphic>
          <a:graphicData uri="http://schemas.openxmlformats.org/presentationml/2006/ole">
            <mc:AlternateContent xmlns:mc="http://schemas.openxmlformats.org/markup-compatibility/2006">
              <mc:Choice xmlns:v="urn:schemas-microsoft-com:vml" Requires="v">
                <p:oleObj spid="_x0000_s52233" name="Document" r:id="rId4" imgW="8245941" imgH="2538755" progId="Word.Document.8">
                  <p:embed/>
                </p:oleObj>
              </mc:Choice>
              <mc:Fallback>
                <p:oleObj name="Document" r:id="rId4" imgW="8245941" imgH="2538755" progId="Word.Document.8">
                  <p:embed/>
                  <p:pic>
                    <p:nvPicPr>
                      <p:cNvPr id="0" name=""/>
                      <p:cNvPicPr>
                        <a:picLocks noChangeAspect="1" noChangeArrowheads="1"/>
                      </p:cNvPicPr>
                      <p:nvPr/>
                    </p:nvPicPr>
                    <p:blipFill>
                      <a:blip r:embed="rId5"/>
                      <a:srcRect/>
                      <a:stretch>
                        <a:fillRect/>
                      </a:stretch>
                    </p:blipFill>
                    <p:spPr bwMode="auto">
                      <a:xfrm>
                        <a:off x="2041526" y="2281238"/>
                        <a:ext cx="8081963" cy="2481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4533730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1" y="685801"/>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closing report for the RTA TIG for the November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111</a:t>
            </a:fld>
            <a:endParaRPr lang="en-GB"/>
          </a:p>
        </p:txBody>
      </p:sp>
      <p:sp>
        <p:nvSpPr>
          <p:cNvPr id="5" name="Footer Placeholder 4"/>
          <p:cNvSpPr>
            <a:spLocks noGrp="1"/>
          </p:cNvSpPr>
          <p:nvPr>
            <p:ph type="ftr" idx="14"/>
          </p:nvPr>
        </p:nvSpPr>
        <p:spPr>
          <a:xfrm>
            <a:off x="6881818" y="6475414"/>
            <a:ext cx="3184520" cy="153987"/>
          </a:xfrm>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310766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CA" b="0" dirty="0"/>
              <a:t>Approved teleconference minutes</a:t>
            </a:r>
          </a:p>
          <a:p>
            <a:pPr>
              <a:buFont typeface="Arial" panose="020B0604020202020204" pitchFamily="34" charset="0"/>
              <a:buChar char="•"/>
            </a:pPr>
            <a:r>
              <a:rPr lang="en-CA" b="0" dirty="0"/>
              <a:t>The TIG reviewed 8 presentations</a:t>
            </a:r>
          </a:p>
          <a:p>
            <a:pPr lvl="1">
              <a:buFont typeface="Arial" panose="020B0604020202020204" pitchFamily="34" charset="0"/>
              <a:buChar char="•"/>
            </a:pPr>
            <a:endParaRPr lang="en-CA" b="0" dirty="0"/>
          </a:p>
          <a:p>
            <a:pPr lvl="1">
              <a:buFont typeface="Arial" panose="020B0604020202020204" pitchFamily="34" charset="0"/>
              <a:buChar char="•"/>
            </a:pPr>
            <a:endParaRPr lang="en-CA" dirty="0"/>
          </a:p>
          <a:p>
            <a:pPr lvl="1">
              <a:buFont typeface="Arial" panose="020B0604020202020204" pitchFamily="34" charset="0"/>
              <a:buChar char="•"/>
            </a:pPr>
            <a:endParaRPr lang="en-CA" b="0" dirty="0"/>
          </a:p>
          <a:p>
            <a:pPr marL="457200" lvl="1" indent="0"/>
            <a:endParaRPr lang="en-CA" b="0" dirty="0"/>
          </a:p>
          <a:p>
            <a:pPr>
              <a:buFont typeface="Arial" panose="020B0604020202020204" pitchFamily="34" charset="0"/>
              <a:buChar char="•"/>
            </a:pPr>
            <a:endParaRPr lang="en-CA" b="0" dirty="0"/>
          </a:p>
          <a:p>
            <a:pPr>
              <a:buFont typeface="Arial" panose="020B0604020202020204" pitchFamily="34" charset="0"/>
              <a:buChar char="•"/>
            </a:pPr>
            <a:endParaRPr lang="en-CA" b="0" dirty="0"/>
          </a:p>
          <a:p>
            <a:pPr>
              <a:buFont typeface="Arial" panose="020B0604020202020204" pitchFamily="34" charset="0"/>
              <a:buChar char="•"/>
            </a:pPr>
            <a:endParaRPr lang="en-CA" b="0" dirty="0"/>
          </a:p>
          <a:p>
            <a:pPr>
              <a:buFont typeface="Arial" panose="020B0604020202020204" pitchFamily="34" charset="0"/>
              <a:buChar char="•"/>
            </a:pPr>
            <a:r>
              <a:rPr lang="en-CA" b="0" dirty="0"/>
              <a:t>Pulled together a partial draft of the RTA TIG report</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4" name="Footer Placeholder 3"/>
          <p:cNvSpPr>
            <a:spLocks noGrp="1"/>
          </p:cNvSpPr>
          <p:nvPr>
            <p:ph type="ftr" idx="14"/>
          </p:nvPr>
        </p:nvSpPr>
        <p:spPr/>
        <p:txBody>
          <a:bodyPr/>
          <a:lstStyle/>
          <a:p>
            <a:r>
              <a:rPr lang="en-GB" smtClean="0"/>
              <a:t>Robert Stacey (Intel)</a:t>
            </a:r>
            <a:endParaRPr lang="en-GB" dirty="0"/>
          </a:p>
        </p:txBody>
      </p:sp>
      <p:sp>
        <p:nvSpPr>
          <p:cNvPr id="5" name="Date Placeholder 4"/>
          <p:cNvSpPr>
            <a:spLocks noGrp="1"/>
          </p:cNvSpPr>
          <p:nvPr>
            <p:ph type="dt" idx="15"/>
          </p:nvPr>
        </p:nvSpPr>
        <p:spPr/>
        <p:txBody>
          <a:bodyPr/>
          <a:lstStyle/>
          <a:p>
            <a:r>
              <a:rPr lang="en-US" smtClean="0"/>
              <a:t>November 2018</a:t>
            </a:r>
            <a:endParaRPr lang="en-GB" dirty="0"/>
          </a:p>
        </p:txBody>
      </p:sp>
      <p:sp>
        <p:nvSpPr>
          <p:cNvPr id="6" name="Title 5"/>
          <p:cNvSpPr>
            <a:spLocks noGrp="1"/>
          </p:cNvSpPr>
          <p:nvPr>
            <p:ph type="title"/>
          </p:nvPr>
        </p:nvSpPr>
        <p:spPr/>
        <p:txBody>
          <a:bodyPr/>
          <a:lstStyle/>
          <a:p>
            <a:pPr algn="l"/>
            <a:r>
              <a:rPr lang="en-US" dirty="0"/>
              <a:t>Work Completed</a:t>
            </a:r>
          </a:p>
        </p:txBody>
      </p:sp>
      <p:graphicFrame>
        <p:nvGraphicFramePr>
          <p:cNvPr id="9" name="Content Placeholder 6">
            <a:extLst>
              <a:ext uri="{FF2B5EF4-FFF2-40B4-BE49-F238E27FC236}">
                <a16:creationId xmlns="" xmlns:a16="http://schemas.microsoft.com/office/drawing/2014/main" id="{32B28E7C-BA21-47D5-B487-D06A7044A686}"/>
              </a:ext>
            </a:extLst>
          </p:cNvPr>
          <p:cNvGraphicFramePr>
            <a:graphicFrameLocks/>
          </p:cNvGraphicFramePr>
          <p:nvPr>
            <p:extLst/>
          </p:nvPr>
        </p:nvGraphicFramePr>
        <p:xfrm>
          <a:off x="2971800" y="2872142"/>
          <a:ext cx="6057900" cy="2842858"/>
        </p:xfrm>
        <a:graphic>
          <a:graphicData uri="http://schemas.openxmlformats.org/drawingml/2006/table">
            <a:tbl>
              <a:tblPr>
                <a:tableStyleId>{5C22544A-7EE6-4342-B048-85BDC9FD1C3A}</a:tableStyleId>
              </a:tblPr>
              <a:tblGrid>
                <a:gridCol w="1615014">
                  <a:extLst>
                    <a:ext uri="{9D8B030D-6E8A-4147-A177-3AD203B41FA5}">
                      <a16:colId xmlns="" xmlns:a16="http://schemas.microsoft.com/office/drawing/2014/main" val="2283468912"/>
                    </a:ext>
                  </a:extLst>
                </a:gridCol>
                <a:gridCol w="2922326">
                  <a:extLst>
                    <a:ext uri="{9D8B030D-6E8A-4147-A177-3AD203B41FA5}">
                      <a16:colId xmlns="" xmlns:a16="http://schemas.microsoft.com/office/drawing/2014/main" val="4045702664"/>
                    </a:ext>
                  </a:extLst>
                </a:gridCol>
                <a:gridCol w="1520560">
                  <a:extLst>
                    <a:ext uri="{9D8B030D-6E8A-4147-A177-3AD203B41FA5}">
                      <a16:colId xmlns="" xmlns:a16="http://schemas.microsoft.com/office/drawing/2014/main" val="3668639404"/>
                    </a:ext>
                  </a:extLst>
                </a:gridCol>
              </a:tblGrid>
              <a:tr h="263166">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814561111"/>
                  </a:ext>
                </a:extLst>
              </a:tr>
              <a:tr h="522769">
                <a:tc>
                  <a:txBody>
                    <a:bodyPr/>
                    <a:lstStyle/>
                    <a:p>
                      <a:pPr algn="l" fontAlgn="b"/>
                      <a:r>
                        <a:rPr lang="en-US" sz="1100" b="0" i="0" u="none" strike="noStrike" dirty="0">
                          <a:solidFill>
                            <a:schemeClr val="tx1"/>
                          </a:solidFill>
                          <a:effectLst/>
                          <a:latin typeface="+mn-lt"/>
                        </a:rPr>
                        <a:t>1889</a:t>
                      </a:r>
                    </a:p>
                  </a:txBody>
                  <a:tcPr marL="9525" marR="9525" marT="9525" marB="0" anchor="b"/>
                </a:tc>
                <a:tc>
                  <a:txBody>
                    <a:bodyPr/>
                    <a:lstStyle/>
                    <a:p>
                      <a:pPr algn="l" fontAlgn="b"/>
                      <a:r>
                        <a:rPr lang="en-US" sz="1100" dirty="0">
                          <a:solidFill>
                            <a:schemeClr val="tx1"/>
                          </a:solidFill>
                          <a:latin typeface="+mn-lt"/>
                        </a:rPr>
                        <a:t>Use Cases, Requirements and Potential Wireless Approaches for Industrial Automation Applications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b="0" i="0" u="none" strike="noStrike" dirty="0">
                          <a:solidFill>
                            <a:schemeClr val="tx1"/>
                          </a:solidFill>
                          <a:effectLst/>
                          <a:latin typeface="+mn-lt"/>
                        </a:rPr>
                        <a:t>James Gross</a:t>
                      </a:r>
                    </a:p>
                  </a:txBody>
                  <a:tcPr marL="9525" marR="9525" marT="9525" marB="0" anchor="b"/>
                </a:tc>
                <a:extLst>
                  <a:ext uri="{0D108BD9-81ED-4DB2-BD59-A6C34878D82A}">
                    <a16:rowId xmlns="" xmlns:a16="http://schemas.microsoft.com/office/drawing/2014/main" val="965952012"/>
                  </a:ext>
                </a:extLst>
              </a:tr>
              <a:tr h="35175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chemeClr val="tx1"/>
                          </a:solidFill>
                          <a:effectLst/>
                          <a:latin typeface="+mn-lt"/>
                        </a:rPr>
                        <a:t>1892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mn-ea"/>
                          <a:cs typeface="+mn-cs"/>
                        </a:rPr>
                        <a:t>Time-Aware shaping (802.1Qbv) support in the 802.11 MAC</a:t>
                      </a:r>
                    </a:p>
                  </a:txBody>
                  <a:tcPr marL="9525" marR="9525" marT="9525" marB="0" anchor="b"/>
                </a:tc>
                <a:tc>
                  <a:txBody>
                    <a:bodyPr/>
                    <a:lstStyle/>
                    <a:p>
                      <a:pPr algn="l" fontAlgn="b"/>
                      <a:r>
                        <a:rPr lang="en-US" sz="1100" b="0" i="0" u="none" strike="noStrike" dirty="0">
                          <a:solidFill>
                            <a:schemeClr val="tx1"/>
                          </a:solidFill>
                          <a:effectLst/>
                          <a:latin typeface="+mn-lt"/>
                        </a:rPr>
                        <a:t>Dave Cavalcanti</a:t>
                      </a:r>
                    </a:p>
                  </a:txBody>
                  <a:tcPr marL="9525" marR="9525" marT="9525" marB="0" anchor="b"/>
                </a:tc>
                <a:extLst>
                  <a:ext uri="{0D108BD9-81ED-4DB2-BD59-A6C34878D82A}">
                    <a16:rowId xmlns="" xmlns:a16="http://schemas.microsoft.com/office/drawing/2014/main" val="3709436513"/>
                  </a:ext>
                </a:extLst>
              </a:tr>
              <a:tr h="194338">
                <a:tc>
                  <a:txBody>
                    <a:bodyPr/>
                    <a:lstStyle/>
                    <a:p>
                      <a:pPr algn="l" fontAlgn="b"/>
                      <a:r>
                        <a:rPr lang="en-US" sz="1100" b="0" i="0" u="none" strike="noStrike" dirty="0">
                          <a:solidFill>
                            <a:schemeClr val="tx1"/>
                          </a:solidFill>
                          <a:effectLst/>
                          <a:latin typeface="+mn-lt"/>
                        </a:rPr>
                        <a:t>1918</a:t>
                      </a:r>
                    </a:p>
                  </a:txBody>
                  <a:tcPr marL="9525" marR="9525" marT="9525" marB="0" anchor="b"/>
                </a:tc>
                <a:tc>
                  <a:txBody>
                    <a:bodyPr/>
                    <a:lstStyle/>
                    <a:p>
                      <a:pPr algn="l" fontAlgn="b"/>
                      <a:r>
                        <a:rPr lang="en-US" sz="1100" b="0" i="0" u="none" strike="noStrike" dirty="0">
                          <a:solidFill>
                            <a:schemeClr val="tx1"/>
                          </a:solidFill>
                          <a:effectLst/>
                          <a:latin typeface="+mn-lt"/>
                        </a:rPr>
                        <a:t>Determinism for IoT considerations</a:t>
                      </a:r>
                    </a:p>
                  </a:txBody>
                  <a:tcPr marL="9525" marR="9525" marT="9525" marB="0" anchor="b"/>
                </a:tc>
                <a:tc>
                  <a:txBody>
                    <a:bodyPr/>
                    <a:lstStyle/>
                    <a:p>
                      <a:pPr algn="l" fontAlgn="b"/>
                      <a:r>
                        <a:rPr lang="en-US" sz="1100" b="0" i="0" u="none" strike="noStrike" dirty="0">
                          <a:solidFill>
                            <a:schemeClr val="tx1"/>
                          </a:solidFill>
                          <a:effectLst/>
                          <a:latin typeface="+mn-lt"/>
                        </a:rPr>
                        <a:t>Jerome Henry</a:t>
                      </a:r>
                    </a:p>
                  </a:txBody>
                  <a:tcPr marL="9525" marR="9525" marT="9525" marB="0" anchor="b"/>
                </a:tc>
                <a:extLst>
                  <a:ext uri="{0D108BD9-81ED-4DB2-BD59-A6C34878D82A}">
                    <a16:rowId xmlns="" xmlns:a16="http://schemas.microsoft.com/office/drawing/2014/main" val="111778539"/>
                  </a:ext>
                </a:extLst>
              </a:tr>
              <a:tr h="194338">
                <a:tc>
                  <a:txBody>
                    <a:bodyPr/>
                    <a:lstStyle/>
                    <a:p>
                      <a:pPr algn="l" fontAlgn="b"/>
                      <a:r>
                        <a:rPr lang="en-US" sz="1100" u="none" strike="noStrike" dirty="0">
                          <a:effectLst/>
                        </a:rPr>
                        <a:t>1-18-0064-02</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Proposed Revision of FFIOT Redundancy Section</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Roger Marks</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2978697572"/>
                  </a:ext>
                </a:extLst>
              </a:tr>
              <a:tr h="194338">
                <a:tc>
                  <a:txBody>
                    <a:bodyPr/>
                    <a:lstStyle/>
                    <a:p>
                      <a:pPr algn="l" fontAlgn="b"/>
                      <a:r>
                        <a:rPr lang="en-US" sz="1100" u="none" strike="noStrike" dirty="0">
                          <a:solidFill>
                            <a:schemeClr val="tx1"/>
                          </a:solidFill>
                          <a:effectLst/>
                          <a:latin typeface="+mn-lt"/>
                        </a:rPr>
                        <a:t>1973</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Old and new latency requirements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 xmlns:a16="http://schemas.microsoft.com/office/drawing/2014/main" val="4070945497"/>
                  </a:ext>
                </a:extLst>
              </a:tr>
              <a:tr h="194338">
                <a:tc>
                  <a:txBody>
                    <a:bodyPr/>
                    <a:lstStyle/>
                    <a:p>
                      <a:pPr algn="l" fontAlgn="b"/>
                      <a:r>
                        <a:rPr lang="en-US" sz="1100" u="none" strike="noStrike" dirty="0">
                          <a:solidFill>
                            <a:schemeClr val="tx1"/>
                          </a:solidFill>
                          <a:effectLst/>
                          <a:latin typeface="+mn-lt"/>
                        </a:rPr>
                        <a:t>1972</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Thoughts on RTA development</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 xmlns:a16="http://schemas.microsoft.com/office/drawing/2014/main" val="564248002"/>
                  </a:ext>
                </a:extLst>
              </a:tr>
              <a:tr h="194338">
                <a:tc>
                  <a:txBody>
                    <a:bodyPr/>
                    <a:lstStyle/>
                    <a:p>
                      <a:pPr algn="l" fontAlgn="b"/>
                      <a:r>
                        <a:rPr lang="en-US" sz="1100" u="none" strike="noStrike" dirty="0">
                          <a:solidFill>
                            <a:schemeClr val="tx1"/>
                          </a:solidFill>
                          <a:effectLst/>
                          <a:latin typeface="+mn-lt"/>
                        </a:rPr>
                        <a:t>1978</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Discussion on Target Use Cases of RTA</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Akira Kishida</a:t>
                      </a:r>
                      <a:endParaRPr lang="en-US" sz="1100" b="0" i="0" u="none" strike="noStrike" dirty="0">
                        <a:solidFill>
                          <a:schemeClr val="tx1"/>
                        </a:solidFill>
                        <a:effectLst/>
                        <a:latin typeface="+mn-lt"/>
                      </a:endParaRPr>
                    </a:p>
                  </a:txBody>
                  <a:tcPr marL="9525" marR="9525" marT="9525" marB="0" anchor="b"/>
                </a:tc>
                <a:extLst>
                  <a:ext uri="{0D108BD9-81ED-4DB2-BD59-A6C34878D82A}">
                    <a16:rowId xmlns="" xmlns:a16="http://schemas.microsoft.com/office/drawing/2014/main" val="1763283125"/>
                  </a:ext>
                </a:extLst>
              </a:tr>
              <a:tr h="194338">
                <a:tc>
                  <a:txBody>
                    <a:bodyPr/>
                    <a:lstStyle/>
                    <a:p>
                      <a:pPr algn="l" fontAlgn="b"/>
                      <a:r>
                        <a:rPr lang="en-US" sz="1100" u="none" strike="noStrike" dirty="0">
                          <a:effectLst/>
                        </a:rPr>
                        <a:t>1947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Performance evaluation of Real Time Communication over Wi-Fi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Evgeny Khorov</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1675401081"/>
                  </a:ext>
                </a:extLst>
              </a:tr>
              <a:tr h="194338">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tc>
                  <a:txBody>
                    <a:bodyPr/>
                    <a:lstStyle/>
                    <a:p>
                      <a:pPr algn="l" fontAlgn="b"/>
                      <a:endParaRPr lang="en-US" sz="1100" b="0" i="0" u="none" strike="noStrike" dirty="0">
                        <a:solidFill>
                          <a:schemeClr val="tx1"/>
                        </a:solidFill>
                        <a:effectLst/>
                        <a:latin typeface="+mn-lt"/>
                      </a:endParaRPr>
                    </a:p>
                  </a:txBody>
                  <a:tcPr marL="9525" marR="9525" marT="9525" marB="0" anchor="b"/>
                </a:tc>
                <a:extLst>
                  <a:ext uri="{0D108BD9-81ED-4DB2-BD59-A6C34878D82A}">
                    <a16:rowId xmlns="" xmlns:a16="http://schemas.microsoft.com/office/drawing/2014/main" val="4075640537"/>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 xmlns:a16="http://schemas.microsoft.com/office/drawing/2014/main" val="2316876792"/>
                  </a:ext>
                </a:extLst>
              </a:tr>
            </a:tbl>
          </a:graphicData>
        </a:graphic>
      </p:graphicFrame>
    </p:spTree>
    <p:extLst>
      <p:ext uri="{BB962C8B-B14F-4D97-AF65-F5344CB8AC3E}">
        <p14:creationId xmlns:p14="http://schemas.microsoft.com/office/powerpoint/2010/main" val="330606651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47900" y="1447801"/>
            <a:ext cx="7770813" cy="5027613"/>
          </a:xfrm>
        </p:spPr>
        <p:txBody>
          <a:bodyPr/>
          <a:lstStyle/>
          <a:p>
            <a:pPr>
              <a:buFont typeface="Arial" panose="020B0604020202020204" pitchFamily="34" charset="0"/>
              <a:buChar char="•"/>
            </a:pPr>
            <a:r>
              <a:rPr lang="en-US" altLang="zh-CN" sz="2000" dirty="0"/>
              <a:t>July 2018: Formation of the TIG</a:t>
            </a:r>
          </a:p>
          <a:p>
            <a:pPr lvl="1">
              <a:buFont typeface="Arial" panose="020B0604020202020204" pitchFamily="34" charset="0"/>
              <a:buChar char="•"/>
            </a:pPr>
            <a:r>
              <a:rPr lang="en-US" altLang="zh-CN" sz="1800" dirty="0"/>
              <a:t>2 Teleconference</a:t>
            </a:r>
          </a:p>
          <a:p>
            <a:pPr>
              <a:buFont typeface="Arial" panose="020B0604020202020204" pitchFamily="34" charset="0"/>
              <a:buChar char="•"/>
            </a:pPr>
            <a:r>
              <a:rPr lang="en-US" altLang="zh-CN" sz="2000" dirty="0"/>
              <a:t>September 2018: Interim Meeting</a:t>
            </a:r>
          </a:p>
          <a:p>
            <a:pPr lvl="1">
              <a:buFont typeface="Arial" panose="020B0604020202020204" pitchFamily="34" charset="0"/>
              <a:buChar char="•"/>
            </a:pPr>
            <a:r>
              <a:rPr lang="en-US" sz="1800" dirty="0"/>
              <a:t>Assemble a team to develop the initial report</a:t>
            </a:r>
          </a:p>
          <a:p>
            <a:pPr lvl="1">
              <a:buFont typeface="Arial" panose="020B0604020202020204" pitchFamily="34" charset="0"/>
              <a:buChar char="•"/>
            </a:pPr>
            <a:r>
              <a:rPr lang="en-US" altLang="zh-CN" sz="1800" dirty="0"/>
              <a:t>2 teleconferences</a:t>
            </a:r>
          </a:p>
          <a:p>
            <a:pPr>
              <a:buFont typeface="Arial" panose="020B0604020202020204" pitchFamily="34" charset="0"/>
              <a:buChar char="•"/>
            </a:pPr>
            <a:r>
              <a:rPr lang="en-US" altLang="zh-CN" sz="2000" dirty="0"/>
              <a:t>Nov. 2018: Plenary Meeting</a:t>
            </a:r>
          </a:p>
          <a:p>
            <a:pPr lvl="1">
              <a:buFont typeface="Arial" panose="020B0604020202020204" pitchFamily="34" charset="0"/>
              <a:buChar char="•"/>
            </a:pPr>
            <a:r>
              <a:rPr lang="en-US" sz="1800" dirty="0"/>
              <a:t>Submit partial TIG report on the RTA TIG</a:t>
            </a:r>
          </a:p>
          <a:p>
            <a:pPr lvl="2">
              <a:buFont typeface="Arial" panose="020B0604020202020204" pitchFamily="34" charset="0"/>
              <a:buChar char="•"/>
            </a:pPr>
            <a:r>
              <a:rPr lang="en-US" sz="1600" dirty="0"/>
              <a:t>Request informal comments</a:t>
            </a:r>
          </a:p>
          <a:p>
            <a:pPr lvl="1">
              <a:buFont typeface="Arial" panose="020B0604020202020204" pitchFamily="34" charset="0"/>
              <a:buChar char="•"/>
            </a:pPr>
            <a:r>
              <a:rPr lang="en-US" sz="1800" dirty="0"/>
              <a:t>Scheduling 2 teleconferences</a:t>
            </a:r>
          </a:p>
          <a:p>
            <a:pPr>
              <a:buFont typeface="Arial" panose="020B0604020202020204" pitchFamily="34" charset="0"/>
              <a:buChar char="•"/>
            </a:pPr>
            <a:r>
              <a:rPr lang="en-US" sz="2000" dirty="0"/>
              <a:t>Jan. 2019 Interim Meeting</a:t>
            </a:r>
          </a:p>
          <a:p>
            <a:pPr lvl="1">
              <a:buFont typeface="Arial" panose="020B0604020202020204" pitchFamily="34" charset="0"/>
              <a:buChar char="•"/>
            </a:pPr>
            <a:r>
              <a:rPr lang="en-US" sz="1600" dirty="0"/>
              <a:t>Continue work</a:t>
            </a:r>
          </a:p>
          <a:p>
            <a:pPr>
              <a:buFont typeface="Arial" panose="020B0604020202020204" pitchFamily="34" charset="0"/>
              <a:buChar char="•"/>
            </a:pPr>
            <a:r>
              <a:rPr lang="en-US" sz="2000" dirty="0"/>
              <a:t>March 2019 Plenary Meeting</a:t>
            </a:r>
          </a:p>
          <a:p>
            <a:pPr lvl="1">
              <a:buFont typeface="Arial" panose="020B0604020202020204" pitchFamily="34" charset="0"/>
              <a:buChar char="•"/>
            </a:pPr>
            <a:r>
              <a:rPr lang="en-US" sz="1800" dirty="0"/>
              <a:t>Submit final report</a:t>
            </a:r>
          </a:p>
          <a:p>
            <a:pPr>
              <a:buFont typeface="Arial" panose="020B0604020202020204" pitchFamily="34" charset="0"/>
              <a:buChar char="•"/>
            </a:pPr>
            <a:endParaRPr lang="en-US" dirty="0"/>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4" name="Footer Placeholder 3"/>
          <p:cNvSpPr>
            <a:spLocks noGrp="1"/>
          </p:cNvSpPr>
          <p:nvPr>
            <p:ph type="ftr" idx="14"/>
          </p:nvPr>
        </p:nvSpPr>
        <p:spPr/>
        <p:txBody>
          <a:bodyPr/>
          <a:lstStyle/>
          <a:p>
            <a:r>
              <a:rPr lang="en-GB" smtClean="0"/>
              <a:t>Robert Stacey (Intel)</a:t>
            </a:r>
            <a:endParaRPr lang="en-GB" dirty="0"/>
          </a:p>
        </p:txBody>
      </p:sp>
      <p:sp>
        <p:nvSpPr>
          <p:cNvPr id="5" name="Date Placeholder 4"/>
          <p:cNvSpPr>
            <a:spLocks noGrp="1"/>
          </p:cNvSpPr>
          <p:nvPr>
            <p:ph type="dt" idx="15"/>
          </p:nvPr>
        </p:nvSpPr>
        <p:spPr/>
        <p:txBody>
          <a:bodyPr/>
          <a:lstStyle/>
          <a:p>
            <a:r>
              <a:rPr lang="en-US" smtClean="0"/>
              <a:t>November 2018</a:t>
            </a:r>
            <a:endParaRPr lang="en-GB" dirty="0"/>
          </a:p>
        </p:txBody>
      </p:sp>
      <p:sp>
        <p:nvSpPr>
          <p:cNvPr id="6" name="Title 5"/>
          <p:cNvSpPr>
            <a:spLocks noGrp="1"/>
          </p:cNvSpPr>
          <p:nvPr>
            <p:ph type="title"/>
          </p:nvPr>
        </p:nvSpPr>
        <p:spPr/>
        <p:txBody>
          <a:bodyPr/>
          <a:lstStyle/>
          <a:p>
            <a:pPr algn="l"/>
            <a:r>
              <a:rPr lang="en-US" dirty="0"/>
              <a:t>Timeline</a:t>
            </a:r>
          </a:p>
        </p:txBody>
      </p:sp>
    </p:spTree>
    <p:extLst>
      <p:ext uri="{BB962C8B-B14F-4D97-AF65-F5344CB8AC3E}">
        <p14:creationId xmlns:p14="http://schemas.microsoft.com/office/powerpoint/2010/main" val="290034669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2000" dirty="0"/>
          </a:p>
          <a:p>
            <a:pPr lvl="1">
              <a:buFont typeface="Arial" panose="020B0604020202020204" pitchFamily="34" charset="0"/>
              <a:buChar char="•"/>
            </a:pPr>
            <a:r>
              <a:rPr lang="en-US" sz="3200" dirty="0"/>
              <a:t>November 28, 6PM ET</a:t>
            </a:r>
          </a:p>
          <a:p>
            <a:pPr lvl="1">
              <a:buFont typeface="Arial" panose="020B0604020202020204" pitchFamily="34" charset="0"/>
              <a:buChar char="•"/>
            </a:pPr>
            <a:r>
              <a:rPr lang="en-US" sz="3200" dirty="0"/>
              <a:t>December 12, 6PM ET</a:t>
            </a:r>
          </a:p>
          <a:p>
            <a:pPr lvl="1">
              <a:buFont typeface="Arial" panose="020B0604020202020204" pitchFamily="34" charset="0"/>
              <a:buChar char="•"/>
            </a:pPr>
            <a:endParaRPr lang="en-US" sz="1800" dirty="0"/>
          </a:p>
          <a:p>
            <a:endParaRPr lang="en-US" sz="2000"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4" name="Footer Placeholder 3"/>
          <p:cNvSpPr>
            <a:spLocks noGrp="1"/>
          </p:cNvSpPr>
          <p:nvPr>
            <p:ph type="ftr" idx="14"/>
          </p:nvPr>
        </p:nvSpPr>
        <p:spPr/>
        <p:txBody>
          <a:bodyPr/>
          <a:lstStyle/>
          <a:p>
            <a:r>
              <a:rPr lang="en-GB" smtClean="0"/>
              <a:t>Robert Stacey (Intel)</a:t>
            </a:r>
            <a:endParaRPr lang="en-GB" dirty="0"/>
          </a:p>
        </p:txBody>
      </p:sp>
      <p:sp>
        <p:nvSpPr>
          <p:cNvPr id="5" name="Date Placeholder 4"/>
          <p:cNvSpPr>
            <a:spLocks noGrp="1"/>
          </p:cNvSpPr>
          <p:nvPr>
            <p:ph type="dt" idx="15"/>
          </p:nvPr>
        </p:nvSpPr>
        <p:spPr/>
        <p:txBody>
          <a:bodyPr/>
          <a:lstStyle/>
          <a:p>
            <a:r>
              <a:rPr lang="en-US" smtClean="0"/>
              <a:t>November 2018</a:t>
            </a:r>
            <a:endParaRPr lang="en-GB" dirty="0"/>
          </a:p>
        </p:txBody>
      </p:sp>
      <p:sp>
        <p:nvSpPr>
          <p:cNvPr id="6" name="Title 5"/>
          <p:cNvSpPr>
            <a:spLocks noGrp="1"/>
          </p:cNvSpPr>
          <p:nvPr>
            <p:ph type="title"/>
          </p:nvPr>
        </p:nvSpPr>
        <p:spPr/>
        <p:txBody>
          <a:bodyPr/>
          <a:lstStyle/>
          <a:p>
            <a:pPr algn="l"/>
            <a:r>
              <a:rPr lang="en-US" dirty="0"/>
              <a:t>RTA TIG Teleconference Schedule</a:t>
            </a:r>
          </a:p>
        </p:txBody>
      </p:sp>
    </p:spTree>
    <p:extLst>
      <p:ext uri="{BB962C8B-B14F-4D97-AF65-F5344CB8AC3E}">
        <p14:creationId xmlns:p14="http://schemas.microsoft.com/office/powerpoint/2010/main" val="12818360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2000" dirty="0"/>
          </a:p>
          <a:p>
            <a:pPr lvl="1">
              <a:buFont typeface="Arial" panose="020B0604020202020204" pitchFamily="34" charset="0"/>
              <a:buChar char="•"/>
            </a:pPr>
            <a:r>
              <a:rPr lang="en-US" sz="3200" dirty="0"/>
              <a:t>Continue to review submissions and potential solutions</a:t>
            </a:r>
          </a:p>
          <a:p>
            <a:pPr lvl="1">
              <a:buFont typeface="Arial" panose="020B0604020202020204" pitchFamily="34" charset="0"/>
              <a:buChar char="•"/>
            </a:pPr>
            <a:r>
              <a:rPr lang="en-US" sz="3200" dirty="0"/>
              <a:t>Continue work on the report to submit to the working group.</a:t>
            </a:r>
            <a:endParaRPr lang="en-US" sz="1800" dirty="0"/>
          </a:p>
          <a:p>
            <a:endParaRPr lang="en-US" sz="2000"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4" name="Footer Placeholder 3"/>
          <p:cNvSpPr>
            <a:spLocks noGrp="1"/>
          </p:cNvSpPr>
          <p:nvPr>
            <p:ph type="ftr" idx="14"/>
          </p:nvPr>
        </p:nvSpPr>
        <p:spPr/>
        <p:txBody>
          <a:bodyPr/>
          <a:lstStyle/>
          <a:p>
            <a:r>
              <a:rPr lang="en-GB" smtClean="0"/>
              <a:t>Robert Stacey (Intel)</a:t>
            </a:r>
            <a:endParaRPr lang="en-GB" dirty="0"/>
          </a:p>
        </p:txBody>
      </p:sp>
      <p:sp>
        <p:nvSpPr>
          <p:cNvPr id="5" name="Date Placeholder 4"/>
          <p:cNvSpPr>
            <a:spLocks noGrp="1"/>
          </p:cNvSpPr>
          <p:nvPr>
            <p:ph type="dt" idx="15"/>
          </p:nvPr>
        </p:nvSpPr>
        <p:spPr/>
        <p:txBody>
          <a:bodyPr/>
          <a:lstStyle/>
          <a:p>
            <a:r>
              <a:rPr lang="en-US" smtClean="0"/>
              <a:t>November 2018</a:t>
            </a:r>
            <a:endParaRPr lang="en-GB" dirty="0"/>
          </a:p>
        </p:txBody>
      </p:sp>
      <p:sp>
        <p:nvSpPr>
          <p:cNvPr id="6" name="Title 5"/>
          <p:cNvSpPr>
            <a:spLocks noGrp="1"/>
          </p:cNvSpPr>
          <p:nvPr>
            <p:ph type="title"/>
          </p:nvPr>
        </p:nvSpPr>
        <p:spPr/>
        <p:txBody>
          <a:bodyPr/>
          <a:lstStyle/>
          <a:p>
            <a:pPr algn="l"/>
            <a:r>
              <a:rPr lang="en-US" dirty="0"/>
              <a:t>Goals for January Interim</a:t>
            </a:r>
          </a:p>
        </p:txBody>
      </p:sp>
    </p:spTree>
    <p:extLst>
      <p:ext uri="{BB962C8B-B14F-4D97-AF65-F5344CB8AC3E}">
        <p14:creationId xmlns:p14="http://schemas.microsoft.com/office/powerpoint/2010/main" val="129195766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.15 Clint</a:t>
            </a:r>
          </a:p>
          <a:p>
            <a:r>
              <a:rPr lang="en-US" dirty="0" smtClean="0"/>
              <a:t>.18</a:t>
            </a:r>
          </a:p>
          <a:p>
            <a:r>
              <a:rPr lang="en-US" dirty="0" smtClean="0"/>
              <a:t>.19</a:t>
            </a:r>
          </a:p>
          <a:p>
            <a:r>
              <a:rPr lang="en-US" dirty="0" smtClean="0"/>
              <a:t>.21 Clint</a:t>
            </a:r>
          </a:p>
          <a:p>
            <a:r>
              <a:rPr lang="en-US" dirty="0" smtClean="0"/>
              <a:t>.24</a:t>
            </a:r>
          </a:p>
          <a:p>
            <a:r>
              <a:rPr lang="en-US" dirty="0" smtClean="0"/>
              <a:t>802.1CF</a:t>
            </a:r>
          </a:p>
          <a:p>
            <a:r>
              <a:rPr lang="en-US" dirty="0" smtClean="0"/>
              <a:t>(include Wed Liaisons)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87871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Contributions </a:t>
            </a:r>
          </a:p>
        </p:txBody>
      </p:sp>
      <p:sp>
        <p:nvSpPr>
          <p:cNvPr id="3" name="Content Placeholder 2"/>
          <p:cNvSpPr>
            <a:spLocks noGrp="1"/>
          </p:cNvSpPr>
          <p:nvPr>
            <p:ph idx="1"/>
          </p:nvPr>
        </p:nvSpPr>
        <p:spPr>
          <a:xfrm>
            <a:off x="870412" y="1245066"/>
            <a:ext cx="11321588" cy="5016361"/>
          </a:xfrm>
        </p:spPr>
        <p:txBody>
          <a:bodyPr/>
          <a:lstStyle/>
          <a:p>
            <a:pPr marL="400050">
              <a:buFont typeface="Arial" panose="020B0604020202020204" pitchFamily="34" charset="0"/>
              <a:buChar char="•"/>
            </a:pPr>
            <a:r>
              <a:rPr lang="en-US" altLang="en-US" sz="2800" b="1" dirty="0"/>
              <a:t>Contributions discussed/reviewed: </a:t>
            </a:r>
          </a:p>
          <a:p>
            <a:pPr marL="971550" lvl="1" indent="-457200">
              <a:buFont typeface="+mj-lt"/>
              <a:buAutoNum type="arabicPeriod"/>
            </a:pPr>
            <a:r>
              <a:rPr lang="en-US" sz="2400" dirty="0">
                <a:hlinkClick r:id="rId2"/>
              </a:rPr>
              <a:t>11-18/1340r6</a:t>
            </a:r>
            <a:r>
              <a:rPr lang="en-US" sz="2400" dirty="0"/>
              <a:t> – “Proposed LS to 3GPP/WFA/WBA on the studies done regarding benchmarking of 802.11ax capabilities” also r4 and r5</a:t>
            </a:r>
          </a:p>
          <a:p>
            <a:pPr marL="971550" lvl="1" indent="-457200">
              <a:buFont typeface="+mj-lt"/>
              <a:buAutoNum type="arabicPeriod"/>
            </a:pPr>
            <a:r>
              <a:rPr lang="en-US" altLang="en-US" sz="2400" dirty="0">
                <a:hlinkClick r:id="rId3"/>
              </a:rPr>
              <a:t>11-18/1573r4</a:t>
            </a:r>
            <a:r>
              <a:rPr lang="en-US" altLang="en-US" sz="2400" dirty="0"/>
              <a:t> – “</a:t>
            </a:r>
            <a:r>
              <a:rPr lang="en-US" sz="2400" dirty="0"/>
              <a:t>Summary of 802.11ax Self Evaluation for IMT-2020 EMBB Indoor Hotspot and Dense Urban Test Environments</a:t>
            </a:r>
          </a:p>
          <a:p>
            <a:pPr marL="971550" lvl="1" indent="-457200">
              <a:buFont typeface="+mj-lt"/>
              <a:buAutoNum type="arabicPeriod"/>
            </a:pPr>
            <a:r>
              <a:rPr lang="en-US" altLang="en-US" sz="2400" dirty="0">
                <a:hlinkClick r:id="rId4"/>
              </a:rPr>
              <a:t>11-18/0915r2</a:t>
            </a:r>
            <a:r>
              <a:rPr lang="en-US" altLang="en-US" sz="2400" dirty="0"/>
              <a:t> – “</a:t>
            </a:r>
            <a:r>
              <a:rPr lang="en-US" sz="2400" dirty="0"/>
              <a:t>Benchmarking of 802.11ax against eMBB Indoor Hotspot requirements using IMT-2020 simulation methodology”</a:t>
            </a:r>
            <a:r>
              <a:rPr lang="en-US" altLang="en-US" sz="2400" dirty="0"/>
              <a:t> </a:t>
            </a:r>
          </a:p>
          <a:p>
            <a:pPr marL="971550" lvl="1" indent="-457200">
              <a:buFont typeface="+mj-lt"/>
              <a:buAutoNum type="arabicPeriod"/>
            </a:pPr>
            <a:r>
              <a:rPr lang="en-US" altLang="en-US" sz="2400" dirty="0">
                <a:hlinkClick r:id="rId5"/>
              </a:rPr>
              <a:t>11-18/1240r3</a:t>
            </a:r>
            <a:r>
              <a:rPr lang="en-US" altLang="en-US" sz="2400" dirty="0"/>
              <a:t> – “</a:t>
            </a:r>
            <a:r>
              <a:rPr lang="en-US" sz="2400" dirty="0"/>
              <a:t>802.11ax for IMT-2020 eMBB Indoor Hotspot”</a:t>
            </a:r>
            <a:endParaRPr lang="en-US" altLang="en-US" sz="2200" dirty="0"/>
          </a:p>
          <a:p>
            <a:pPr marL="457200" indent="-457200">
              <a:buFont typeface="Arial" panose="020B0604020202020204" pitchFamily="34" charset="0"/>
              <a:buChar char="•"/>
            </a:pPr>
            <a:r>
              <a:rPr lang="en-US" sz="3000" b="1" dirty="0"/>
              <a:t>Summary document of LS related activity:</a:t>
            </a:r>
          </a:p>
          <a:p>
            <a:pPr marL="857250" lvl="1" indent="-457200">
              <a:buFont typeface="+mj-lt"/>
              <a:buAutoNum type="arabicPeriod"/>
            </a:pPr>
            <a:r>
              <a:rPr lang="en-US" sz="2400" dirty="0">
                <a:hlinkClick r:id="rId6"/>
              </a:rPr>
              <a:t>11-18/2001r0</a:t>
            </a:r>
            <a:r>
              <a:rPr lang="en-US" sz="2400" dirty="0"/>
              <a:t> - “AANI SC Update to 802.11 WG Related to 802.11ax </a:t>
            </a:r>
            <a:br>
              <a:rPr lang="en-US" sz="2400" dirty="0"/>
            </a:br>
            <a:r>
              <a:rPr lang="en-US" sz="2400" dirty="0"/>
              <a:t>IMT-2020 Performance Evaluations”</a:t>
            </a:r>
            <a:r>
              <a:rPr lang="en-US" altLang="en-US" sz="24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Joe Levy (InterDigital)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917164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November 2018</a:t>
            </a:r>
            <a:endParaRPr lang="en-GB" dirty="0"/>
          </a:p>
        </p:txBody>
      </p:sp>
      <p:sp>
        <p:nvSpPr>
          <p:cNvPr id="3" name="Footer Placeholder 2"/>
          <p:cNvSpPr>
            <a:spLocks noGrp="1"/>
          </p:cNvSpPr>
          <p:nvPr>
            <p:ph type="ftr" idx="11"/>
          </p:nvPr>
        </p:nvSpPr>
        <p:spPr/>
        <p:txBody>
          <a:bodyPr/>
          <a:lstStyle/>
          <a:p>
            <a:r>
              <a:rPr lang="en-GB" smtClean="0"/>
              <a:t>Joe Levy (InterDigital)</a:t>
            </a:r>
            <a:endParaRPr lang="en-GB" dirty="0"/>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7" name="Title 1"/>
          <p:cNvSpPr txBox="1">
            <a:spLocks/>
          </p:cNvSpPr>
          <p:nvPr/>
        </p:nvSpPr>
        <p:spPr>
          <a:xfrm>
            <a:off x="2209800" y="685800"/>
            <a:ext cx="7772400" cy="609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kern="0" dirty="0"/>
              <a:t>Future Session Planning</a:t>
            </a:r>
          </a:p>
        </p:txBody>
      </p:sp>
      <p:sp>
        <p:nvSpPr>
          <p:cNvPr id="8" name="Content Placeholder 2"/>
          <p:cNvSpPr txBox="1">
            <a:spLocks/>
          </p:cNvSpPr>
          <p:nvPr/>
        </p:nvSpPr>
        <p:spPr>
          <a:xfrm>
            <a:off x="610658" y="1389063"/>
            <a:ext cx="11070167" cy="5100638"/>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13-18 January 2019 F2F, </a:t>
            </a:r>
            <a:r>
              <a:rPr lang="en-GB" dirty="0"/>
              <a:t>Hilton St. Louis at the Ballpark, St. Louis, MO, USA:</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proposals are due June 2019</a:t>
            </a:r>
          </a:p>
          <a:p>
            <a:pPr marL="400050" lvl="1" indent="0"/>
            <a:endParaRPr lang="en-US" altLang="en-US" sz="700" i="1" dirty="0"/>
          </a:p>
          <a:p>
            <a:pPr marL="400050" lvl="1" indent="0"/>
            <a:r>
              <a:rPr lang="en-US" altLang="en-US" dirty="0"/>
              <a:t>Meeting time requested: 1 sessions – Monday PM2 - TBC</a:t>
            </a:r>
          </a:p>
          <a:p>
            <a:endParaRPr lang="en-US" altLang="en-US" dirty="0"/>
          </a:p>
        </p:txBody>
      </p:sp>
    </p:spTree>
    <p:extLst>
      <p:ext uri="{BB962C8B-B14F-4D97-AF65-F5344CB8AC3E}">
        <p14:creationId xmlns:p14="http://schemas.microsoft.com/office/powerpoint/2010/main" val="3794132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Joe Levy (InterDigital)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740103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2018-11-15</a:t>
            </a:r>
          </a:p>
        </p:txBody>
      </p:sp>
      <p:graphicFrame>
        <p:nvGraphicFramePr>
          <p:cNvPr id="1026" name="Object 11"/>
          <p:cNvGraphicFramePr>
            <a:graphicFrameLocks noChangeAspect="1"/>
          </p:cNvGraphicFramePr>
          <p:nvPr>
            <p:extLst/>
          </p:nvPr>
        </p:nvGraphicFramePr>
        <p:xfrm>
          <a:off x="2043113" y="2286001"/>
          <a:ext cx="7613650" cy="2646363"/>
        </p:xfrm>
        <a:graphic>
          <a:graphicData uri="http://schemas.openxmlformats.org/presentationml/2006/ole">
            <mc:AlternateContent xmlns:mc="http://schemas.openxmlformats.org/markup-compatibility/2006">
              <mc:Choice xmlns:v="urn:schemas-microsoft-com:vml" Requires="v">
                <p:oleObj spid="_x0000_s39947" name="Document" r:id="rId4" imgW="8267030" imgH="2874253" progId="Word.Document.8">
                  <p:embed/>
                </p:oleObj>
              </mc:Choice>
              <mc:Fallback>
                <p:oleObj name="Document" r:id="rId4" imgW="8267030" imgH="2874253" progId="Word.Document.8">
                  <p:embed/>
                  <p:pic>
                    <p:nvPicPr>
                      <p:cNvPr id="0" name=""/>
                      <p:cNvPicPr>
                        <a:picLocks noChangeAspect="1" noChangeArrowheads="1"/>
                      </p:cNvPicPr>
                      <p:nvPr/>
                    </p:nvPicPr>
                    <p:blipFill>
                      <a:blip r:embed="rId5"/>
                      <a:srcRect/>
                      <a:stretch>
                        <a:fillRect/>
                      </a:stretch>
                    </p:blipFill>
                    <p:spPr bwMode="auto">
                      <a:xfrm>
                        <a:off x="2043113" y="2286001"/>
                        <a:ext cx="7613650" cy="2646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Mark Hamilton (Ruckus/ARRIS)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273487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November 2018 Meeting in Bangkok, Thailand</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Mark Hamilton (Ruckus/ARRIS)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812940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371600"/>
            <a:ext cx="8382000" cy="4343400"/>
          </a:xfrm>
        </p:spPr>
        <p:txBody>
          <a:bodyPr/>
          <a:lstStyle/>
          <a:p>
            <a:pPr>
              <a:spcBef>
                <a:spcPts val="0"/>
              </a:spcBef>
            </a:pPr>
            <a:r>
              <a:rPr lang="en-US" dirty="0"/>
              <a:t>Agenda is here: </a:t>
            </a:r>
            <a:r>
              <a:rPr lang="en-US" dirty="0">
                <a:hlinkClick r:id="rId3"/>
              </a:rPr>
              <a:t>11-18/1725r3</a:t>
            </a:r>
            <a:r>
              <a:rPr lang="en-US" dirty="0"/>
              <a:t> </a:t>
            </a:r>
            <a:endParaRPr lang="en-US" b="0" dirty="0"/>
          </a:p>
          <a:p>
            <a:pPr marL="0" indent="0">
              <a:spcBef>
                <a:spcPts val="0"/>
              </a:spcBef>
            </a:pPr>
            <a:endParaRPr lang="en-US" dirty="0"/>
          </a:p>
          <a:p>
            <a:pPr>
              <a:spcBef>
                <a:spcPts val="0"/>
              </a:spcBef>
            </a:pPr>
            <a:r>
              <a:rPr lang="en-US" dirty="0"/>
              <a:t>11ba architecture implications</a:t>
            </a:r>
          </a:p>
          <a:p>
            <a:pPr lvl="1">
              <a:spcBef>
                <a:spcPts val="0"/>
              </a:spcBef>
            </a:pPr>
            <a:r>
              <a:rPr lang="en-US" dirty="0"/>
              <a:t>Thank you to </a:t>
            </a:r>
            <a:r>
              <a:rPr lang="en-US" dirty="0" err="1"/>
              <a:t>TGba</a:t>
            </a:r>
            <a:r>
              <a:rPr lang="en-US" dirty="0"/>
              <a:t> experts that attended our meeting!</a:t>
            </a:r>
          </a:p>
          <a:p>
            <a:pPr lvl="1">
              <a:spcBef>
                <a:spcPts val="0"/>
              </a:spcBef>
            </a:pPr>
            <a:r>
              <a:rPr lang="en-US" dirty="0"/>
              <a:t>Reviewed proposed nomenclature document (</a:t>
            </a:r>
            <a:r>
              <a:rPr lang="en-US" dirty="0">
                <a:hlinkClick r:id="rId4"/>
              </a:rPr>
              <a:t>11-18/1641r0</a:t>
            </a:r>
            <a:r>
              <a:rPr lang="en-US" dirty="0"/>
              <a:t>).  </a:t>
            </a:r>
          </a:p>
          <a:p>
            <a:pPr lvl="1">
              <a:spcBef>
                <a:spcPts val="0"/>
              </a:spcBef>
            </a:pPr>
            <a:r>
              <a:rPr lang="en-US" dirty="0"/>
              <a:t>Resulted in discussion about what components exist in the 11ba architecture, and how to best model those components</a:t>
            </a:r>
          </a:p>
          <a:p>
            <a:pPr lvl="1">
              <a:spcBef>
                <a:spcPts val="0"/>
              </a:spcBef>
            </a:pPr>
            <a:r>
              <a:rPr lang="en-US" dirty="0"/>
              <a:t>Seems to come down to a choice:</a:t>
            </a:r>
          </a:p>
          <a:p>
            <a:pPr lvl="2">
              <a:spcBef>
                <a:spcPts val="0"/>
              </a:spcBef>
            </a:pPr>
            <a:r>
              <a:rPr lang="en-US" dirty="0"/>
              <a:t>11ba is a “capability” of a STA</a:t>
            </a:r>
          </a:p>
          <a:p>
            <a:pPr lvl="2">
              <a:spcBef>
                <a:spcPts val="0"/>
              </a:spcBef>
            </a:pPr>
            <a:r>
              <a:rPr lang="en-US" dirty="0"/>
              <a:t>11ba is a separate entity on the same device as the STA</a:t>
            </a:r>
          </a:p>
          <a:p>
            <a:pPr lvl="1">
              <a:spcBef>
                <a:spcPts val="0"/>
              </a:spcBef>
            </a:pPr>
            <a:r>
              <a:rPr lang="en-US" dirty="0"/>
              <a:t>Both </a:t>
            </a:r>
            <a:r>
              <a:rPr lang="en-US" dirty="0" err="1"/>
              <a:t>TGba</a:t>
            </a:r>
            <a:r>
              <a:rPr lang="en-US" dirty="0"/>
              <a:t> and ARC experts will review documents off-line, with a view to understanding these choices</a:t>
            </a:r>
          </a:p>
          <a:p>
            <a:pPr lvl="1">
              <a:spcBef>
                <a:spcPts val="0"/>
              </a:spcBef>
            </a:pPr>
            <a:endParaRPr lang="en-US" dirty="0"/>
          </a:p>
          <a:p>
            <a:pPr>
              <a:spcBef>
                <a:spcPts val="0"/>
              </a:spcBef>
            </a:pPr>
            <a:endParaRPr lang="en-US" u="sng" dirty="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Mark Hamilton (Ruckus/ARRIS)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043676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321654"/>
            <a:ext cx="8382000" cy="5029200"/>
          </a:xfrm>
        </p:spPr>
        <p:txBody>
          <a:bodyPr/>
          <a:lstStyle/>
          <a:p>
            <a:pPr>
              <a:spcBef>
                <a:spcPts val="0"/>
              </a:spcBef>
            </a:pPr>
            <a:r>
              <a:rPr lang="en-US" dirty="0"/>
              <a:t>WBA liaison on MAC Address randomization</a:t>
            </a:r>
          </a:p>
          <a:p>
            <a:pPr lvl="1">
              <a:spcBef>
                <a:spcPts val="0"/>
              </a:spcBef>
            </a:pPr>
            <a:r>
              <a:rPr lang="en-US" dirty="0"/>
              <a:t>Reviewed liaison, and prepared a draft response;</a:t>
            </a:r>
          </a:p>
          <a:p>
            <a:pPr lvl="1">
              <a:spcBef>
                <a:spcPts val="0"/>
              </a:spcBef>
            </a:pPr>
            <a:r>
              <a:rPr lang="en-US" dirty="0"/>
              <a:t>Response draft is here: </a:t>
            </a:r>
            <a:r>
              <a:rPr lang="en-US" dirty="0">
                <a:hlinkClick r:id="rId3"/>
              </a:rPr>
              <a:t>11-18/1988r2</a:t>
            </a:r>
            <a:r>
              <a:rPr lang="en-US" dirty="0"/>
              <a:t>, and will be put to motion in today’s plenary</a:t>
            </a:r>
          </a:p>
          <a:p>
            <a:pPr lvl="1">
              <a:spcBef>
                <a:spcPts val="0"/>
              </a:spcBef>
            </a:pPr>
            <a:r>
              <a:rPr lang="en-US" dirty="0"/>
              <a:t>Three topics emerged that 802.11 WG should consider further</a:t>
            </a:r>
          </a:p>
          <a:p>
            <a:pPr lvl="1">
              <a:spcBef>
                <a:spcPts val="0"/>
              </a:spcBef>
            </a:pPr>
            <a:endParaRPr lang="en-US" dirty="0"/>
          </a:p>
          <a:p>
            <a:pPr>
              <a:spcBef>
                <a:spcPts val="0"/>
              </a:spcBef>
            </a:pPr>
            <a:r>
              <a:rPr lang="en-US" dirty="0"/>
              <a:t>MAC address assignment using PAD/GAS (802.11aq)</a:t>
            </a:r>
          </a:p>
          <a:p>
            <a:pPr lvl="1">
              <a:spcBef>
                <a:spcPts val="0"/>
              </a:spcBef>
            </a:pPr>
            <a:r>
              <a:rPr lang="en-US" dirty="0">
                <a:hlinkClick r:id="rId4"/>
              </a:rPr>
              <a:t>11-18/1934r1</a:t>
            </a:r>
            <a:endParaRPr lang="en-US" dirty="0"/>
          </a:p>
          <a:p>
            <a:pPr lvl="1">
              <a:spcBef>
                <a:spcPts val="0"/>
              </a:spcBef>
            </a:pPr>
            <a:r>
              <a:rPr lang="en-US" dirty="0"/>
              <a:t> Feedback to 802.1CQ that this appears to be an appropriate direction, and good use of existing 802.11 features</a:t>
            </a:r>
          </a:p>
          <a:p>
            <a:pPr lvl="1">
              <a:spcBef>
                <a:spcPts val="0"/>
              </a:spcBef>
            </a:pPr>
            <a:endParaRPr lang="en-US" dirty="0"/>
          </a:p>
          <a:p>
            <a:pPr>
              <a:spcBef>
                <a:spcPts val="0"/>
              </a:spcBef>
            </a:pPr>
            <a:r>
              <a:rPr lang="en-US" dirty="0"/>
              <a:t>IEEE 802.1CQ update</a:t>
            </a:r>
          </a:p>
          <a:p>
            <a:pPr lvl="1">
              <a:spcBef>
                <a:spcPts val="0"/>
              </a:spcBef>
            </a:pPr>
            <a:r>
              <a:rPr lang="en-US" dirty="0">
                <a:hlinkClick r:id="rId5"/>
              </a:rPr>
              <a:t>11-18/2022r0</a:t>
            </a:r>
            <a:r>
              <a:rPr lang="en-US" dirty="0"/>
              <a:t> – add some information about network’s address policy in Beacon, Probe and/or ANQP-element</a:t>
            </a:r>
          </a:p>
          <a:p>
            <a:pPr lvl="1">
              <a:spcBef>
                <a:spcPts val="0"/>
              </a:spcBef>
            </a:pPr>
            <a:r>
              <a:rPr lang="en-US" dirty="0"/>
              <a:t>Could work in conjunction with the above topic </a:t>
            </a:r>
          </a:p>
          <a:p>
            <a:pPr lvl="1">
              <a:spcBef>
                <a:spcPts val="0"/>
              </a:spcBef>
            </a:pPr>
            <a:r>
              <a:rPr lang="en-US" dirty="0"/>
              <a:t>Indicated support for this direction, and encourage 802.1CQ to consider</a:t>
            </a:r>
          </a:p>
          <a:p>
            <a:pPr>
              <a:spcBef>
                <a:spcPts val="0"/>
              </a:spcBef>
            </a:pPr>
            <a:endParaRPr lang="en-US" u="sng" dirty="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Mark Hamilton (Ruckus/ARRIS)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54083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1905000" y="1447800"/>
            <a:ext cx="8382000" cy="5029200"/>
          </a:xfrm>
        </p:spPr>
        <p:txBody>
          <a:bodyPr/>
          <a:lstStyle/>
          <a:p>
            <a:pPr>
              <a:spcBef>
                <a:spcPts val="0"/>
              </a:spcBef>
            </a:pPr>
            <a:r>
              <a:rPr lang="en-US" dirty="0"/>
              <a:t>Proxy IPv6 Neighbor Discovery: </a:t>
            </a:r>
            <a:r>
              <a:rPr lang="en-US" b="0" dirty="0">
                <a:hlinkClick r:id="rId3"/>
              </a:rPr>
              <a:t>11-18/1920r2</a:t>
            </a:r>
            <a:r>
              <a:rPr lang="en-US" b="0" dirty="0"/>
              <a:t> </a:t>
            </a:r>
          </a:p>
          <a:p>
            <a:pPr lvl="1">
              <a:spcBef>
                <a:spcPts val="0"/>
              </a:spcBef>
            </a:pPr>
            <a:r>
              <a:rPr lang="en-US" dirty="0"/>
              <a:t>Reviewed presentation.  Little time for discussion.</a:t>
            </a:r>
          </a:p>
          <a:p>
            <a:pPr lvl="1">
              <a:spcBef>
                <a:spcPts val="0"/>
              </a:spcBef>
            </a:pPr>
            <a:r>
              <a:rPr lang="en-US" dirty="0"/>
              <a:t>May want to revisit/discuss architecture assumptions about networks that include 802.11, and implications of architecture choices/assumptions on the problem statement.</a:t>
            </a:r>
          </a:p>
          <a:p>
            <a:pPr marL="0" indent="0">
              <a:spcBef>
                <a:spcPts val="0"/>
              </a:spcBef>
            </a:pPr>
            <a:endParaRPr lang="en-US" dirty="0"/>
          </a:p>
          <a:p>
            <a:pPr>
              <a:spcBef>
                <a:spcPts val="0"/>
              </a:spcBef>
            </a:pPr>
            <a:r>
              <a:rPr lang="en-US" dirty="0"/>
              <a:t>802.1AS-rev use of Fine Timing Measurement</a:t>
            </a:r>
          </a:p>
          <a:p>
            <a:pPr lvl="1">
              <a:spcBef>
                <a:spcPts val="0"/>
              </a:spcBef>
            </a:pPr>
            <a:r>
              <a:rPr lang="en-US" dirty="0"/>
              <a:t>Our previous inputs have been incorporated.  Continue to monitor.</a:t>
            </a:r>
          </a:p>
          <a:p>
            <a:pPr lvl="1">
              <a:spcBef>
                <a:spcPts val="0"/>
              </a:spcBef>
            </a:pPr>
            <a:r>
              <a:rPr lang="en-US" dirty="0"/>
              <a:t>Being worked directly by 802.11 experts, with 802.1AS</a:t>
            </a:r>
          </a:p>
          <a:p>
            <a:pPr marL="0" indent="0">
              <a:spcBef>
                <a:spcPts val="0"/>
              </a:spcBef>
            </a:pPr>
            <a:endParaRPr lang="en-US" dirty="0"/>
          </a:p>
          <a:p>
            <a:pPr>
              <a:spcBef>
                <a:spcPts val="0"/>
              </a:spcBef>
            </a:pPr>
            <a:r>
              <a:rPr lang="en-US" dirty="0"/>
              <a:t>Noted status of IEEE 1588 mapping to IEEE 802.11</a:t>
            </a:r>
          </a:p>
          <a:p>
            <a:pPr lvl="1">
              <a:spcBef>
                <a:spcPts val="0"/>
              </a:spcBef>
            </a:pPr>
            <a:r>
              <a:rPr lang="en-US" dirty="0"/>
              <a:t>No changes.  Ongoing balloting.  No action needed.  Continue to monitor</a:t>
            </a:r>
          </a:p>
          <a:p>
            <a:pPr lvl="1">
              <a:spcBef>
                <a:spcPts val="0"/>
              </a:spcBef>
            </a:pPr>
            <a:r>
              <a:rPr lang="en-US" dirty="0"/>
              <a:t>Related activity: 802.1AS </a:t>
            </a:r>
            <a:r>
              <a:rPr lang="en-US" dirty="0" err="1"/>
              <a:t>REVision</a:t>
            </a:r>
            <a:r>
              <a:rPr lang="en-US" dirty="0"/>
              <a:t> use of FTM</a:t>
            </a:r>
          </a:p>
          <a:p>
            <a:pPr>
              <a:spcBef>
                <a:spcPts val="0"/>
              </a:spcBef>
            </a:pPr>
            <a:endParaRPr lang="en-US" dirty="0"/>
          </a:p>
          <a:p>
            <a:pPr>
              <a:spcBef>
                <a:spcPts val="0"/>
              </a:spcBef>
            </a:pPr>
            <a:endParaRPr lang="en-US" dirty="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Mark Hamilton (Ruckus/ARRIS)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21654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document is a digest of the closing reports of all 802.11 sub-groups for presentation at the </a:t>
            </a:r>
            <a:r>
              <a:rPr lang="en-US" dirty="0" smtClean="0"/>
              <a:t>November 2018 </a:t>
            </a:r>
            <a:r>
              <a:rPr lang="en-US" dirty="0"/>
              <a:t>closing plenary meeting. </a:t>
            </a:r>
            <a:r>
              <a:rPr lang="en-US" dirty="0" smtClean="0"/>
              <a:t>Liaison </a:t>
            </a:r>
            <a:r>
              <a:rPr lang="en-US" dirty="0"/>
              <a:t>reports (including liaison reports from the mid-week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 (</a:t>
            </a:r>
            <a:r>
              <a:rPr lang="en-US" dirty="0" err="1"/>
              <a:t>cont</a:t>
            </a:r>
            <a:r>
              <a:rPr lang="en-US" dirty="0"/>
              <a:t>) – or not …</a:t>
            </a:r>
          </a:p>
        </p:txBody>
      </p:sp>
      <p:sp>
        <p:nvSpPr>
          <p:cNvPr id="15366" name="Rectangle 3"/>
          <p:cNvSpPr>
            <a:spLocks noGrp="1" noChangeArrowheads="1"/>
          </p:cNvSpPr>
          <p:nvPr>
            <p:ph type="body" idx="1"/>
          </p:nvPr>
        </p:nvSpPr>
        <p:spPr>
          <a:xfrm>
            <a:off x="1905000" y="1371600"/>
            <a:ext cx="8382000" cy="4876800"/>
          </a:xfrm>
        </p:spPr>
        <p:txBody>
          <a:bodyPr/>
          <a:lstStyle/>
          <a:p>
            <a:pPr>
              <a:spcBef>
                <a:spcPts val="0"/>
              </a:spcBef>
            </a:pPr>
            <a:r>
              <a:rPr lang="en-US" dirty="0"/>
              <a:t>IETF/802 coordination</a:t>
            </a:r>
          </a:p>
          <a:p>
            <a:pPr lvl="1">
              <a:spcBef>
                <a:spcPts val="0"/>
              </a:spcBef>
            </a:pPr>
            <a:r>
              <a:rPr lang="en-US" dirty="0"/>
              <a:t>No particular updates this session.</a:t>
            </a:r>
          </a:p>
          <a:p>
            <a:pPr>
              <a:spcBef>
                <a:spcPts val="0"/>
              </a:spcBef>
            </a:pPr>
            <a:endParaRPr lang="en-US" dirty="0"/>
          </a:p>
          <a:p>
            <a:pPr>
              <a:spcBef>
                <a:spcPts val="0"/>
              </a:spcBef>
            </a:pPr>
            <a:r>
              <a:rPr lang="en-US" dirty="0" err="1"/>
              <a:t>TGax</a:t>
            </a:r>
            <a:r>
              <a:rPr lang="en-US" dirty="0"/>
              <a:t> subclause 10.2 and Figure 10-1</a:t>
            </a:r>
          </a:p>
          <a:p>
            <a:pPr lvl="1">
              <a:spcBef>
                <a:spcPts val="0"/>
              </a:spcBef>
            </a:pPr>
            <a:r>
              <a:rPr lang="en-US" dirty="0"/>
              <a:t>No concerns raised.</a:t>
            </a:r>
          </a:p>
          <a:p>
            <a:pPr>
              <a:spcBef>
                <a:spcPts val="0"/>
              </a:spcBef>
            </a:pPr>
            <a:endParaRPr lang="en-US" dirty="0"/>
          </a:p>
          <a:p>
            <a:pPr>
              <a:spcBef>
                <a:spcPts val="0"/>
              </a:spcBef>
            </a:pPr>
            <a:r>
              <a:rPr lang="en-US" dirty="0"/>
              <a:t>“What is an ESS?”</a:t>
            </a:r>
          </a:p>
          <a:p>
            <a:pPr lvl="1">
              <a:spcBef>
                <a:spcPts val="0"/>
              </a:spcBef>
            </a:pPr>
            <a:r>
              <a:rPr lang="en-US" dirty="0"/>
              <a:t>Didn’t have time.  Will carry over to November session.</a:t>
            </a:r>
          </a:p>
          <a:p>
            <a:pPr lvl="1">
              <a:spcBef>
                <a:spcPts val="0"/>
              </a:spcBef>
            </a:pPr>
            <a:endParaRPr lang="en-US" dirty="0"/>
          </a:p>
          <a:p>
            <a:pPr>
              <a:spcBef>
                <a:spcPts val="0"/>
              </a:spcBef>
            </a:pPr>
            <a:r>
              <a:rPr lang="en-US" dirty="0"/>
              <a:t>MLME-RESET, versus MLME-JOIN and MLME-START</a:t>
            </a:r>
          </a:p>
          <a:p>
            <a:pPr lvl="1">
              <a:spcBef>
                <a:spcPts val="0"/>
              </a:spcBef>
            </a:pPr>
            <a:r>
              <a:rPr lang="en-US" dirty="0"/>
              <a:t>Didn’t have time.  Will carry over to November session.</a:t>
            </a:r>
          </a:p>
          <a:p>
            <a:pPr>
              <a:spcBef>
                <a:spcPts val="0"/>
              </a:spcBef>
            </a:pPr>
            <a:endParaRPr lang="en-US" dirty="0"/>
          </a:p>
          <a:p>
            <a:pPr>
              <a:spcBef>
                <a:spcPts val="0"/>
              </a:spcBef>
            </a:pPr>
            <a:r>
              <a:rPr lang="en-US" dirty="0"/>
              <a:t>AP/DS/Portal architecture, 802/802.1 mappings</a:t>
            </a:r>
          </a:p>
          <a:p>
            <a:pPr lvl="1">
              <a:spcBef>
                <a:spcPts val="0"/>
              </a:spcBef>
            </a:pPr>
            <a:r>
              <a:rPr lang="en-US" dirty="0"/>
              <a:t>Didn’t have time.  Need to consolidate agreements, and provide input to </a:t>
            </a:r>
            <a:r>
              <a:rPr lang="en-US" dirty="0" err="1"/>
              <a:t>REVmd</a:t>
            </a:r>
            <a:r>
              <a:rPr lang="en-US" dirty="0"/>
              <a:t>.</a:t>
            </a:r>
          </a:p>
          <a:p>
            <a:pPr>
              <a:spcBef>
                <a:spcPts val="0"/>
              </a:spcBef>
            </a:pPr>
            <a:endParaRPr lang="en-US" dirty="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Mark Hamilton (Ruckus/ARRIS)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1117309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Mark Hamilton (Ruckus/ARRIS)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8596349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January 2019 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solidFill>
                  <a:srgbClr val="000000"/>
                </a:solidFill>
              </a:rPr>
              <a:t>Discussion of 11ba architecture modeling and implications</a:t>
            </a:r>
          </a:p>
          <a:p>
            <a:pPr marL="684213">
              <a:lnSpc>
                <a:spcPct val="90000"/>
              </a:lnSpc>
            </a:pPr>
            <a:r>
              <a:rPr lang="en-US" dirty="0"/>
              <a:t>Further consideration of topics raised from WBA liaison on MAC address randomization</a:t>
            </a:r>
          </a:p>
          <a:p>
            <a:pPr marL="684213">
              <a:lnSpc>
                <a:spcPct val="90000"/>
              </a:lnSpc>
            </a:pPr>
            <a:r>
              <a:rPr lang="en-US" dirty="0"/>
              <a:t>MLME-RESET, versus MLME-JOIN and MLME-START (add MLME-SCAN?) – feedback to </a:t>
            </a:r>
            <a:r>
              <a:rPr lang="en-US" dirty="0" err="1"/>
              <a:t>REVmd</a:t>
            </a:r>
            <a:endParaRPr lang="en-US" dirty="0"/>
          </a:p>
          <a:p>
            <a:pPr marL="684213">
              <a:lnSpc>
                <a:spcPct val="90000"/>
              </a:lnSpc>
            </a:pPr>
            <a:r>
              <a:rPr lang="en-US" dirty="0"/>
              <a:t>“What is an ESS?” and DS/AP/Portal architecture discussions</a:t>
            </a:r>
          </a:p>
          <a:p>
            <a:pPr marL="684213">
              <a:lnSpc>
                <a:spcPct val="90000"/>
              </a:lnSpc>
            </a:pPr>
            <a:r>
              <a:rPr lang="en-US" dirty="0"/>
              <a:t>Status updates on other IETF work, IEEE 1588 work</a:t>
            </a:r>
          </a:p>
          <a:p>
            <a:pPr marL="684213">
              <a:lnSpc>
                <a:spcPct val="90000"/>
              </a:lnSpc>
            </a:pPr>
            <a:r>
              <a:rPr lang="en-US" dirty="0"/>
              <a:t>NEW: Multiple MAC Addresses (and IPv6), “Multiple radios”</a:t>
            </a:r>
          </a:p>
          <a:p>
            <a:pPr marL="684213">
              <a:lnSpc>
                <a:spcPct val="90000"/>
              </a:lnSpc>
            </a:pPr>
            <a:r>
              <a:rPr lang="en-US" dirty="0"/>
              <a:t>NEW: System architecture views for common use scenarios</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Mark Hamilton (Ruckus/ARRIS)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31918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November 2018 – Bangkok</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dirty="0" smtClean="0"/>
              <a:t>2018-11-15</a:t>
            </a:r>
            <a:endParaRPr lang="en-GB" sz="2000"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23</a:t>
            </a:fld>
            <a:endParaRPr lang="en-GB" dirty="0"/>
          </a:p>
        </p:txBody>
      </p:sp>
      <p:graphicFrame>
        <p:nvGraphicFramePr>
          <p:cNvPr id="3075" name="Object 3"/>
          <p:cNvGraphicFramePr>
            <a:graphicFrameLocks noChangeAspect="1"/>
          </p:cNvGraphicFramePr>
          <p:nvPr>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40972" name="Document" r:id="rId4" imgW="8289564" imgH="2521714" progId="Word.Document.8">
                  <p:embed/>
                </p:oleObj>
              </mc:Choice>
              <mc:Fallback>
                <p:oleObj name="Document" r:id="rId4" imgW="8289564" imgH="2521714" progId="Word.Document.8">
                  <p:embed/>
                  <p:pic>
                    <p:nvPicPr>
                      <p:cNvPr id="0" name=""/>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39309052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B43754-1163-4B0C-8310-62C38E10D93C}"/>
              </a:ext>
            </a:extLst>
          </p:cNvPr>
          <p:cNvSpPr>
            <a:spLocks noGrp="1"/>
          </p:cNvSpPr>
          <p:nvPr>
            <p:ph type="title"/>
          </p:nvPr>
        </p:nvSpPr>
        <p:spPr>
          <a:xfrm>
            <a:off x="914402" y="685804"/>
            <a:ext cx="10361084" cy="510948"/>
          </a:xfrm>
        </p:spPr>
        <p:txBody>
          <a:bodyPr/>
          <a:lstStyle/>
          <a:p>
            <a:r>
              <a:rPr lang="en-US" sz="2400" dirty="0"/>
              <a:t>IEEE 802 PARs &amp; ICAIDs under consideration</a:t>
            </a:r>
            <a:br>
              <a:rPr lang="en-US" sz="2400" dirty="0"/>
            </a:br>
            <a:r>
              <a:rPr lang="en-US" sz="2400" dirty="0"/>
              <a:t>Nov 11-16, 2018, Bangkok, Thailand</a:t>
            </a:r>
          </a:p>
        </p:txBody>
      </p:sp>
      <p:sp>
        <p:nvSpPr>
          <p:cNvPr id="3" name="Content Placeholder 2">
            <a:extLst>
              <a:ext uri="{FF2B5EF4-FFF2-40B4-BE49-F238E27FC236}">
                <a16:creationId xmlns="" xmlns:a16="http://schemas.microsoft.com/office/drawing/2014/main" id="{EAAFB270-57E8-4713-BF72-93261EF1DDCE}"/>
              </a:ext>
            </a:extLst>
          </p:cNvPr>
          <p:cNvSpPr>
            <a:spLocks noGrp="1"/>
          </p:cNvSpPr>
          <p:nvPr>
            <p:ph idx="1"/>
          </p:nvPr>
        </p:nvSpPr>
        <p:spPr>
          <a:xfrm>
            <a:off x="479376" y="1412776"/>
            <a:ext cx="11161240" cy="5062639"/>
          </a:xfrm>
        </p:spPr>
        <p:txBody>
          <a:bodyPr/>
          <a:lstStyle/>
          <a:p>
            <a:pPr>
              <a:buFont typeface="+mj-lt"/>
              <a:buAutoNum type="arabicPeriod"/>
            </a:pPr>
            <a:r>
              <a:rPr lang="en-US" sz="1800" dirty="0"/>
              <a:t>802.1CMde - Amendment: Enhancements for Fronthaul Interface, Synchronization, and Synchronization Standards, </a:t>
            </a:r>
            <a:r>
              <a:rPr lang="en-US" sz="1800" dirty="0">
                <a:hlinkClick r:id="rId2"/>
              </a:rPr>
              <a:t>PAR</a:t>
            </a:r>
            <a:r>
              <a:rPr lang="en-US" sz="1800" dirty="0"/>
              <a:t> and </a:t>
            </a:r>
            <a:r>
              <a:rPr lang="en-US" sz="1800" dirty="0">
                <a:hlinkClick r:id="rId3"/>
              </a:rPr>
              <a:t>CSD</a:t>
            </a:r>
            <a:r>
              <a:rPr lang="en-US" sz="1800" dirty="0"/>
              <a:t> </a:t>
            </a:r>
          </a:p>
          <a:p>
            <a:pPr>
              <a:buFont typeface="+mj-lt"/>
              <a:buAutoNum type="arabicPeriod"/>
            </a:pPr>
            <a:r>
              <a:rPr lang="en-US" sz="1800" dirty="0"/>
              <a:t>802.1DF - Standard: Time-Sensitive Networking Profile for Service Provider Networks, </a:t>
            </a:r>
            <a:r>
              <a:rPr lang="en-US" sz="1800" dirty="0">
                <a:hlinkClick r:id="rId4"/>
              </a:rPr>
              <a:t>PAR</a:t>
            </a:r>
            <a:r>
              <a:rPr lang="en-US" sz="1800" dirty="0"/>
              <a:t> and </a:t>
            </a:r>
            <a:r>
              <a:rPr lang="en-US" sz="1800" dirty="0">
                <a:hlinkClick r:id="rId5"/>
              </a:rPr>
              <a:t>CSD</a:t>
            </a:r>
            <a:endParaRPr lang="en-US" sz="1800" dirty="0"/>
          </a:p>
          <a:p>
            <a:pPr>
              <a:buFont typeface="+mj-lt"/>
              <a:buAutoNum type="arabicPeriod"/>
            </a:pPr>
            <a:r>
              <a:rPr lang="en-US" sz="1800" dirty="0"/>
              <a:t>802.1DG - Standard: Time-Sensitive Networking Profile for Automotive In-Vehicle Ethernet Communications, </a:t>
            </a:r>
            <a:r>
              <a:rPr lang="en-US" sz="1800" dirty="0">
                <a:hlinkClick r:id="rId6"/>
              </a:rPr>
              <a:t>PAR</a:t>
            </a:r>
            <a:r>
              <a:rPr lang="en-US" sz="1800" dirty="0"/>
              <a:t> and </a:t>
            </a:r>
            <a:r>
              <a:rPr lang="en-US" sz="1800" dirty="0">
                <a:hlinkClick r:id="rId7"/>
              </a:rPr>
              <a:t>CSD </a:t>
            </a:r>
            <a:endParaRPr lang="en-US" sz="1800" dirty="0"/>
          </a:p>
          <a:p>
            <a:pPr>
              <a:buFont typeface="+mj-lt"/>
              <a:buAutoNum type="arabicPeriod"/>
            </a:pPr>
            <a:r>
              <a:rPr lang="en-US" sz="1800" dirty="0"/>
              <a:t>802.3ca - Amendment: 25 Gb/s and 50 Gb/s Passive Optical Networks, PAR Modification &amp; Extension, </a:t>
            </a:r>
            <a:r>
              <a:rPr lang="en-US" sz="1800" dirty="0">
                <a:hlinkClick r:id="rId8"/>
              </a:rPr>
              <a:t>PAR Modification</a:t>
            </a:r>
            <a:r>
              <a:rPr lang="en-US" sz="1800" dirty="0"/>
              <a:t>, </a:t>
            </a:r>
            <a:r>
              <a:rPr lang="en-US" sz="1800" dirty="0">
                <a:hlinkClick r:id="rId9"/>
              </a:rPr>
              <a:t>PAR Extension</a:t>
            </a:r>
            <a:r>
              <a:rPr lang="en-US" sz="1800" dirty="0"/>
              <a:t> and </a:t>
            </a:r>
            <a:r>
              <a:rPr lang="en-US" sz="1800" dirty="0">
                <a:hlinkClick r:id="rId10"/>
              </a:rPr>
              <a:t>CSD Modification</a:t>
            </a:r>
            <a:endParaRPr lang="en-US" sz="1800" dirty="0"/>
          </a:p>
          <a:p>
            <a:pPr>
              <a:buFont typeface="+mj-lt"/>
              <a:buAutoNum type="arabicPeriod"/>
            </a:pPr>
            <a:r>
              <a:rPr lang="en-US" sz="1800" dirty="0"/>
              <a:t>802.3cp - Amendment: Bidirectional 10 Gb/s, 25 Gb/s, and 50 Gb/s Optical Access PHYs , </a:t>
            </a:r>
            <a:r>
              <a:rPr lang="en-US" sz="1800" dirty="0">
                <a:hlinkClick r:id="rId11"/>
              </a:rPr>
              <a:t>PAR</a:t>
            </a:r>
            <a:r>
              <a:rPr lang="en-US" sz="1800" dirty="0"/>
              <a:t> and </a:t>
            </a:r>
            <a:r>
              <a:rPr lang="en-US" sz="1800" dirty="0">
                <a:hlinkClick r:id="rId12"/>
              </a:rPr>
              <a:t>CSD</a:t>
            </a:r>
            <a:r>
              <a:rPr lang="en-US" sz="1800" dirty="0"/>
              <a:t> </a:t>
            </a:r>
          </a:p>
          <a:p>
            <a:pPr>
              <a:buFont typeface="+mj-lt"/>
              <a:buAutoNum type="arabicPeriod"/>
            </a:pPr>
            <a:r>
              <a:rPr lang="en-US" sz="1800" dirty="0"/>
              <a:t>802.3cs – Amendment: Increased-reach Ethernet optical subscriber access (Super-PON) , </a:t>
            </a:r>
            <a:r>
              <a:rPr lang="en-US" sz="1800" dirty="0">
                <a:hlinkClick r:id="rId13"/>
              </a:rPr>
              <a:t>PAR</a:t>
            </a:r>
            <a:r>
              <a:rPr lang="en-US" sz="1800" dirty="0"/>
              <a:t> and </a:t>
            </a:r>
            <a:r>
              <a:rPr lang="en-US" sz="1800" dirty="0">
                <a:hlinkClick r:id="rId14"/>
              </a:rPr>
              <a:t>CSD</a:t>
            </a:r>
            <a:endParaRPr lang="en-US" sz="1800" dirty="0"/>
          </a:p>
          <a:p>
            <a:pPr>
              <a:buFont typeface="+mj-lt"/>
              <a:buAutoNum type="arabicPeriod"/>
            </a:pPr>
            <a:r>
              <a:rPr lang="en-US" sz="1800" dirty="0"/>
              <a:t>802.3 Industry Connections: New Ethernet Applications, </a:t>
            </a:r>
            <a:r>
              <a:rPr lang="en-US" sz="1800" dirty="0">
                <a:hlinkClick r:id="rId15"/>
              </a:rPr>
              <a:t>ICAID</a:t>
            </a:r>
            <a:r>
              <a:rPr lang="en-US" sz="1800" dirty="0"/>
              <a:t> and </a:t>
            </a:r>
            <a:r>
              <a:rPr lang="en-US" sz="1800" dirty="0">
                <a:hlinkClick r:id="rId16"/>
              </a:rPr>
              <a:t>Background</a:t>
            </a:r>
            <a:endParaRPr lang="en-US" sz="1800" dirty="0"/>
          </a:p>
          <a:p>
            <a:pPr>
              <a:buFont typeface="+mj-lt"/>
              <a:buAutoNum type="arabicPeriod"/>
            </a:pPr>
            <a:r>
              <a:rPr lang="en-US" sz="1800" dirty="0"/>
              <a:t>802.11bc - Amendment: Enhanced Broadcast Service (</a:t>
            </a:r>
            <a:r>
              <a:rPr lang="en-US" sz="1800" dirty="0" err="1"/>
              <a:t>eBCS</a:t>
            </a:r>
            <a:r>
              <a:rPr lang="en-US" sz="1800" dirty="0"/>
              <a:t>), </a:t>
            </a:r>
            <a:r>
              <a:rPr lang="en-US" sz="1800" dirty="0">
                <a:hlinkClick r:id="rId17"/>
              </a:rPr>
              <a:t>PAR</a:t>
            </a:r>
            <a:r>
              <a:rPr lang="en-US" sz="1800" dirty="0"/>
              <a:t> and </a:t>
            </a:r>
            <a:r>
              <a:rPr lang="en-US" sz="1800" dirty="0">
                <a:hlinkClick r:id="rId18"/>
              </a:rPr>
              <a:t>CSD</a:t>
            </a:r>
            <a:endParaRPr lang="en-US" sz="1800" dirty="0"/>
          </a:p>
          <a:p>
            <a:pPr>
              <a:buFont typeface="+mj-lt"/>
              <a:buAutoNum type="arabicPeriod"/>
            </a:pPr>
            <a:r>
              <a:rPr lang="en-US" sz="1800" dirty="0"/>
              <a:t>802.11bd - Amendment: Next Generation V2X, </a:t>
            </a:r>
            <a:r>
              <a:rPr lang="en-US" sz="1800" dirty="0">
                <a:hlinkClick r:id="rId19"/>
              </a:rPr>
              <a:t>PAR</a:t>
            </a:r>
            <a:r>
              <a:rPr lang="en-US" sz="1800" dirty="0"/>
              <a:t> and </a:t>
            </a:r>
            <a:r>
              <a:rPr lang="en-US" sz="1800" dirty="0">
                <a:hlinkClick r:id="rId20"/>
              </a:rPr>
              <a:t>CSD</a:t>
            </a:r>
            <a:endParaRPr lang="en-US" sz="1800" dirty="0"/>
          </a:p>
          <a:p>
            <a:pPr>
              <a:buFont typeface="+mj-lt"/>
              <a:buAutoNum type="arabicPeriod"/>
            </a:pPr>
            <a:r>
              <a:rPr lang="en-US" sz="1800" dirty="0"/>
              <a:t>802.19 -Recommended Practice -  Coexistence Methods for Sub-1 GHz Frequency Bands, </a:t>
            </a:r>
            <a:r>
              <a:rPr lang="en-US" sz="1800" dirty="0">
                <a:hlinkClick r:id="rId21"/>
              </a:rPr>
              <a:t>PAR</a:t>
            </a:r>
            <a:r>
              <a:rPr lang="en-US" sz="1800" dirty="0"/>
              <a:t> and </a:t>
            </a:r>
            <a:r>
              <a:rPr lang="en-US" sz="1800" dirty="0">
                <a:hlinkClick r:id="rId22"/>
              </a:rPr>
              <a:t>CSD</a:t>
            </a:r>
            <a:endParaRPr lang="en-US" sz="1800" dirty="0"/>
          </a:p>
          <a:p>
            <a:pPr>
              <a:buFont typeface="+mj-lt"/>
              <a:buAutoNum type="arabicPeriod"/>
            </a:pPr>
            <a:r>
              <a:rPr lang="en-US" sz="1800" dirty="0"/>
              <a:t>802.22 - Standard - Revision Project, </a:t>
            </a:r>
            <a:r>
              <a:rPr lang="en-US" sz="1800" dirty="0">
                <a:hlinkClick r:id="rId23"/>
              </a:rPr>
              <a:t>PAR Extension</a:t>
            </a:r>
            <a:endParaRPr lang="en-US" sz="1800" dirty="0"/>
          </a:p>
          <a:p>
            <a:pPr>
              <a:buFont typeface="+mj-lt"/>
              <a:buAutoNum type="arabicPeriod"/>
            </a:pPr>
            <a:r>
              <a:rPr lang="en-US" sz="1800" dirty="0"/>
              <a:t>802.22.3 - Standard - Spectrum Characterization and Occupancy Sensing, </a:t>
            </a:r>
            <a:r>
              <a:rPr lang="en-US" sz="1800" dirty="0">
                <a:hlinkClick r:id="rId24"/>
              </a:rPr>
              <a:t>PAR Extension</a:t>
            </a:r>
            <a:endParaRPr lang="en-US" sz="1800" dirty="0"/>
          </a:p>
          <a:p>
            <a:endParaRPr lang="en-US" sz="2800" dirty="0"/>
          </a:p>
        </p:txBody>
      </p:sp>
      <p:sp>
        <p:nvSpPr>
          <p:cNvPr id="6" name="Slide Number Placeholder 5">
            <a:extLst>
              <a:ext uri="{FF2B5EF4-FFF2-40B4-BE49-F238E27FC236}">
                <a16:creationId xmlns=""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7444185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fr-FR" smtClean="0"/>
              <a:t>Jon Rosdahl (Qualcomm Technologies Inc.)</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07746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5A3E7A0-3C50-46DD-9076-21D5F1E74E59}"/>
              </a:ext>
            </a:extLst>
          </p:cNvPr>
          <p:cNvSpPr>
            <a:spLocks noGrp="1"/>
          </p:cNvSpPr>
          <p:nvPr>
            <p:ph type="title"/>
          </p:nvPr>
        </p:nvSpPr>
        <p:spPr/>
        <p:txBody>
          <a:bodyPr/>
          <a:lstStyle/>
          <a:p>
            <a:r>
              <a:rPr lang="en-US" sz="2000" dirty="0"/>
              <a:t>802.3ca - Amendment: 25 Gb/s and 50 Gb/s Passive Optical Networks, PAR Modification &amp; Extension, </a:t>
            </a:r>
            <a:r>
              <a:rPr lang="en-US" sz="2000" dirty="0">
                <a:hlinkClick r:id="rId2"/>
              </a:rPr>
              <a:t>PAR Modification</a:t>
            </a:r>
            <a:r>
              <a:rPr lang="en-US" sz="2000" dirty="0"/>
              <a:t>, </a:t>
            </a:r>
            <a:r>
              <a:rPr lang="en-US" sz="2000" dirty="0">
                <a:hlinkClick r:id="rId3"/>
              </a:rPr>
              <a:t>PAR Extension</a:t>
            </a:r>
            <a:r>
              <a:rPr lang="en-US" sz="2000" dirty="0"/>
              <a:t> and </a:t>
            </a:r>
            <a:r>
              <a:rPr lang="en-US" sz="2000" dirty="0">
                <a:hlinkClick r:id="rId4"/>
              </a:rPr>
              <a:t>CSD Modification</a:t>
            </a:r>
            <a:r>
              <a:rPr lang="en-US" sz="2000" dirty="0"/>
              <a:t/>
            </a:r>
            <a:br>
              <a:rPr lang="en-US" sz="2000" dirty="0"/>
            </a:br>
            <a:endParaRPr lang="en-US" sz="2000" dirty="0"/>
          </a:p>
        </p:txBody>
      </p:sp>
      <p:sp>
        <p:nvSpPr>
          <p:cNvPr id="8" name="Content Placeholder 7">
            <a:extLst>
              <a:ext uri="{FF2B5EF4-FFF2-40B4-BE49-F238E27FC236}">
                <a16:creationId xmlns="" xmlns:a16="http://schemas.microsoft.com/office/drawing/2014/main" id="{BAE06B42-7255-4390-8E2D-CE9B8BD3B3C2}"/>
              </a:ext>
            </a:extLst>
          </p:cNvPr>
          <p:cNvSpPr>
            <a:spLocks noGrp="1"/>
          </p:cNvSpPr>
          <p:nvPr>
            <p:ph idx="1"/>
          </p:nvPr>
        </p:nvSpPr>
        <p:spPr/>
        <p:txBody>
          <a:bodyPr/>
          <a:lstStyle/>
          <a:p>
            <a:r>
              <a:rPr lang="en-US" b="0" dirty="0"/>
              <a:t>PAR 4.2 -  update the date to reflect the current plan as shown in the PAR Extension.</a:t>
            </a:r>
          </a:p>
          <a:p>
            <a:endParaRPr lang="en-US" dirty="0"/>
          </a:p>
        </p:txBody>
      </p:sp>
      <p:sp>
        <p:nvSpPr>
          <p:cNvPr id="6" name="Slide Number Placeholder 5">
            <a:extLst>
              <a:ext uri="{FF2B5EF4-FFF2-40B4-BE49-F238E27FC236}">
                <a16:creationId xmlns=""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22291858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BBB2BC-CA66-4677-8AFA-A0398A5F1F14}"/>
              </a:ext>
            </a:extLst>
          </p:cNvPr>
          <p:cNvSpPr>
            <a:spLocks noGrp="1"/>
          </p:cNvSpPr>
          <p:nvPr>
            <p:ph type="title"/>
          </p:nvPr>
        </p:nvSpPr>
        <p:spPr>
          <a:xfrm>
            <a:off x="902705" y="685803"/>
            <a:ext cx="10361084" cy="733546"/>
          </a:xfrm>
        </p:spPr>
        <p:txBody>
          <a:bodyPr/>
          <a:lstStyle/>
          <a:p>
            <a:r>
              <a:rPr lang="en-US" sz="2400" dirty="0"/>
              <a:t>802.3cp - Amendment: Bidirectional 10 Gb/s, 25 Gb/s, and 50 Gb/s Optical Access PHYs ,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 xmlns:a16="http://schemas.microsoft.com/office/drawing/2014/main" id="{C9EA3856-7505-4DB9-86B6-EC39662F2B5A}"/>
              </a:ext>
            </a:extLst>
          </p:cNvPr>
          <p:cNvSpPr>
            <a:spLocks noGrp="1"/>
          </p:cNvSpPr>
          <p:nvPr>
            <p:ph idx="1"/>
          </p:nvPr>
        </p:nvSpPr>
        <p:spPr>
          <a:xfrm>
            <a:off x="914402" y="1419349"/>
            <a:ext cx="10361084" cy="4675065"/>
          </a:xfrm>
        </p:spPr>
        <p:txBody>
          <a:bodyPr/>
          <a:lstStyle/>
          <a:p>
            <a:r>
              <a:rPr lang="en-US" dirty="0"/>
              <a:t>PAR 5.6 Add a missing Stakeholder that was listed in the CSD “</a:t>
            </a:r>
            <a:r>
              <a:rPr lang="en-US" b="0" dirty="0"/>
              <a:t>Municipal and independent operators”</a:t>
            </a:r>
          </a:p>
          <a:p>
            <a:endParaRPr lang="en-US" b="0" dirty="0"/>
          </a:p>
          <a:p>
            <a:r>
              <a:rPr lang="en-US" b="0" dirty="0"/>
              <a:t>CSD: Broad Market Potential- Add to the list of potential user groups to make the stakeholder list consistent. – add “subscribers.”</a:t>
            </a:r>
          </a:p>
          <a:p>
            <a:r>
              <a:rPr lang="en-US" b="0" dirty="0"/>
              <a:t>CSD: Technical Feasibility - Suggested change :</a:t>
            </a:r>
          </a:p>
          <a:p>
            <a:r>
              <a:rPr lang="en-US" b="0" dirty="0"/>
              <a:t>“The basic technologies for 10 Gb/s, 25 Gb/s, and 50 Gb/s transmission over at least 10 km and at least 40 km of single mode fiber are well established”</a:t>
            </a:r>
          </a:p>
          <a:p>
            <a:r>
              <a:rPr lang="en-US" b="0" dirty="0"/>
              <a:t> to </a:t>
            </a:r>
          </a:p>
          <a:p>
            <a:r>
              <a:rPr lang="en-US" b="0" dirty="0"/>
              <a:t>“The basic technologies for 10 Gb/s, 25 Gb/s, and 50 Gb/s capable of transmission over at least 10 km and at least 40 km of single mode fiber are well established”</a:t>
            </a:r>
            <a:endParaRPr lang="en-US" dirty="0"/>
          </a:p>
        </p:txBody>
      </p:sp>
      <p:sp>
        <p:nvSpPr>
          <p:cNvPr id="6" name="Slide Number Placeholder 5">
            <a:extLst>
              <a:ext uri="{FF2B5EF4-FFF2-40B4-BE49-F238E27FC236}">
                <a16:creationId xmlns="" xmlns:a16="http://schemas.microsoft.com/office/drawing/2014/main" id="{B651272D-E252-4654-AF72-818B8C14404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7284507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BDAAC7-7915-4552-9617-731F1DD22412}"/>
              </a:ext>
            </a:extLst>
          </p:cNvPr>
          <p:cNvSpPr>
            <a:spLocks noGrp="1"/>
          </p:cNvSpPr>
          <p:nvPr>
            <p:ph type="title"/>
          </p:nvPr>
        </p:nvSpPr>
        <p:spPr/>
        <p:txBody>
          <a:bodyPr/>
          <a:lstStyle/>
          <a:p>
            <a:r>
              <a:rPr lang="en-US" dirty="0"/>
              <a:t>802.3cs – Amendment: Increased-reach Ethernet optical subscriber access (Super-PON) ,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 xmlns:a16="http://schemas.microsoft.com/office/drawing/2014/main" id="{A4A2340F-C35C-43FF-BACF-B0123FA5ED66}"/>
              </a:ext>
            </a:extLst>
          </p:cNvPr>
          <p:cNvSpPr>
            <a:spLocks noGrp="1"/>
          </p:cNvSpPr>
          <p:nvPr>
            <p:ph idx="1"/>
          </p:nvPr>
        </p:nvSpPr>
        <p:spPr/>
        <p:txBody>
          <a:bodyPr/>
          <a:lstStyle/>
          <a:p>
            <a:r>
              <a:rPr lang="en-US" b="0" dirty="0"/>
              <a:t>PAR 2.1- missing the word “Amendment:” in the title.</a:t>
            </a:r>
          </a:p>
          <a:p>
            <a:r>
              <a:rPr lang="en-US" b="0" dirty="0"/>
              <a:t>PAR 5.2.b-  Suggested Change “The scope of this project is to amend IEEE </a:t>
            </a:r>
            <a:r>
              <a:rPr lang="en-US" b="0" dirty="0" err="1"/>
              <a:t>Std</a:t>
            </a:r>
            <a:r>
              <a:rPr lang="en-US" b="0" dirty="0"/>
              <a:t> 802.3 to add physical layer…” to “This amendment adds physical layer”</a:t>
            </a:r>
          </a:p>
          <a:p>
            <a:endParaRPr lang="en-US" b="0" dirty="0"/>
          </a:p>
          <a:p>
            <a:r>
              <a:rPr lang="en-US" b="0" dirty="0"/>
              <a:t>PAR 5.6 -  Add a missing Stakeholder that was listed in the CSD </a:t>
            </a:r>
            <a:r>
              <a:rPr lang="en-US" dirty="0"/>
              <a:t>“</a:t>
            </a:r>
            <a:r>
              <a:rPr lang="en-US" b="0" dirty="0"/>
              <a:t>Municipal and independent operators”</a:t>
            </a:r>
          </a:p>
          <a:p>
            <a:endParaRPr lang="en-US" b="0" dirty="0"/>
          </a:p>
          <a:p>
            <a:r>
              <a:rPr lang="en-US" b="0" dirty="0"/>
              <a:t>CSD Broad Market Potential -  Add to the list of potential user groups to make the stakeholder list consistent. – add “subscribers.”</a:t>
            </a:r>
          </a:p>
          <a:p>
            <a:endParaRPr lang="en-US" b="0" dirty="0"/>
          </a:p>
          <a:p>
            <a:endParaRPr lang="en-US" dirty="0"/>
          </a:p>
        </p:txBody>
      </p:sp>
      <p:sp>
        <p:nvSpPr>
          <p:cNvPr id="6" name="Slide Number Placeholder 5">
            <a:extLst>
              <a:ext uri="{FF2B5EF4-FFF2-40B4-BE49-F238E27FC236}">
                <a16:creationId xmlns="" xmlns:a16="http://schemas.microsoft.com/office/drawing/2014/main" id="{5583EA0B-98F4-437C-B2FD-9DA16D3641E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103779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501A5D-1E4D-4045-8275-80E016C8CDDF}"/>
              </a:ext>
            </a:extLst>
          </p:cNvPr>
          <p:cNvSpPr>
            <a:spLocks noGrp="1"/>
          </p:cNvSpPr>
          <p:nvPr>
            <p:ph type="title"/>
          </p:nvPr>
        </p:nvSpPr>
        <p:spPr>
          <a:xfrm>
            <a:off x="914402" y="685803"/>
            <a:ext cx="10361084" cy="654965"/>
          </a:xfrm>
        </p:spPr>
        <p:txBody>
          <a:bodyPr/>
          <a:lstStyle/>
          <a:p>
            <a:r>
              <a:rPr lang="en-US" sz="2400" dirty="0"/>
              <a:t>802.1CMde - Amendment: Enhancements for Fronthaul Interface, Synchronization, and Synchronization Standards,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 xmlns:a16="http://schemas.microsoft.com/office/drawing/2014/main" id="{A553D90B-EA6F-4E7E-96EA-E44751A4620D}"/>
              </a:ext>
            </a:extLst>
          </p:cNvPr>
          <p:cNvSpPr>
            <a:spLocks noGrp="1"/>
          </p:cNvSpPr>
          <p:nvPr>
            <p:ph idx="1"/>
          </p:nvPr>
        </p:nvSpPr>
        <p:spPr>
          <a:xfrm>
            <a:off x="914402" y="1419349"/>
            <a:ext cx="10361084" cy="4961980"/>
          </a:xfrm>
        </p:spPr>
        <p:txBody>
          <a:bodyPr/>
          <a:lstStyle/>
          <a:p>
            <a:r>
              <a:rPr lang="en-US" b="0" dirty="0"/>
              <a:t>2.1- Suggested change </a:t>
            </a:r>
          </a:p>
          <a:p>
            <a:r>
              <a:rPr lang="en-US" b="0" dirty="0"/>
              <a:t>“Amendment: Enhancements for Fronthaul Interface, Synchronization, and </a:t>
            </a:r>
            <a:r>
              <a:rPr lang="en-US" b="0" dirty="0" err="1"/>
              <a:t>Syntonization</a:t>
            </a:r>
            <a:r>
              <a:rPr lang="en-US" b="0" dirty="0"/>
              <a:t> Standards” to </a:t>
            </a:r>
          </a:p>
          <a:p>
            <a:r>
              <a:rPr lang="en-US" b="0" dirty="0"/>
              <a:t>“Amendment: Enhancements to Fronthaul profiles to support new Fronthaul, Synchronization, and </a:t>
            </a:r>
            <a:r>
              <a:rPr lang="en-US" b="0" dirty="0" err="1"/>
              <a:t>Syntonization</a:t>
            </a:r>
            <a:r>
              <a:rPr lang="en-US" b="0" dirty="0"/>
              <a:t> Standards”</a:t>
            </a:r>
          </a:p>
          <a:p>
            <a:r>
              <a:rPr lang="en-US" b="0" dirty="0"/>
              <a:t>5.2.b - The first sentence is broad enough that the second sentence is not needed.  Delete “This amendment also addresses errors and omissions in existing content.”</a:t>
            </a:r>
          </a:p>
          <a:p>
            <a:r>
              <a:rPr lang="en-US" b="0" dirty="0"/>
              <a:t>5.2b -  Change the first sentence “This amendment defines enhancements to fronthaul profiles in order to address new developments in fronthaul interface standards, and related synchronization and </a:t>
            </a:r>
            <a:r>
              <a:rPr lang="en-US" b="0" dirty="0" err="1"/>
              <a:t>syntonization</a:t>
            </a:r>
            <a:r>
              <a:rPr lang="en-US" b="0" dirty="0"/>
              <a:t> standards”</a:t>
            </a:r>
            <a:br>
              <a:rPr lang="en-US" b="0" dirty="0"/>
            </a:br>
            <a:r>
              <a:rPr lang="en-US" b="0" dirty="0"/>
              <a:t>Question – can 8.1 include an example list of referenced standards </a:t>
            </a:r>
          </a:p>
        </p:txBody>
      </p:sp>
      <p:sp>
        <p:nvSpPr>
          <p:cNvPr id="6" name="Slide Number Placeholder 5">
            <a:extLst>
              <a:ext uri="{FF2B5EF4-FFF2-40B4-BE49-F238E27FC236}">
                <a16:creationId xmlns="" xmlns:a16="http://schemas.microsoft.com/office/drawing/2014/main" id="{F7C4E2AF-8F86-4A79-A9B3-D0E2ACEA202C}"/>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3293917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a:t>
            </a:r>
            <a:r>
              <a:rPr lang="en-US" dirty="0" smtClean="0"/>
              <a:t>(November 2018</a:t>
            </a:r>
            <a:r>
              <a:rPr lang="en-US" dirty="0"/>
              <a: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2018-11-15</a:t>
            </a:r>
            <a:endParaRPr lang="en-GB" sz="2000" b="0" dirty="0"/>
          </a:p>
        </p:txBody>
      </p:sp>
      <p:sp>
        <p:nvSpPr>
          <p:cNvPr id="6" name="Date Placeholder 3"/>
          <p:cNvSpPr>
            <a:spLocks noGrp="1"/>
          </p:cNvSpPr>
          <p:nvPr>
            <p:ph type="dt" idx="10"/>
          </p:nvPr>
        </p:nvSpPr>
        <p:spPr/>
        <p:txBody>
          <a:bodyPr/>
          <a:lstStyle/>
          <a:p>
            <a:r>
              <a:rPr lang="en-US" smtClean="0"/>
              <a:t>November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3</a:t>
            </a:fld>
            <a:endParaRPr lang="en-GB" dirty="0"/>
          </a:p>
        </p:txBody>
      </p:sp>
      <p:graphicFrame>
        <p:nvGraphicFramePr>
          <p:cNvPr id="3075" name="Object 3"/>
          <p:cNvGraphicFramePr>
            <a:graphicFrameLocks noChangeAspect="1"/>
          </p:cNvGraphicFramePr>
          <p:nvPr>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37900" name="Document" r:id="rId4" imgW="10439485" imgH="2546686" progId="Word.Document.8">
                  <p:embed/>
                </p:oleObj>
              </mc:Choice>
              <mc:Fallback>
                <p:oleObj name="Document" r:id="rId4" imgW="10439485" imgH="2546686" progId="Word.Document.8">
                  <p:embed/>
                  <p:pic>
                    <p:nvPicPr>
                      <p:cNvPr id="0" name=""/>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375322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6C4DD8-66E8-46F1-9B28-26639FD14531}"/>
              </a:ext>
            </a:extLst>
          </p:cNvPr>
          <p:cNvSpPr>
            <a:spLocks noGrp="1"/>
          </p:cNvSpPr>
          <p:nvPr>
            <p:ph type="title"/>
          </p:nvPr>
        </p:nvSpPr>
        <p:spPr>
          <a:xfrm>
            <a:off x="885784" y="763586"/>
            <a:ext cx="10361084" cy="836613"/>
          </a:xfrm>
        </p:spPr>
        <p:txBody>
          <a:bodyPr/>
          <a:lstStyle/>
          <a:p>
            <a:r>
              <a:rPr lang="en-US" sz="2400" dirty="0"/>
              <a:t>802.1DF - Standard: Time-Sensitive Networking Profile for Service Provider Networks,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 xmlns:a16="http://schemas.microsoft.com/office/drawing/2014/main" id="{F1793D8B-89AF-4861-B55B-A71A886A09D9}"/>
              </a:ext>
            </a:extLst>
          </p:cNvPr>
          <p:cNvSpPr>
            <a:spLocks noGrp="1"/>
          </p:cNvSpPr>
          <p:nvPr>
            <p:ph idx="1"/>
          </p:nvPr>
        </p:nvSpPr>
        <p:spPr/>
        <p:txBody>
          <a:bodyPr/>
          <a:lstStyle/>
          <a:p>
            <a:r>
              <a:rPr lang="en-US" dirty="0"/>
              <a:t>5.2- Change the first sentence to “</a:t>
            </a:r>
            <a:r>
              <a:rPr lang="en-US" b="0" dirty="0"/>
              <a:t>This standard defines profiles that provide Time-Sensitive Networking (TSN) quality of service features for non-fronthaul shared service provider networks.</a:t>
            </a:r>
          </a:p>
          <a:p>
            <a:r>
              <a:rPr lang="en-US" b="0" dirty="0"/>
              <a:t>5.5-  typo “</a:t>
            </a:r>
            <a:r>
              <a:rPr lang="en-US" b="0" dirty="0" err="1"/>
              <a:t>besteffort</a:t>
            </a:r>
            <a:r>
              <a:rPr lang="en-US" b="0" dirty="0"/>
              <a:t>” should be “best effort”</a:t>
            </a:r>
          </a:p>
          <a:p>
            <a:endParaRPr lang="en-US" b="0" dirty="0"/>
          </a:p>
          <a:p>
            <a:r>
              <a:rPr lang="en-US" b="0" dirty="0"/>
              <a:t>CSD 1.25 e) -  replace with “</a:t>
            </a:r>
            <a:r>
              <a:rPr lang="en-US" dirty="0"/>
              <a:t>QoS measures that result from</a:t>
            </a:r>
            <a:br>
              <a:rPr lang="en-US" dirty="0"/>
            </a:br>
            <a:r>
              <a:rPr lang="en-US" dirty="0"/>
              <a:t>the application of this standard risk interfering with obligations on</a:t>
            </a:r>
            <a:br>
              <a:rPr lang="en-US" dirty="0"/>
            </a:br>
            <a:r>
              <a:rPr lang="en-US" dirty="0"/>
              <a:t>network providers to uphold freedom of opinion and freedom of speech”</a:t>
            </a:r>
          </a:p>
        </p:txBody>
      </p:sp>
      <p:sp>
        <p:nvSpPr>
          <p:cNvPr id="6" name="Slide Number Placeholder 5">
            <a:extLst>
              <a:ext uri="{FF2B5EF4-FFF2-40B4-BE49-F238E27FC236}">
                <a16:creationId xmlns="" xmlns:a16="http://schemas.microsoft.com/office/drawing/2014/main" id="{6A10E3FF-0170-4721-810C-EA82381713F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28156061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83593D-DC16-462D-A2A3-0141F964F040}"/>
              </a:ext>
            </a:extLst>
          </p:cNvPr>
          <p:cNvSpPr>
            <a:spLocks noGrp="1"/>
          </p:cNvSpPr>
          <p:nvPr>
            <p:ph type="title"/>
          </p:nvPr>
        </p:nvSpPr>
        <p:spPr/>
        <p:txBody>
          <a:bodyPr/>
          <a:lstStyle/>
          <a:p>
            <a:r>
              <a:rPr lang="en-US" sz="2400" dirty="0"/>
              <a:t>802.1DG - Standard: Time-Sensitive Networking Profile for Automotive In-Vehicle Ethernet Communications, </a:t>
            </a:r>
            <a:r>
              <a:rPr lang="en-US" sz="2400" dirty="0">
                <a:hlinkClick r:id="rId2"/>
              </a:rPr>
              <a:t>PAR</a:t>
            </a:r>
            <a:r>
              <a:rPr lang="en-US" sz="2400" dirty="0"/>
              <a:t> and </a:t>
            </a:r>
            <a:r>
              <a:rPr lang="en-US" sz="2400" dirty="0">
                <a:hlinkClick r:id="rId3"/>
              </a:rPr>
              <a:t>CSD </a:t>
            </a:r>
            <a:r>
              <a:rPr lang="en-US" sz="2400" dirty="0"/>
              <a:t/>
            </a:r>
            <a:br>
              <a:rPr lang="en-US" sz="2400" dirty="0"/>
            </a:br>
            <a:endParaRPr lang="en-US" sz="2400" dirty="0"/>
          </a:p>
        </p:txBody>
      </p:sp>
      <p:sp>
        <p:nvSpPr>
          <p:cNvPr id="3" name="Content Placeholder 2">
            <a:extLst>
              <a:ext uri="{FF2B5EF4-FFF2-40B4-BE49-F238E27FC236}">
                <a16:creationId xmlns="" xmlns:a16="http://schemas.microsoft.com/office/drawing/2014/main" id="{BFD3E41A-B38E-4BCB-8FB1-36E598294788}"/>
              </a:ext>
            </a:extLst>
          </p:cNvPr>
          <p:cNvSpPr>
            <a:spLocks noGrp="1"/>
          </p:cNvSpPr>
          <p:nvPr>
            <p:ph idx="1"/>
          </p:nvPr>
        </p:nvSpPr>
        <p:spPr/>
        <p:txBody>
          <a:bodyPr/>
          <a:lstStyle/>
          <a:p>
            <a:r>
              <a:rPr lang="en-US" dirty="0"/>
              <a:t>8.1 – A list of the cited standards should be included here.</a:t>
            </a:r>
          </a:p>
          <a:p>
            <a:r>
              <a:rPr lang="en-US" dirty="0"/>
              <a:t>5.2 – TSN is identified, but not “security standards”. Would it make sense to identify which security standards are being used?</a:t>
            </a:r>
          </a:p>
          <a:p>
            <a:r>
              <a:rPr lang="en-US" dirty="0"/>
              <a:t>5.4 - The use of “guidance” seems odd for this being a standard instead of a Guide.  Suggested change: “guidance” to “profiles” (which makes it consistent with the scope statement.)</a:t>
            </a:r>
          </a:p>
          <a:p>
            <a:r>
              <a:rPr lang="en-US" dirty="0"/>
              <a:t>5.5 - Suggest to change “guidelines” to “standardization” </a:t>
            </a:r>
          </a:p>
        </p:txBody>
      </p:sp>
      <p:sp>
        <p:nvSpPr>
          <p:cNvPr id="6" name="Slide Number Placeholder 5">
            <a:extLst>
              <a:ext uri="{FF2B5EF4-FFF2-40B4-BE49-F238E27FC236}">
                <a16:creationId xmlns="" xmlns:a16="http://schemas.microsoft.com/office/drawing/2014/main" id="{C3F081E1-3E91-45BB-8AE0-5C88E6E831E0}"/>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944940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7790D8-316A-48B6-B5C1-0853C7E3B3EA}"/>
              </a:ext>
            </a:extLst>
          </p:cNvPr>
          <p:cNvSpPr>
            <a:spLocks noGrp="1"/>
          </p:cNvSpPr>
          <p:nvPr>
            <p:ph type="title"/>
          </p:nvPr>
        </p:nvSpPr>
        <p:spPr/>
        <p:txBody>
          <a:bodyPr/>
          <a:lstStyle/>
          <a:p>
            <a:r>
              <a:rPr lang="en-US" sz="2400" dirty="0"/>
              <a:t>802.19 -Recommended Practice -  Coexistence Methods for Sub-1 GHz Frequency Bands, </a:t>
            </a:r>
            <a:r>
              <a:rPr lang="en-US" sz="2400" dirty="0">
                <a:hlinkClick r:id="rId2"/>
              </a:rPr>
              <a:t>PAR</a:t>
            </a:r>
            <a:r>
              <a:rPr lang="en-US" sz="2400" dirty="0"/>
              <a:t> and </a:t>
            </a:r>
            <a:r>
              <a:rPr lang="en-US" sz="2400" dirty="0">
                <a:hlinkClick r:id="rId3"/>
              </a:rPr>
              <a:t>CSD</a:t>
            </a:r>
            <a:r>
              <a:rPr lang="en-US" sz="2400" dirty="0"/>
              <a:t/>
            </a:r>
            <a:br>
              <a:rPr lang="en-US" sz="2400" dirty="0"/>
            </a:br>
            <a:endParaRPr lang="en-US" sz="2400" dirty="0"/>
          </a:p>
        </p:txBody>
      </p:sp>
      <p:sp>
        <p:nvSpPr>
          <p:cNvPr id="3" name="Content Placeholder 2">
            <a:extLst>
              <a:ext uri="{FF2B5EF4-FFF2-40B4-BE49-F238E27FC236}">
                <a16:creationId xmlns="" xmlns:a16="http://schemas.microsoft.com/office/drawing/2014/main" id="{BB84DAF7-5836-4B76-A7F1-2A09C8288B93}"/>
              </a:ext>
            </a:extLst>
          </p:cNvPr>
          <p:cNvSpPr>
            <a:spLocks noGrp="1"/>
          </p:cNvSpPr>
          <p:nvPr>
            <p:ph idx="1"/>
          </p:nvPr>
        </p:nvSpPr>
        <p:spPr/>
        <p:txBody>
          <a:bodyPr/>
          <a:lstStyle/>
          <a:p>
            <a:r>
              <a:rPr lang="en-US" b="0" dirty="0"/>
              <a:t>1.1 - Change to 802.19.3</a:t>
            </a:r>
          </a:p>
          <a:p>
            <a:r>
              <a:rPr lang="en-US" b="0" dirty="0"/>
              <a:t>2.1 - Suggest shorten title prefix to be similar to 802.19.2  - “Recommended Practice for Local and Metropolitan Area Networks - Part 19: Coexistence Methods for Sub-1 GHz Frequency Bands” </a:t>
            </a:r>
          </a:p>
          <a:p>
            <a:r>
              <a:rPr lang="en-US" b="0" dirty="0"/>
              <a:t>4.2 - suggest starting sponsor ballot later after the WG has more stabilized recommended practice to shorten the Sponsor Ballot time. – suggest revisiting the dates selected in 4.2 and 4.3.</a:t>
            </a:r>
          </a:p>
          <a:p>
            <a:r>
              <a:rPr lang="en-US" b="0" dirty="0"/>
              <a:t>5.2 – delete the second sentence as it does not seem applicable to a recommended practice as all systems have to follow regulatory rules when deployed.  </a:t>
            </a:r>
          </a:p>
          <a:p>
            <a:r>
              <a:rPr lang="en-US" b="0" dirty="0"/>
              <a:t>8.1 – Include a list of Cited standards (i.e. 5.2 has two cited standards).</a:t>
            </a:r>
          </a:p>
        </p:txBody>
      </p:sp>
      <p:sp>
        <p:nvSpPr>
          <p:cNvPr id="6" name="Slide Number Placeholder 5">
            <a:extLst>
              <a:ext uri="{FF2B5EF4-FFF2-40B4-BE49-F238E27FC236}">
                <a16:creationId xmlns="" xmlns:a16="http://schemas.microsoft.com/office/drawing/2014/main" id="{7AE80F36-2CEE-4D21-9135-812A70C4DFD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2674785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22709F-D4C3-4361-A713-A0E4E8E9C890}"/>
              </a:ext>
            </a:extLst>
          </p:cNvPr>
          <p:cNvSpPr>
            <a:spLocks noGrp="1"/>
          </p:cNvSpPr>
          <p:nvPr>
            <p:ph type="title"/>
          </p:nvPr>
        </p:nvSpPr>
        <p:spPr/>
        <p:txBody>
          <a:bodyPr/>
          <a:lstStyle/>
          <a:p>
            <a:r>
              <a:rPr lang="en-US" dirty="0"/>
              <a:t>802.19.3 (</a:t>
            </a:r>
            <a:r>
              <a:rPr lang="en-US" dirty="0" err="1"/>
              <a:t>cont</a:t>
            </a:r>
            <a:r>
              <a:rPr lang="en-US" dirty="0"/>
              <a:t>) – Suggested change to 5.2 Scope</a:t>
            </a:r>
          </a:p>
        </p:txBody>
      </p:sp>
      <p:sp>
        <p:nvSpPr>
          <p:cNvPr id="3" name="Content Placeholder 2">
            <a:extLst>
              <a:ext uri="{FF2B5EF4-FFF2-40B4-BE49-F238E27FC236}">
                <a16:creationId xmlns="" xmlns:a16="http://schemas.microsoft.com/office/drawing/2014/main" id="{9E6A1E88-0A8E-4D7D-84FF-92943A683DCA}"/>
              </a:ext>
            </a:extLst>
          </p:cNvPr>
          <p:cNvSpPr>
            <a:spLocks noGrp="1"/>
          </p:cNvSpPr>
          <p:nvPr>
            <p:ph idx="1"/>
          </p:nvPr>
        </p:nvSpPr>
        <p:spPr/>
        <p:txBody>
          <a:bodyPr/>
          <a:lstStyle/>
          <a:p>
            <a:r>
              <a:rPr lang="en-US" dirty="0"/>
              <a:t>5.2 - proposed new Scope: </a:t>
            </a:r>
            <a:r>
              <a:rPr lang="en-US" b="0" dirty="0"/>
              <a:t>This recommended practice provides guidance on the implementation, configuration and commissioning of systems sharing spectrum between IEEE </a:t>
            </a:r>
            <a:r>
              <a:rPr lang="en-US" b="0" dirty="0" err="1"/>
              <a:t>Std</a:t>
            </a:r>
            <a:r>
              <a:rPr lang="en-US" b="0" dirty="0"/>
              <a:t> 802.11ah–2016 and IEEE </a:t>
            </a:r>
            <a:r>
              <a:rPr lang="en-US" b="0" dirty="0" err="1"/>
              <a:t>Std</a:t>
            </a:r>
            <a:r>
              <a:rPr lang="en-US" b="0" dirty="0"/>
              <a:t> 802.15.4 Smart Utility Networking (SUN) FSK PHY operating in Sub-1 GHz frequency bands.  </a:t>
            </a:r>
            <a:endParaRPr lang="en-US" dirty="0"/>
          </a:p>
        </p:txBody>
      </p:sp>
      <p:sp>
        <p:nvSpPr>
          <p:cNvPr id="6" name="Slide Number Placeholder 5">
            <a:extLst>
              <a:ext uri="{FF2B5EF4-FFF2-40B4-BE49-F238E27FC236}">
                <a16:creationId xmlns="" xmlns:a16="http://schemas.microsoft.com/office/drawing/2014/main" id="{F7129CBC-5076-4812-8FBC-53A09ED4800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21695308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FA1A7C-6955-433C-BD21-67AED0C50024}"/>
              </a:ext>
            </a:extLst>
          </p:cNvPr>
          <p:cNvSpPr>
            <a:spLocks noGrp="1"/>
          </p:cNvSpPr>
          <p:nvPr>
            <p:ph type="title"/>
          </p:nvPr>
        </p:nvSpPr>
        <p:spPr/>
        <p:txBody>
          <a:bodyPr/>
          <a:lstStyle/>
          <a:p>
            <a:r>
              <a:rPr lang="en-US" dirty="0"/>
              <a:t>802.19.3 (</a:t>
            </a:r>
            <a:r>
              <a:rPr lang="en-US" dirty="0" err="1"/>
              <a:t>cont</a:t>
            </a:r>
            <a:r>
              <a:rPr lang="en-US" dirty="0"/>
              <a:t>) changes to 5.5 Need</a:t>
            </a:r>
          </a:p>
        </p:txBody>
      </p:sp>
      <p:sp>
        <p:nvSpPr>
          <p:cNvPr id="3" name="Content Placeholder 2">
            <a:extLst>
              <a:ext uri="{FF2B5EF4-FFF2-40B4-BE49-F238E27FC236}">
                <a16:creationId xmlns="" xmlns:a16="http://schemas.microsoft.com/office/drawing/2014/main" id="{8C1DDAA6-A3D8-4C14-994D-C3FFE50B810D}"/>
              </a:ext>
            </a:extLst>
          </p:cNvPr>
          <p:cNvSpPr>
            <a:spLocks noGrp="1"/>
          </p:cNvSpPr>
          <p:nvPr>
            <p:ph idx="1"/>
          </p:nvPr>
        </p:nvSpPr>
        <p:spPr>
          <a:xfrm>
            <a:off x="914402" y="1412777"/>
            <a:ext cx="10361084" cy="4681638"/>
          </a:xfrm>
        </p:spPr>
        <p:txBody>
          <a:bodyPr/>
          <a:lstStyle/>
          <a:p>
            <a:r>
              <a:rPr lang="en-US" sz="2000" dirty="0"/>
              <a:t>5.5 proposed text: </a:t>
            </a:r>
            <a:r>
              <a:rPr lang="en-US" sz="2000" b="0" dirty="0"/>
              <a:t>Many millions of devices based on IEEE </a:t>
            </a:r>
            <a:r>
              <a:rPr lang="en-US" sz="2000" b="0" dirty="0" err="1"/>
              <a:t>Std</a:t>
            </a:r>
            <a:r>
              <a:rPr lang="en-US" sz="2000" b="0" dirty="0"/>
              <a:t> 802.15.4 are currently operating in Sub-1 GHz frequency bands, and the field is expanding rapidly. Critical applications, such as grid modernization (smart grid) and internet of things (IoT) are using the low to moderate data rate capabilities of IEEE </a:t>
            </a:r>
            <a:r>
              <a:rPr lang="en-US" sz="2000" b="0" dirty="0" err="1"/>
              <a:t>Std</a:t>
            </a:r>
            <a:r>
              <a:rPr lang="en-US" sz="2000" b="0" dirty="0"/>
              <a:t> 802.15.4. IEEE </a:t>
            </a:r>
            <a:r>
              <a:rPr lang="en-US" sz="2000" b="0" dirty="0" err="1"/>
              <a:t>Std</a:t>
            </a:r>
            <a:r>
              <a:rPr lang="en-US" sz="2000" b="0" dirty="0"/>
              <a:t> 802.11ah-2016 may operate in the same Sub-1 GHz frequency bands and provides higher data rate capabilities than IEEE </a:t>
            </a:r>
            <a:r>
              <a:rPr lang="en-US" sz="2000" b="0" dirty="0" err="1"/>
              <a:t>Std</a:t>
            </a:r>
            <a:r>
              <a:rPr lang="en-US" sz="2000" b="0" dirty="0"/>
              <a:t> 802.15.4. In consideration of the current usage, as well as anticipation of yet unforeseen usage models enabled by emerging technology, and to fully realize the opportunity for successful deployment of products sharing the spectrum, strategies and tactics to achieve good coexistence performance are critical.</a:t>
            </a:r>
          </a:p>
          <a:p>
            <a:r>
              <a:rPr lang="en-US" sz="2000" b="0" dirty="0"/>
              <a:t>	This recommended practice enables the family of IEEE 802(R) wireless standards, specifically IEEE </a:t>
            </a:r>
            <a:r>
              <a:rPr lang="en-US" sz="2000" b="0" dirty="0" err="1"/>
              <a:t>Std</a:t>
            </a:r>
            <a:r>
              <a:rPr lang="en-US" sz="2000" b="0" dirty="0"/>
              <a:t> 802.15.4 and IEEE </a:t>
            </a:r>
            <a:r>
              <a:rPr lang="en-US" sz="2000" b="0" dirty="0" err="1"/>
              <a:t>Std</a:t>
            </a:r>
            <a:r>
              <a:rPr lang="en-US" sz="2000" b="0" dirty="0"/>
              <a:t> 802.11ah-2016, to most effectively operate in license exempt Sub-1 GHz frequency bands, by providing best practices and coexistence methods. This recommended practice uses existing features of the referenced standards and provides guidance to implementers and users of IEEE 802(R) wireless standards.</a:t>
            </a:r>
            <a:endParaRPr lang="en-US" sz="2000" dirty="0"/>
          </a:p>
        </p:txBody>
      </p:sp>
      <p:sp>
        <p:nvSpPr>
          <p:cNvPr id="6" name="Slide Number Placeholder 5">
            <a:extLst>
              <a:ext uri="{FF2B5EF4-FFF2-40B4-BE49-F238E27FC236}">
                <a16:creationId xmlns="" xmlns:a16="http://schemas.microsoft.com/office/drawing/2014/main" id="{E61743BD-B711-4F56-9D56-DFD30493171B}"/>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6749996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B18880-9A60-4EBE-9DB3-94F360E67F97}"/>
              </a:ext>
            </a:extLst>
          </p:cNvPr>
          <p:cNvSpPr>
            <a:spLocks noGrp="1"/>
          </p:cNvSpPr>
          <p:nvPr>
            <p:ph type="title"/>
          </p:nvPr>
        </p:nvSpPr>
        <p:spPr/>
        <p:txBody>
          <a:bodyPr/>
          <a:lstStyle/>
          <a:p>
            <a:r>
              <a:rPr lang="en-US" dirty="0"/>
              <a:t>802.19.3 5.6 Stakeholders</a:t>
            </a:r>
          </a:p>
        </p:txBody>
      </p:sp>
      <p:sp>
        <p:nvSpPr>
          <p:cNvPr id="3" name="Content Placeholder 2">
            <a:extLst>
              <a:ext uri="{FF2B5EF4-FFF2-40B4-BE49-F238E27FC236}">
                <a16:creationId xmlns="" xmlns:a16="http://schemas.microsoft.com/office/drawing/2014/main" id="{247AAE66-3A88-4625-BEEC-8DC6653CEC3B}"/>
              </a:ext>
            </a:extLst>
          </p:cNvPr>
          <p:cNvSpPr>
            <a:spLocks noGrp="1"/>
          </p:cNvSpPr>
          <p:nvPr>
            <p:ph idx="1"/>
          </p:nvPr>
        </p:nvSpPr>
        <p:spPr/>
        <p:txBody>
          <a:bodyPr/>
          <a:lstStyle/>
          <a:p>
            <a:r>
              <a:rPr lang="en-US" b="0" dirty="0"/>
              <a:t>5.6 – proposed replacement: “Silicon vendors, equipment manufacturers, and utility network operators, with applications including smart grid, smart city, internet of things (IoT), home automation, medical and environmental monitoring.”</a:t>
            </a:r>
            <a:endParaRPr lang="en-US" dirty="0"/>
          </a:p>
        </p:txBody>
      </p:sp>
      <p:sp>
        <p:nvSpPr>
          <p:cNvPr id="6" name="Slide Number Placeholder 5">
            <a:extLst>
              <a:ext uri="{FF2B5EF4-FFF2-40B4-BE49-F238E27FC236}">
                <a16:creationId xmlns="" xmlns:a16="http://schemas.microsoft.com/office/drawing/2014/main" id="{A6B8CF4F-3516-4D9C-87BE-A6A688E6C87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37014399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F32F00-1AC7-41B9-BED0-2D2E8580D8EE}"/>
              </a:ext>
            </a:extLst>
          </p:cNvPr>
          <p:cNvSpPr>
            <a:spLocks noGrp="1"/>
          </p:cNvSpPr>
          <p:nvPr>
            <p:ph type="title"/>
          </p:nvPr>
        </p:nvSpPr>
        <p:spPr/>
        <p:txBody>
          <a:bodyPr/>
          <a:lstStyle/>
          <a:p>
            <a:r>
              <a:rPr lang="en-US" dirty="0"/>
              <a:t>802.19.3 CSD comments	</a:t>
            </a:r>
          </a:p>
        </p:txBody>
      </p:sp>
      <p:sp>
        <p:nvSpPr>
          <p:cNvPr id="3" name="Content Placeholder 2">
            <a:extLst>
              <a:ext uri="{FF2B5EF4-FFF2-40B4-BE49-F238E27FC236}">
                <a16:creationId xmlns="" xmlns:a16="http://schemas.microsoft.com/office/drawing/2014/main" id="{8C38F71C-5EAB-4BD5-8DC1-A58BF5DE2640}"/>
              </a:ext>
            </a:extLst>
          </p:cNvPr>
          <p:cNvSpPr>
            <a:spLocks noGrp="1"/>
          </p:cNvSpPr>
          <p:nvPr>
            <p:ph idx="1"/>
          </p:nvPr>
        </p:nvSpPr>
        <p:spPr/>
        <p:txBody>
          <a:bodyPr/>
          <a:lstStyle/>
          <a:p>
            <a:r>
              <a:rPr lang="en-US" dirty="0"/>
              <a:t>1.2.1 a) - change “802.11ah” to “IEEE STD 802.11ah-2016”</a:t>
            </a:r>
          </a:p>
          <a:p>
            <a:r>
              <a:rPr lang="en-US" dirty="0"/>
              <a:t>1.2.1 b)-  change “802.11” to “802.11ah-2016”</a:t>
            </a:r>
          </a:p>
          <a:p>
            <a:r>
              <a:rPr lang="en-US" dirty="0"/>
              <a:t>1.2.3 - change “802.11” to “802.11ah-2016”</a:t>
            </a:r>
          </a:p>
          <a:p>
            <a:r>
              <a:rPr lang="en-US" dirty="0"/>
              <a:t>1.2.4 a) - change “802.11” to “802.11ah-2016” (3 instances)</a:t>
            </a:r>
          </a:p>
          <a:p>
            <a:endParaRPr lang="en-US" dirty="0"/>
          </a:p>
          <a:p>
            <a:endParaRPr lang="en-US" dirty="0"/>
          </a:p>
        </p:txBody>
      </p:sp>
      <p:sp>
        <p:nvSpPr>
          <p:cNvPr id="6" name="Slide Number Placeholder 5">
            <a:extLst>
              <a:ext uri="{FF2B5EF4-FFF2-40B4-BE49-F238E27FC236}">
                <a16:creationId xmlns="" xmlns:a16="http://schemas.microsoft.com/office/drawing/2014/main" id="{F153CAAB-C12D-4413-B05D-F1A546474601}"/>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36415269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6688CD-5642-4FF2-AB28-988B664F2550}"/>
              </a:ext>
            </a:extLst>
          </p:cNvPr>
          <p:cNvSpPr>
            <a:spLocks noGrp="1"/>
          </p:cNvSpPr>
          <p:nvPr>
            <p:ph type="title"/>
          </p:nvPr>
        </p:nvSpPr>
        <p:spPr/>
        <p:txBody>
          <a:bodyPr/>
          <a:lstStyle/>
          <a:p>
            <a:r>
              <a:rPr lang="en-US" dirty="0"/>
              <a:t>802.22 - Standard - Revision Project, </a:t>
            </a:r>
            <a:r>
              <a:rPr lang="en-US" dirty="0">
                <a:hlinkClick r:id="rId2"/>
              </a:rPr>
              <a:t>PAR Extension</a:t>
            </a:r>
            <a:endParaRPr lang="en-US" dirty="0"/>
          </a:p>
        </p:txBody>
      </p:sp>
      <p:sp>
        <p:nvSpPr>
          <p:cNvPr id="3" name="Content Placeholder 2">
            <a:extLst>
              <a:ext uri="{FF2B5EF4-FFF2-40B4-BE49-F238E27FC236}">
                <a16:creationId xmlns="" xmlns:a16="http://schemas.microsoft.com/office/drawing/2014/main" id="{B75DB772-E477-4F5B-8575-E3EE3903167A}"/>
              </a:ext>
            </a:extLst>
          </p:cNvPr>
          <p:cNvSpPr>
            <a:spLocks noGrp="1"/>
          </p:cNvSpPr>
          <p:nvPr>
            <p:ph idx="1"/>
          </p:nvPr>
        </p:nvSpPr>
        <p:spPr/>
        <p:txBody>
          <a:bodyPr/>
          <a:lstStyle/>
          <a:p>
            <a:r>
              <a:rPr lang="en-US" dirty="0"/>
              <a:t>Item 1:  Revised text for Question #2: </a:t>
            </a:r>
            <a:r>
              <a:rPr lang="en-US" b="0" dirty="0"/>
              <a:t>Since 2014, the 802.22 Working Group has had significant reduction in participation. Some of the individuals that made major contributions no longer participate in the WG. As a result, the rate of progress of this standard has slowed down. P802.22 Revision Project is currently in Working Group Letter Ballot 3. Around 65 comments need to be addressed and resolved for the draft to reach &gt;90% Approval Ratio. </a:t>
            </a:r>
          </a:p>
          <a:p>
            <a:endParaRPr lang="en-US" b="0" dirty="0"/>
          </a:p>
          <a:p>
            <a:r>
              <a:rPr lang="en-US" dirty="0"/>
              <a:t>Item 2: Question – Why are you striving for “&gt;90% approval” when threshold is only75% ? If you have achieved 75% you can move on.</a:t>
            </a:r>
          </a:p>
          <a:p>
            <a:endParaRPr lang="en-US" dirty="0"/>
          </a:p>
        </p:txBody>
      </p:sp>
      <p:sp>
        <p:nvSpPr>
          <p:cNvPr id="6" name="Slide Number Placeholder 5">
            <a:extLst>
              <a:ext uri="{FF2B5EF4-FFF2-40B4-BE49-F238E27FC236}">
                <a16:creationId xmlns="" xmlns:a16="http://schemas.microsoft.com/office/drawing/2014/main" id="{C355CF52-04D2-4FE9-ABB1-CF4FE0CE571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7671289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B659DE-5CC3-4728-9443-084F81A9D24E}"/>
              </a:ext>
            </a:extLst>
          </p:cNvPr>
          <p:cNvSpPr>
            <a:spLocks noGrp="1"/>
          </p:cNvSpPr>
          <p:nvPr>
            <p:ph type="title"/>
          </p:nvPr>
        </p:nvSpPr>
        <p:spPr/>
        <p:txBody>
          <a:bodyPr/>
          <a:lstStyle/>
          <a:p>
            <a:r>
              <a:rPr lang="en-US" sz="2400" dirty="0"/>
              <a:t>802.22.3 - Standard - Spectrum Characterization and Occupancy Sensing, </a:t>
            </a:r>
            <a:r>
              <a:rPr lang="en-US" sz="2400" dirty="0">
                <a:hlinkClick r:id="rId2"/>
              </a:rPr>
              <a:t>PAR Extension</a:t>
            </a:r>
            <a:r>
              <a:rPr lang="en-US" sz="2400" dirty="0"/>
              <a:t/>
            </a:r>
            <a:br>
              <a:rPr lang="en-US" sz="2400" dirty="0"/>
            </a:br>
            <a:endParaRPr lang="en-US" sz="2400" dirty="0"/>
          </a:p>
        </p:txBody>
      </p:sp>
      <p:sp>
        <p:nvSpPr>
          <p:cNvPr id="3" name="Content Placeholder 2">
            <a:extLst>
              <a:ext uri="{FF2B5EF4-FFF2-40B4-BE49-F238E27FC236}">
                <a16:creationId xmlns="" xmlns:a16="http://schemas.microsoft.com/office/drawing/2014/main" id="{FED1131B-157D-44FC-B1E3-25733E412D6F}"/>
              </a:ext>
            </a:extLst>
          </p:cNvPr>
          <p:cNvSpPr>
            <a:spLocks noGrp="1"/>
          </p:cNvSpPr>
          <p:nvPr>
            <p:ph idx="1"/>
          </p:nvPr>
        </p:nvSpPr>
        <p:spPr/>
        <p:txBody>
          <a:bodyPr/>
          <a:lstStyle/>
          <a:p>
            <a:r>
              <a:rPr lang="en-US" dirty="0"/>
              <a:t>Item 1: Question 2: Change “</a:t>
            </a:r>
            <a:r>
              <a:rPr lang="en-US" b="0" dirty="0"/>
              <a:t>this round.” to something more definitive. Or change “during this round” to “in the 5</a:t>
            </a:r>
            <a:r>
              <a:rPr lang="en-US" b="0" baseline="30000" dirty="0"/>
              <a:t>th</a:t>
            </a:r>
            <a:r>
              <a:rPr lang="en-US" b="0" dirty="0"/>
              <a:t> WG LB”</a:t>
            </a:r>
          </a:p>
          <a:p>
            <a:endParaRPr lang="en-US" dirty="0"/>
          </a:p>
        </p:txBody>
      </p:sp>
      <p:sp>
        <p:nvSpPr>
          <p:cNvPr id="6" name="Slide Number Placeholder 5">
            <a:extLst>
              <a:ext uri="{FF2B5EF4-FFF2-40B4-BE49-F238E27FC236}">
                <a16:creationId xmlns="" xmlns:a16="http://schemas.microsoft.com/office/drawing/2014/main" id="{02867155-9CDE-4CA3-9D85-657D355ECB61}"/>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5694925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5F26315-8765-4542-BDEF-3CCB3C5630F5}"/>
              </a:ext>
            </a:extLst>
          </p:cNvPr>
          <p:cNvSpPr>
            <a:spLocks noGrp="1"/>
          </p:cNvSpPr>
          <p:nvPr>
            <p:ph type="title"/>
          </p:nvPr>
        </p:nvSpPr>
        <p:spPr/>
        <p:txBody>
          <a:bodyPr/>
          <a:lstStyle/>
          <a:p>
            <a:r>
              <a:rPr lang="en-US" sz="2400" dirty="0"/>
              <a:t>802.3 Industry Connections: New Ethernet Applications, </a:t>
            </a:r>
            <a:r>
              <a:rPr lang="en-US" sz="2400" dirty="0">
                <a:hlinkClick r:id="rId2"/>
              </a:rPr>
              <a:t>ICAID</a:t>
            </a:r>
            <a:r>
              <a:rPr lang="en-US" sz="2400" dirty="0"/>
              <a:t> and </a:t>
            </a:r>
            <a:r>
              <a:rPr lang="en-US" sz="2400" dirty="0">
                <a:hlinkClick r:id="rId3"/>
              </a:rPr>
              <a:t>Background</a:t>
            </a:r>
            <a:r>
              <a:rPr lang="en-US" sz="2400" dirty="0"/>
              <a:t/>
            </a:r>
            <a:br>
              <a:rPr lang="en-US" sz="2400" dirty="0"/>
            </a:br>
            <a:endParaRPr lang="en-US" sz="2400" dirty="0"/>
          </a:p>
        </p:txBody>
      </p:sp>
      <p:sp>
        <p:nvSpPr>
          <p:cNvPr id="3" name="Content Placeholder 2">
            <a:extLst>
              <a:ext uri="{FF2B5EF4-FFF2-40B4-BE49-F238E27FC236}">
                <a16:creationId xmlns="" xmlns:a16="http://schemas.microsoft.com/office/drawing/2014/main" id="{A7C0F656-B366-4A6E-BEFD-B8C46C4DE640}"/>
              </a:ext>
            </a:extLst>
          </p:cNvPr>
          <p:cNvSpPr>
            <a:spLocks noGrp="1"/>
          </p:cNvSpPr>
          <p:nvPr>
            <p:ph idx="1"/>
          </p:nvPr>
        </p:nvSpPr>
        <p:spPr/>
        <p:txBody>
          <a:bodyPr/>
          <a:lstStyle/>
          <a:p>
            <a:r>
              <a:rPr lang="en-US" dirty="0"/>
              <a:t>No comment</a:t>
            </a:r>
          </a:p>
        </p:txBody>
      </p:sp>
      <p:sp>
        <p:nvSpPr>
          <p:cNvPr id="6" name="Slide Number Placeholder 5">
            <a:extLst>
              <a:ext uri="{FF2B5EF4-FFF2-40B4-BE49-F238E27FC236}">
                <a16:creationId xmlns="" xmlns:a16="http://schemas.microsoft.com/office/drawing/2014/main" id="{7B5EE4ED-0F52-4F0E-A21B-DA3843452D4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2422781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smtClean="0"/>
              <a:t>TGax</a:t>
            </a:r>
            <a:r>
              <a:rPr lang="en-US" sz="1600" b="1" dirty="0" smtClean="0"/>
              <a:t> </a:t>
            </a:r>
            <a:r>
              <a:rPr lang="en-US" sz="1600" b="1" dirty="0"/>
              <a:t>–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Chao Chun Wang </a:t>
            </a:r>
            <a:r>
              <a:rPr lang="en-US" sz="1600" dirty="0"/>
              <a:t>– </a:t>
            </a:r>
            <a:r>
              <a:rPr lang="en-US" sz="1600" dirty="0">
                <a:hlinkClick r:id="rId5"/>
              </a:rPr>
              <a:t>chaochun.wang@mediatek.com</a:t>
            </a:r>
            <a:r>
              <a:rPr lang="en-US" sz="1600" dirty="0"/>
              <a:t> </a:t>
            </a:r>
            <a:endParaRPr lang="en-US" sz="1600" dirty="0" smtClean="0"/>
          </a:p>
          <a:p>
            <a:pPr marL="342900" lvl="1" indent="-342900">
              <a:buFontTx/>
              <a:buChar char="•"/>
            </a:pPr>
            <a:r>
              <a:rPr lang="en-US" sz="1600" b="1" dirty="0" err="1" smtClean="0"/>
              <a:t>TGba</a:t>
            </a:r>
            <a:r>
              <a:rPr lang="en-US" sz="1600" b="1" dirty="0" smtClean="0"/>
              <a:t> – Po-kai Huang </a:t>
            </a:r>
            <a:r>
              <a:rPr lang="en-US" sz="1600" dirty="0"/>
              <a:t>– </a:t>
            </a:r>
            <a:r>
              <a:rPr lang="en-US" sz="1600" dirty="0" smtClean="0">
                <a:hlinkClick r:id="rId6"/>
              </a:rPr>
              <a:t>po-kai.huang@intel.com</a:t>
            </a:r>
            <a:r>
              <a:rPr lang="en-US" sz="1600" dirty="0" smtClean="0"/>
              <a:t> </a:t>
            </a:r>
          </a:p>
          <a:p>
            <a:pPr marL="342900" lvl="1" indent="-342900">
              <a:buFontTx/>
              <a:buChar char="•"/>
            </a:pPr>
            <a:r>
              <a:rPr lang="en-US" sz="1600" b="1" dirty="0" err="1" smtClean="0"/>
              <a:t>TGbb</a:t>
            </a:r>
            <a:r>
              <a:rPr lang="en-US" sz="1600" b="1" dirty="0" smtClean="0"/>
              <a:t> - </a:t>
            </a:r>
            <a:r>
              <a:rPr lang="en-US" sz="1600" b="1" dirty="0"/>
              <a:t>Gaurav </a:t>
            </a:r>
            <a:r>
              <a:rPr lang="en-US" sz="1600" b="1" dirty="0" err="1" smtClean="0"/>
              <a:t>Patwardhan</a:t>
            </a:r>
            <a:r>
              <a:rPr lang="en-US" sz="1600" b="1" dirty="0" smtClean="0"/>
              <a:t> </a:t>
            </a:r>
            <a:r>
              <a:rPr lang="en-US" sz="1600" dirty="0" smtClean="0">
                <a:hlinkClick r:id="rId7"/>
              </a:rPr>
              <a:t>Gaurav.Patwardhan@hpe.com</a:t>
            </a:r>
            <a:r>
              <a:rPr lang="en-US" sz="1600" dirty="0" smtClean="0"/>
              <a:t> , </a:t>
            </a:r>
            <a:r>
              <a:rPr lang="en-US" sz="1600" b="1" dirty="0"/>
              <a:t>Volker </a:t>
            </a:r>
            <a:r>
              <a:rPr lang="en-US" sz="1600" b="1" dirty="0" err="1" smtClean="0"/>
              <a:t>Jungnickel</a:t>
            </a:r>
            <a:r>
              <a:rPr lang="en-US" sz="1600" b="1" dirty="0"/>
              <a:t> </a:t>
            </a:r>
            <a:r>
              <a:rPr lang="en-US" sz="1600" dirty="0" smtClean="0">
                <a:hlinkClick r:id="rId8"/>
              </a:rPr>
              <a:t>volker.jungnickel@hhi.fraunhofer.de</a:t>
            </a:r>
            <a:r>
              <a:rPr lang="en-US" sz="1600" dirty="0" smtClean="0"/>
              <a:t> </a:t>
            </a:r>
          </a:p>
          <a:p>
            <a:pPr marL="342900" lvl="1" indent="-342900">
              <a:buFontTx/>
              <a:buChar char="•"/>
            </a:pPr>
            <a:r>
              <a:rPr lang="en-US" sz="1600" dirty="0" smtClean="0"/>
              <a:t> </a:t>
            </a:r>
            <a:r>
              <a:rPr lang="en-US" sz="1600" b="1" dirty="0" err="1" smtClean="0"/>
              <a:t>REVmd</a:t>
            </a:r>
            <a:r>
              <a:rPr lang="en-US" sz="1600" b="1" dirty="0" smtClean="0"/>
              <a:t> – Emily </a:t>
            </a:r>
            <a:r>
              <a:rPr lang="en-US" sz="1600" b="1" dirty="0"/>
              <a:t>Qi </a:t>
            </a:r>
            <a:r>
              <a:rPr lang="en-US" sz="1600" dirty="0"/>
              <a:t>– </a:t>
            </a:r>
            <a:r>
              <a:rPr lang="en-US" sz="1600" b="0" dirty="0" smtClean="0">
                <a:hlinkClick r:id="rId9"/>
              </a:rPr>
              <a:t>emily.h.qi@intel.com</a:t>
            </a:r>
            <a:r>
              <a:rPr lang="en-US" sz="1600" dirty="0" smtClean="0"/>
              <a:t>, </a:t>
            </a:r>
            <a:r>
              <a:rPr lang="en-US" sz="1600" b="1" dirty="0"/>
              <a:t>Edward Au </a:t>
            </a:r>
            <a:r>
              <a:rPr lang="en-US" sz="1600" dirty="0"/>
              <a:t>– </a:t>
            </a:r>
            <a:r>
              <a:rPr lang="en-US" sz="1600" b="0" u="sng" dirty="0">
                <a:hlinkClick r:id="rId10"/>
              </a:rPr>
              <a:t>edward.ks.au@huawei.com</a:t>
            </a:r>
            <a:r>
              <a:rPr lang="en-US" sz="1600" dirty="0"/>
              <a:t>, </a:t>
            </a:r>
          </a:p>
          <a:p>
            <a:pPr marL="342900" lvl="1" indent="-342900">
              <a:buFontTx/>
              <a:buChar char="•"/>
            </a:pPr>
            <a:r>
              <a:rPr lang="en-US" sz="1600" dirty="0" smtClean="0"/>
              <a:t>Editors </a:t>
            </a:r>
            <a:r>
              <a:rPr lang="en-US" sz="1600" dirty="0"/>
              <a:t>Emeritus:</a:t>
            </a:r>
          </a:p>
          <a:p>
            <a:pPr lvl="1"/>
            <a:r>
              <a:rPr lang="en-US" sz="1050" dirty="0" err="1"/>
              <a:t>TGaa</a:t>
            </a:r>
            <a:r>
              <a:rPr lang="en-US" sz="1050" dirty="0"/>
              <a:t> – Alex Ashley – </a:t>
            </a:r>
            <a:r>
              <a:rPr lang="en-US" sz="1050" dirty="0" smtClean="0">
                <a:hlinkClick r:id="rId11"/>
              </a:rPr>
              <a:t>alex.ashley@hotmail.co.uk</a:t>
            </a:r>
            <a:r>
              <a:rPr lang="en-US" sz="1050" dirty="0" smtClean="0"/>
              <a:t>	</a:t>
            </a:r>
          </a:p>
          <a:p>
            <a:pPr lvl="1"/>
            <a:r>
              <a:rPr lang="en-US" sz="1050" dirty="0" err="1" smtClean="0"/>
              <a:t>TGac</a:t>
            </a:r>
            <a:r>
              <a:rPr lang="en-US" sz="1050" dirty="0" smtClean="0"/>
              <a:t> – Robert Stacey – </a:t>
            </a:r>
            <a:r>
              <a:rPr lang="en-US" sz="1050" dirty="0" smtClean="0">
                <a:hlinkClick r:id="rId3"/>
              </a:rPr>
              <a:t>robert.stacey@intel.com</a:t>
            </a:r>
            <a:r>
              <a:rPr lang="en-US" sz="1050" dirty="0" smtClean="0"/>
              <a:t> </a:t>
            </a:r>
          </a:p>
          <a:p>
            <a:pPr lvl="1"/>
            <a:r>
              <a:rPr lang="en-US" sz="1050" dirty="0" err="1" smtClean="0"/>
              <a:t>TGad</a:t>
            </a:r>
            <a:r>
              <a:rPr lang="en-US" sz="1050" dirty="0" smtClean="0"/>
              <a:t> </a:t>
            </a:r>
            <a:r>
              <a:rPr lang="en-US" sz="1050" dirty="0"/>
              <a:t>– Carlos Cordeiro – </a:t>
            </a:r>
            <a:r>
              <a:rPr lang="en-US" sz="1050" dirty="0">
                <a:hlinkClick r:id="rId4"/>
              </a:rPr>
              <a:t>carlos.cordeiro@intel.com</a:t>
            </a:r>
            <a:r>
              <a:rPr lang="en-US" sz="1050" dirty="0"/>
              <a:t>  </a:t>
            </a:r>
          </a:p>
          <a:p>
            <a:pPr lvl="1"/>
            <a:r>
              <a:rPr lang="en-US" sz="1050" dirty="0" err="1"/>
              <a:t>TGae</a:t>
            </a:r>
            <a:r>
              <a:rPr lang="en-US" sz="1050" dirty="0"/>
              <a:t> – Henry </a:t>
            </a:r>
            <a:r>
              <a:rPr lang="en-US" sz="1050" dirty="0" err="1"/>
              <a:t>Ptasinski</a:t>
            </a:r>
            <a:r>
              <a:rPr lang="en-US" sz="1050" dirty="0"/>
              <a:t> – </a:t>
            </a:r>
            <a:r>
              <a:rPr lang="en-US" sz="1050" dirty="0">
                <a:hlinkClick r:id="rId12"/>
              </a:rPr>
              <a:t>henry@LOGOUT.COM</a:t>
            </a:r>
            <a:r>
              <a:rPr lang="en-US" sz="1050" dirty="0"/>
              <a:t> </a:t>
            </a:r>
          </a:p>
          <a:p>
            <a:pPr lvl="1"/>
            <a:r>
              <a:rPr lang="en-US" sz="1050" dirty="0" err="1"/>
              <a:t>TGaf</a:t>
            </a:r>
            <a:r>
              <a:rPr lang="en-US" sz="1050" dirty="0"/>
              <a:t> – Peter Ecclesine – </a:t>
            </a:r>
            <a:r>
              <a:rPr lang="en-US" sz="1050" dirty="0">
                <a:hlinkClick r:id="rId13"/>
              </a:rPr>
              <a:t>petere@ieee.org</a:t>
            </a:r>
            <a:r>
              <a:rPr lang="en-US" sz="1050" dirty="0"/>
              <a:t>  </a:t>
            </a:r>
          </a:p>
          <a:p>
            <a:pPr lvl="1"/>
            <a:r>
              <a:rPr lang="en-US" sz="1050" dirty="0" err="1"/>
              <a:t>REVmc</a:t>
            </a:r>
            <a:r>
              <a:rPr lang="en-US" sz="1050" dirty="0"/>
              <a:t> – Adrian Stephens </a:t>
            </a:r>
            <a:r>
              <a:rPr lang="en-US" sz="1050" b="0" dirty="0"/>
              <a:t>– </a:t>
            </a:r>
            <a:r>
              <a:rPr lang="en-US" sz="1050" b="0" dirty="0">
                <a:hlinkClick r:id="rId14"/>
              </a:rPr>
              <a:t>adrian.p.stephens@ieee.org</a:t>
            </a:r>
            <a:r>
              <a:rPr lang="en-US" sz="1050" b="0" dirty="0"/>
              <a:t> </a:t>
            </a:r>
            <a:r>
              <a:rPr lang="en-US" sz="1050" dirty="0"/>
              <a:t>, Edward Au – </a:t>
            </a:r>
            <a:r>
              <a:rPr lang="en-US" sz="1050" b="0" u="sng" dirty="0">
                <a:hlinkClick r:id="rId10"/>
              </a:rPr>
              <a:t>edward.ks.au@huawei.com</a:t>
            </a:r>
            <a:r>
              <a:rPr lang="en-US" sz="1050" dirty="0"/>
              <a:t>, Emily Qi – </a:t>
            </a:r>
            <a:r>
              <a:rPr lang="en-US" sz="1050" b="0" dirty="0">
                <a:hlinkClick r:id="rId9"/>
              </a:rPr>
              <a:t>emily.h.qi@intel.com</a:t>
            </a:r>
            <a:r>
              <a:rPr lang="en-US" sz="1050" b="0" dirty="0"/>
              <a:t> </a:t>
            </a:r>
            <a:endParaRPr lang="en-US" sz="1050" b="0" dirty="0" smtClean="0"/>
          </a:p>
          <a:p>
            <a:pPr lvl="1"/>
            <a:r>
              <a:rPr lang="en-US" sz="1050" dirty="0" err="1"/>
              <a:t>TGah</a:t>
            </a:r>
            <a:r>
              <a:rPr lang="en-US" sz="1050" dirty="0"/>
              <a:t> – </a:t>
            </a:r>
            <a:r>
              <a:rPr lang="en-US" sz="1050" dirty="0" err="1"/>
              <a:t>Yongho</a:t>
            </a:r>
            <a:r>
              <a:rPr lang="en-US" sz="1050" dirty="0"/>
              <a:t> </a:t>
            </a:r>
            <a:r>
              <a:rPr lang="en-US" sz="1050" dirty="0" err="1"/>
              <a:t>Seok</a:t>
            </a:r>
            <a:r>
              <a:rPr lang="en-US" sz="1050" dirty="0"/>
              <a:t> </a:t>
            </a:r>
            <a:r>
              <a:rPr lang="en-US" sz="1050" dirty="0">
                <a:hlinkClick r:id="rId15"/>
              </a:rPr>
              <a:t>yongho.seok@gmail.com</a:t>
            </a:r>
            <a:r>
              <a:rPr lang="en-US" sz="1050" dirty="0"/>
              <a:t>,  Alfred </a:t>
            </a:r>
            <a:r>
              <a:rPr lang="en-US" sz="1050" dirty="0" err="1"/>
              <a:t>Asterjadhi</a:t>
            </a:r>
            <a:r>
              <a:rPr lang="en-US" sz="1050" dirty="0"/>
              <a:t> – </a:t>
            </a:r>
            <a:r>
              <a:rPr lang="en-US" sz="1050" dirty="0">
                <a:hlinkClick r:id="rId16"/>
              </a:rPr>
              <a:t>aasterja@qti.qualcomm.com</a:t>
            </a:r>
            <a:r>
              <a:rPr lang="en-US" sz="1050" dirty="0"/>
              <a:t>  </a:t>
            </a:r>
          </a:p>
          <a:p>
            <a:pPr lvl="1"/>
            <a:r>
              <a:rPr lang="en-US" sz="1050" dirty="0" err="1"/>
              <a:t>TGai</a:t>
            </a:r>
            <a:r>
              <a:rPr lang="en-US" sz="1050" dirty="0"/>
              <a:t> - </a:t>
            </a:r>
            <a:r>
              <a:rPr lang="en-US" sz="1050" dirty="0">
                <a:hlinkClick r:id="rId17"/>
              </a:rPr>
              <a:t>LRA@tiac.net</a:t>
            </a:r>
            <a:r>
              <a:rPr lang="en-US" sz="1050" dirty="0"/>
              <a:t>, Ping FANG </a:t>
            </a:r>
            <a:r>
              <a:rPr lang="en-US" sz="1050" dirty="0">
                <a:hlinkClick r:id="rId18"/>
              </a:rPr>
              <a:t>Ping.FANG@huawei.com </a:t>
            </a:r>
            <a:endParaRPr lang="en-US" sz="1050" dirty="0"/>
          </a:p>
          <a:p>
            <a:pPr lvl="1"/>
            <a:r>
              <a:rPr lang="en-US" sz="1000" b="0" dirty="0" err="1" smtClean="0"/>
              <a:t>TGaj</a:t>
            </a:r>
            <a:r>
              <a:rPr lang="en-US" sz="1000" b="0" dirty="0" smtClean="0"/>
              <a:t> </a:t>
            </a:r>
            <a:r>
              <a:rPr lang="en-US" sz="1000" b="0" dirty="0"/>
              <a:t>– </a:t>
            </a:r>
            <a:r>
              <a:rPr lang="en-US" sz="1000" b="0" dirty="0" err="1"/>
              <a:t>Jiamin</a:t>
            </a:r>
            <a:r>
              <a:rPr lang="en-US" sz="1000" b="0" dirty="0"/>
              <a:t> CHEN – </a:t>
            </a:r>
            <a:r>
              <a:rPr lang="en-US" sz="1000" b="0" dirty="0">
                <a:hlinkClick r:id="rId19"/>
              </a:rPr>
              <a:t>jiamin.chen@mail01.huawei.com</a:t>
            </a:r>
            <a:r>
              <a:rPr lang="en-US" sz="1000" b="0" dirty="0"/>
              <a:t> , </a:t>
            </a:r>
            <a:r>
              <a:rPr lang="en-US" sz="1000" b="0" dirty="0" err="1"/>
              <a:t>Shiwen</a:t>
            </a:r>
            <a:r>
              <a:rPr lang="en-US" sz="1000" b="0" dirty="0"/>
              <a:t> He – </a:t>
            </a:r>
            <a:r>
              <a:rPr lang="en-US" sz="1000" b="0" u="sng" dirty="0" smtClean="0">
                <a:hlinkClick r:id="rId20"/>
              </a:rPr>
              <a:t>shiwenhe@seu.edu.cn</a:t>
            </a:r>
            <a:endParaRPr lang="en-US" sz="1000" b="0" u="sng" dirty="0" smtClean="0"/>
          </a:p>
          <a:p>
            <a:pPr lvl="1"/>
            <a:r>
              <a:rPr lang="en-US" sz="1000" dirty="0" err="1"/>
              <a:t>TGak</a:t>
            </a:r>
            <a:r>
              <a:rPr lang="en-US" sz="1000" dirty="0"/>
              <a:t> – Donald Eastlake – </a:t>
            </a:r>
            <a:r>
              <a:rPr lang="en-US" sz="1000" dirty="0">
                <a:hlinkClick r:id="rId21"/>
              </a:rPr>
              <a:t>d3e3e3@gmail.com</a:t>
            </a:r>
            <a:r>
              <a:rPr lang="en-US" sz="1000" dirty="0"/>
              <a:t> </a:t>
            </a:r>
            <a:endParaRPr lang="en-US" sz="1000" dirty="0" smtClean="0"/>
          </a:p>
          <a:p>
            <a:pPr lvl="1"/>
            <a:r>
              <a:rPr lang="en-US" sz="1050" dirty="0" err="1" smtClean="0"/>
              <a:t>TGaq</a:t>
            </a:r>
            <a:r>
              <a:rPr lang="en-US" sz="1050" dirty="0" smtClean="0"/>
              <a:t> </a:t>
            </a:r>
            <a:r>
              <a:rPr lang="en-US" sz="1050" dirty="0"/>
              <a:t>– Dan Gal –  </a:t>
            </a:r>
            <a:r>
              <a:rPr lang="en-US" sz="1050" dirty="0">
                <a:hlinkClick r:id="rId22"/>
              </a:rPr>
              <a:t>ddrgal@gmail.com</a:t>
            </a:r>
            <a:r>
              <a:rPr lang="en-US" sz="1050" dirty="0"/>
              <a:t> , Lee Armstrong – </a:t>
            </a:r>
            <a:r>
              <a:rPr lang="en-US" sz="1050" dirty="0">
                <a:solidFill>
                  <a:schemeClr val="accent2"/>
                </a:solidFill>
                <a:hlinkClick r:id="rId17"/>
              </a:rPr>
              <a:t>LRA@tiac.net</a:t>
            </a:r>
            <a:r>
              <a:rPr lang="en-US" sz="1050" dirty="0">
                <a:solidFill>
                  <a:schemeClr val="accent2"/>
                </a:solidFill>
              </a:rPr>
              <a:t> </a:t>
            </a:r>
            <a:endParaRPr lang="en-US" sz="1050" dirty="0"/>
          </a:p>
          <a:p>
            <a:pPr lvl="1"/>
            <a:endParaRPr lang="en-US" sz="1050" dirty="0"/>
          </a:p>
          <a:p>
            <a:pPr lvl="1"/>
            <a:endParaRPr lang="en-US" sz="1600" dirty="0"/>
          </a:p>
        </p:txBody>
      </p:sp>
    </p:spTree>
    <p:extLst>
      <p:ext uri="{BB962C8B-B14F-4D97-AF65-F5344CB8AC3E}">
        <p14:creationId xmlns:p14="http://schemas.microsoft.com/office/powerpoint/2010/main" val="4897313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Responses From 802 WGs</a:t>
            </a:r>
          </a:p>
        </p:txBody>
      </p:sp>
      <p:sp>
        <p:nvSpPr>
          <p:cNvPr id="7" name="Text Placeholder 6"/>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November 2018</a:t>
            </a:r>
            <a:endParaRPr lang="en-GB"/>
          </a:p>
        </p:txBody>
      </p:sp>
      <p:sp>
        <p:nvSpPr>
          <p:cNvPr id="5" name="Footer Placeholder 4"/>
          <p:cNvSpPr>
            <a:spLocks noGrp="1"/>
          </p:cNvSpPr>
          <p:nvPr>
            <p:ph type="ftr" idx="11"/>
          </p:nvPr>
        </p:nvSpPr>
        <p:spPr/>
        <p:txBody>
          <a:bodyPr/>
          <a:lstStyle/>
          <a:p>
            <a:r>
              <a:rPr lang="fr-FR" smtClean="0"/>
              <a:t>Jon Rosdahl (Qualcomm Technologies Inc.)</a:t>
            </a:r>
            <a:endParaRPr lang="en-GB"/>
          </a:p>
        </p:txBody>
      </p:sp>
      <p:sp>
        <p:nvSpPr>
          <p:cNvPr id="6" name="Slide Number Placeholder 5"/>
          <p:cNvSpPr>
            <a:spLocks noGrp="1"/>
          </p:cNvSpPr>
          <p:nvPr>
            <p:ph type="sldNum" idx="12"/>
          </p:nvPr>
        </p:nvSpPr>
        <p:spPr>
          <a:xfrm>
            <a:off x="5793320" y="6475416"/>
            <a:ext cx="878744" cy="382584"/>
          </a:xfrm>
        </p:spPr>
        <p:txBody>
          <a:bodyPr/>
          <a:lstStyle/>
          <a:p>
            <a:r>
              <a:rPr lang="en-GB" dirty="0"/>
              <a:t>Slide </a:t>
            </a:r>
            <a:fld id="{3ABCC52B-A3F7-440B-BBF2-55191E6E7773}" type="slidenum">
              <a:rPr lang="en-GB" smtClean="0"/>
              <a:pPr/>
              <a:t>40</a:t>
            </a:fld>
            <a:endParaRPr lang="en-GB" dirty="0"/>
          </a:p>
        </p:txBody>
      </p:sp>
    </p:spTree>
    <p:extLst>
      <p:ext uri="{BB962C8B-B14F-4D97-AF65-F5344CB8AC3E}">
        <p14:creationId xmlns:p14="http://schemas.microsoft.com/office/powerpoint/2010/main" val="3006059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E6B5E62-8E29-47F2-B01C-01C069F2B35A}"/>
              </a:ext>
            </a:extLst>
          </p:cNvPr>
          <p:cNvSpPr>
            <a:spLocks noGrp="1"/>
          </p:cNvSpPr>
          <p:nvPr>
            <p:ph type="title"/>
          </p:nvPr>
        </p:nvSpPr>
        <p:spPr>
          <a:xfrm>
            <a:off x="914402" y="685803"/>
            <a:ext cx="10361084" cy="510949"/>
          </a:xfrm>
        </p:spPr>
        <p:txBody>
          <a:bodyPr/>
          <a:lstStyle/>
          <a:p>
            <a:r>
              <a:rPr lang="en-US" dirty="0"/>
              <a:t>802.1 Responses</a:t>
            </a:r>
          </a:p>
        </p:txBody>
      </p:sp>
      <p:sp>
        <p:nvSpPr>
          <p:cNvPr id="6" name="Slide Number Placeholder 5">
            <a:extLst>
              <a:ext uri="{FF2B5EF4-FFF2-40B4-BE49-F238E27FC236}">
                <a16:creationId xmlns="" xmlns:a16="http://schemas.microsoft.com/office/drawing/2014/main" id="{878E874B-65EF-40DC-9200-023645C21437}"/>
              </a:ext>
            </a:extLst>
          </p:cNvPr>
          <p:cNvSpPr>
            <a:spLocks noGrp="1"/>
          </p:cNvSpPr>
          <p:nvPr>
            <p:ph type="sldNum" idx="12"/>
          </p:nvPr>
        </p:nvSpPr>
        <p:spPr/>
        <p:txBody>
          <a:bodyPr/>
          <a:lstStyle/>
          <a:p>
            <a:pPr>
              <a:defRPr/>
            </a:pPr>
            <a:r>
              <a:rPr lang="en-US" altLang="en-US" dirty="0">
                <a:solidFill>
                  <a:srgbClr val="000000"/>
                </a:solidFill>
              </a:rPr>
              <a:t>Slide </a:t>
            </a:r>
            <a:fld id="{3A4934C6-33C0-44EA-8053-B7FE352B788A}" type="slidenum">
              <a:rPr lang="en-US" altLang="en-US" smtClean="0">
                <a:solidFill>
                  <a:srgbClr val="000000"/>
                </a:solidFill>
              </a:rPr>
              <a:pPr>
                <a:defRPr/>
              </a:pPr>
              <a:t>41</a:t>
            </a:fld>
            <a:endParaRPr lang="en-US" altLang="en-US" dirty="0">
              <a:solidFill>
                <a:srgbClr val="000000"/>
              </a:solidFill>
            </a:endParaRPr>
          </a:p>
        </p:txBody>
      </p:sp>
      <p:sp>
        <p:nvSpPr>
          <p:cNvPr id="9" name="Rectangle 1">
            <a:extLst>
              <a:ext uri="{FF2B5EF4-FFF2-40B4-BE49-F238E27FC236}">
                <a16:creationId xmlns="" xmlns:a16="http://schemas.microsoft.com/office/drawing/2014/main" id="{32A87E8A-2C81-4FD8-92EB-929D70BD54A6}"/>
              </a:ext>
            </a:extLst>
          </p:cNvPr>
          <p:cNvSpPr>
            <a:spLocks noGrp="1" noChangeArrowheads="1"/>
          </p:cNvSpPr>
          <p:nvPr>
            <p:ph idx="1"/>
          </p:nvPr>
        </p:nvSpPr>
        <p:spPr bwMode="auto">
          <a:xfrm>
            <a:off x="623392" y="1367107"/>
            <a:ext cx="11161240" cy="5124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Based on comments received, the response and update of the remaining 802.1 PARs and CSDs are noted below: </a:t>
            </a:r>
            <a:endParaRPr kumimoji="0" lang="en-US" altLang="en-US"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P802.1CMde - Amendment: Enhancements for Fronthaul Interface, Synchronization, and </a:t>
            </a:r>
            <a:r>
              <a:rPr kumimoji="0" lang="en-US" altLang="en-US" sz="1600" b="0" i="0" u="none" strike="noStrike" cap="none" normalizeH="0" baseline="0" dirty="0" err="1">
                <a:ln>
                  <a:noFill/>
                </a:ln>
                <a:solidFill>
                  <a:schemeClr val="tx1"/>
                </a:solidFill>
                <a:effectLst/>
                <a:latin typeface="Arial" panose="020B0604020202020204" pitchFamily="34" charset="0"/>
              </a:rPr>
              <a:t>Syntonization</a:t>
            </a:r>
            <a:r>
              <a:rPr kumimoji="0" lang="en-US" altLang="en-US" sz="1600" b="0" i="0" u="none" strike="noStrike" cap="none" normalizeH="0" baseline="0" dirty="0">
                <a:ln>
                  <a:noFill/>
                </a:ln>
                <a:solidFill>
                  <a:schemeClr val="tx1"/>
                </a:solidFill>
                <a:effectLst/>
                <a:latin typeface="Arial" panose="020B0604020202020204" pitchFamily="34" charset="0"/>
              </a:rPr>
              <a:t> Standards</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PAR: </a:t>
            </a:r>
            <a:r>
              <a:rPr kumimoji="0" lang="fr-CA" altLang="en-US" sz="1600" b="0" i="0" u="none" strike="noStrike" cap="none" normalizeH="0" baseline="0" dirty="0">
                <a:ln>
                  <a:noFill/>
                </a:ln>
                <a:solidFill>
                  <a:schemeClr val="tx1"/>
                </a:solidFill>
                <a:effectLst/>
                <a:latin typeface="Arial" panose="020B0604020202020204" pitchFamily="34" charset="0"/>
                <a:hlinkClick r:id="rId2"/>
              </a:rPr>
              <a:t>http://www.ieee802.org/1/files/public/docs2018/de-PAR-1118-v01.pdf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CSD: </a:t>
            </a:r>
            <a:r>
              <a:rPr kumimoji="0" lang="fr-CA" altLang="en-US" sz="1600" b="0" i="0" u="none" strike="noStrike" cap="none" normalizeH="0" baseline="0" dirty="0">
                <a:ln>
                  <a:noFill/>
                </a:ln>
                <a:solidFill>
                  <a:schemeClr val="tx1"/>
                </a:solidFill>
                <a:effectLst/>
                <a:latin typeface="Arial" panose="020B0604020202020204" pitchFamily="34" charset="0"/>
                <a:hlinkClick r:id="rId3"/>
              </a:rPr>
              <a:t>http://www.ieee802.org/1/files/public/docs2018/de-CSD-1118-v01.pdf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Comment </a:t>
            </a:r>
            <a:r>
              <a:rPr kumimoji="0" lang="fr-CA" altLang="en-US" sz="1600" b="0" i="0" u="none" strike="noStrike" cap="none" normalizeH="0" baseline="0" dirty="0" err="1">
                <a:ln>
                  <a:noFill/>
                </a:ln>
                <a:solidFill>
                  <a:schemeClr val="tx1"/>
                </a:solidFill>
                <a:effectLst/>
                <a:latin typeface="Arial" panose="020B0604020202020204" pitchFamily="34" charset="0"/>
              </a:rPr>
              <a:t>responses</a:t>
            </a:r>
            <a:r>
              <a:rPr kumimoji="0" lang="fr-CA"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hlinkClick r:id="rId4"/>
              </a:rPr>
              <a:t>http://www.ieee802.org/1/files/public/docs2018/de-PAR-CSD-comments-1118-v01.pdf</a:t>
            </a:r>
            <a:r>
              <a:rPr kumimoji="0" lang="fr-CA" altLang="en-US" sz="1600" b="0" i="0" u="none" strike="noStrike" cap="none" normalizeH="0" baseline="0" dirty="0">
                <a:ln>
                  <a:noFill/>
                </a:ln>
                <a:solidFill>
                  <a:schemeClr val="tx1"/>
                </a:solidFill>
                <a:effectLst/>
                <a:latin typeface="Arial" panose="020B0604020202020204" pitchFamily="34" charset="0"/>
              </a:rPr>
              <a:t>   </a:t>
            </a:r>
          </a:p>
          <a:p>
            <a:pPr marL="400050" lvl="1" indent="0" defTabSz="914400" eaLnBrk="0" hangingPunct="0">
              <a:spcBef>
                <a:spcPct val="0"/>
              </a:spcBef>
              <a:buClrTx/>
              <a:buSzTx/>
            </a:pPr>
            <a:r>
              <a:rPr kumimoji="0" lang="fr-CA" altLang="en-US" sz="1600" b="0" i="0" u="none" strike="noStrike" cap="none" normalizeH="0" baseline="0" dirty="0">
                <a:ln>
                  <a:noFill/>
                </a:ln>
                <a:solidFill>
                  <a:schemeClr val="tx1"/>
                </a:solidFill>
                <a:effectLst/>
                <a:latin typeface="Arial" panose="020B0604020202020204" pitchFamily="34" charset="0"/>
              </a:rPr>
              <a:t>-- </a:t>
            </a:r>
            <a:r>
              <a:rPr kumimoji="0" lang="fr-CA" altLang="en-US" sz="1600" b="0" i="0" u="none" strike="noStrike" cap="none" normalizeH="0" baseline="0" dirty="0">
                <a:ln>
                  <a:noFill/>
                </a:ln>
                <a:solidFill>
                  <a:schemeClr val="accent1">
                    <a:lumMod val="50000"/>
                  </a:schemeClr>
                </a:solidFill>
                <a:effectLst/>
                <a:latin typeface="Arial" panose="020B0604020202020204" pitchFamily="34" charset="0"/>
              </a:rPr>
              <a:t>In General Accepted suggestions</a:t>
            </a:r>
          </a:p>
          <a:p>
            <a:pPr marL="400050" lvl="1" indent="0" defTabSz="914400" eaLnBrk="0" hangingPunct="0">
              <a:spcBef>
                <a:spcPct val="0"/>
              </a:spcBef>
              <a:buClrTx/>
              <a:buSzTx/>
            </a:pPr>
            <a:endParaRPr kumimoji="0" lang="fr-CA" altLang="en-US" sz="900" b="0" i="0" u="none" strike="noStrike" cap="none" normalizeH="0" baseline="0" dirty="0">
              <a:ln>
                <a:noFill/>
              </a:ln>
              <a:solidFill>
                <a:schemeClr val="accent1">
                  <a:lumMod val="50000"/>
                </a:schemeClr>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 P802.1DG - Standard: Time-Sensitive Networking Profile for Service Provider Networks</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PAR: </a:t>
            </a:r>
            <a:r>
              <a:rPr kumimoji="0" lang="fr-CA" altLang="en-US" sz="1600" b="0" i="0" u="none" strike="noStrike" cap="none" normalizeH="0" baseline="0" dirty="0">
                <a:ln>
                  <a:noFill/>
                </a:ln>
                <a:solidFill>
                  <a:schemeClr val="tx1"/>
                </a:solidFill>
                <a:effectLst/>
                <a:latin typeface="Arial" panose="020B0604020202020204" pitchFamily="34" charset="0"/>
                <a:hlinkClick r:id="rId5"/>
              </a:rPr>
              <a:t>http://www.ieee802.org/1/files/public/docs2018/dg-PAR-1118-v01.pdf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CSD: </a:t>
            </a:r>
            <a:r>
              <a:rPr kumimoji="0" lang="fr-CA" altLang="en-US" sz="1600" b="0" i="0" u="none" strike="noStrike" cap="none" normalizeH="0" baseline="0" dirty="0">
                <a:ln>
                  <a:noFill/>
                </a:ln>
                <a:solidFill>
                  <a:schemeClr val="tx1"/>
                </a:solidFill>
                <a:effectLst/>
                <a:latin typeface="Arial" panose="020B0604020202020204" pitchFamily="34" charset="0"/>
                <a:hlinkClick r:id="rId6"/>
              </a:rPr>
              <a:t>http://www.ieee802.org/1/files/public/docs2018/dg-CSD-1118-v01.pdf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Comment </a:t>
            </a:r>
            <a:r>
              <a:rPr kumimoji="0" lang="fr-CA" altLang="en-US" sz="1600" b="0" i="0" u="none" strike="noStrike" cap="none" normalizeH="0" baseline="0" dirty="0" err="1">
                <a:ln>
                  <a:noFill/>
                </a:ln>
                <a:solidFill>
                  <a:schemeClr val="tx1"/>
                </a:solidFill>
                <a:effectLst/>
                <a:latin typeface="Arial" panose="020B0604020202020204" pitchFamily="34" charset="0"/>
              </a:rPr>
              <a:t>responses</a:t>
            </a:r>
            <a:r>
              <a:rPr kumimoji="0" lang="fr-CA"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hlinkClick r:id="rId7"/>
              </a:rPr>
              <a:t>http://www.ieee802.org/1/files/public/docs2018/dg-PAR-CSD-comments-1118-v01.pdf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kumimoji="0" lang="fr-CA" altLang="en-US" sz="1600" b="0" i="0" u="none" strike="noStrike" cap="none" normalizeH="0" baseline="0" dirty="0">
                <a:ln>
                  <a:noFill/>
                </a:ln>
                <a:solidFill>
                  <a:schemeClr val="tx1"/>
                </a:solidFill>
                <a:effectLst/>
                <a:latin typeface="Arial" panose="020B0604020202020204" pitchFamily="34" charset="0"/>
              </a:rPr>
              <a:t> </a:t>
            </a:r>
            <a:r>
              <a:rPr lang="fr-CA" altLang="en-US" sz="1600" b="0" dirty="0">
                <a:solidFill>
                  <a:schemeClr val="tx1"/>
                </a:solidFill>
                <a:latin typeface="Arial" panose="020B0604020202020204" pitchFamily="34" charset="0"/>
              </a:rPr>
              <a:t>-- </a:t>
            </a:r>
            <a:r>
              <a:rPr lang="fr-CA" altLang="en-US" sz="1600" b="0" dirty="0">
                <a:solidFill>
                  <a:schemeClr val="accent1">
                    <a:lumMod val="50000"/>
                  </a:schemeClr>
                </a:solidFill>
                <a:latin typeface="Arial" panose="020B0604020202020204" pitchFamily="34" charset="0"/>
              </a:rPr>
              <a:t>In General Accepted suggestions</a:t>
            </a:r>
          </a:p>
          <a:p>
            <a:pPr marL="0" indent="0" defTabSz="914400" eaLnBrk="0" hangingPunct="0">
              <a:spcBef>
                <a:spcPct val="0"/>
              </a:spcBef>
              <a:buClrTx/>
              <a:buSzTx/>
            </a:pPr>
            <a:endParaRPr lang="fr-CA" altLang="en-US" sz="1400" b="0" dirty="0">
              <a:solidFill>
                <a:schemeClr val="accent1">
                  <a:lumMod val="50000"/>
                </a:schemeClr>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P802.1DF - Standard: Time-Sensitive Networking Profile for Automotive In-</a:t>
            </a:r>
            <a:r>
              <a:rPr kumimoji="0" lang="fr-CA" altLang="en-US" sz="1600" b="0" i="0" u="none" strike="noStrike" cap="none" normalizeH="0" baseline="0" dirty="0" err="1">
                <a:ln>
                  <a:noFill/>
                </a:ln>
                <a:solidFill>
                  <a:schemeClr val="tx1"/>
                </a:solidFill>
                <a:effectLst/>
                <a:latin typeface="Arial" panose="020B0604020202020204" pitchFamily="34" charset="0"/>
              </a:rPr>
              <a:t>Vehicle</a:t>
            </a:r>
            <a:r>
              <a:rPr kumimoji="0" lang="fr-CA" altLang="en-US" sz="1600" b="0" i="0" u="none" strike="noStrike" cap="none" normalizeH="0" baseline="0" dirty="0">
                <a:ln>
                  <a:noFill/>
                </a:ln>
                <a:solidFill>
                  <a:schemeClr val="tx1"/>
                </a:solidFill>
                <a:effectLst/>
                <a:latin typeface="Arial" panose="020B0604020202020204" pitchFamily="34" charset="0"/>
              </a:rPr>
              <a:t> Ethernet Communications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PAR: </a:t>
            </a:r>
            <a:r>
              <a:rPr kumimoji="0" lang="fr-CA" altLang="en-US" sz="1600" b="0" i="0" u="none" strike="noStrike" cap="none" normalizeH="0" baseline="0" dirty="0">
                <a:ln>
                  <a:noFill/>
                </a:ln>
                <a:solidFill>
                  <a:schemeClr val="tx1"/>
                </a:solidFill>
                <a:effectLst/>
                <a:latin typeface="Arial" panose="020B0604020202020204" pitchFamily="34" charset="0"/>
                <a:hlinkClick r:id="rId8"/>
              </a:rPr>
              <a:t>http://www.ieee802.org/1/files/public/docs2018/df-PAR-1118-v01.pdf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CSD: </a:t>
            </a:r>
            <a:r>
              <a:rPr kumimoji="0" lang="fr-CA" altLang="en-US" sz="1600" b="0" i="0" u="none" strike="noStrike" cap="none" normalizeH="0" baseline="0" dirty="0">
                <a:ln>
                  <a:noFill/>
                </a:ln>
                <a:solidFill>
                  <a:schemeClr val="tx1"/>
                </a:solidFill>
                <a:effectLst/>
                <a:latin typeface="Arial" panose="020B0604020202020204" pitchFamily="34" charset="0"/>
                <a:hlinkClick r:id="rId9"/>
              </a:rPr>
              <a:t>http://www.ieee802.org/1/files/public/docs2018/df-CSD-1118-v01.pdf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rPr>
              <a:t>Comment </a:t>
            </a:r>
            <a:r>
              <a:rPr kumimoji="0" lang="fr-CA" altLang="en-US" sz="1600" b="0" i="0" u="none" strike="noStrike" cap="none" normalizeH="0" baseline="0" dirty="0" err="1">
                <a:ln>
                  <a:noFill/>
                </a:ln>
                <a:solidFill>
                  <a:schemeClr val="tx1"/>
                </a:solidFill>
                <a:effectLst/>
                <a:latin typeface="Arial" panose="020B0604020202020204" pitchFamily="34" charset="0"/>
              </a:rPr>
              <a:t>responses</a:t>
            </a:r>
            <a:r>
              <a:rPr kumimoji="0" lang="fr-CA"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600" b="0" i="0" u="none" strike="noStrike" cap="none" normalizeH="0" baseline="0" dirty="0">
                <a:ln>
                  <a:noFill/>
                </a:ln>
                <a:solidFill>
                  <a:schemeClr val="tx1"/>
                </a:solidFill>
                <a:effectLst/>
                <a:latin typeface="Arial" panose="020B0604020202020204" pitchFamily="34" charset="0"/>
                <a:hlinkClick r:id="rId10"/>
              </a:rPr>
              <a:t>http://www.ieee802.org/1/files/public/docs2018/df-PAR-CSD-comments-1118-v01.pdf</a:t>
            </a:r>
            <a:endParaRPr kumimoji="0" lang="fr-CA" altLang="en-US" sz="16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lang="fr-CA" altLang="en-US" sz="1600" b="0" dirty="0">
                <a:solidFill>
                  <a:schemeClr val="tx1"/>
                </a:solidFill>
                <a:latin typeface="Arial" panose="020B0604020202020204" pitchFamily="34" charset="0"/>
              </a:rPr>
              <a:t>-- </a:t>
            </a:r>
            <a:r>
              <a:rPr lang="fr-CA" altLang="en-US" sz="1600" b="0" dirty="0">
                <a:solidFill>
                  <a:schemeClr val="accent1">
                    <a:lumMod val="50000"/>
                  </a:schemeClr>
                </a:solidFill>
                <a:latin typeface="Arial" panose="020B0604020202020204" pitchFamily="34" charset="0"/>
              </a:rPr>
              <a:t>In General Accepted suggestions</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5710658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CDB56D-5BB3-4B54-9697-8F77CA761D6E}"/>
              </a:ext>
            </a:extLst>
          </p:cNvPr>
          <p:cNvSpPr>
            <a:spLocks noGrp="1"/>
          </p:cNvSpPr>
          <p:nvPr>
            <p:ph type="title"/>
          </p:nvPr>
        </p:nvSpPr>
        <p:spPr/>
        <p:txBody>
          <a:bodyPr/>
          <a:lstStyle/>
          <a:p>
            <a:r>
              <a:rPr lang="en-US" dirty="0"/>
              <a:t>802.3 Responses</a:t>
            </a:r>
          </a:p>
        </p:txBody>
      </p:sp>
      <p:sp>
        <p:nvSpPr>
          <p:cNvPr id="6" name="Slide Number Placeholder 5">
            <a:extLst>
              <a:ext uri="{FF2B5EF4-FFF2-40B4-BE49-F238E27FC236}">
                <a16:creationId xmlns="" xmlns:a16="http://schemas.microsoft.com/office/drawing/2014/main" id="{1C2D71E2-44FF-4AF9-A9D3-9CCA2B0FB3D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12" name="Rectangle 3">
            <a:extLst>
              <a:ext uri="{FF2B5EF4-FFF2-40B4-BE49-F238E27FC236}">
                <a16:creationId xmlns="" xmlns:a16="http://schemas.microsoft.com/office/drawing/2014/main" id="{5AFF5211-3FEF-4D61-B8C1-E5E6A48DC502}"/>
              </a:ext>
            </a:extLst>
          </p:cNvPr>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Date Placeholder 2"/>
          <p:cNvSpPr>
            <a:spLocks noGrp="1"/>
          </p:cNvSpPr>
          <p:nvPr>
            <p:ph type="dt" idx="15"/>
          </p:nvPr>
        </p:nvSpPr>
        <p:spPr/>
        <p:txBody>
          <a:bodyPr/>
          <a:lstStyle/>
          <a:p>
            <a:r>
              <a:rPr lang="en-US" smtClean="0"/>
              <a:t>November 2018</a:t>
            </a:r>
            <a:endParaRPr lang="en-GB" dirty="0"/>
          </a:p>
        </p:txBody>
      </p:sp>
      <p:sp>
        <p:nvSpPr>
          <p:cNvPr id="7" name="Footer Placeholder 6"/>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26120158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 xmlns:a16="http://schemas.microsoft.com/office/drawing/2014/main" id="{2DD2AC7F-390D-46EF-8164-5055C014D7BC}"/>
              </a:ext>
            </a:extLst>
          </p:cNvPr>
          <p:cNvSpPr>
            <a:spLocks noGrp="1"/>
          </p:cNvSpPr>
          <p:nvPr>
            <p:ph type="title"/>
          </p:nvPr>
        </p:nvSpPr>
        <p:spPr/>
        <p:txBody>
          <a:bodyPr/>
          <a:lstStyle/>
          <a:p>
            <a:r>
              <a:rPr lang="en-US" dirty="0"/>
              <a:t>802.3 Responses</a:t>
            </a:r>
          </a:p>
        </p:txBody>
      </p:sp>
      <p:sp>
        <p:nvSpPr>
          <p:cNvPr id="9" name="Content Placeholder 8">
            <a:extLst>
              <a:ext uri="{FF2B5EF4-FFF2-40B4-BE49-F238E27FC236}">
                <a16:creationId xmlns="" xmlns:a16="http://schemas.microsoft.com/office/drawing/2014/main" id="{2218737E-3E9F-490B-BCC7-660543E10D4B}"/>
              </a:ext>
            </a:extLst>
          </p:cNvPr>
          <p:cNvSpPr>
            <a:spLocks noGrp="1"/>
          </p:cNvSpPr>
          <p:nvPr>
            <p:ph idx="1"/>
          </p:nvPr>
        </p:nvSpPr>
        <p:spPr>
          <a:xfrm>
            <a:off x="914402" y="1700809"/>
            <a:ext cx="10361084" cy="4393606"/>
          </a:xfrm>
        </p:spPr>
        <p:txBody>
          <a:bodyPr/>
          <a:lstStyle/>
          <a:p>
            <a:r>
              <a:rPr lang="en-US" altLang="en-US" sz="1800" b="0" dirty="0">
                <a:solidFill>
                  <a:schemeClr val="tx1"/>
                </a:solidFill>
                <a:latin typeface="Arial" panose="020B0604020202020204" pitchFamily="34" charset="0"/>
              </a:rPr>
              <a:t>Dear EC members,</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My thanks for the comments on the IEEE 802.3 PARs and CSDs under consideration at the plenary this week. Please find the responses to the comments we received below.</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Best regards,</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  David</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IEEE P802.3ca PAR modification request</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IEEE 802.11 comment: PAR 4.2: Update the date to reflect the current plan as shown in the PAR Extension.</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Response: Accepted</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
            </a:r>
            <a:br>
              <a:rPr lang="en-US" altLang="en-US" sz="1800" b="0" dirty="0">
                <a:solidFill>
                  <a:schemeClr val="tx1"/>
                </a:solidFill>
                <a:latin typeface="Arial" panose="020B0604020202020204" pitchFamily="34" charset="0"/>
              </a:rPr>
            </a:br>
            <a:r>
              <a:rPr lang="en-US" altLang="en-US" sz="1800" b="0" dirty="0">
                <a:solidFill>
                  <a:schemeClr val="tx1"/>
                </a:solidFill>
                <a:latin typeface="Arial" panose="020B0604020202020204" pitchFamily="34" charset="0"/>
              </a:rPr>
              <a:t>Updated PAR: &lt;</a:t>
            </a:r>
            <a:r>
              <a:rPr lang="en-US" altLang="en-US" sz="1800" b="0" dirty="0">
                <a:solidFill>
                  <a:schemeClr val="tx1"/>
                </a:solidFill>
                <a:latin typeface="Arial" panose="020B0604020202020204" pitchFamily="34" charset="0"/>
                <a:hlinkClick r:id="rId2"/>
              </a:rPr>
              <a:t>https://mentor.ieee.org/802-ec/dcn/18/ec-18-0172-01-00EC-ieee-p802-3ca-draft-par-modification-request.pdf</a:t>
            </a:r>
            <a:r>
              <a:rPr lang="en-US" altLang="en-US" sz="1800" b="0" dirty="0">
                <a:solidFill>
                  <a:schemeClr val="tx1"/>
                </a:solidFill>
                <a:latin typeface="Arial" panose="020B0604020202020204" pitchFamily="34" charset="0"/>
              </a:rPr>
              <a:t>&gt;</a:t>
            </a:r>
            <a:endParaRPr lang="en-US" sz="1800" dirty="0"/>
          </a:p>
        </p:txBody>
      </p:sp>
      <p:sp>
        <p:nvSpPr>
          <p:cNvPr id="6" name="Slide Number Placeholder 5">
            <a:extLst>
              <a:ext uri="{FF2B5EF4-FFF2-40B4-BE49-F238E27FC236}">
                <a16:creationId xmlns="" xmlns:a16="http://schemas.microsoft.com/office/drawing/2014/main" id="{11DD7FA7-D2B9-44AB-9EA5-AF9334A91FA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41493654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A330CCB-8C98-476D-AB6D-3552EA145DB9}"/>
              </a:ext>
            </a:extLst>
          </p:cNvPr>
          <p:cNvSpPr>
            <a:spLocks noGrp="1"/>
          </p:cNvSpPr>
          <p:nvPr>
            <p:ph type="title"/>
          </p:nvPr>
        </p:nvSpPr>
        <p:spPr/>
        <p:txBody>
          <a:bodyPr/>
          <a:lstStyle/>
          <a:p>
            <a:r>
              <a:rPr lang="en-US" dirty="0"/>
              <a:t>802.3 Responses</a:t>
            </a:r>
            <a:r>
              <a:rPr lang="en-US" baseline="0" dirty="0"/>
              <a:t> (</a:t>
            </a:r>
            <a:r>
              <a:rPr lang="en-US" baseline="0" dirty="0" err="1"/>
              <a:t>Cont</a:t>
            </a:r>
            <a:r>
              <a:rPr lang="en-US" baseline="0" dirty="0"/>
              <a:t>)</a:t>
            </a:r>
            <a:endParaRPr lang="en-US" dirty="0"/>
          </a:p>
        </p:txBody>
      </p:sp>
      <p:sp>
        <p:nvSpPr>
          <p:cNvPr id="3" name="Content Placeholder 2">
            <a:extLst>
              <a:ext uri="{FF2B5EF4-FFF2-40B4-BE49-F238E27FC236}">
                <a16:creationId xmlns="" xmlns:a16="http://schemas.microsoft.com/office/drawing/2014/main" id="{180EEC90-FA1B-413F-A684-248271959CD2}"/>
              </a:ext>
            </a:extLst>
          </p:cNvPr>
          <p:cNvSpPr>
            <a:spLocks noGrp="1"/>
          </p:cNvSpPr>
          <p:nvPr>
            <p:ph idx="1"/>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IEEE P802.3cp PAR</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PAR 5.6: Add a missing Stakeholder that was listed in the CSD "Municipal and independent operators"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Updated PAR: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https://mentor.ieee.org/802-ec/dcn/18/ec-18-0175-01-00EC-ieee-p802-3cp-draft-par.pdf</a:t>
            </a:r>
            <a:r>
              <a:rPr kumimoji="0" lang="en-US" altLang="en-US" sz="1800" b="0" i="0" u="none" strike="noStrike" cap="none" normalizeH="0" baseline="0" dirty="0">
                <a:ln>
                  <a:noFill/>
                </a:ln>
                <a:solidFill>
                  <a:schemeClr val="tx1"/>
                </a:solidFill>
                <a:effectLst/>
                <a:latin typeface="Arial" panose="020B0604020202020204" pitchFamily="34" charset="0"/>
              </a:rPr>
              <a:t>&gt;</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lvl="0"/>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Slide Number Placeholder 5">
            <a:extLst>
              <a:ext uri="{FF2B5EF4-FFF2-40B4-BE49-F238E27FC236}">
                <a16:creationId xmlns="" xmlns:a16="http://schemas.microsoft.com/office/drawing/2014/main" id="{81AACCEC-4DD8-4BAC-B4CC-19E4E076725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2920485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3ABE574-DEEB-419B-8578-55E5B18CF36F}"/>
              </a:ext>
            </a:extLst>
          </p:cNvPr>
          <p:cNvSpPr>
            <a:spLocks noGrp="1"/>
          </p:cNvSpPr>
          <p:nvPr>
            <p:ph type="title"/>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802.3 Responses (</a:t>
            </a:r>
            <a:r>
              <a:rPr kumimoji="0" lang="en-US" altLang="en-US" sz="1800" b="0" i="0" u="none" strike="noStrike" cap="none" normalizeH="0" baseline="0" dirty="0" err="1">
                <a:ln>
                  <a:noFill/>
                </a:ln>
                <a:solidFill>
                  <a:schemeClr val="tx1"/>
                </a:solidFill>
                <a:effectLst/>
                <a:latin typeface="Arial" panose="020B0604020202020204" pitchFamily="34" charset="0"/>
              </a:rPr>
              <a:t>Cont</a:t>
            </a:r>
            <a:r>
              <a:rPr kumimoji="0" lang="en-US" altLang="en-US" sz="1800" b="0" i="0" u="none" strike="noStrike" cap="none" normalizeH="0" baseline="0" dirty="0">
                <a:ln>
                  <a:noFill/>
                </a:ln>
                <a:solidFill>
                  <a:schemeClr val="tx1"/>
                </a:solidFill>
                <a:effectLst/>
                <a:latin typeface="Arial" panose="020B0604020202020204" pitchFamily="34" charset="0"/>
              </a:rPr>
              <a:t>)</a:t>
            </a:r>
            <a:endParaRPr lang="en-US" dirty="0"/>
          </a:p>
        </p:txBody>
      </p:sp>
      <p:sp>
        <p:nvSpPr>
          <p:cNvPr id="3" name="Content Placeholder 2">
            <a:extLst>
              <a:ext uri="{FF2B5EF4-FFF2-40B4-BE49-F238E27FC236}">
                <a16:creationId xmlns="" xmlns:a16="http://schemas.microsoft.com/office/drawing/2014/main" id="{A62CDFED-990B-4994-AA25-87D59378B4C8}"/>
              </a:ext>
            </a:extLst>
          </p:cNvPr>
          <p:cNvSpPr>
            <a:spLocks noGrp="1"/>
          </p:cNvSpPr>
          <p:nvPr>
            <p:ph idx="1"/>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IEEE P802.3cp CSD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CSD: Broad Market Potential: Add to the list of potential user groups to make the stakeholder list consistent. - add "subscribers."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CSD: Technical Feasibility: Suggested change: "The basic technologies for 10 Gb/s, 25 Gb/s, and 50 Gb/s transmission over at least 10 km and at least 40 km of single mode fiber are well established" to "The basic technologies for 10 Gb/s, 25 Gb/s, and 50 Gb/s capable of transmission over at least 10 km and at least 40 km of single mode fiber are well established"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Updated CSD: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https://mentor.ieee.org/802-ec/dcn/18/ec-18-0176-03-00EC-ieee-p802-3cp-draft-csd.pdf</a:t>
            </a:r>
            <a:r>
              <a:rPr kumimoji="0" lang="en-US" altLang="en-US" sz="1800" b="0" i="0" u="none" strike="noStrike" cap="none" normalizeH="0" baseline="0" dirty="0">
                <a:ln>
                  <a:noFill/>
                </a:ln>
                <a:solidFill>
                  <a:schemeClr val="tx1"/>
                </a:solidFill>
                <a:effectLst/>
                <a:latin typeface="Arial" panose="020B0604020202020204" pitchFamily="34" charset="0"/>
              </a:rPr>
              <a:t>&gt;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Slide Number Placeholder 5">
            <a:extLst>
              <a:ext uri="{FF2B5EF4-FFF2-40B4-BE49-F238E27FC236}">
                <a16:creationId xmlns="" xmlns:a16="http://schemas.microsoft.com/office/drawing/2014/main" id="{35D27872-11C0-4010-9204-60333C7AA15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33943347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41E9AF-C4B9-4776-A1F9-764DD989B01D}"/>
              </a:ext>
            </a:extLst>
          </p:cNvPr>
          <p:cNvSpPr>
            <a:spLocks noGrp="1"/>
          </p:cNvSpPr>
          <p:nvPr>
            <p:ph type="title"/>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802.3 Responses (</a:t>
            </a:r>
            <a:r>
              <a:rPr kumimoji="0" lang="en-US" altLang="en-US" sz="1800" b="0" i="0" u="none" strike="noStrike" cap="none" normalizeH="0" baseline="0" dirty="0" err="1">
                <a:ln>
                  <a:noFill/>
                </a:ln>
                <a:solidFill>
                  <a:schemeClr val="tx1"/>
                </a:solidFill>
                <a:effectLst/>
                <a:latin typeface="Arial" panose="020B0604020202020204" pitchFamily="34" charset="0"/>
              </a:rPr>
              <a:t>Cont</a:t>
            </a:r>
            <a:r>
              <a:rPr kumimoji="0" lang="en-US" altLang="en-US" sz="1800" b="0" i="0" u="none" strike="noStrike" cap="none" normalizeH="0" baseline="0" dirty="0">
                <a:ln>
                  <a:noFill/>
                </a:ln>
                <a:solidFill>
                  <a:schemeClr val="tx1"/>
                </a:solidFill>
                <a:effectLst/>
                <a:latin typeface="Arial" panose="020B0604020202020204" pitchFamily="34" charset="0"/>
              </a:rPr>
              <a:t>)</a:t>
            </a:r>
            <a:endParaRPr lang="en-US" dirty="0"/>
          </a:p>
        </p:txBody>
      </p:sp>
      <p:sp>
        <p:nvSpPr>
          <p:cNvPr id="3" name="Content Placeholder 2">
            <a:extLst>
              <a:ext uri="{FF2B5EF4-FFF2-40B4-BE49-F238E27FC236}">
                <a16:creationId xmlns="" xmlns:a16="http://schemas.microsoft.com/office/drawing/2014/main" id="{55DABF29-AA08-4E6D-9E41-0028A82F1C18}"/>
              </a:ext>
            </a:extLst>
          </p:cNvPr>
          <p:cNvSpPr>
            <a:spLocks noGrp="1"/>
          </p:cNvSpPr>
          <p:nvPr>
            <p:ph idx="1"/>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IEEE P802.3cs PAR</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PAR 2.1: missing the word "Amendment:" in the title.</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PAR 5.2.b: Suggested Change "The scope of this project is to amend IEEE </a:t>
            </a:r>
            <a:r>
              <a:rPr kumimoji="0" lang="en-US" altLang="en-US" sz="1800" b="0" i="0" u="none" strike="noStrike" cap="none" normalizeH="0" baseline="0" dirty="0" err="1">
                <a:ln>
                  <a:noFill/>
                </a:ln>
                <a:solidFill>
                  <a:schemeClr val="tx1"/>
                </a:solidFill>
                <a:effectLst/>
                <a:latin typeface="Arial" panose="020B0604020202020204" pitchFamily="34" charset="0"/>
              </a:rPr>
              <a:t>Std</a:t>
            </a:r>
            <a:r>
              <a:rPr kumimoji="0" lang="en-US" altLang="en-US" sz="1800" b="0" i="0" u="none" strike="noStrike" cap="none" normalizeH="0" baseline="0" dirty="0">
                <a:ln>
                  <a:noFill/>
                </a:ln>
                <a:solidFill>
                  <a:schemeClr val="tx1"/>
                </a:solidFill>
                <a:effectLst/>
                <a:latin typeface="Arial" panose="020B0604020202020204" pitchFamily="34" charset="0"/>
              </a:rPr>
              <a:t> 802.3 to add physical layer..." to "This amendment adds physical layer"</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PAR 5.6: Add a missing Stakeholder that was listed in the CSD "Municipal and independent operators"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Updated PAR: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https://mentor.ieee.org/802-ec/dcn/18/ec-18-0177-02-00EC-ieee-p802-3cs-draft-par.pdf</a:t>
            </a:r>
            <a:r>
              <a:rPr kumimoji="0" lang="en-US" altLang="en-US" sz="1800" b="0" i="0" u="none" strike="noStrike" cap="none" normalizeH="0" baseline="0" dirty="0">
                <a:ln>
                  <a:noFill/>
                </a:ln>
                <a:solidFill>
                  <a:schemeClr val="tx1"/>
                </a:solidFill>
                <a:effectLst/>
                <a:latin typeface="Arial" panose="020B0604020202020204" pitchFamily="34" charset="0"/>
              </a:rPr>
              <a:t>&gt;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Slide Number Placeholder 5">
            <a:extLst>
              <a:ext uri="{FF2B5EF4-FFF2-40B4-BE49-F238E27FC236}">
                <a16:creationId xmlns="" xmlns:a16="http://schemas.microsoft.com/office/drawing/2014/main" id="{0BB0D887-275C-4909-B5AB-6479F678E3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26655697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8688306-2304-445F-8A7E-FE91D5FB4A61}"/>
              </a:ext>
            </a:extLst>
          </p:cNvPr>
          <p:cNvSpPr>
            <a:spLocks noGrp="1"/>
          </p:cNvSpPr>
          <p:nvPr>
            <p:ph type="title"/>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802.3 Response (</a:t>
            </a:r>
            <a:r>
              <a:rPr kumimoji="0" lang="en-US" altLang="en-US" sz="1800" b="0" i="0" u="none" strike="noStrike" cap="none" normalizeH="0" baseline="0" dirty="0" err="1">
                <a:ln>
                  <a:noFill/>
                </a:ln>
                <a:solidFill>
                  <a:schemeClr val="tx1"/>
                </a:solidFill>
                <a:effectLst/>
                <a:latin typeface="Arial" panose="020B0604020202020204" pitchFamily="34" charset="0"/>
              </a:rPr>
              <a:t>Cont</a:t>
            </a:r>
            <a:r>
              <a:rPr kumimoji="0" lang="en-US" altLang="en-US" sz="1800" b="0" i="0" u="none" strike="noStrike" cap="none" normalizeH="0" baseline="0" dirty="0">
                <a:ln>
                  <a:noFill/>
                </a:ln>
                <a:solidFill>
                  <a:schemeClr val="tx1"/>
                </a:solidFill>
                <a:effectLst/>
                <a:latin typeface="Arial" panose="020B0604020202020204" pitchFamily="34" charset="0"/>
              </a:rPr>
              <a:t>)</a:t>
            </a:r>
            <a:endParaRPr lang="en-US" dirty="0"/>
          </a:p>
        </p:txBody>
      </p:sp>
      <p:sp>
        <p:nvSpPr>
          <p:cNvPr id="3" name="Content Placeholder 2">
            <a:extLst>
              <a:ext uri="{FF2B5EF4-FFF2-40B4-BE49-F238E27FC236}">
                <a16:creationId xmlns="" xmlns:a16="http://schemas.microsoft.com/office/drawing/2014/main" id="{6E638175-DE60-4BF9-9D66-A3CF9669E053}"/>
              </a:ext>
            </a:extLst>
          </p:cNvPr>
          <p:cNvSpPr>
            <a:spLocks noGrp="1"/>
          </p:cNvSpPr>
          <p:nvPr>
            <p:ph idx="1"/>
          </p:nvPr>
        </p:nvSpPr>
        <p:spPr/>
        <p:txBody>
          <a:bodyPr/>
          <a:lstStyle/>
          <a:p>
            <a:pPr lvl="0"/>
            <a:r>
              <a:rPr kumimoji="0" lang="en-US" altLang="en-US" sz="1800" b="0" i="0" u="none" strike="noStrike" cap="none" normalizeH="0" baseline="0" dirty="0">
                <a:ln>
                  <a:noFill/>
                </a:ln>
                <a:solidFill>
                  <a:schemeClr val="tx1"/>
                </a:solidFill>
                <a:effectLst/>
                <a:latin typeface="Arial" panose="020B0604020202020204" pitchFamily="34" charset="0"/>
              </a:rPr>
              <a:t>IEEE P802.3cs CSD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IEEE 802.11 comment: CSD Broad Market Potential: Add to the list of potential user groups to make the stakeholder list consistent. - add "subscribers."</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Updated CSD: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https://mentor.ieee.org/802-ec/dcn/18/ec-18-0178-01-00EC-ieee-p802-3cs-draft-csd.pdf</a:t>
            </a:r>
            <a:r>
              <a:rPr kumimoji="0" lang="en-US" altLang="en-US" sz="1800" b="0" i="0" u="none" strike="noStrike" cap="none" normalizeH="0" baseline="0" dirty="0">
                <a:ln>
                  <a:noFill/>
                </a:ln>
                <a:solidFill>
                  <a:schemeClr val="tx1"/>
                </a:solidFill>
                <a:effectLst/>
                <a:latin typeface="Arial" panose="020B0604020202020204" pitchFamily="34" charset="0"/>
              </a:rPr>
              <a:t>&gt; </a:t>
            </a:r>
            <a:endParaRPr lang="en-US" dirty="0"/>
          </a:p>
        </p:txBody>
      </p:sp>
      <p:sp>
        <p:nvSpPr>
          <p:cNvPr id="6" name="Slide Number Placeholder 5">
            <a:extLst>
              <a:ext uri="{FF2B5EF4-FFF2-40B4-BE49-F238E27FC236}">
                <a16:creationId xmlns="" xmlns:a16="http://schemas.microsoft.com/office/drawing/2014/main" id="{3292C755-ACD7-4524-B81A-7C6A9E1C03E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16075532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CC8C99-50A5-4A52-B013-D82D274F102B}"/>
              </a:ext>
            </a:extLst>
          </p:cNvPr>
          <p:cNvSpPr>
            <a:spLocks noGrp="1"/>
          </p:cNvSpPr>
          <p:nvPr>
            <p:ph type="title"/>
          </p:nvPr>
        </p:nvSpPr>
        <p:spPr/>
        <p:txBody>
          <a:bodyPr/>
          <a:lstStyle/>
          <a:p>
            <a:r>
              <a:rPr lang="en-US" dirty="0"/>
              <a:t>802.19 Responses</a:t>
            </a:r>
          </a:p>
        </p:txBody>
      </p:sp>
      <p:sp>
        <p:nvSpPr>
          <p:cNvPr id="6" name="Slide Number Placeholder 5">
            <a:extLst>
              <a:ext uri="{FF2B5EF4-FFF2-40B4-BE49-F238E27FC236}">
                <a16:creationId xmlns="" xmlns:a16="http://schemas.microsoft.com/office/drawing/2014/main" id="{CA99ACAE-E29C-4645-9730-65B964292CB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7" name="Rectangle 1">
            <a:extLst>
              <a:ext uri="{FF2B5EF4-FFF2-40B4-BE49-F238E27FC236}">
                <a16:creationId xmlns="" xmlns:a16="http://schemas.microsoft.com/office/drawing/2014/main" id="{FB1C62CD-EE95-4213-A95A-81609BB5522A}"/>
              </a:ext>
            </a:extLst>
          </p:cNvPr>
          <p:cNvSpPr>
            <a:spLocks noGrp="1" noChangeArrowheads="1"/>
          </p:cNvSpPr>
          <p:nvPr>
            <p:ph idx="1"/>
          </p:nvPr>
        </p:nvSpPr>
        <p:spPr bwMode="auto">
          <a:xfrm>
            <a:off x="914402" y="2191147"/>
            <a:ext cx="10361084"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All,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We would like to thank 802.11, 802.3 and Paul </a:t>
            </a:r>
            <a:r>
              <a:rPr kumimoji="0" lang="en-US" altLang="en-US" sz="1800" b="0" i="0" u="none" strike="noStrike" cap="none" normalizeH="0" baseline="0" dirty="0" err="1">
                <a:ln>
                  <a:noFill/>
                </a:ln>
                <a:solidFill>
                  <a:schemeClr val="tx1"/>
                </a:solidFill>
                <a:effectLst/>
                <a:latin typeface="Arial" panose="020B0604020202020204" pitchFamily="34" charset="0"/>
              </a:rPr>
              <a:t>Nikolich</a:t>
            </a:r>
            <a:r>
              <a:rPr kumimoji="0" lang="en-US" altLang="en-US" sz="1800" b="0" i="0" u="none" strike="noStrike" cap="none" normalizeH="0" baseline="0" dirty="0">
                <a:ln>
                  <a:noFill/>
                </a:ln>
                <a:solidFill>
                  <a:schemeClr val="tx1"/>
                </a:solidFill>
                <a:effectLst/>
                <a:latin typeface="Arial" panose="020B0604020202020204" pitchFamily="34" charset="0"/>
              </a:rPr>
              <a:t> for comments on the 802.19.3 PAR and CSD.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Comment responses have been provided in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https://mentor.ieee.org/802.19/dcn/18/19-18-0083-02-S1GH-par-comments-and-responses.pptx</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The updated PAR is here, </a:t>
            </a: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https://mentor.ieee.org/802.19/dcn/18/19-18-0086-01-S1GH-revised-par-text-with-changes-tracked.docx</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The updated CSD is here,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https://mentor.ieee.org/802.19/dcn/18/19-18-0072-04-S1GH-draft-csd-for-s1gh.docx</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Regards,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Steve</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b="0" dirty="0">
              <a:solidFill>
                <a:schemeClr val="tx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i="0" u="none" strike="noStrike" cap="none" normalizeH="0" baseline="0" dirty="0">
                <a:ln>
                  <a:noFill/>
                </a:ln>
                <a:solidFill>
                  <a:schemeClr val="accent1">
                    <a:lumMod val="50000"/>
                  </a:schemeClr>
                </a:solidFill>
                <a:effectLst/>
                <a:latin typeface="Arial" panose="020B0604020202020204" pitchFamily="34" charset="0"/>
              </a:rPr>
              <a:t>Note: All 802.11 Comments were generally accepted.</a:t>
            </a:r>
          </a:p>
        </p:txBody>
      </p:sp>
      <p:sp>
        <p:nvSpPr>
          <p:cNvPr id="3" name="Date Placeholder 2"/>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37318455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3B5B08-B957-4ED3-96DB-77B1D9CC2B4A}"/>
              </a:ext>
            </a:extLst>
          </p:cNvPr>
          <p:cNvSpPr>
            <a:spLocks noGrp="1"/>
          </p:cNvSpPr>
          <p:nvPr>
            <p:ph type="title"/>
          </p:nvPr>
        </p:nvSpPr>
        <p:spPr>
          <a:xfrm>
            <a:off x="914402" y="685803"/>
            <a:ext cx="10361084" cy="531805"/>
          </a:xfrm>
        </p:spPr>
        <p:txBody>
          <a:bodyPr/>
          <a:lstStyle/>
          <a:p>
            <a:r>
              <a:rPr lang="en-US" dirty="0"/>
              <a:t>802.22 Responses</a:t>
            </a:r>
          </a:p>
        </p:txBody>
      </p:sp>
      <p:sp>
        <p:nvSpPr>
          <p:cNvPr id="6" name="Slide Number Placeholder 5">
            <a:extLst>
              <a:ext uri="{FF2B5EF4-FFF2-40B4-BE49-F238E27FC236}">
                <a16:creationId xmlns="" xmlns:a16="http://schemas.microsoft.com/office/drawing/2014/main" id="{3B2D7E0C-A154-43DD-A646-6CD93C10FCD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7" name="Rectangle 1">
            <a:extLst>
              <a:ext uri="{FF2B5EF4-FFF2-40B4-BE49-F238E27FC236}">
                <a16:creationId xmlns="" xmlns:a16="http://schemas.microsoft.com/office/drawing/2014/main" id="{E7B8F6B6-D7E9-47A5-B176-2A2144691D7D}"/>
              </a:ext>
            </a:extLst>
          </p:cNvPr>
          <p:cNvSpPr>
            <a:spLocks noGrp="1" noChangeArrowheads="1"/>
          </p:cNvSpPr>
          <p:nvPr>
            <p:ph idx="1"/>
          </p:nvPr>
        </p:nvSpPr>
        <p:spPr bwMode="auto">
          <a:xfrm>
            <a:off x="914402" y="1360148"/>
            <a:ext cx="10547392"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Dear All,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802.22 Working Group appreciates the comments on the 802.22 Revision and 802.22.3 SCOS - PAR Extension requests.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Working Group addressed and resolved the comments. The comment resolutions may be found in the following document: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https://mentor.ieee.org/802.22/dcn/18/22-18-0049-00-0000-p802-22-and-p802-22-3-par-comment-resolutions.pptx</a:t>
            </a: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modified 802.22 PAR Extension Request may be found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https://mentor.ieee.org/802.22/dcn/18/22-18-0041-01-0000-802-22-revision-par-extension.docx</a:t>
            </a: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The modified 802.22.3 PAR Extension Request may be found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https://mentor.ieee.org/802.22/dcn/18/22-18-0040-01-0000-802-22-3-par-extension-request.docx</a:t>
            </a: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Many thanks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Apurva</a:t>
            </a:r>
          </a:p>
          <a:p>
            <a:pPr marL="0" lvl="0" indent="0" defTabSz="914400" eaLnBrk="0" hangingPunct="0">
              <a:spcBef>
                <a:spcPct val="0"/>
              </a:spcBef>
              <a:buClrTx/>
              <a:buSzTx/>
            </a:pPr>
            <a:endParaRPr lang="en-US" altLang="en-US" sz="1800"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sz="1800" dirty="0">
                <a:solidFill>
                  <a:schemeClr val="accent1">
                    <a:lumMod val="50000"/>
                  </a:schemeClr>
                </a:solidFill>
                <a:latin typeface="Arial" panose="020B0604020202020204" pitchFamily="34" charset="0"/>
              </a:rPr>
              <a:t>Note: All 802.11 Comments were generally accepted.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Date Placeholder 2"/>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3485906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 Style Guide</a:t>
            </a:r>
            <a:endParaRPr lang="en-GB" dirty="0"/>
          </a:p>
        </p:txBody>
      </p:sp>
      <p:sp>
        <p:nvSpPr>
          <p:cNvPr id="9218" name="Rectangle 2"/>
          <p:cNvSpPr>
            <a:spLocks noGrp="1" noChangeArrowheads="1"/>
          </p:cNvSpPr>
          <p:nvPr>
            <p:ph idx="1"/>
          </p:nvPr>
        </p:nvSpPr>
        <p:spPr>
          <a:xfrm>
            <a:off x="914401" y="1981201"/>
            <a:ext cx="10361084" cy="4494213"/>
          </a:xfrm>
          <a:ln/>
        </p:spPr>
        <p:txBody>
          <a:bodyPr/>
          <a:lstStyle/>
          <a:p>
            <a:r>
              <a:rPr lang="en-GB" dirty="0"/>
              <a:t>See </a:t>
            </a:r>
            <a:r>
              <a:rPr lang="en-GB" dirty="0">
                <a:hlinkClick r:id="rId3"/>
              </a:rPr>
              <a:t>https://</a:t>
            </a:r>
            <a:r>
              <a:rPr lang="en-GB" dirty="0" smtClean="0">
                <a:hlinkClick r:id="rId3"/>
              </a:rPr>
              <a:t>mentor.ieee.org/802.11/dcn/09/11-09-1034-12-0000-802-11-editorial-style-guide.docx</a:t>
            </a:r>
            <a:endParaRPr lang="en-GB" dirty="0" smtClean="0"/>
          </a:p>
          <a:p>
            <a:r>
              <a:rPr lang="en-US" dirty="0" smtClean="0"/>
              <a:t>We </a:t>
            </a:r>
            <a:r>
              <a:rPr lang="en-US" dirty="0"/>
              <a:t>updated 802.11 WG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4"/>
              </a:rPr>
              <a:t>https://development.standards.ieee.org/myproject/Public/mytools/draft/styleman.pdf</a:t>
            </a:r>
            <a:endParaRPr lang="en-US" b="0" dirty="0"/>
          </a:p>
          <a:p>
            <a:r>
              <a:rPr lang="en-US" b="0" dirty="0"/>
              <a:t>Submissions with draft text should conform to both the WG11 Style Guide and IEEE Standards Style Manual</a:t>
            </a:r>
          </a:p>
          <a:p>
            <a:r>
              <a:rPr lang="en-US" b="0" dirty="0"/>
              <a:t>Note that the </a:t>
            </a:r>
            <a:r>
              <a:rPr lang="en-US" b="0" dirty="0" smtClean="0"/>
              <a:t>802.11 Style </a:t>
            </a:r>
            <a:r>
              <a:rPr lang="en-US" b="0" dirty="0"/>
              <a:t>Guide evolves with our </a:t>
            </a:r>
            <a:r>
              <a:rPr lang="en-US" b="0" dirty="0" smtClean="0"/>
              <a:t>practice</a:t>
            </a:r>
            <a:endParaRPr lang="en-US"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8013684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dirty="0"/>
              <a:t>	Previous Plenary:  </a:t>
            </a:r>
            <a:r>
              <a:rPr lang="en-US" b="1" dirty="0"/>
              <a:t>11-18-1245r0:</a:t>
            </a:r>
          </a:p>
          <a:p>
            <a:pPr lvl="2"/>
            <a:r>
              <a:rPr lang="en-US" dirty="0"/>
              <a:t> </a:t>
            </a:r>
            <a:r>
              <a:rPr lang="en-US" dirty="0">
                <a:hlinkClick r:id="rId4"/>
              </a:rPr>
              <a:t>https://mentor.ieee.org/802.11/dcn/18/11-18-01245-00-0PAR-minutes-July-2018-session.docx</a:t>
            </a:r>
            <a:r>
              <a:rPr lang="en-US" dirty="0"/>
              <a:t> </a:t>
            </a:r>
          </a:p>
          <a:p>
            <a:pPr lvl="2"/>
            <a:endParaRPr lang="en-US" dirty="0"/>
          </a:p>
          <a:p>
            <a:pPr lvl="1"/>
            <a:r>
              <a:rPr lang="en-US" sz="2400" b="1" dirty="0"/>
              <a:t>Current Meeting: 11-18/1946r0:</a:t>
            </a:r>
          </a:p>
          <a:p>
            <a:pPr lvl="2"/>
            <a:r>
              <a:rPr lang="en-US" dirty="0">
                <a:hlinkClick r:id="rId5"/>
              </a:rPr>
              <a:t>https://mentor.ieee.org/802.11/dcn/18/11-18-1946-00-0PAR-minutes-november-2018-session.docx</a:t>
            </a:r>
            <a:r>
              <a:rPr lang="en-US" dirty="0"/>
              <a:t> </a:t>
            </a:r>
          </a:p>
          <a:p>
            <a:pPr lvl="1"/>
            <a:endParaRPr lang="en-US" sz="2400" b="1"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50</a:t>
            </a:fld>
            <a:endParaRPr lang="en-GB"/>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fr-FR" smtClean="0"/>
              <a:t>Jon Rosdahl (Qualcomm Technologies Inc.)</a:t>
            </a:r>
            <a:endParaRPr lang="en-GB" dirty="0"/>
          </a:p>
        </p:txBody>
      </p:sp>
    </p:spTree>
    <p:extLst>
      <p:ext uri="{BB962C8B-B14F-4D97-AF65-F5344CB8AC3E}">
        <p14:creationId xmlns:p14="http://schemas.microsoft.com/office/powerpoint/2010/main" val="26404891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nchor="ctr"/>
          <a:lstStyle/>
          <a:p>
            <a:pPr algn="ctr">
              <a:defRPr/>
            </a:pPr>
            <a:r>
              <a:rPr lang="en-US" i="1" dirty="0" smtClean="0">
                <a:solidFill>
                  <a:schemeClr val="accent2">
                    <a:lumMod val="75000"/>
                  </a:schemeClr>
                </a:solidFill>
              </a:rPr>
              <a:t>IEEE 802.11 Coexistence SC </a:t>
            </a:r>
            <a:r>
              <a:rPr lang="en-US" dirty="0" smtClean="0">
                <a:solidFill>
                  <a:schemeClr val="accent2">
                    <a:lumMod val="75000"/>
                  </a:schemeClr>
                </a:solidFill>
              </a:rPr>
              <a:t>closing report</a:t>
            </a:r>
            <a:br>
              <a:rPr lang="en-US" dirty="0" smtClean="0">
                <a:solidFill>
                  <a:schemeClr val="accent2">
                    <a:lumMod val="75000"/>
                  </a:schemeClr>
                </a:solidFill>
              </a:rPr>
            </a:br>
            <a:r>
              <a:rPr lang="en-US" dirty="0" smtClean="0">
                <a:solidFill>
                  <a:schemeClr val="accent2">
                    <a:lumMod val="75000"/>
                  </a:schemeClr>
                </a:solidFill>
              </a:rPr>
              <a:t>in Bangkok in Nov 2018</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smtClean="0">
                <a:solidFill>
                  <a:schemeClr val="accent2">
                    <a:lumMod val="50000"/>
                  </a:schemeClr>
                </a:solidFill>
              </a:rPr>
              <a:t>15 November 2018</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nvPr>
        </p:nvGraphicFramePr>
        <p:xfrm>
          <a:off x="2209800" y="3429000"/>
          <a:ext cx="7696200" cy="751682"/>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xmlns="" val="20000"/>
                    </a:ext>
                  </a:extLst>
                </a:gridCol>
                <a:gridCol w="1924050">
                  <a:extLst>
                    <a:ext uri="{9D8B030D-6E8A-4147-A177-3AD203B41FA5}">
                      <a16:colId xmlns:a16="http://schemas.microsoft.com/office/drawing/2014/main" xmlns="" val="20001"/>
                    </a:ext>
                  </a:extLst>
                </a:gridCol>
                <a:gridCol w="1924050">
                  <a:extLst>
                    <a:ext uri="{9D8B030D-6E8A-4147-A177-3AD203B41FA5}">
                      <a16:colId xmlns:a16="http://schemas.microsoft.com/office/drawing/2014/main" xmlns="" val="20002"/>
                    </a:ext>
                  </a:extLst>
                </a:gridCol>
                <a:gridCol w="1924050">
                  <a:extLst>
                    <a:ext uri="{9D8B030D-6E8A-4147-A177-3AD203B41FA5}">
                      <a16:colId xmlns:a16="http://schemas.microsoft.com/office/drawing/2014/main" xmlns="" val="20003"/>
                    </a:ext>
                  </a:extLst>
                </a:gridCol>
              </a:tblGrid>
              <a:tr h="381000">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xmlns=""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xmlns="" val="10001"/>
                  </a:ext>
                </a:extLst>
              </a:tr>
            </a:tbl>
          </a:graphicData>
        </a:graphic>
      </p:graphicFrame>
      <p:sp>
        <p:nvSpPr>
          <p:cNvPr id="3" name="Date Placeholder 2"/>
          <p:cNvSpPr>
            <a:spLocks noGrp="1"/>
          </p:cNvSpPr>
          <p:nvPr>
            <p:ph type="dt" idx="15"/>
          </p:nvPr>
        </p:nvSpPr>
        <p:spPr/>
        <p:txBody>
          <a:bodyPr/>
          <a:lstStyle/>
          <a:p>
            <a:r>
              <a:rPr lang="en-US" smtClean="0"/>
              <a:t>November 2018</a:t>
            </a:r>
            <a:endParaRPr lang="en-GB" dirty="0"/>
          </a:p>
        </p:txBody>
      </p:sp>
      <p:sp>
        <p:nvSpPr>
          <p:cNvPr id="4" name="Footer Placeholder 3"/>
          <p:cNvSpPr>
            <a:spLocks noGrp="1"/>
          </p:cNvSpPr>
          <p:nvPr>
            <p:ph type="ftr" idx="14"/>
          </p:nvPr>
        </p:nvSpPr>
        <p:spPr/>
        <p:txBody>
          <a:bodyPr/>
          <a:lstStyle/>
          <a:p>
            <a:r>
              <a:rPr lang="en-GB" smtClean="0"/>
              <a:t>Andrew Myles (Cisco)</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Tree>
    <p:extLst>
      <p:ext uri="{BB962C8B-B14F-4D97-AF65-F5344CB8AC3E}">
        <p14:creationId xmlns:p14="http://schemas.microsoft.com/office/powerpoint/2010/main" val="37917092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0"/>
            <a:ext cx="10361084" cy="1066800"/>
          </a:xfrm>
        </p:spPr>
        <p:txBody>
          <a:bodyPr/>
          <a:lstStyle/>
          <a:p>
            <a:r>
              <a:rPr lang="en-AU" dirty="0" smtClean="0"/>
              <a:t>IEEE 802.11 Coexistence SC achieved its goals as an effective discussion forum for coexistence issues</a:t>
            </a:r>
            <a:endParaRPr lang="en-AU" dirty="0"/>
          </a:p>
        </p:txBody>
      </p:sp>
      <p:sp>
        <p:nvSpPr>
          <p:cNvPr id="3" name="Content Placeholder 2"/>
          <p:cNvSpPr>
            <a:spLocks noGrp="1"/>
          </p:cNvSpPr>
          <p:nvPr>
            <p:ph idx="1"/>
          </p:nvPr>
        </p:nvSpPr>
        <p:spPr/>
        <p:txBody>
          <a:bodyPr/>
          <a:lstStyle/>
          <a:p>
            <a:r>
              <a:rPr lang="en-AU" dirty="0" smtClean="0"/>
              <a:t>802.11 </a:t>
            </a:r>
            <a:r>
              <a:rPr lang="en-AU" dirty="0" err="1" smtClean="0"/>
              <a:t>Coex</a:t>
            </a:r>
            <a:r>
              <a:rPr lang="en-AU" dirty="0" smtClean="0"/>
              <a:t> SC achievements in Bangkok in Nov 2018 (</a:t>
            </a:r>
            <a:r>
              <a:rPr lang="en-AU" dirty="0" smtClean="0">
                <a:hlinkClick r:id="rId2"/>
              </a:rPr>
              <a:t>agenda</a:t>
            </a:r>
            <a:r>
              <a:rPr lang="en-AU" dirty="0" smtClean="0"/>
              <a:t>)</a:t>
            </a:r>
          </a:p>
          <a:p>
            <a:pPr lvl="1"/>
            <a:r>
              <a:rPr lang="en-AU" dirty="0" smtClean="0"/>
              <a:t>Reviewed results of recent ETSI BRAN meeting</a:t>
            </a:r>
          </a:p>
          <a:p>
            <a:pPr lvl="2"/>
            <a:r>
              <a:rPr lang="en-AU" dirty="0" smtClean="0"/>
              <a:t>Making slow progress, which probably mean Notified Bodies will be required for IEEE </a:t>
            </a:r>
            <a:r>
              <a:rPr lang="en-AU" dirty="0"/>
              <a:t>802.11ax </a:t>
            </a:r>
            <a:r>
              <a:rPr lang="en-AU" dirty="0" smtClean="0"/>
              <a:t>product certification in Europe</a:t>
            </a:r>
          </a:p>
          <a:p>
            <a:pPr lvl="2"/>
            <a:r>
              <a:rPr lang="en-AU" dirty="0" smtClean="0"/>
              <a:t>Good news is basic adaptivity clause is agreed allowing use of  either ED-only or PD/ED mechanisms by all technologies</a:t>
            </a:r>
          </a:p>
          <a:p>
            <a:pPr lvl="2"/>
            <a:r>
              <a:rPr lang="en-AU" dirty="0" smtClean="0"/>
              <a:t>Next ETSI BRAN meeting (#100) is in Dec 2018</a:t>
            </a:r>
          </a:p>
          <a:p>
            <a:pPr lvl="1"/>
            <a:r>
              <a:rPr lang="en-AU" dirty="0" smtClean="0"/>
              <a:t>Discussed recent 3GPP RAN1 activities</a:t>
            </a:r>
          </a:p>
          <a:p>
            <a:pPr lvl="2"/>
            <a:r>
              <a:rPr lang="en-AU" dirty="0" smtClean="0"/>
              <a:t>Report indicated that RAN1 may be making decisions not helpful for good coexistence between 802.11ac/</a:t>
            </a:r>
            <a:r>
              <a:rPr lang="en-AU" dirty="0" err="1" smtClean="0"/>
              <a:t>ax</a:t>
            </a:r>
            <a:r>
              <a:rPr lang="en-AU" dirty="0" smtClean="0"/>
              <a:t> and NR-U</a:t>
            </a:r>
          </a:p>
          <a:p>
            <a:pPr lvl="2"/>
            <a:r>
              <a:rPr lang="en-AU" dirty="0" smtClean="0"/>
              <a:t>Noted that best way to impact these decisions is to attend RAN1, and 802.11 stakeholders are encouraged to do so</a:t>
            </a:r>
          </a:p>
          <a:p>
            <a:pPr lvl="2"/>
            <a:r>
              <a:rPr lang="en-AU" dirty="0" smtClean="0"/>
              <a:t>The SC will probably develop some clearly articulated position statements for use by those attending RAN1 and for possible liaison to RAN1</a:t>
            </a:r>
          </a:p>
        </p:txBody>
      </p:sp>
      <p:sp>
        <p:nvSpPr>
          <p:cNvPr id="6" name="Date Placeholder 5"/>
          <p:cNvSpPr>
            <a:spLocks noGrp="1"/>
          </p:cNvSpPr>
          <p:nvPr>
            <p:ph type="dt" idx="15"/>
          </p:nvPr>
        </p:nvSpPr>
        <p:spPr/>
        <p:txBody>
          <a:bodyPr/>
          <a:lstStyle/>
          <a:p>
            <a:r>
              <a:rPr lang="en-US" smtClean="0"/>
              <a:t>November 2018</a:t>
            </a:r>
            <a:endParaRPr lang="en-GB"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39654529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0"/>
            <a:ext cx="10361083" cy="1066800"/>
          </a:xfrm>
        </p:spPr>
        <p:txBody>
          <a:bodyPr/>
          <a:lstStyle/>
          <a:p>
            <a:r>
              <a:rPr lang="en-AU" dirty="0" smtClean="0"/>
              <a:t>IEEE 802.11 Coexistence SC achieved its goals as an effective discussion forum for coexistence issues</a:t>
            </a:r>
            <a:endParaRPr lang="en-AU" dirty="0"/>
          </a:p>
        </p:txBody>
      </p:sp>
      <p:sp>
        <p:nvSpPr>
          <p:cNvPr id="3" name="Content Placeholder 2"/>
          <p:cNvSpPr>
            <a:spLocks noGrp="1"/>
          </p:cNvSpPr>
          <p:nvPr>
            <p:ph idx="1"/>
          </p:nvPr>
        </p:nvSpPr>
        <p:spPr/>
        <p:txBody>
          <a:bodyPr/>
          <a:lstStyle/>
          <a:p>
            <a:r>
              <a:rPr lang="en-AU" dirty="0" smtClean="0"/>
              <a:t>802.11 </a:t>
            </a:r>
            <a:r>
              <a:rPr lang="en-AU" dirty="0" err="1" smtClean="0"/>
              <a:t>Coex</a:t>
            </a:r>
            <a:r>
              <a:rPr lang="en-AU" dirty="0" smtClean="0"/>
              <a:t> SC achievements in Bangkok in Nov 2018 (</a:t>
            </a:r>
            <a:r>
              <a:rPr lang="en-AU" dirty="0" smtClean="0">
                <a:hlinkClick r:id="rId2"/>
              </a:rPr>
              <a:t>agenda</a:t>
            </a:r>
            <a:r>
              <a:rPr lang="en-AU" dirty="0" smtClean="0"/>
              <a:t>)</a:t>
            </a:r>
          </a:p>
          <a:p>
            <a:pPr lvl="1"/>
            <a:r>
              <a:rPr lang="en-AU" dirty="0" smtClean="0"/>
              <a:t>Discussed proposed Coexistence Workshop</a:t>
            </a:r>
          </a:p>
          <a:p>
            <a:pPr lvl="2"/>
            <a:r>
              <a:rPr lang="en-AU" dirty="0" smtClean="0"/>
              <a:t>The date has been confirmed for July 2019 coincident with the IEEE 802 plenary meeting in Vienna</a:t>
            </a:r>
          </a:p>
          <a:p>
            <a:pPr lvl="2"/>
            <a:r>
              <a:rPr lang="en-AU" dirty="0" smtClean="0"/>
              <a:t>It is a little later than originally desired but the RAN Chair assures us that decisions will not have been “set in concrete” by then </a:t>
            </a:r>
          </a:p>
          <a:p>
            <a:pPr lvl="2"/>
            <a:r>
              <a:rPr lang="en-AU" dirty="0" smtClean="0"/>
              <a:t>Logistics need to be determined by the 802.11/802 leadership but one strong possibility is to hold a whole day workshop on the Thursday</a:t>
            </a:r>
          </a:p>
          <a:p>
            <a:pPr lvl="2"/>
            <a:r>
              <a:rPr lang="en-AU" dirty="0" smtClean="0"/>
              <a:t>The SC will start preparing in January</a:t>
            </a:r>
          </a:p>
          <a:p>
            <a:pPr lvl="3"/>
            <a:r>
              <a:rPr lang="en-AU" dirty="0" smtClean="0"/>
              <a:t>Logistics</a:t>
            </a:r>
          </a:p>
          <a:p>
            <a:pPr lvl="3"/>
            <a:r>
              <a:rPr lang="en-AU" dirty="0" smtClean="0"/>
              <a:t>Agenda</a:t>
            </a:r>
          </a:p>
          <a:p>
            <a:pPr lvl="3"/>
            <a:r>
              <a:rPr lang="en-AU" dirty="0" smtClean="0"/>
              <a:t>Speakers</a:t>
            </a:r>
          </a:p>
          <a:p>
            <a:pPr lvl="3"/>
            <a:r>
              <a:rPr lang="en-AU" dirty="0" smtClean="0"/>
              <a:t>Invitations to other bodies</a:t>
            </a:r>
          </a:p>
          <a:p>
            <a:pPr lvl="3"/>
            <a:r>
              <a:rPr lang="en-AU" dirty="0" smtClean="0"/>
              <a:t>Registration &amp; costs</a:t>
            </a:r>
          </a:p>
        </p:txBody>
      </p:sp>
      <p:sp>
        <p:nvSpPr>
          <p:cNvPr id="6" name="Date Placeholder 5"/>
          <p:cNvSpPr>
            <a:spLocks noGrp="1"/>
          </p:cNvSpPr>
          <p:nvPr>
            <p:ph type="dt" idx="15"/>
          </p:nvPr>
        </p:nvSpPr>
        <p:spPr/>
        <p:txBody>
          <a:bodyPr/>
          <a:lstStyle/>
          <a:p>
            <a:r>
              <a:rPr lang="en-US" smtClean="0"/>
              <a:t>November 2018</a:t>
            </a:r>
            <a:endParaRPr lang="en-GB"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303382915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848600" cy="1066800"/>
          </a:xfrm>
        </p:spPr>
        <p:txBody>
          <a:bodyPr/>
          <a:lstStyle/>
          <a:p>
            <a:r>
              <a:rPr lang="en-AU" i="1" dirty="0" smtClean="0"/>
              <a:t>IEEE 802.11 Coexistence SC </a:t>
            </a:r>
            <a:r>
              <a:rPr lang="en-AU" dirty="0" smtClean="0"/>
              <a:t>will continue its work in  St Louis in Jan 2019</a:t>
            </a:r>
            <a:endParaRPr lang="en-AU" dirty="0"/>
          </a:p>
        </p:txBody>
      </p:sp>
      <p:sp>
        <p:nvSpPr>
          <p:cNvPr id="3" name="Content Placeholder 2"/>
          <p:cNvSpPr>
            <a:spLocks noGrp="1"/>
          </p:cNvSpPr>
          <p:nvPr>
            <p:ph idx="1"/>
          </p:nvPr>
        </p:nvSpPr>
        <p:spPr/>
        <p:txBody>
          <a:bodyPr/>
          <a:lstStyle/>
          <a:p>
            <a:r>
              <a:rPr lang="en-AU" i="1" dirty="0" smtClean="0"/>
              <a:t>IEEE </a:t>
            </a:r>
            <a:r>
              <a:rPr lang="en-AU" i="1" dirty="0"/>
              <a:t>802.11 Coexistence SC</a:t>
            </a:r>
            <a:r>
              <a:rPr lang="en-AU" dirty="0"/>
              <a:t> </a:t>
            </a:r>
            <a:r>
              <a:rPr lang="en-AU" dirty="0" smtClean="0"/>
              <a:t>will meet in St Louis in Jan 2019</a:t>
            </a:r>
          </a:p>
          <a:p>
            <a:pPr lvl="1"/>
            <a:r>
              <a:rPr lang="en-AU" dirty="0" smtClean="0"/>
              <a:t>Continue to act as a forum for discussion of coexistence issues between IEEE 802.11 and non-IEEE 802 technologies</a:t>
            </a:r>
          </a:p>
          <a:p>
            <a:pPr lvl="2"/>
            <a:r>
              <a:rPr lang="en-AU" dirty="0" smtClean="0"/>
              <a:t>Review ETSI BRAN meeting results</a:t>
            </a:r>
          </a:p>
          <a:p>
            <a:pPr lvl="2"/>
            <a:r>
              <a:rPr lang="en-AU" dirty="0"/>
              <a:t>Review </a:t>
            </a:r>
            <a:r>
              <a:rPr lang="en-AU" dirty="0" smtClean="0"/>
              <a:t>3GPP RAN/RAN1 activities</a:t>
            </a:r>
          </a:p>
          <a:p>
            <a:pPr lvl="3"/>
            <a:r>
              <a:rPr lang="en-AU" dirty="0" smtClean="0"/>
              <a:t>New reply to LS to RAN4 LS</a:t>
            </a:r>
          </a:p>
          <a:p>
            <a:pPr lvl="2"/>
            <a:r>
              <a:rPr lang="en-AU" dirty="0" smtClean="0"/>
              <a:t>Develop position statements for possible liaison to RAN1</a:t>
            </a:r>
          </a:p>
          <a:p>
            <a:pPr lvl="2"/>
            <a:r>
              <a:rPr lang="en-AU" dirty="0" smtClean="0"/>
              <a:t>Plan </a:t>
            </a:r>
            <a:r>
              <a:rPr lang="en-AU" dirty="0" err="1" smtClean="0"/>
              <a:t>Coex</a:t>
            </a:r>
            <a:r>
              <a:rPr lang="en-AU" dirty="0" smtClean="0"/>
              <a:t> Workshop</a:t>
            </a:r>
          </a:p>
          <a:p>
            <a:pPr lvl="1"/>
            <a:r>
              <a:rPr lang="en-AU" b="1" dirty="0" smtClean="0"/>
              <a:t>Call to action to 802.11 stakeholders</a:t>
            </a:r>
          </a:p>
          <a:p>
            <a:pPr lvl="2"/>
            <a:r>
              <a:rPr lang="en-AU" dirty="0" smtClean="0"/>
              <a:t>Please participate …</a:t>
            </a:r>
          </a:p>
          <a:p>
            <a:pPr lvl="2"/>
            <a:r>
              <a:rPr lang="en-AU" dirty="0" smtClean="0"/>
              <a:t>… in IEEE 802.11 </a:t>
            </a:r>
            <a:r>
              <a:rPr lang="en-AU" dirty="0" err="1" smtClean="0"/>
              <a:t>Coex</a:t>
            </a:r>
            <a:r>
              <a:rPr lang="en-AU" dirty="0" smtClean="0"/>
              <a:t> SC</a:t>
            </a:r>
          </a:p>
          <a:p>
            <a:pPr lvl="2"/>
            <a:r>
              <a:rPr lang="en-AU" dirty="0" smtClean="0"/>
              <a:t>… in ETSI BRAN work on EN 301 893</a:t>
            </a:r>
          </a:p>
          <a:p>
            <a:pPr lvl="2"/>
            <a:r>
              <a:rPr lang="en-AU" dirty="0" smtClean="0"/>
              <a:t>… in 3GPP RAN/RAN1</a:t>
            </a:r>
            <a:endParaRPr lang="en-AU" dirty="0"/>
          </a:p>
          <a:p>
            <a:pPr lvl="2"/>
            <a:endParaRPr lang="en-AU" dirty="0" smtClean="0"/>
          </a:p>
          <a:p>
            <a:pPr lvl="2"/>
            <a:endParaRPr lang="en-AU" dirty="0" smtClean="0"/>
          </a:p>
        </p:txBody>
      </p:sp>
      <p:sp>
        <p:nvSpPr>
          <p:cNvPr id="6" name="Date Placeholder 5"/>
          <p:cNvSpPr>
            <a:spLocks noGrp="1"/>
          </p:cNvSpPr>
          <p:nvPr>
            <p:ph type="dt" idx="15"/>
          </p:nvPr>
        </p:nvSpPr>
        <p:spPr/>
        <p:txBody>
          <a:bodyPr/>
          <a:lstStyle/>
          <a:p>
            <a:r>
              <a:rPr lang="en-US" smtClean="0"/>
              <a:t>November 2018</a:t>
            </a:r>
            <a:endParaRPr lang="en-GB"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5363425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5DD9A7A-ED0C-43AC-A30B-9DAF42DACF76}" type="slidenum">
              <a:rPr lang="en-GB" altLang="en-US" sz="1200" b="0"/>
              <a:pPr>
                <a:spcBef>
                  <a:spcPct val="0"/>
                </a:spcBef>
                <a:buFontTx/>
                <a:buNone/>
              </a:pPr>
              <a:t>55</a:t>
            </a:fld>
            <a:endParaRPr lang="en-GB" altLang="en-US" sz="1200" b="0"/>
          </a:p>
        </p:txBody>
      </p:sp>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2018-11-16</a:t>
            </a:r>
          </a:p>
        </p:txBody>
      </p:sp>
      <p:graphicFrame>
        <p:nvGraphicFramePr>
          <p:cNvPr id="13319" name="Object 5"/>
          <p:cNvGraphicFramePr>
            <a:graphicFrameLocks noChangeAspect="1"/>
          </p:cNvGraphicFramePr>
          <p:nvPr>
            <p:extLst/>
          </p:nvPr>
        </p:nvGraphicFramePr>
        <p:xfrm>
          <a:off x="2200951" y="2387600"/>
          <a:ext cx="7366000" cy="2082800"/>
        </p:xfrm>
        <a:graphic>
          <a:graphicData uri="http://schemas.openxmlformats.org/presentationml/2006/ole">
            <mc:AlternateContent xmlns:mc="http://schemas.openxmlformats.org/markup-compatibility/2006">
              <mc:Choice xmlns:v="urn:schemas-microsoft-com:vml" Requires="v">
                <p:oleObj spid="_x0000_s41996" name="Document" r:id="rId4" imgW="8142570" imgH="2309192" progId="Word.Document.8">
                  <p:embed/>
                </p:oleObj>
              </mc:Choice>
              <mc:Fallback>
                <p:oleObj name="Document" r:id="rId4" imgW="8142570" imgH="2309192" progId="Word.Document.8">
                  <p:embed/>
                  <p:pic>
                    <p:nvPicPr>
                      <p:cNvPr id="0" name=""/>
                      <p:cNvPicPr>
                        <a:picLocks noChangeAspect="1" noChangeArrowheads="1"/>
                      </p:cNvPicPr>
                      <p:nvPr/>
                    </p:nvPicPr>
                    <p:blipFill>
                      <a:blip r:embed="rId5"/>
                      <a:srcRect/>
                      <a:stretch>
                        <a:fillRect/>
                      </a:stretch>
                    </p:blipFill>
                    <p:spPr bwMode="auto">
                      <a:xfrm>
                        <a:off x="2200951" y="2387600"/>
                        <a:ext cx="7366000" cy="2082800"/>
                      </a:xfrm>
                      <a:prstGeom prst="rect">
                        <a:avLst/>
                      </a:prstGeom>
                      <a:noFill/>
                      <a:ln>
                        <a:noFill/>
                      </a:ln>
                      <a:effectLst/>
                      <a:ex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Jim Lansford (Qualcomm)</a:t>
            </a:r>
            <a:endParaRPr lang="en-GB" dirty="0"/>
          </a:p>
        </p:txBody>
      </p:sp>
    </p:spTree>
    <p:extLst>
      <p:ext uri="{BB962C8B-B14F-4D97-AF65-F5344CB8AC3E}">
        <p14:creationId xmlns:p14="http://schemas.microsoft.com/office/powerpoint/2010/main" val="30405608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49436526-2E2D-4112-A1A2-07C822E07195}" type="slidenum">
              <a:rPr lang="en-GB" altLang="en-US" sz="1200" b="0"/>
              <a:pPr>
                <a:spcBef>
                  <a:spcPct val="0"/>
                </a:spcBef>
                <a:buFontTx/>
                <a:buNone/>
              </a:pPr>
              <a:t>56</a:t>
            </a:fld>
            <a:endParaRPr lang="en-GB" altLang="en-US" sz="1200" b="0"/>
          </a:p>
        </p:txBody>
      </p:sp>
      <p:sp>
        <p:nvSpPr>
          <p:cNvPr id="14341" name="Rectangle 2"/>
          <p:cNvSpPr>
            <a:spLocks noGrp="1" noChangeArrowheads="1"/>
          </p:cNvSpPr>
          <p:nvPr>
            <p:ph type="title"/>
          </p:nvPr>
        </p:nvSpPr>
        <p:spPr>
          <a:noFill/>
        </p:spPr>
        <p:txBody>
          <a:bodyPr/>
          <a:lstStyle/>
          <a:p>
            <a:r>
              <a:rPr lang="en-GB" altLang="en-US" dirty="0"/>
              <a:t>Abstract</a:t>
            </a:r>
          </a:p>
        </p:txBody>
      </p:sp>
      <p:sp>
        <p:nvSpPr>
          <p:cNvPr id="14342" name="Rectangle 3"/>
          <p:cNvSpPr>
            <a:spLocks noGrp="1" noChangeArrowheads="1"/>
          </p:cNvSpPr>
          <p:nvPr>
            <p:ph type="body" idx="1"/>
          </p:nvPr>
        </p:nvSpPr>
        <p:spPr>
          <a:noFill/>
        </p:spPr>
        <p:txBody>
          <a:bodyPr/>
          <a:lstStyle/>
          <a:p>
            <a:pPr algn="ctr">
              <a:buFontTx/>
              <a:buNone/>
            </a:pPr>
            <a:r>
              <a:rPr lang="en-GB" altLang="en-US" sz="3200" dirty="0"/>
              <a:t> Closing report for WNG SC for November 2018 in Bangkok (Thailand)</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Jim Lansford (Qualcomm)</a:t>
            </a:r>
            <a:endParaRPr lang="en-GB" dirty="0"/>
          </a:p>
        </p:txBody>
      </p:sp>
    </p:spTree>
    <p:extLst>
      <p:ext uri="{BB962C8B-B14F-4D97-AF65-F5344CB8AC3E}">
        <p14:creationId xmlns:p14="http://schemas.microsoft.com/office/powerpoint/2010/main" val="16682810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57</a:t>
            </a:fld>
            <a:endParaRPr lang="en-GB" altLang="en-US" sz="1200" b="0"/>
          </a:p>
        </p:txBody>
      </p:sp>
      <p:sp>
        <p:nvSpPr>
          <p:cNvPr id="15365" name="Rectangle 2"/>
          <p:cNvSpPr>
            <a:spLocks noGrp="1" noChangeArrowheads="1"/>
          </p:cNvSpPr>
          <p:nvPr>
            <p:ph type="body" idx="1"/>
          </p:nvPr>
        </p:nvSpPr>
        <p:spPr>
          <a:xfrm>
            <a:off x="1775520" y="980728"/>
            <a:ext cx="8712968" cy="4896544"/>
          </a:xfrm>
        </p:spPr>
        <p:txBody>
          <a:bodyPr/>
          <a:lstStyle/>
          <a:p>
            <a:pPr marL="0" indent="0" algn="ctr">
              <a:spcBef>
                <a:spcPts val="0"/>
              </a:spcBef>
            </a:pPr>
            <a:r>
              <a:rPr lang="en-US" altLang="en-US" sz="3200" dirty="0"/>
              <a:t>Summary (1/2)</a:t>
            </a:r>
          </a:p>
          <a:p>
            <a:pPr marL="0" indent="0">
              <a:spcBef>
                <a:spcPts val="0"/>
              </a:spcBef>
            </a:pPr>
            <a:r>
              <a:rPr lang="en-US" altLang="en-US" sz="2800" dirty="0"/>
              <a:t>Final Agenda</a:t>
            </a:r>
          </a:p>
          <a:p>
            <a:pPr marL="0" indent="0">
              <a:spcBef>
                <a:spcPts val="0"/>
              </a:spcBef>
            </a:pPr>
            <a:r>
              <a:rPr lang="en-US" altLang="en-US" sz="1600" b="0" dirty="0"/>
              <a:t>	</a:t>
            </a:r>
            <a:r>
              <a:rPr lang="en-US" altLang="en-US" sz="1600" b="0" dirty="0">
                <a:hlinkClick r:id="rId3"/>
              </a:rPr>
              <a:t>https://mentor.ieee.org/802.11/dcn/18/11-18-1720-03-0wng-agenda-for-wng-sc-2018-nov.ppt</a:t>
            </a:r>
            <a:r>
              <a:rPr lang="en-US" altLang="en-US" sz="1600" b="0" dirty="0"/>
              <a:t> </a:t>
            </a:r>
            <a:endParaRPr lang="en-US" altLang="en-US" sz="1800" dirty="0"/>
          </a:p>
          <a:p>
            <a:pPr marL="0" indent="0">
              <a:spcBef>
                <a:spcPts val="0"/>
              </a:spcBef>
            </a:pPr>
            <a:r>
              <a:rPr lang="en-US" altLang="en-US" dirty="0"/>
              <a:t>Presentations at November 2018 meeting - </a:t>
            </a:r>
            <a:r>
              <a:rPr lang="en-GB" altLang="en-US" dirty="0"/>
              <a:t>Tuesday AM1</a:t>
            </a:r>
          </a:p>
          <a:p>
            <a:pPr marL="857250" lvl="1" indent="-457200">
              <a:spcBef>
                <a:spcPct val="0"/>
              </a:spcBef>
              <a:defRPr/>
            </a:pPr>
            <a:r>
              <a:rPr lang="en-US" sz="2400" dirty="0"/>
              <a:t>“IoT onboarding” – Jerome Henry (Cisco)</a:t>
            </a:r>
          </a:p>
          <a:p>
            <a:pPr lvl="3">
              <a:spcBef>
                <a:spcPts val="0"/>
              </a:spcBef>
              <a:defRPr/>
            </a:pPr>
            <a:r>
              <a:rPr lang="en-US" altLang="en-US" sz="1800" dirty="0">
                <a:hlinkClick r:id="rId4"/>
              </a:rPr>
              <a:t>https://mentor.ieee.org/802.11/dcn/18/11-18-1940-01-0wng-iot-onboarding-for-802-11.pptx</a:t>
            </a:r>
            <a:r>
              <a:rPr lang="en-US" altLang="en-US" sz="1800" dirty="0"/>
              <a:t> </a:t>
            </a:r>
          </a:p>
          <a:p>
            <a:pPr lvl="3">
              <a:spcBef>
                <a:spcPts val="0"/>
              </a:spcBef>
              <a:defRPr/>
            </a:pPr>
            <a:r>
              <a:rPr lang="en-US" altLang="en-US" sz="1800" dirty="0"/>
              <a:t>No  motions, no straw polls</a:t>
            </a:r>
          </a:p>
          <a:p>
            <a:pPr marL="857250" lvl="1" indent="-457200">
              <a:spcBef>
                <a:spcPct val="0"/>
              </a:spcBef>
              <a:defRPr/>
            </a:pPr>
            <a:r>
              <a:rPr lang="en-US" altLang="en-US" sz="2400" dirty="0"/>
              <a:t>“</a:t>
            </a:r>
            <a:r>
              <a:rPr lang="en-US" sz="2400" i="1" dirty="0"/>
              <a:t>“</a:t>
            </a:r>
            <a:r>
              <a:rPr lang="en-US" sz="2400" dirty="0"/>
              <a:t>IPv6 Neighbor Discovery registration and ND Proxy operations” – Pascal </a:t>
            </a:r>
            <a:r>
              <a:rPr lang="en-US" sz="2400" dirty="0" err="1"/>
              <a:t>Thubert</a:t>
            </a:r>
            <a:r>
              <a:rPr lang="en-US" sz="2400" dirty="0"/>
              <a:t> (Cisco)</a:t>
            </a:r>
          </a:p>
          <a:p>
            <a:pPr lvl="3">
              <a:spcBef>
                <a:spcPts val="0"/>
              </a:spcBef>
              <a:defRPr/>
            </a:pPr>
            <a:r>
              <a:rPr lang="en-US" altLang="en-US" sz="1800" dirty="0">
                <a:hlinkClick r:id="rId5"/>
              </a:rPr>
              <a:t>https://mentor.ieee.org/802.11/dcn/18/11-18-1920-02-0wng-proxy-nd-discovery-in-802-11.pptx</a:t>
            </a:r>
            <a:r>
              <a:rPr lang="en-US" altLang="en-US" sz="1800" dirty="0"/>
              <a:t> </a:t>
            </a:r>
          </a:p>
          <a:p>
            <a:pPr lvl="3">
              <a:spcBef>
                <a:spcPts val="0"/>
              </a:spcBef>
              <a:defRPr/>
            </a:pPr>
            <a:r>
              <a:rPr lang="en-US" altLang="en-US" sz="1800" dirty="0"/>
              <a:t>No motions, no straw polls</a:t>
            </a:r>
          </a:p>
          <a:p>
            <a:pPr>
              <a:spcBef>
                <a:spcPts val="0"/>
              </a:spcBef>
              <a:defRPr/>
            </a:pPr>
            <a:endParaRPr lang="en-US" altLang="en-US" sz="2800" dirty="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Jim Lansford (Qualcomm)</a:t>
            </a:r>
            <a:endParaRPr lang="en-GB" dirty="0"/>
          </a:p>
        </p:txBody>
      </p:sp>
    </p:spTree>
    <p:extLst>
      <p:ext uri="{BB962C8B-B14F-4D97-AF65-F5344CB8AC3E}">
        <p14:creationId xmlns:p14="http://schemas.microsoft.com/office/powerpoint/2010/main" val="20993704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F2AD1FA-B9E4-4215-B8E8-A491C201D4B6}"/>
              </a:ext>
            </a:extLst>
          </p:cNvPr>
          <p:cNvSpPr>
            <a:spLocks noGrp="1"/>
          </p:cNvSpPr>
          <p:nvPr>
            <p:ph type="title"/>
          </p:nvPr>
        </p:nvSpPr>
        <p:spPr>
          <a:xfrm>
            <a:off x="2209800" y="685800"/>
            <a:ext cx="7772400" cy="438944"/>
          </a:xfrm>
        </p:spPr>
        <p:txBody>
          <a:bodyPr/>
          <a:lstStyle/>
          <a:p>
            <a:r>
              <a:rPr lang="en-US" altLang="en-US" dirty="0"/>
              <a:t>Summary (2/2)</a:t>
            </a:r>
            <a:endParaRPr lang="en-US" dirty="0"/>
          </a:p>
        </p:txBody>
      </p:sp>
      <p:sp>
        <p:nvSpPr>
          <p:cNvPr id="3" name="Content Placeholder 2">
            <a:extLst>
              <a:ext uri="{FF2B5EF4-FFF2-40B4-BE49-F238E27FC236}">
                <a16:creationId xmlns="" xmlns:a16="http://schemas.microsoft.com/office/drawing/2014/main" id="{01244A30-847B-43C4-BF30-BC0BFFAE61A4}"/>
              </a:ext>
            </a:extLst>
          </p:cNvPr>
          <p:cNvSpPr>
            <a:spLocks noGrp="1"/>
          </p:cNvSpPr>
          <p:nvPr>
            <p:ph idx="1"/>
          </p:nvPr>
        </p:nvSpPr>
        <p:spPr>
          <a:xfrm>
            <a:off x="2220913" y="1258416"/>
            <a:ext cx="7772400" cy="4114800"/>
          </a:xfrm>
        </p:spPr>
        <p:txBody>
          <a:bodyPr/>
          <a:lstStyle/>
          <a:p>
            <a:pPr>
              <a:spcBef>
                <a:spcPts val="0"/>
              </a:spcBef>
              <a:defRPr/>
            </a:pPr>
            <a:r>
              <a:rPr lang="en-US" altLang="en-US" sz="2600" dirty="0"/>
              <a:t>Presentations (cont.)</a:t>
            </a:r>
          </a:p>
          <a:p>
            <a:pPr lvl="1">
              <a:spcBef>
                <a:spcPts val="0"/>
              </a:spcBef>
              <a:defRPr/>
            </a:pPr>
            <a:r>
              <a:rPr lang="en-US" dirty="0"/>
              <a:t>“Predictable and Available Wireless” – Pascal </a:t>
            </a:r>
            <a:r>
              <a:rPr lang="en-US" dirty="0" err="1"/>
              <a:t>Thubert</a:t>
            </a:r>
            <a:r>
              <a:rPr lang="en-US" dirty="0"/>
              <a:t> (Cisco)</a:t>
            </a:r>
          </a:p>
          <a:p>
            <a:pPr lvl="3">
              <a:spcBef>
                <a:spcPts val="0"/>
              </a:spcBef>
              <a:defRPr/>
            </a:pPr>
            <a:r>
              <a:rPr lang="en-US" altLang="en-US" dirty="0">
                <a:hlinkClick r:id="rId2"/>
              </a:rPr>
              <a:t>https://mentor.ieee.org/802.11/dcn/18/11-18-1918-00-0rta-determinism-for-iot-considerations.pptx</a:t>
            </a:r>
            <a:r>
              <a:rPr lang="en-US" altLang="en-US" dirty="0"/>
              <a:t> </a:t>
            </a:r>
          </a:p>
          <a:p>
            <a:pPr lvl="3">
              <a:spcBef>
                <a:spcPts val="0"/>
              </a:spcBef>
              <a:defRPr/>
            </a:pPr>
            <a:r>
              <a:rPr lang="en-US" altLang="en-US" dirty="0"/>
              <a:t>No motions, no straw polls</a:t>
            </a:r>
          </a:p>
          <a:p>
            <a:pPr marL="457200" indent="-457200">
              <a:spcBef>
                <a:spcPts val="0"/>
              </a:spcBef>
            </a:pPr>
            <a:r>
              <a:rPr lang="en-GB" altLang="en-US" dirty="0"/>
              <a:t>Minutes</a:t>
            </a:r>
          </a:p>
          <a:p>
            <a:pPr lvl="1">
              <a:spcBef>
                <a:spcPts val="0"/>
              </a:spcBef>
            </a:pPr>
            <a:r>
              <a:rPr lang="en-GB" altLang="en-US" sz="1800" dirty="0"/>
              <a:t>  </a:t>
            </a:r>
            <a:r>
              <a:rPr lang="en-GB" altLang="en-US" sz="1800" dirty="0">
                <a:hlinkClick r:id="rId3"/>
              </a:rPr>
              <a:t>https://mentor.ieee.org/802.11/dcn/18/11-18-2013-00-0wng-wng-sc-2018-november-bangkok-meeting-minutes.docx</a:t>
            </a:r>
            <a:r>
              <a:rPr lang="en-GB" altLang="en-US" sz="1800" dirty="0"/>
              <a:t> </a:t>
            </a:r>
          </a:p>
          <a:p>
            <a:pPr>
              <a:spcBef>
                <a:spcPts val="0"/>
              </a:spcBef>
            </a:pPr>
            <a:r>
              <a:rPr lang="en-GB" altLang="ko-KR" dirty="0">
                <a:ea typeface="Gulim" pitchFamily="34" charset="-127"/>
              </a:rPr>
              <a:t>Plans for January </a:t>
            </a:r>
            <a:r>
              <a:rPr lang="en-GB" altLang="ko-KR" dirty="0" smtClean="0">
                <a:ea typeface="Gulim" pitchFamily="34" charset="-127"/>
              </a:rPr>
              <a:t>2019</a:t>
            </a:r>
            <a:endParaRPr lang="en-US" altLang="en-US" dirty="0"/>
          </a:p>
          <a:p>
            <a:pPr lvl="1">
              <a:spcBef>
                <a:spcPts val="0"/>
              </a:spcBef>
              <a:defRPr/>
            </a:pPr>
            <a:r>
              <a:rPr lang="en-US" altLang="en-US" dirty="0"/>
              <a:t>TBD</a:t>
            </a:r>
          </a:p>
          <a:p>
            <a:pPr>
              <a:spcBef>
                <a:spcPts val="0"/>
              </a:spcBef>
              <a:defRPr/>
            </a:pPr>
            <a:r>
              <a:rPr lang="en-US" altLang="en-US" dirty="0"/>
              <a:t>No motions in the SG, no conference calls</a:t>
            </a:r>
            <a:endParaRPr lang="en-GB" altLang="en-US" dirty="0"/>
          </a:p>
        </p:txBody>
      </p:sp>
      <p:sp>
        <p:nvSpPr>
          <p:cNvPr id="6" name="Slide Number Placeholder 5">
            <a:extLst>
              <a:ext uri="{FF2B5EF4-FFF2-40B4-BE49-F238E27FC236}">
                <a16:creationId xmlns="" xmlns:a16="http://schemas.microsoft.com/office/drawing/2014/main" id="{A9E89AF3-0E36-4636-BDEF-62A8B6C5FED5}"/>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58</a:t>
            </a:fld>
            <a:endParaRPr lang="en-GB" altLang="en-US"/>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en-GB" smtClean="0"/>
              <a:t>Jim Lansford (Qualcomm)</a:t>
            </a:r>
            <a:endParaRPr lang="en-GB" dirty="0"/>
          </a:p>
        </p:txBody>
      </p:sp>
    </p:spTree>
    <p:extLst>
      <p:ext uri="{BB962C8B-B14F-4D97-AF65-F5344CB8AC3E}">
        <p14:creationId xmlns:p14="http://schemas.microsoft.com/office/powerpoint/2010/main" val="37608177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4294967295"/>
          </p:nvPr>
        </p:nvSpPr>
        <p:spPr>
          <a:xfrm>
            <a:off x="5851525" y="6475413"/>
            <a:ext cx="565150" cy="182562"/>
          </a:xfrm>
          <a:prstGeom prst="rect">
            <a:avLst/>
          </a:prstGeom>
        </p:spPr>
        <p:txBody>
          <a:bodyPr/>
          <a:lstStyle/>
          <a:p>
            <a:pPr>
              <a:defRPr/>
            </a:pPr>
            <a:r>
              <a:rPr lang="en-US" smtClean="0"/>
              <a:t>Slide </a:t>
            </a:r>
            <a:fld id="{C81347C9-C12F-43D2-B3D1-D523E0829A79}" type="slidenum">
              <a:rPr lang="en-US" smtClean="0"/>
              <a:pPr>
                <a:defRPr/>
              </a:pPr>
              <a:t>59</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November 2018 (Bangkok) closing report</a:t>
            </a:r>
          </a:p>
        </p:txBody>
      </p:sp>
      <p:sp>
        <p:nvSpPr>
          <p:cNvPr id="1030" name="Rectangle 6"/>
          <p:cNvSpPr>
            <a:spLocks noGrp="1" noChangeArrowheads="1"/>
          </p:cNvSpPr>
          <p:nvPr>
            <p:ph type="body" idx="1"/>
          </p:nvPr>
        </p:nvSpPr>
        <p:spPr>
          <a:xfrm>
            <a:off x="2209800" y="2330450"/>
            <a:ext cx="7772400" cy="381000"/>
          </a:xfrm>
        </p:spPr>
        <p:txBody>
          <a:bodyPr/>
          <a:lstStyle/>
          <a:p>
            <a:pPr marL="0" indent="0" algn="ctr">
              <a:defRPr/>
            </a:pPr>
            <a:r>
              <a:rPr lang="en-US" b="0" dirty="0" smtClean="0">
                <a:solidFill>
                  <a:schemeClr val="accent2">
                    <a:lumMod val="50000"/>
                  </a:schemeClr>
                </a:solidFill>
              </a:rPr>
              <a:t>15 November 2018</a:t>
            </a:r>
          </a:p>
        </p:txBody>
      </p:sp>
      <p:sp>
        <p:nvSpPr>
          <p:cNvPr id="2054" name="Rectangle 12"/>
          <p:cNvSpPr>
            <a:spLocks noChangeArrowheads="1"/>
          </p:cNvSpPr>
          <p:nvPr/>
        </p:nvSpPr>
        <p:spPr bwMode="auto">
          <a:xfrm>
            <a:off x="2057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nvPr>
        </p:nvGraphicFramePr>
        <p:xfrm>
          <a:off x="2209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 xmlns:a16="http://schemas.microsoft.com/office/drawing/2014/main" val="20000"/>
                    </a:ext>
                  </a:extLst>
                </a:gridCol>
                <a:gridCol w="1924050">
                  <a:extLst>
                    <a:ext uri="{9D8B030D-6E8A-4147-A177-3AD203B41FA5}">
                      <a16:colId xmlns="" xmlns:a16="http://schemas.microsoft.com/office/drawing/2014/main" val="20001"/>
                    </a:ext>
                  </a:extLst>
                </a:gridCol>
                <a:gridCol w="1924050">
                  <a:extLst>
                    <a:ext uri="{9D8B030D-6E8A-4147-A177-3AD203B41FA5}">
                      <a16:colId xmlns="" xmlns:a16="http://schemas.microsoft.com/office/drawing/2014/main" val="20002"/>
                    </a:ext>
                  </a:extLst>
                </a:gridCol>
                <a:gridCol w="1924050">
                  <a:extLst>
                    <a:ext uri="{9D8B030D-6E8A-4147-A177-3AD203B41FA5}">
                      <a16:colId xmlns=""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 xmlns:a16="http://schemas.microsoft.com/office/drawing/2014/main" val="10002"/>
                  </a:ext>
                </a:extLst>
              </a:tr>
            </a:tbl>
          </a:graphicData>
        </a:graphic>
      </p:graphicFrame>
      <p:sp>
        <p:nvSpPr>
          <p:cNvPr id="3" name="Date Placeholder 2"/>
          <p:cNvSpPr>
            <a:spLocks noGrp="1"/>
          </p:cNvSpPr>
          <p:nvPr>
            <p:ph type="dt" idx="15"/>
          </p:nvPr>
        </p:nvSpPr>
        <p:spPr/>
        <p:txBody>
          <a:bodyPr/>
          <a:lstStyle/>
          <a:p>
            <a:r>
              <a:rPr lang="en-US" smtClean="0"/>
              <a:t>November 2018</a:t>
            </a:r>
            <a:endParaRPr lang="en-GB" dirty="0"/>
          </a:p>
        </p:txBody>
      </p:sp>
      <p:sp>
        <p:nvSpPr>
          <p:cNvPr id="4" name="Footer Placeholder 3"/>
          <p:cNvSpPr>
            <a:spLocks noGrp="1"/>
          </p:cNvSpPr>
          <p:nvPr>
            <p:ph type="ftr" idx="14"/>
          </p:nvPr>
        </p:nvSpPr>
        <p:spPr/>
        <p:txBody>
          <a:bodyPr/>
          <a:lstStyle/>
          <a:p>
            <a:r>
              <a:rPr lang="en-GB" smtClean="0"/>
              <a:t>Andrew Myles (Cisco)</a:t>
            </a:r>
            <a:endParaRPr lang="en-GB" dirty="0"/>
          </a:p>
        </p:txBody>
      </p:sp>
    </p:spTree>
    <p:extLst>
      <p:ext uri="{BB962C8B-B14F-4D97-AF65-F5344CB8AC3E}">
        <p14:creationId xmlns:p14="http://schemas.microsoft.com/office/powerpoint/2010/main" val="2721918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smtClean="0">
                <a:solidFill>
                  <a:srgbClr val="FF0000"/>
                </a:solidFill>
              </a:rPr>
              <a:t>Nov </a:t>
            </a:r>
            <a:r>
              <a:rPr lang="en-US" sz="2000" dirty="0">
                <a:solidFill>
                  <a:srgbClr val="FF0000"/>
                </a:solidFill>
              </a:rPr>
              <a:t>2018</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In Nov 2017, Editors discussed </a:t>
            </a:r>
            <a:r>
              <a:rPr lang="en-US" sz="1800" dirty="0" err="1"/>
              <a:t>REVmd</a:t>
            </a:r>
            <a:r>
              <a:rPr lang="en-US" sz="1800" dirty="0"/>
              <a:t> schedule and possible completion in </a:t>
            </a:r>
            <a:r>
              <a:rPr lang="en-US" sz="1800" dirty="0" smtClean="0"/>
              <a:t>2020. </a:t>
            </a:r>
            <a:r>
              <a:rPr lang="en-US" sz="1800" dirty="0"/>
              <a:t>We will revisit the running order in</a:t>
            </a:r>
            <a:r>
              <a:rPr lang="en-US" sz="1800" dirty="0">
                <a:solidFill>
                  <a:srgbClr val="FF0000"/>
                </a:solidFill>
              </a:rPr>
              <a:t> </a:t>
            </a:r>
            <a:r>
              <a:rPr lang="en-US" sz="1800" dirty="0" smtClean="0">
                <a:solidFill>
                  <a:srgbClr val="FF0000"/>
                </a:solidFill>
              </a:rPr>
              <a:t>January</a:t>
            </a:r>
            <a:r>
              <a:rPr lang="en-US" sz="1800" dirty="0" smtClean="0"/>
              <a:t>.</a:t>
            </a:r>
            <a:endParaRPr lang="en-US" sz="1800" dirty="0"/>
          </a:p>
          <a:p>
            <a:pPr>
              <a:buFont typeface="Times New Roman" pitchFamily="16" charset="0"/>
              <a:buChar char="•"/>
            </a:pPr>
            <a:endParaRPr lang="en-GB" b="0"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a:p>
        </p:txBody>
      </p:sp>
      <p:graphicFrame>
        <p:nvGraphicFramePr>
          <p:cNvPr id="3" name="Table 2"/>
          <p:cNvGraphicFramePr>
            <a:graphicFrameLocks noGrp="1"/>
          </p:cNvGraphicFramePr>
          <p:nvPr>
            <p:extLst/>
          </p:nvPr>
        </p:nvGraphicFramePr>
        <p:xfrm>
          <a:off x="1295400" y="2285999"/>
          <a:ext cx="9296400" cy="4632960"/>
        </p:xfrm>
        <a:graphic>
          <a:graphicData uri="http://schemas.openxmlformats.org/drawingml/2006/table">
            <a:tbl>
              <a:tblPr firstRow="1" bandRow="1">
                <a:tableStyleId>{5C22544A-7EE6-4342-B048-85BDC9FD1C3A}</a:tableStyleId>
              </a:tblPr>
              <a:tblGrid>
                <a:gridCol w="3098800">
                  <a:extLst>
                    <a:ext uri="{9D8B030D-6E8A-4147-A177-3AD203B41FA5}">
                      <a16:colId xmlns="" xmlns:a16="http://schemas.microsoft.com/office/drawing/2014/main" val="3336049185"/>
                    </a:ext>
                  </a:extLst>
                </a:gridCol>
                <a:gridCol w="3098800">
                  <a:extLst>
                    <a:ext uri="{9D8B030D-6E8A-4147-A177-3AD203B41FA5}">
                      <a16:colId xmlns="" xmlns:a16="http://schemas.microsoft.com/office/drawing/2014/main" val="1921072032"/>
                    </a:ext>
                  </a:extLst>
                </a:gridCol>
                <a:gridCol w="3098800">
                  <a:extLst>
                    <a:ext uri="{9D8B030D-6E8A-4147-A177-3AD203B41FA5}">
                      <a16:colId xmlns="" xmlns:a16="http://schemas.microsoft.com/office/drawing/2014/main" val="3834352144"/>
                    </a:ext>
                  </a:extLst>
                </a:gridCol>
              </a:tblGrid>
              <a:tr h="36721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 xmlns:a16="http://schemas.microsoft.com/office/drawing/2014/main" val="3578554141"/>
                  </a:ext>
                </a:extLst>
              </a:tr>
              <a:tr h="5780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REVmd</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REVmd</a:t>
                      </a:r>
                      <a:r>
                        <a:rPr kumimoji="0" lang="en-US" sz="2000" b="0" i="0" u="none" strike="noStrike" cap="none" normalizeH="0" baseline="0" dirty="0" smtClean="0">
                          <a:ln>
                            <a:noFill/>
                          </a:ln>
                          <a:solidFill>
                            <a:schemeClr val="tx1"/>
                          </a:solidFill>
                          <a:effectLst/>
                          <a:latin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rPr>
                        <a:t>Amendment </a:t>
                      </a:r>
                      <a:r>
                        <a:rPr kumimoji="0" lang="en-US" sz="2000" b="0" i="0" u="none" strike="noStrike" cap="none" normalizeH="0" baseline="0" dirty="0" smtClean="0">
                          <a:ln>
                            <a:noFill/>
                          </a:ln>
                          <a:solidFill>
                            <a:schemeClr val="tx1"/>
                          </a:solidFill>
                          <a:effectLst/>
                          <a:latin typeface="Times New Roman" pitchFamily="18" charset="0"/>
                        </a:rPr>
                        <a:t>1</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TGax</a:t>
                      </a:r>
                      <a:r>
                        <a:rPr kumimoji="0" lang="en-US" sz="2000" b="0" i="0" u="none" strike="noStrike" cap="none" normalizeH="0" baseline="0" dirty="0" smtClean="0">
                          <a:ln>
                            <a:noFill/>
                          </a:ln>
                          <a:solidFill>
                            <a:schemeClr val="tx1"/>
                          </a:solidFill>
                          <a:effectLst/>
                          <a:latin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dirty="0" smtClean="0">
                          <a:ln>
                            <a:noFill/>
                          </a:ln>
                          <a:solidFill>
                            <a:srgbClr val="FF0000"/>
                          </a:solidFill>
                          <a:effectLst/>
                          <a:latin typeface="Times New Roman" pitchFamily="18" charset="0"/>
                        </a:rPr>
                        <a:t>697</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0000"/>
                          </a:solidFill>
                          <a:effectLst/>
                          <a:latin typeface="Times New Roman" pitchFamily="18" charset="0"/>
                        </a:rPr>
                        <a:t>May 2020</a:t>
                      </a:r>
                      <a:endParaRPr kumimoji="0" lang="en-US" sz="2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Dec 2019*</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216556490"/>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REVmd</a:t>
                      </a:r>
                      <a:r>
                        <a:rPr kumimoji="0" lang="en-US" sz="2000" b="0" i="0" u="none" strike="noStrike" cap="none" normalizeH="0" baseline="0" dirty="0" smtClean="0">
                          <a:ln>
                            <a:noFill/>
                          </a:ln>
                          <a:solidFill>
                            <a:schemeClr val="tx1"/>
                          </a:solidFill>
                          <a:effectLst/>
                          <a:latin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rPr>
                        <a:t>Amendment </a:t>
                      </a:r>
                      <a:r>
                        <a:rPr kumimoji="0" lang="en-US" sz="2000" b="0" i="0" u="none" strike="noStrike" cap="none" normalizeH="0" baseline="0" dirty="0" smtClean="0">
                          <a:ln>
                            <a:noFill/>
                          </a:ln>
                          <a:solidFill>
                            <a:schemeClr val="tx1"/>
                          </a:solidFill>
                          <a:effectLst/>
                          <a:latin typeface="Times New Roman" pitchFamily="18" charset="0"/>
                        </a:rPr>
                        <a:t>2</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rPr>
                        <a:t>– </a:t>
                      </a:r>
                      <a:r>
                        <a:rPr kumimoji="0" lang="en-US" sz="2000" b="0" i="0" u="none" strike="noStrike" cap="none" normalizeH="0" baseline="0" dirty="0" smtClean="0">
                          <a:ln>
                            <a:noFill/>
                          </a:ln>
                          <a:solidFill>
                            <a:srgbClr val="FF0000"/>
                          </a:solidFill>
                          <a:effectLst/>
                          <a:latin typeface="Times New Roman" pitchFamily="18" charset="0"/>
                        </a:rPr>
                        <a:t>679</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Dec 2019*</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2414023622"/>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REVmd</a:t>
                      </a:r>
                      <a:r>
                        <a:rPr kumimoji="0" lang="en-US" sz="2000" b="0" i="0" u="none" strike="noStrike" cap="none" normalizeH="0" baseline="0" dirty="0" smtClean="0">
                          <a:ln>
                            <a:noFill/>
                          </a:ln>
                          <a:solidFill>
                            <a:schemeClr val="tx1"/>
                          </a:solidFill>
                          <a:effectLst/>
                          <a:latin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rPr>
                        <a:t>Amendment </a:t>
                      </a:r>
                      <a:r>
                        <a:rPr kumimoji="0" lang="en-US" sz="2000" b="0" i="0" u="none" strike="noStrike" cap="none" normalizeH="0" baseline="0" dirty="0" smtClean="0">
                          <a:ln>
                            <a:noFill/>
                          </a:ln>
                          <a:solidFill>
                            <a:schemeClr val="tx1"/>
                          </a:solidFill>
                          <a:effectLst/>
                          <a:latin typeface="Times New Roman" pitchFamily="18" charset="0"/>
                        </a:rPr>
                        <a:t>3</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TGaz</a:t>
                      </a:r>
                      <a:r>
                        <a:rPr kumimoji="0" lang="en-US" sz="2000" b="0" i="0" u="none" strike="noStrike" cap="none" normalizeH="0" baseline="0" dirty="0" smtClean="0">
                          <a:ln>
                            <a:noFill/>
                          </a:ln>
                          <a:solidFill>
                            <a:schemeClr val="tx1"/>
                          </a:solidFill>
                          <a:effectLst/>
                          <a:latin typeface="Times New Roman" pitchFamily="18" charset="0"/>
                        </a:rPr>
                        <a:t> – </a:t>
                      </a:r>
                      <a:r>
                        <a:rPr kumimoji="0" lang="en-US" sz="2000" b="0" i="0" u="none" strike="noStrike" cap="none" normalizeH="0" baseline="0" dirty="0" smtClean="0">
                          <a:ln>
                            <a:noFill/>
                          </a:ln>
                          <a:solidFill>
                            <a:srgbClr val="FF0000"/>
                          </a:solidFill>
                          <a:effectLst/>
                          <a:latin typeface="Times New Roman" pitchFamily="18" charset="0"/>
                        </a:rPr>
                        <a:t>115</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 xmlns:a16="http://schemas.microsoft.com/office/drawing/2014/main" val="3227809256"/>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REVmd</a:t>
                      </a:r>
                      <a:r>
                        <a:rPr kumimoji="0" lang="en-US" sz="2000" b="0" i="0" u="none" strike="noStrike" cap="none" normalizeH="0" baseline="0" dirty="0" smtClean="0">
                          <a:ln>
                            <a:noFill/>
                          </a:ln>
                          <a:solidFill>
                            <a:schemeClr val="tx1"/>
                          </a:solidFill>
                          <a:effectLst/>
                          <a:latin typeface="Times New Roman" pitchFamily="18" charset="0"/>
                        </a:rPr>
                        <a:t> Amendment 4</a:t>
                      </a: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Times New Roman" pitchFamily="18" charset="0"/>
                        </a:rPr>
                        <a:t>TGba</a:t>
                      </a:r>
                      <a:r>
                        <a:rPr kumimoji="0" lang="en-US" sz="2000" b="0" i="0" u="none" strike="noStrike" cap="none" normalizeH="0" baseline="0" dirty="0" smtClean="0">
                          <a:ln>
                            <a:noFill/>
                          </a:ln>
                          <a:solidFill>
                            <a:schemeClr val="tx1"/>
                          </a:solidFill>
                          <a:effectLst/>
                          <a:latin typeface="Times New Roman" pitchFamily="18" charset="0"/>
                        </a:rPr>
                        <a:t> – </a:t>
                      </a:r>
                      <a:r>
                        <a:rPr kumimoji="0" lang="en-US" sz="2000" b="0" i="0" u="none" strike="noStrike" cap="none" normalizeH="0" baseline="0" dirty="0" smtClean="0">
                          <a:ln>
                            <a:noFill/>
                          </a:ln>
                          <a:solidFill>
                            <a:srgbClr val="FF0000"/>
                          </a:solidFill>
                          <a:effectLst/>
                          <a:latin typeface="Times New Roman" pitchFamily="18" charset="0"/>
                        </a:rPr>
                        <a:t>90</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Sept 2020</a:t>
                      </a:r>
                    </a:p>
                  </a:txBody>
                  <a:tcPr horzOverflow="overflow">
                    <a:noFill/>
                  </a:tcPr>
                </a:tc>
                <a:extLst>
                  <a:ext uri="{0D108BD9-81ED-4DB2-BD59-A6C34878D82A}">
                    <a16:rowId xmlns="" xmlns:a16="http://schemas.microsoft.com/office/drawing/2014/main" val="1982380037"/>
                  </a:ext>
                </a:extLst>
              </a:tr>
              <a:tr h="531844">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smtClean="0">
                          <a:ln>
                            <a:noFill/>
                          </a:ln>
                          <a:solidFill>
                            <a:srgbClr val="0070C0"/>
                          </a:solidFill>
                          <a:effectLst/>
                          <a:latin typeface="Times New Roman" pitchFamily="18" charset="0"/>
                        </a:rPr>
                        <a:t>*</a:t>
                      </a:r>
                      <a:r>
                        <a:rPr kumimoji="0" lang="en-US" sz="2000" b="0" i="0" u="none" strike="noStrike" cap="none" normalizeH="0" baseline="0" dirty="0" err="1" smtClean="0">
                          <a:ln>
                            <a:noFill/>
                          </a:ln>
                          <a:solidFill>
                            <a:srgbClr val="0070C0"/>
                          </a:solidFill>
                          <a:effectLst/>
                          <a:latin typeface="Times New Roman" pitchFamily="18" charset="0"/>
                        </a:rPr>
                        <a:t>REVmd</a:t>
                      </a:r>
                      <a:r>
                        <a:rPr kumimoji="0" lang="en-US" sz="2000" b="0" i="0" u="none" strike="noStrike" cap="none" normalizeH="0" baseline="0" dirty="0" smtClean="0">
                          <a:ln>
                            <a:noFill/>
                          </a:ln>
                          <a:solidFill>
                            <a:srgbClr val="0070C0"/>
                          </a:solidFill>
                          <a:effectLst/>
                          <a:latin typeface="Times New Roman" pitchFamily="18" charset="0"/>
                        </a:rPr>
                        <a:t> might be March or May, 2020</a:t>
                      </a:r>
                      <a:endParaRPr kumimoji="0" lang="en-US" sz="2000" b="0" i="0" u="none" strike="noStrike" cap="none" normalizeH="0" baseline="0" dirty="0">
                        <a:ln>
                          <a:noFill/>
                        </a:ln>
                        <a:solidFill>
                          <a:srgbClr val="0070C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 xmlns:a16="http://schemas.microsoft.com/office/drawing/2014/main" val="4167905179"/>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1182416159"/>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502494330"/>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3939065581"/>
                  </a:ext>
                </a:extLst>
              </a:tr>
              <a:tr h="30060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 xmlns:a16="http://schemas.microsoft.com/office/drawing/2014/main" val="1287635205"/>
                  </a:ext>
                </a:extLst>
              </a:tr>
            </a:tbl>
          </a:graphicData>
        </a:graphic>
      </p:graphicFrame>
    </p:spTree>
    <p:extLst>
      <p:ext uri="{BB962C8B-B14F-4D97-AF65-F5344CB8AC3E}">
        <p14:creationId xmlns:p14="http://schemas.microsoft.com/office/powerpoint/2010/main" val="10894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8001000" cy="1066800"/>
          </a:xfrm>
        </p:spPr>
        <p:txBody>
          <a:bodyPr/>
          <a:lstStyle/>
          <a:p>
            <a:r>
              <a:rPr lang="en-AU" dirty="0" smtClean="0"/>
              <a:t>IEEE 802 JTC1 SC focused on executing the PSDO process</a:t>
            </a:r>
            <a:endParaRPr lang="en-AU" dirty="0"/>
          </a:p>
        </p:txBody>
      </p:sp>
      <p:sp>
        <p:nvSpPr>
          <p:cNvPr id="3" name="Content Placeholder 2"/>
          <p:cNvSpPr>
            <a:spLocks noGrp="1"/>
          </p:cNvSpPr>
          <p:nvPr>
            <p:ph idx="1"/>
          </p:nvPr>
        </p:nvSpPr>
        <p:spPr/>
        <p:txBody>
          <a:bodyPr/>
          <a:lstStyle/>
          <a:p>
            <a:r>
              <a:rPr lang="en-AU" dirty="0" smtClean="0"/>
              <a:t>IEEE 802 JTC1 SC achievements in Bangkok in Nov 2018</a:t>
            </a:r>
          </a:p>
          <a:p>
            <a:pPr lvl="1"/>
            <a:endParaRPr lang="en-AU" dirty="0" smtClean="0"/>
          </a:p>
        </p:txBody>
      </p:sp>
      <p:graphicFrame>
        <p:nvGraphicFramePr>
          <p:cNvPr id="9" name="Content Placeholder 5"/>
          <p:cNvGraphicFramePr>
            <a:graphicFrameLocks/>
          </p:cNvGraphicFramePr>
          <p:nvPr>
            <p:extLst/>
          </p:nvPr>
        </p:nvGraphicFramePr>
        <p:xfrm>
          <a:off x="2362200" y="243840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 xmlns:a16="http://schemas.microsoft.com/office/drawing/2014/main" val="4026387333"/>
                    </a:ext>
                  </a:extLst>
                </a:gridCol>
                <a:gridCol w="1930400">
                  <a:extLst>
                    <a:ext uri="{9D8B030D-6E8A-4147-A177-3AD203B41FA5}">
                      <a16:colId xmlns="" xmlns:a16="http://schemas.microsoft.com/office/drawing/2014/main" val="1749157900"/>
                    </a:ext>
                  </a:extLst>
                </a:gridCol>
                <a:gridCol w="1930400">
                  <a:extLst>
                    <a:ext uri="{9D8B030D-6E8A-4147-A177-3AD203B41FA5}">
                      <a16:colId xmlns=""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Completed</a:t>
                      </a:r>
                      <a:endParaRPr lang="en-AU" dirty="0"/>
                    </a:p>
                  </a:txBody>
                  <a:tcPr/>
                </a:tc>
                <a:tc>
                  <a:txBody>
                    <a:bodyPr/>
                    <a:lstStyle/>
                    <a:p>
                      <a:pPr algn="ctr"/>
                      <a:r>
                        <a:rPr lang="en-AU" dirty="0" smtClean="0"/>
                        <a:t>In-process</a:t>
                      </a:r>
                      <a:endParaRPr lang="en-AU" dirty="0"/>
                    </a:p>
                  </a:txBody>
                  <a:tcPr/>
                </a:tc>
                <a:extLst>
                  <a:ext uri="{0D108BD9-81ED-4DB2-BD59-A6C34878D82A}">
                    <a16:rowId xmlns=""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22</a:t>
                      </a:r>
                      <a:endParaRPr lang="en-AU" dirty="0"/>
                    </a:p>
                  </a:txBody>
                  <a:tcPr/>
                </a:tc>
                <a:tc>
                  <a:txBody>
                    <a:bodyPr/>
                    <a:lstStyle/>
                    <a:p>
                      <a:pPr algn="ctr"/>
                      <a:r>
                        <a:rPr lang="en-AU" dirty="0" smtClean="0"/>
                        <a:t>16</a:t>
                      </a:r>
                      <a:endParaRPr lang="en-AU" dirty="0"/>
                    </a:p>
                  </a:txBody>
                  <a:tcPr/>
                </a:tc>
                <a:extLst>
                  <a:ext uri="{0D108BD9-81ED-4DB2-BD59-A6C34878D82A}">
                    <a16:rowId xmlns=""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9</a:t>
                      </a:r>
                      <a:endParaRPr lang="en-AU" dirty="0"/>
                    </a:p>
                  </a:txBody>
                  <a:tcPr/>
                </a:tc>
                <a:tc>
                  <a:txBody>
                    <a:bodyPr/>
                    <a:lstStyle/>
                    <a:p>
                      <a:pPr algn="ctr"/>
                      <a:r>
                        <a:rPr lang="en-AU" dirty="0" smtClean="0"/>
                        <a:t>10</a:t>
                      </a:r>
                      <a:endParaRPr lang="en-AU" dirty="0"/>
                    </a:p>
                  </a:txBody>
                  <a:tcPr/>
                </a:tc>
                <a:extLst>
                  <a:ext uri="{0D108BD9-81ED-4DB2-BD59-A6C34878D82A}">
                    <a16:rowId xmlns=""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7</a:t>
                      </a:r>
                      <a:endParaRPr lang="en-AU" dirty="0"/>
                    </a:p>
                  </a:txBody>
                  <a:tcPr/>
                </a:tc>
                <a:tc>
                  <a:txBody>
                    <a:bodyPr/>
                    <a:lstStyle/>
                    <a:p>
                      <a:pPr algn="ctr"/>
                      <a:r>
                        <a:rPr lang="en-AU" dirty="0" smtClean="0"/>
                        <a:t>10</a:t>
                      </a:r>
                      <a:endParaRPr lang="en-AU" dirty="0"/>
                    </a:p>
                  </a:txBody>
                  <a:tcPr/>
                </a:tc>
                <a:extLst>
                  <a:ext uri="{0D108BD9-81ED-4DB2-BD59-A6C34878D82A}">
                    <a16:rowId xmlns=""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1</a:t>
                      </a:r>
                      <a:endParaRPr lang="en-AU" dirty="0"/>
                    </a:p>
                  </a:txBody>
                  <a:tcPr/>
                </a:tc>
                <a:extLst>
                  <a:ext uri="{0D108BD9-81ED-4DB2-BD59-A6C34878D82A}">
                    <a16:rowId xmlns=""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44</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39</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024263602"/>
                  </a:ext>
                </a:extLst>
              </a:tr>
            </a:tbl>
          </a:graphicData>
        </a:graphic>
      </p:graphicFrame>
      <p:sp>
        <p:nvSpPr>
          <p:cNvPr id="6" name="Date Placeholder 5"/>
          <p:cNvSpPr>
            <a:spLocks noGrp="1"/>
          </p:cNvSpPr>
          <p:nvPr>
            <p:ph type="dt" idx="15"/>
          </p:nvPr>
        </p:nvSpPr>
        <p:spPr/>
        <p:txBody>
          <a:bodyPr/>
          <a:lstStyle/>
          <a:p>
            <a:r>
              <a:rPr lang="en-US" smtClean="0"/>
              <a:t>November 2018</a:t>
            </a:r>
            <a:endParaRPr lang="en-GB"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9862202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8001000" cy="1066800"/>
          </a:xfrm>
        </p:spPr>
        <p:txBody>
          <a:bodyPr/>
          <a:lstStyle/>
          <a:p>
            <a:r>
              <a:rPr lang="en-AU" dirty="0" smtClean="0"/>
              <a:t>IEEE 802 JTC1 SC focused on executing the PSDO process</a:t>
            </a:r>
            <a:endParaRPr lang="en-AU" dirty="0"/>
          </a:p>
        </p:txBody>
      </p:sp>
      <p:sp>
        <p:nvSpPr>
          <p:cNvPr id="3" name="Content Placeholder 2"/>
          <p:cNvSpPr>
            <a:spLocks noGrp="1"/>
          </p:cNvSpPr>
          <p:nvPr>
            <p:ph idx="1"/>
          </p:nvPr>
        </p:nvSpPr>
        <p:spPr>
          <a:xfrm>
            <a:off x="914401" y="1828801"/>
            <a:ext cx="10361084" cy="4265614"/>
          </a:xfrm>
        </p:spPr>
        <p:txBody>
          <a:bodyPr/>
          <a:lstStyle/>
          <a:p>
            <a:r>
              <a:rPr lang="en-AU" dirty="0" smtClean="0"/>
              <a:t>IEEE 802 JTC1 SC achievements in Bangkok in Nov 2018</a:t>
            </a:r>
          </a:p>
          <a:p>
            <a:pPr lvl="1"/>
            <a:r>
              <a:rPr lang="en-AU" dirty="0" smtClean="0"/>
              <a:t>Processed 44 </a:t>
            </a:r>
            <a:r>
              <a:rPr lang="en-AU" dirty="0"/>
              <a:t>standards </a:t>
            </a:r>
            <a:r>
              <a:rPr lang="en-AU" dirty="0" smtClean="0"/>
              <a:t>in PSDO pipeline</a:t>
            </a:r>
            <a:endParaRPr lang="en-AU" dirty="0"/>
          </a:p>
          <a:p>
            <a:pPr lvl="2"/>
            <a:r>
              <a:rPr lang="en-AU" dirty="0" smtClean="0"/>
              <a:t>802.11aj/</a:t>
            </a:r>
            <a:r>
              <a:rPr lang="en-AU" dirty="0" err="1" smtClean="0"/>
              <a:t>ak</a:t>
            </a:r>
            <a:r>
              <a:rPr lang="en-AU" dirty="0" smtClean="0"/>
              <a:t>/</a:t>
            </a:r>
            <a:r>
              <a:rPr lang="en-AU" dirty="0" err="1" smtClean="0"/>
              <a:t>aq</a:t>
            </a:r>
            <a:r>
              <a:rPr lang="en-AU" dirty="0" smtClean="0"/>
              <a:t> will enter PSDO process in Nov 2018</a:t>
            </a:r>
          </a:p>
          <a:p>
            <a:pPr lvl="3"/>
            <a:r>
              <a:rPr lang="en-AU" dirty="0" smtClean="0"/>
              <a:t>802.11 WG/EC motions</a:t>
            </a:r>
          </a:p>
          <a:p>
            <a:pPr lvl="2"/>
            <a:r>
              <a:rPr lang="en-AU" dirty="0" smtClean="0"/>
              <a:t>802.16 will withdraw from PSDO process</a:t>
            </a:r>
          </a:p>
          <a:p>
            <a:pPr lvl="3"/>
            <a:r>
              <a:rPr lang="en-AU" dirty="0" smtClean="0"/>
              <a:t>EC motion</a:t>
            </a:r>
          </a:p>
          <a:p>
            <a:pPr lvl="2"/>
            <a:r>
              <a:rPr lang="en-AU" dirty="0" smtClean="0"/>
              <a:t>802.1SAEcg FDIS &amp; 802.</a:t>
            </a:r>
            <a:r>
              <a:rPr lang="en-AU" dirty="0" smtClean="0">
                <a:cs typeface="Arial" panose="020B0604020202020204" pitchFamily="34" charset="0"/>
              </a:rPr>
              <a:t>1AR-Rev 60-day responses approved</a:t>
            </a:r>
          </a:p>
          <a:p>
            <a:pPr lvl="3"/>
            <a:r>
              <a:rPr lang="en-AU" dirty="0" smtClean="0">
                <a:cs typeface="Arial" panose="020B0604020202020204" pitchFamily="34" charset="0"/>
              </a:rPr>
              <a:t>802.1 </a:t>
            </a:r>
            <a:r>
              <a:rPr lang="en-AU" dirty="0" smtClean="0"/>
              <a:t>WG/EC motions</a:t>
            </a:r>
          </a:p>
          <a:p>
            <a:pPr lvl="1"/>
            <a:r>
              <a:rPr lang="en-AU" dirty="0" smtClean="0"/>
              <a:t>Noted many ballots closing soon (next </a:t>
            </a:r>
            <a:r>
              <a:rPr lang="en-AU" dirty="0"/>
              <a:t>2</a:t>
            </a:r>
            <a:r>
              <a:rPr lang="en-AU" dirty="0" smtClean="0"/>
              <a:t> months)</a:t>
            </a:r>
          </a:p>
          <a:p>
            <a:pPr lvl="2"/>
            <a:r>
              <a:rPr lang="en-AU" dirty="0" smtClean="0"/>
              <a:t>60 day ballot</a:t>
            </a:r>
          </a:p>
          <a:p>
            <a:pPr lvl="2"/>
            <a:r>
              <a:rPr lang="en-AU" dirty="0" smtClean="0"/>
              <a:t>FDIS ballot</a:t>
            </a:r>
          </a:p>
          <a:p>
            <a:pPr lvl="3"/>
            <a:r>
              <a:rPr lang="en-AU" dirty="0" smtClean="0"/>
              <a:t>802.1CB, 802.1Qci, 802.1Qch, 802c</a:t>
            </a:r>
          </a:p>
          <a:p>
            <a:pPr lvl="3"/>
            <a:r>
              <a:rPr lang="en-AU" dirty="0" smtClean="0"/>
              <a:t>802.3bs, 802.3cc</a:t>
            </a:r>
          </a:p>
          <a:p>
            <a:pPr lvl="3"/>
            <a:r>
              <a:rPr lang="en-AU" dirty="0" smtClean="0"/>
              <a:t>802.11ai</a:t>
            </a:r>
            <a:endParaRPr lang="en-AU" dirty="0"/>
          </a:p>
          <a:p>
            <a:pPr lvl="2"/>
            <a:endParaRPr lang="en-AU" dirty="0" smtClean="0"/>
          </a:p>
          <a:p>
            <a:pPr lvl="2"/>
            <a:endParaRPr lang="en-AU" dirty="0" smtClean="0"/>
          </a:p>
        </p:txBody>
      </p:sp>
      <p:sp>
        <p:nvSpPr>
          <p:cNvPr id="6" name="Date Placeholder 5"/>
          <p:cNvSpPr>
            <a:spLocks noGrp="1"/>
          </p:cNvSpPr>
          <p:nvPr>
            <p:ph type="dt" idx="15"/>
          </p:nvPr>
        </p:nvSpPr>
        <p:spPr/>
        <p:txBody>
          <a:bodyPr/>
          <a:lstStyle/>
          <a:p>
            <a:r>
              <a:rPr lang="en-US" smtClean="0"/>
              <a:t>November 2018</a:t>
            </a:r>
            <a:endParaRPr lang="en-GB"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Tree>
    <p:extLst>
      <p:ext uri="{BB962C8B-B14F-4D97-AF65-F5344CB8AC3E}">
        <p14:creationId xmlns:p14="http://schemas.microsoft.com/office/powerpoint/2010/main" val="3582126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JTC1 SC will focus on executing the PSDO process in St Louis in January 2019</a:t>
            </a:r>
            <a:endParaRPr lang="en-AU" dirty="0"/>
          </a:p>
        </p:txBody>
      </p:sp>
      <p:sp>
        <p:nvSpPr>
          <p:cNvPr id="3" name="Content Placeholder 2"/>
          <p:cNvSpPr>
            <a:spLocks noGrp="1"/>
          </p:cNvSpPr>
          <p:nvPr>
            <p:ph idx="1"/>
          </p:nvPr>
        </p:nvSpPr>
        <p:spPr/>
        <p:txBody>
          <a:bodyPr/>
          <a:lstStyle/>
          <a:p>
            <a:r>
              <a:rPr lang="en-AU" dirty="0" smtClean="0"/>
              <a:t>IEEE 802 JTC1 SC plans for St Louis in January </a:t>
            </a:r>
            <a:r>
              <a:rPr lang="en-AU" dirty="0" smtClean="0"/>
              <a:t>2019</a:t>
            </a:r>
            <a:endParaRPr lang="en-AU" dirty="0" smtClean="0"/>
          </a:p>
          <a:p>
            <a:pPr lvl="1"/>
            <a:r>
              <a:rPr lang="en-AU" dirty="0" smtClean="0"/>
              <a:t>Execute PSDO process</a:t>
            </a:r>
          </a:p>
          <a:p>
            <a:pPr lvl="1"/>
            <a:r>
              <a:rPr lang="en-AU" dirty="0" smtClean="0"/>
              <a:t>Start preparing for next SC6 meeting</a:t>
            </a:r>
          </a:p>
          <a:p>
            <a:pPr lvl="1"/>
            <a:endParaRPr lang="en-AU" dirty="0"/>
          </a:p>
        </p:txBody>
      </p:sp>
      <p:sp>
        <p:nvSpPr>
          <p:cNvPr id="6" name="Date Placeholder 5"/>
          <p:cNvSpPr>
            <a:spLocks noGrp="1"/>
          </p:cNvSpPr>
          <p:nvPr>
            <p:ph type="dt" idx="15"/>
          </p:nvPr>
        </p:nvSpPr>
        <p:spPr/>
        <p:txBody>
          <a:bodyPr/>
          <a:lstStyle/>
          <a:p>
            <a:r>
              <a:rPr lang="en-US" smtClean="0"/>
              <a:t>November 2018</a:t>
            </a:r>
            <a:endParaRPr lang="en-GB"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244651213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63</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err="1" smtClean="0"/>
              <a:t>TGmd</a:t>
            </a:r>
            <a:r>
              <a:rPr lang="en-US" altLang="en-US" dirty="0" smtClean="0"/>
              <a:t> November 2018 Closing Report</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2018-11-15</a:t>
            </a:r>
          </a:p>
        </p:txBody>
      </p:sp>
      <p:graphicFrame>
        <p:nvGraphicFramePr>
          <p:cNvPr id="2055" name="Object 11"/>
          <p:cNvGraphicFramePr>
            <a:graphicFrameLocks noChangeAspect="1"/>
          </p:cNvGraphicFramePr>
          <p:nvPr>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3019" name="Document" r:id="rId4" imgW="8254447" imgH="2544858" progId="Word.Document.8">
                  <p:embed/>
                </p:oleObj>
              </mc:Choice>
              <mc:Fallback>
                <p:oleObj name="Document" r:id="rId4" imgW="8254447" imgH="2544858" progId="Word.Document.8">
                  <p:embed/>
                  <p:pic>
                    <p:nvPicPr>
                      <p:cNvPr id="0" name=""/>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Dorothy Stanley (HPE)</a:t>
            </a:r>
            <a:endParaRPr lang="en-GB" dirty="0"/>
          </a:p>
        </p:txBody>
      </p:sp>
    </p:spTree>
    <p:extLst>
      <p:ext uri="{BB962C8B-B14F-4D97-AF65-F5344CB8AC3E}">
        <p14:creationId xmlns:p14="http://schemas.microsoft.com/office/powerpoint/2010/main" val="90973200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64</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closing report for the November 2018 session.</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Dorothy Stanley (HPE)</a:t>
            </a:r>
            <a:endParaRPr lang="en-GB" dirty="0"/>
          </a:p>
        </p:txBody>
      </p:sp>
    </p:spTree>
    <p:extLst>
      <p:ext uri="{BB962C8B-B14F-4D97-AF65-F5344CB8AC3E}">
        <p14:creationId xmlns:p14="http://schemas.microsoft.com/office/powerpoint/2010/main" val="315671751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smtClean="0"/>
              <a:t>Work completed this week </a:t>
            </a:r>
            <a:r>
              <a:rPr lang="en-US" dirty="0"/>
              <a:t/>
            </a:r>
            <a:br>
              <a:rPr lang="en-US" dirty="0"/>
            </a:br>
            <a:endParaRPr lang="en-US" dirty="0"/>
          </a:p>
        </p:txBody>
      </p:sp>
      <p:sp>
        <p:nvSpPr>
          <p:cNvPr id="3" name="Content Placeholder 2"/>
          <p:cNvSpPr>
            <a:spLocks noGrp="1"/>
          </p:cNvSpPr>
          <p:nvPr>
            <p:ph idx="1"/>
          </p:nvPr>
        </p:nvSpPr>
        <p:spPr>
          <a:xfrm>
            <a:off x="1905000" y="1447800"/>
            <a:ext cx="8382000" cy="4114800"/>
          </a:xfrm>
        </p:spPr>
        <p:txBody>
          <a:bodyPr/>
          <a:lstStyle/>
          <a:p>
            <a:pPr>
              <a:defRPr/>
            </a:pPr>
            <a:r>
              <a:rPr lang="en-US" altLang="ja-JP" dirty="0" smtClean="0"/>
              <a:t>Completed comment resolution of 623 comments received in LB232</a:t>
            </a:r>
          </a:p>
          <a:p>
            <a:pPr>
              <a:defRPr/>
            </a:pPr>
            <a:r>
              <a:rPr lang="en-US" altLang="ja-JP" dirty="0" smtClean="0"/>
              <a:t>Approved motion for recirculation Letter Ballot</a:t>
            </a:r>
          </a:p>
          <a:p>
            <a:pPr lvl="1">
              <a:defRPr/>
            </a:pPr>
            <a:r>
              <a:rPr lang="en-US" altLang="ja-JP" dirty="0" smtClean="0"/>
              <a:t>30 day</a:t>
            </a:r>
          </a:p>
          <a:p>
            <a:pPr lvl="1">
              <a:defRPr/>
            </a:pPr>
            <a:r>
              <a:rPr lang="en-US" altLang="ja-JP" dirty="0" smtClean="0"/>
              <a:t>Anticipated open date: during week of Dec 10</a:t>
            </a:r>
            <a:r>
              <a:rPr lang="en-US" altLang="ja-JP" baseline="30000" dirty="0" smtClean="0"/>
              <a:t>th</a:t>
            </a:r>
            <a:endParaRPr lang="en-US" altLang="ja-JP" dirty="0" smtClean="0"/>
          </a:p>
          <a:p>
            <a:pPr>
              <a:defRPr/>
            </a:pPr>
            <a:r>
              <a:rPr lang="en-US" dirty="0" smtClean="0"/>
              <a:t>No changes to </a:t>
            </a:r>
            <a:r>
              <a:rPr lang="en-US" dirty="0" err="1" smtClean="0"/>
              <a:t>TGmd</a:t>
            </a:r>
            <a:r>
              <a:rPr lang="en-US" dirty="0" smtClean="0"/>
              <a:t> schedule</a:t>
            </a:r>
          </a:p>
          <a:p>
            <a:r>
              <a:rPr lang="en-US" dirty="0" smtClean="0"/>
              <a:t>Agenda</a:t>
            </a:r>
            <a:endParaRPr lang="en-US" dirty="0"/>
          </a:p>
          <a:p>
            <a:pPr lvl="1"/>
            <a:r>
              <a:rPr lang="en-US" dirty="0">
                <a:hlinkClick r:id="rId3"/>
              </a:rPr>
              <a:t>https://</a:t>
            </a:r>
            <a:r>
              <a:rPr lang="en-US" dirty="0" smtClean="0">
                <a:hlinkClick r:id="rId3"/>
              </a:rPr>
              <a:t>mentor.ieee.org/802.11/dcn/18/11-18-1712-08-000m-2018-november-tgmd-agenda.pptx</a:t>
            </a:r>
            <a:r>
              <a:rPr lang="en-US" dirty="0" smtClean="0"/>
              <a:t> </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65</a:t>
            </a:fld>
            <a:endParaRPr lang="en-US"/>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en-GB" smtClean="0"/>
              <a:t>Dorothy Stanley (HPE)</a:t>
            </a:r>
            <a:endParaRPr lang="en-GB" dirty="0"/>
          </a:p>
        </p:txBody>
      </p:sp>
    </p:spTree>
    <p:extLst>
      <p:ext uri="{BB962C8B-B14F-4D97-AF65-F5344CB8AC3E}">
        <p14:creationId xmlns:p14="http://schemas.microsoft.com/office/powerpoint/2010/main" val="41475910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Instruct the editor to prepare P802.11REVmd D2.0 and</a:t>
            </a:r>
            <a:endParaRPr lang="en-GB" dirty="0"/>
          </a:p>
          <a:p>
            <a:pPr lvl="0"/>
            <a:r>
              <a:rPr lang="en-US" dirty="0"/>
              <a:t>Approve a 30 day Working Group Technical Letter Ballot asking the question “Should P802.11REVmd D2.0 be forwarded to Sponsor Ballot?”</a:t>
            </a:r>
            <a:endParaRPr lang="en-GB" dirty="0"/>
          </a:p>
          <a:p>
            <a:endParaRPr lang="en-GB" dirty="0" smtClean="0"/>
          </a:p>
          <a:p>
            <a:r>
              <a:rPr lang="en-GB" dirty="0" smtClean="0"/>
              <a:t>Moved</a:t>
            </a:r>
            <a:r>
              <a:rPr lang="en-GB" dirty="0"/>
              <a:t>: Graham Smith</a:t>
            </a:r>
          </a:p>
          <a:p>
            <a:r>
              <a:rPr lang="en-US" altLang="en-US" dirty="0"/>
              <a:t>Seconded: Mark Rison</a:t>
            </a:r>
          </a:p>
          <a:p>
            <a:r>
              <a:rPr lang="en-US" altLang="en-US" dirty="0"/>
              <a:t>Result: 14-0-0</a:t>
            </a:r>
            <a:endParaRPr lang="en-US" altLang="en-US" sz="2000" dirty="0"/>
          </a:p>
          <a:p>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66</a:t>
            </a:fld>
            <a:endParaRPr lang="en-US"/>
          </a:p>
        </p:txBody>
      </p:sp>
      <p:sp>
        <p:nvSpPr>
          <p:cNvPr id="8" name="Rectangle 2"/>
          <p:cNvSpPr txBox="1">
            <a:spLocks noChangeArrowheads="1"/>
          </p:cNvSpPr>
          <p:nvPr/>
        </p:nvSpPr>
        <p:spPr bwMode="auto">
          <a:xfrm>
            <a:off x="1524000" y="724694"/>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err="1"/>
              <a:t>TGmd</a:t>
            </a:r>
            <a:r>
              <a:rPr lang="en-US" dirty="0"/>
              <a:t> motion for Recirculation WGLB</a:t>
            </a:r>
            <a:endParaRPr lang="en-GB" dirty="0"/>
          </a:p>
        </p:txBody>
      </p:sp>
      <p:sp>
        <p:nvSpPr>
          <p:cNvPr id="3" name="Date Placeholder 2"/>
          <p:cNvSpPr>
            <a:spLocks noGrp="1"/>
          </p:cNvSpPr>
          <p:nvPr>
            <p:ph type="dt" idx="15"/>
          </p:nvPr>
        </p:nvSpPr>
        <p:spPr/>
        <p:txBody>
          <a:bodyPr/>
          <a:lstStyle/>
          <a:p>
            <a:r>
              <a:rPr lang="en-US" smtClean="0"/>
              <a:t>November 2018</a:t>
            </a:r>
            <a:endParaRPr lang="en-GB" dirty="0"/>
          </a:p>
        </p:txBody>
      </p:sp>
      <p:sp>
        <p:nvSpPr>
          <p:cNvPr id="4" name="Footer Placeholder 3"/>
          <p:cNvSpPr>
            <a:spLocks noGrp="1"/>
          </p:cNvSpPr>
          <p:nvPr>
            <p:ph type="ftr" idx="14"/>
          </p:nvPr>
        </p:nvSpPr>
        <p:spPr/>
        <p:txBody>
          <a:bodyPr/>
          <a:lstStyle/>
          <a:p>
            <a:r>
              <a:rPr lang="en-GB" smtClean="0"/>
              <a:t>Dorothy Stanley (HPE)</a:t>
            </a:r>
            <a:endParaRPr lang="en-GB" dirty="0"/>
          </a:p>
        </p:txBody>
      </p:sp>
    </p:spTree>
    <p:extLst>
      <p:ext uri="{BB962C8B-B14F-4D97-AF65-F5344CB8AC3E}">
        <p14:creationId xmlns:p14="http://schemas.microsoft.com/office/powerpoint/2010/main" val="152942185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err="1" smtClean="0"/>
              <a:t>TGmd</a:t>
            </a:r>
            <a:r>
              <a:rPr lang="en-US" dirty="0" smtClean="0"/>
              <a:t> schedule</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dirty="0" smtClean="0"/>
              <a:t>November </a:t>
            </a:r>
            <a:r>
              <a:rPr lang="en-US" altLang="en-US" dirty="0"/>
              <a:t>2018 –D2.0 WGLB Recirculation LB </a:t>
            </a:r>
          </a:p>
          <a:p>
            <a:pPr>
              <a:lnSpc>
                <a:spcPct val="80000"/>
              </a:lnSpc>
            </a:pPr>
            <a:r>
              <a:rPr lang="en-US" altLang="en-US" dirty="0" smtClean="0"/>
              <a:t>March </a:t>
            </a:r>
            <a:r>
              <a:rPr lang="en-US" altLang="en-US" dirty="0"/>
              <a:t>2019 – Form SB </a:t>
            </a:r>
            <a:r>
              <a:rPr lang="en-US" altLang="en-US" dirty="0" smtClean="0"/>
              <a:t>Pool </a:t>
            </a:r>
            <a:endParaRPr lang="en-US" altLang="en-US" dirty="0"/>
          </a:p>
          <a:p>
            <a:pPr>
              <a:lnSpc>
                <a:spcPct val="80000"/>
              </a:lnSpc>
            </a:pPr>
            <a:r>
              <a:rPr lang="en-US" altLang="en-US" dirty="0"/>
              <a:t>March 2019 – MEC/MDR done</a:t>
            </a:r>
          </a:p>
          <a:p>
            <a:pPr>
              <a:lnSpc>
                <a:spcPct val="80000"/>
              </a:lnSpc>
            </a:pPr>
            <a:r>
              <a:rPr lang="en-US" altLang="en-US" dirty="0" smtClean="0"/>
              <a:t>August </a:t>
            </a:r>
            <a:r>
              <a:rPr lang="en-US" altLang="en-US" dirty="0"/>
              <a:t>2019 – Initial SB </a:t>
            </a:r>
          </a:p>
          <a:p>
            <a:pPr>
              <a:lnSpc>
                <a:spcPct val="80000"/>
              </a:lnSpc>
            </a:pPr>
            <a:r>
              <a:rPr lang="en-US" altLang="en-US" dirty="0" smtClean="0"/>
              <a:t>November </a:t>
            </a:r>
            <a:r>
              <a:rPr lang="en-US" altLang="en-US" dirty="0"/>
              <a:t>2019 – Recirculation </a:t>
            </a:r>
            <a:r>
              <a:rPr lang="en-US" altLang="en-US" dirty="0" smtClean="0"/>
              <a:t>SB </a:t>
            </a:r>
            <a:endParaRPr lang="en-US" altLang="en-US" dirty="0"/>
          </a:p>
          <a:p>
            <a:pPr>
              <a:lnSpc>
                <a:spcPct val="80000"/>
              </a:lnSpc>
            </a:pPr>
            <a:r>
              <a:rPr lang="en-US" altLang="en-US" dirty="0" smtClean="0"/>
              <a:t>March </a:t>
            </a:r>
            <a:r>
              <a:rPr lang="en-US" altLang="en-US" dirty="0"/>
              <a:t>2020 – Final WG/EC </a:t>
            </a:r>
            <a:r>
              <a:rPr lang="en-US" altLang="en-US" dirty="0" smtClean="0"/>
              <a:t>approval </a:t>
            </a:r>
            <a:endParaRPr lang="en-US" altLang="en-US" dirty="0"/>
          </a:p>
          <a:p>
            <a:pPr>
              <a:lnSpc>
                <a:spcPct val="80000"/>
              </a:lnSpc>
            </a:pPr>
            <a:r>
              <a:rPr lang="en-US" altLang="en-US" dirty="0" smtClean="0"/>
              <a:t>May </a:t>
            </a:r>
            <a:r>
              <a:rPr lang="en-US" altLang="en-US" dirty="0"/>
              <a:t>2020 – </a:t>
            </a:r>
            <a:r>
              <a:rPr lang="en-US" altLang="en-US" dirty="0" err="1" smtClean="0"/>
              <a:t>RevCom</a:t>
            </a:r>
            <a:r>
              <a:rPr lang="en-US" altLang="en-US" dirty="0" smtClean="0"/>
              <a:t>/SASB approval</a:t>
            </a:r>
            <a:endParaRPr lang="en-US"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67</a:t>
            </a:fld>
            <a:endParaRPr lang="en-US"/>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en-GB" smtClean="0"/>
              <a:t>Dorothy Stanley (HPE)</a:t>
            </a:r>
            <a:endParaRPr lang="en-GB" dirty="0"/>
          </a:p>
        </p:txBody>
      </p:sp>
    </p:spTree>
    <p:extLst>
      <p:ext uri="{BB962C8B-B14F-4D97-AF65-F5344CB8AC3E}">
        <p14:creationId xmlns:p14="http://schemas.microsoft.com/office/powerpoint/2010/main" val="188397514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68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a:t>
            </a:r>
            <a:r>
              <a:rPr lang="en-US" altLang="en-US" sz="2000" dirty="0">
                <a:hlinkClick r:id="rId3"/>
              </a:rPr>
              <a:t>mentor.ieee.org/802.11/dcn/17/11-17-0004-03-0000-revision-par-proposal-tgmd.doc</a:t>
            </a:r>
            <a:r>
              <a:rPr lang="en-US" altLang="en-US" sz="2000" dirty="0"/>
              <a:t> </a:t>
            </a:r>
          </a:p>
          <a:p>
            <a:r>
              <a:rPr lang="en-US" altLang="en-US" sz="2000" dirty="0"/>
              <a:t>Approved PARs: </a:t>
            </a:r>
            <a:r>
              <a:rPr lang="en-US" altLang="en-US" sz="2000" dirty="0">
                <a:hlinkClick r:id="rId4"/>
              </a:rPr>
              <a:t>https://</a:t>
            </a:r>
            <a:r>
              <a:rPr lang="en-US" altLang="en-US" sz="2000" dirty="0">
                <a:hlinkClick r:id="rId4"/>
              </a:rPr>
              <a:t>standards.ieee.org/about/sba/index.html</a:t>
            </a:r>
            <a:r>
              <a:rPr lang="en-US" altLang="en-US" sz="2000" dirty="0"/>
              <a:t> </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Dorothy Stanley (HPE)</a:t>
            </a:r>
            <a:endParaRPr lang="en-GB" dirty="0"/>
          </a:p>
        </p:txBody>
      </p:sp>
    </p:spTree>
    <p:extLst>
      <p:ext uri="{BB962C8B-B14F-4D97-AF65-F5344CB8AC3E}">
        <p14:creationId xmlns:p14="http://schemas.microsoft.com/office/powerpoint/2010/main" val="421398808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2"/>
          </p:nvPr>
        </p:nvSpPr>
        <p:spPr>
          <a:noFill/>
        </p:spPr>
        <p:txBody>
          <a:bodyPr/>
          <a:lstStyle/>
          <a:p>
            <a:r>
              <a:rPr lang="en-US" smtClean="0"/>
              <a:t>Slide </a:t>
            </a:r>
            <a:fld id="{793F0BDF-8B5A-4F42-A460-6E03123FEBC0}" type="slidenum">
              <a:rPr lang="en-US" smtClean="0"/>
              <a:pPr/>
              <a:t>69</a:t>
            </a:fld>
            <a:endParaRPr lang="en-US" smtClean="0"/>
          </a:p>
        </p:txBody>
      </p:sp>
      <p:sp>
        <p:nvSpPr>
          <p:cNvPr id="1030" name="Rectangle 2"/>
          <p:cNvSpPr>
            <a:spLocks noGrp="1" noChangeArrowheads="1"/>
          </p:cNvSpPr>
          <p:nvPr>
            <p:ph type="title"/>
          </p:nvPr>
        </p:nvSpPr>
        <p:spPr/>
        <p:txBody>
          <a:bodyPr/>
          <a:lstStyle/>
          <a:p>
            <a:r>
              <a:rPr lang="en-US" dirty="0" err="1" smtClean="0"/>
              <a:t>TGax</a:t>
            </a:r>
            <a:r>
              <a:rPr lang="en-US" dirty="0" smtClean="0"/>
              <a:t> November 2018 Closing Report</a:t>
            </a:r>
          </a:p>
        </p:txBody>
      </p:sp>
      <p:sp>
        <p:nvSpPr>
          <p:cNvPr id="1031" name="Rectangle 6"/>
          <p:cNvSpPr>
            <a:spLocks noGrp="1" noChangeArrowheads="1"/>
          </p:cNvSpPr>
          <p:nvPr>
            <p:ph type="body" idx="1"/>
          </p:nvPr>
        </p:nvSpPr>
        <p:spPr>
          <a:xfrm>
            <a:off x="2209800" y="1828800"/>
            <a:ext cx="7772400" cy="381000"/>
          </a:xfrm>
        </p:spPr>
        <p:txBody>
          <a:bodyPr/>
          <a:lstStyle/>
          <a:p>
            <a:pPr algn="ctr">
              <a:buFontTx/>
              <a:buNone/>
            </a:pPr>
            <a:r>
              <a:rPr lang="en-US" sz="2000" dirty="0"/>
              <a:t>Date:</a:t>
            </a:r>
            <a:r>
              <a:rPr lang="en-US" sz="2000" b="0" dirty="0"/>
              <a:t> 2018-11-15</a:t>
            </a:r>
          </a:p>
        </p:txBody>
      </p:sp>
      <p:graphicFrame>
        <p:nvGraphicFramePr>
          <p:cNvPr id="1026" name="Object 11"/>
          <p:cNvGraphicFramePr>
            <a:graphicFrameLocks noChangeAspect="1"/>
          </p:cNvGraphicFramePr>
          <p:nvPr/>
        </p:nvGraphicFramePr>
        <p:xfrm>
          <a:off x="2590801" y="2590800"/>
          <a:ext cx="7535863" cy="2286000"/>
        </p:xfrm>
        <a:graphic>
          <a:graphicData uri="http://schemas.openxmlformats.org/presentationml/2006/ole">
            <mc:AlternateContent xmlns:mc="http://schemas.openxmlformats.org/markup-compatibility/2006">
              <mc:Choice xmlns:v="urn:schemas-microsoft-com:vml" Requires="v">
                <p:oleObj spid="_x0000_s44043" name="Document" r:id="rId4" imgW="8610834" imgH="2617202" progId="Word.Document.8">
                  <p:embed/>
                </p:oleObj>
              </mc:Choice>
              <mc:Fallback>
                <p:oleObj name="Document" r:id="rId4" imgW="8610834" imgH="261720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1" y="2590800"/>
                        <a:ext cx="7535863" cy="22860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Osama Aboul-Magd (Huawei)</a:t>
            </a:r>
            <a:endParaRPr lang="en-GB" dirty="0"/>
          </a:p>
        </p:txBody>
      </p:sp>
    </p:spTree>
    <p:extLst>
      <p:ext uri="{BB962C8B-B14F-4D97-AF65-F5344CB8AC3E}">
        <p14:creationId xmlns:p14="http://schemas.microsoft.com/office/powerpoint/2010/main" val="527268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237" y="603763"/>
            <a:ext cx="10361084" cy="1065213"/>
          </a:xfrm>
        </p:spPr>
        <p:txBody>
          <a:bodyPr/>
          <a:lstStyle/>
          <a:p>
            <a:r>
              <a:rPr lang="en-US" dirty="0" smtClean="0"/>
              <a:t>Draft Development Snapshot</a:t>
            </a:r>
            <a:endParaRPr lang="en-US" dirty="0"/>
          </a:p>
        </p:txBody>
      </p:sp>
      <p:graphicFrame>
        <p:nvGraphicFramePr>
          <p:cNvPr id="10" name="Content Placeholder 9"/>
          <p:cNvGraphicFramePr>
            <a:graphicFrameLocks noGrp="1"/>
          </p:cNvGraphicFramePr>
          <p:nvPr>
            <p:ph idx="1"/>
            <p:extLst/>
          </p:nvPr>
        </p:nvGraphicFramePr>
        <p:xfrm>
          <a:off x="835168" y="1550547"/>
          <a:ext cx="10518632" cy="4185920"/>
        </p:xfrm>
        <a:graphic>
          <a:graphicData uri="http://schemas.openxmlformats.org/drawingml/2006/table">
            <a:tbl>
              <a:tblPr firstRow="1">
                <a:tableStyleId>{073A0DAA-6AF3-43AB-8588-CEC1D06C72B9}</a:tableStyleId>
              </a:tblPr>
              <a:tblGrid>
                <a:gridCol w="647601">
                  <a:extLst>
                    <a:ext uri="{9D8B030D-6E8A-4147-A177-3AD203B41FA5}">
                      <a16:colId xmlns="" xmlns:a16="http://schemas.microsoft.com/office/drawing/2014/main" val="4261970102"/>
                    </a:ext>
                  </a:extLst>
                </a:gridCol>
                <a:gridCol w="422231">
                  <a:extLst>
                    <a:ext uri="{9D8B030D-6E8A-4147-A177-3AD203B41FA5}">
                      <a16:colId xmlns="" xmlns:a16="http://schemas.microsoft.com/office/drawing/2014/main" val="78877518"/>
                    </a:ext>
                  </a:extLst>
                </a:gridCol>
                <a:gridCol w="457200">
                  <a:extLst>
                    <a:ext uri="{9D8B030D-6E8A-4147-A177-3AD203B41FA5}">
                      <a16:colId xmlns="" xmlns:a16="http://schemas.microsoft.com/office/drawing/2014/main" val="145119986"/>
                    </a:ext>
                  </a:extLst>
                </a:gridCol>
                <a:gridCol w="609600">
                  <a:extLst>
                    <a:ext uri="{9D8B030D-6E8A-4147-A177-3AD203B41FA5}">
                      <a16:colId xmlns="" xmlns:a16="http://schemas.microsoft.com/office/drawing/2014/main" val="3029749347"/>
                    </a:ext>
                  </a:extLst>
                </a:gridCol>
                <a:gridCol w="533400">
                  <a:extLst>
                    <a:ext uri="{9D8B030D-6E8A-4147-A177-3AD203B41FA5}">
                      <a16:colId xmlns="" xmlns:a16="http://schemas.microsoft.com/office/drawing/2014/main" val="948022760"/>
                    </a:ext>
                  </a:extLst>
                </a:gridCol>
                <a:gridCol w="381000">
                  <a:extLst>
                    <a:ext uri="{9D8B030D-6E8A-4147-A177-3AD203B41FA5}">
                      <a16:colId xmlns="" xmlns:a16="http://schemas.microsoft.com/office/drawing/2014/main" val="1543342895"/>
                    </a:ext>
                  </a:extLst>
                </a:gridCol>
                <a:gridCol w="609600">
                  <a:extLst>
                    <a:ext uri="{9D8B030D-6E8A-4147-A177-3AD203B41FA5}">
                      <a16:colId xmlns="" xmlns:a16="http://schemas.microsoft.com/office/drawing/2014/main" val="3821760127"/>
                    </a:ext>
                  </a:extLst>
                </a:gridCol>
                <a:gridCol w="533400">
                  <a:extLst>
                    <a:ext uri="{9D8B030D-6E8A-4147-A177-3AD203B41FA5}">
                      <a16:colId xmlns="" xmlns:a16="http://schemas.microsoft.com/office/drawing/2014/main" val="1625024730"/>
                    </a:ext>
                  </a:extLst>
                </a:gridCol>
                <a:gridCol w="457200">
                  <a:extLst>
                    <a:ext uri="{9D8B030D-6E8A-4147-A177-3AD203B41FA5}">
                      <a16:colId xmlns="" xmlns:a16="http://schemas.microsoft.com/office/drawing/2014/main" val="2849464904"/>
                    </a:ext>
                  </a:extLst>
                </a:gridCol>
                <a:gridCol w="457200">
                  <a:extLst>
                    <a:ext uri="{9D8B030D-6E8A-4147-A177-3AD203B41FA5}">
                      <a16:colId xmlns="" xmlns:a16="http://schemas.microsoft.com/office/drawing/2014/main" val="3784159027"/>
                    </a:ext>
                  </a:extLst>
                </a:gridCol>
                <a:gridCol w="1143000">
                  <a:extLst>
                    <a:ext uri="{9D8B030D-6E8A-4147-A177-3AD203B41FA5}">
                      <a16:colId xmlns="" xmlns:a16="http://schemas.microsoft.com/office/drawing/2014/main" val="309422106"/>
                    </a:ext>
                  </a:extLst>
                </a:gridCol>
                <a:gridCol w="457200">
                  <a:extLst>
                    <a:ext uri="{9D8B030D-6E8A-4147-A177-3AD203B41FA5}">
                      <a16:colId xmlns="" xmlns:a16="http://schemas.microsoft.com/office/drawing/2014/main" val="2746800865"/>
                    </a:ext>
                  </a:extLst>
                </a:gridCol>
                <a:gridCol w="685800">
                  <a:extLst>
                    <a:ext uri="{9D8B030D-6E8A-4147-A177-3AD203B41FA5}">
                      <a16:colId xmlns="" xmlns:a16="http://schemas.microsoft.com/office/drawing/2014/main" val="3917323349"/>
                    </a:ext>
                  </a:extLst>
                </a:gridCol>
                <a:gridCol w="1938583">
                  <a:extLst>
                    <a:ext uri="{9D8B030D-6E8A-4147-A177-3AD203B41FA5}">
                      <a16:colId xmlns="" xmlns:a16="http://schemas.microsoft.com/office/drawing/2014/main" val="664609411"/>
                    </a:ext>
                  </a:extLst>
                </a:gridCol>
                <a:gridCol w="1185617">
                  <a:extLst>
                    <a:ext uri="{9D8B030D-6E8A-4147-A177-3AD203B41FA5}">
                      <a16:colId xmlns="" xmlns:a16="http://schemas.microsoft.com/office/drawing/2014/main" val="1668201667"/>
                    </a:ext>
                  </a:extLst>
                </a:gridCol>
              </a:tblGrid>
              <a:tr h="21844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TG</a:t>
                      </a:r>
                      <a:endParaRPr kumimoji="0" lang="en-US" sz="12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cap="none" normalizeH="0" baseline="0" dirty="0" smtClean="0">
                          <a:ln>
                            <a:noFill/>
                          </a:ln>
                          <a:effectLst/>
                        </a:rPr>
                        <a:t>Published or Draft Baseline Documents</a:t>
                      </a:r>
                      <a:endParaRPr kumimoji="0" lang="en-US" sz="1800" b="1"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Source</a:t>
                      </a:r>
                      <a:endParaRPr kumimoji="0" lang="en-US" sz="10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MDR</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Style Guide</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u="none" strike="noStrike" cap="none" normalizeH="0" baseline="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a:ln>
                            <a:noFill/>
                          </a:ln>
                          <a:effectLst/>
                        </a:rPr>
                        <a:t>Editor</a:t>
                      </a:r>
                      <a:endParaRPr kumimoji="0" lang="en-US" sz="1000" b="1" i="0" u="none" strike="noStrike" cap="none" normalizeH="0" baseline="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u="none" strike="noStrike" cap="none" normalizeH="0" baseline="0" dirty="0">
                          <a:ln>
                            <a:noFill/>
                          </a:ln>
                          <a:effectLst/>
                        </a:rPr>
                        <a:t>Snapshot Date</a:t>
                      </a: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67557412"/>
                  </a:ext>
                </a:extLst>
              </a:tr>
              <a:tr h="37084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effectLst/>
                        </a:rPr>
                        <a:t>Published</a:t>
                      </a:r>
                      <a:endParaRPr kumimoji="0" lang="en-US" sz="12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smtClean="0">
                          <a:ln>
                            <a:noFill/>
                          </a:ln>
                          <a:effectLst/>
                        </a:rPr>
                        <a:t>aq</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smtClean="0">
                          <a:ln>
                            <a:noFill/>
                          </a:ln>
                          <a:effectLst/>
                        </a:rPr>
                        <a:t>md</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smtClean="0">
                          <a:ln>
                            <a:noFill/>
                          </a:ln>
                          <a:effectLst/>
                        </a:rPr>
                        <a:t>ax</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smtClean="0">
                          <a:ln>
                            <a:noFill/>
                          </a:ln>
                          <a:effectLst/>
                        </a:rPr>
                        <a:t>ay</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smtClean="0">
                          <a:ln>
                            <a:noFill/>
                          </a:ln>
                          <a:effectLst/>
                        </a:rPr>
                        <a:t>az</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err="1" smtClean="0">
                          <a:ln>
                            <a:noFill/>
                          </a:ln>
                          <a:effectLst/>
                        </a:rPr>
                        <a:t>ba</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smtClean="0">
                          <a:ln>
                            <a:noFill/>
                          </a:ln>
                          <a:effectLst/>
                        </a:rPr>
                        <a:t>bb</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smtClean="0">
                          <a:ln>
                            <a:noFill/>
                          </a:ln>
                          <a:effectLst/>
                        </a:rPr>
                        <a:t> </a:t>
                      </a:r>
                      <a:endParaRPr kumimoji="0" lang="en-US" sz="12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 xmlns:a16="http://schemas.microsoft.com/office/drawing/2014/main" val="1841105578"/>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aq</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14.0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Frame </a:t>
                      </a:r>
                      <a:r>
                        <a:rPr kumimoji="0" lang="en-US" sz="1600" b="0" i="0" u="none" strike="noStrike" cap="none" normalizeH="0" baseline="0" dirty="0" smtClean="0">
                          <a:ln>
                            <a:noFill/>
                          </a:ln>
                          <a:solidFill>
                            <a:schemeClr val="tx1"/>
                          </a:solidFill>
                          <a:effectLst/>
                          <a:latin typeface="Times New Roman" pitchFamily="18" charset="0"/>
                        </a:rPr>
                        <a:t>12.0</a:t>
                      </a:r>
                      <a:endParaRPr kumimoji="0" lang="en-US"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2012</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rPr>
                        <a:t>Lee Armstrong</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29-Apr</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0221799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md</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1.6</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600" kern="1200" dirty="0" smtClean="0">
                          <a:solidFill>
                            <a:schemeClr val="tx1"/>
                          </a:solidFill>
                          <a:latin typeface="+mn-lt"/>
                          <a:ea typeface="+mn-ea"/>
                          <a:cs typeface="+mn-cs"/>
                        </a:rPr>
                        <a:t>Frame</a:t>
                      </a:r>
                      <a:endParaRPr kumimoji="0" lang="en-US"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No</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Edward Au</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FF0000"/>
                          </a:solidFill>
                          <a:effectLst/>
                          <a:latin typeface="Times New Roman" pitchFamily="18" charset="0"/>
                        </a:rPr>
                        <a:t>13-Nov</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193073376"/>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ax</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B050"/>
                          </a:solidFill>
                          <a:effectLst/>
                          <a:latin typeface="Times New Roman" pitchFamily="18" charset="0"/>
                        </a:rPr>
                        <a:t>Y</a:t>
                      </a: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1.5</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3.2</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dirty="0" err="1" smtClean="0">
                          <a:solidFill>
                            <a:schemeClr val="tx1"/>
                          </a:solidFill>
                          <a:effectLst/>
                          <a:latin typeface="+mn-lt"/>
                          <a:ea typeface="+mn-ea"/>
                          <a:cs typeface="+mn-cs"/>
                        </a:rPr>
                        <a:t>Framemaker</a:t>
                      </a:r>
                      <a:r>
                        <a:rPr lang="en-US" sz="1600" kern="1200" dirty="0" smtClean="0">
                          <a:solidFill>
                            <a:schemeClr val="tx1"/>
                          </a:solidFill>
                          <a:effectLst/>
                          <a:latin typeface="+mn-lt"/>
                          <a:ea typeface="+mn-ea"/>
                          <a:cs typeface="+mn-cs"/>
                        </a:rPr>
                        <a:t> 2017 release</a:t>
                      </a:r>
                      <a:endParaRPr lang="en-US" sz="16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No</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Times New Roman" pitchFamily="18" charset="0"/>
                        </a:rPr>
                        <a:t>13-Nov</a:t>
                      </a:r>
                      <a:endParaRPr kumimoji="0" lang="en-US"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5236281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ay</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14.0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3.0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2.1</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Word</a:t>
                      </a:r>
                      <a:endParaRPr kumimoji="0" lang="en-US"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No</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2012</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rPr>
                        <a:t>Carlos </a:t>
                      </a:r>
                      <a:r>
                        <a:rPr kumimoji="0" lang="en-US" sz="1800" b="0" i="0" u="none" strike="noStrike" cap="none" normalizeH="0" baseline="0" dirty="0" err="1" smtClean="0">
                          <a:ln>
                            <a:noFill/>
                          </a:ln>
                          <a:solidFill>
                            <a:schemeClr val="tx1"/>
                          </a:solidFill>
                          <a:effectLst/>
                          <a:latin typeface="Times New Roman" pitchFamily="18" charset="0"/>
                        </a:rPr>
                        <a:t>Cordeiro</a:t>
                      </a:r>
                      <a:endParaRPr kumimoji="0" lang="en-US" sz="18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rgbClr val="FF0000"/>
                          </a:solidFill>
                          <a:effectLst/>
                          <a:latin typeface="Times New Roman" pitchFamily="18" charset="0"/>
                        </a:rPr>
                        <a:t>11-Nov</a:t>
                      </a:r>
                      <a:endParaRPr kumimoji="0" lang="en-US"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172046837"/>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az</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B050"/>
                          </a:solidFill>
                          <a:effectLst/>
                          <a:latin typeface="Times New Roman" pitchFamily="18" charset="0"/>
                        </a:rPr>
                        <a:t>Y</a:t>
                      </a:r>
                      <a:endParaRPr kumimoji="0" lang="en-US" sz="18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1.0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mn-lt"/>
                        </a:rPr>
                        <a:t>3.0</a:t>
                      </a:r>
                      <a:endParaRPr kumimoji="0" lang="en-US"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2060"/>
                          </a:solidFill>
                          <a:effectLst/>
                          <a:latin typeface="+mn-lt"/>
                        </a:rPr>
                        <a:t>2.0</a:t>
                      </a: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mn-lt"/>
                        </a:rPr>
                        <a:t>0.5</a:t>
                      </a:r>
                      <a:endParaRPr kumimoji="0" lang="en-GB" sz="14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Times New Roman" pitchFamily="18" charset="0"/>
                        </a:rPr>
                        <a:t>Word</a:t>
                      </a: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No</a:t>
                      </a: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Times New Roman" pitchFamily="18" charset="0"/>
                        </a:rPr>
                        <a:t>2012</a:t>
                      </a:r>
                      <a:endParaRPr kumimoji="0" lang="en-GB"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Chao Chun Wang</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FF0000"/>
                          </a:solidFill>
                          <a:effectLst/>
                          <a:latin typeface="Times New Roman" pitchFamily="18" charset="0"/>
                        </a:rPr>
                        <a:t>13-Nov</a:t>
                      </a: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60612243"/>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ba</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cap="none" normalizeH="0" baseline="0" dirty="0" smtClean="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rgbClr val="00206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cap="none" normalizeH="0" baseline="0" dirty="0" smtClean="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2060"/>
                          </a:solidFill>
                          <a:effectLst/>
                          <a:latin typeface="+mn-lt"/>
                        </a:rPr>
                        <a:t>1.4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2060"/>
                          </a:solidFill>
                          <a:effectLst/>
                          <a:latin typeface="+mn-lt"/>
                        </a:rPr>
                        <a:t>0.3</a:t>
                      </a: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FF000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kern="1200" dirty="0" err="1" smtClean="0">
                          <a:solidFill>
                            <a:schemeClr val="tx1"/>
                          </a:solidFill>
                          <a:effectLst/>
                          <a:latin typeface="+mn-lt"/>
                          <a:ea typeface="+mn-ea"/>
                          <a:cs typeface="+mn-cs"/>
                        </a:rPr>
                        <a:t>Framemaker</a:t>
                      </a:r>
                      <a:r>
                        <a:rPr lang="en-US" sz="1400" kern="1200" dirty="0" smtClean="0">
                          <a:solidFill>
                            <a:schemeClr val="tx1"/>
                          </a:solidFill>
                          <a:effectLst/>
                          <a:latin typeface="+mn-lt"/>
                          <a:ea typeface="+mn-ea"/>
                          <a:cs typeface="+mn-cs"/>
                        </a:rPr>
                        <a:t> 2017 release</a:t>
                      </a: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Po-Kai Wang</a:t>
                      </a:r>
                      <a:endParaRPr lang="en-US"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FF0000"/>
                          </a:solidFill>
                          <a:effectLst/>
                          <a:latin typeface="Times New Roman" pitchFamily="18" charset="0"/>
                        </a:rPr>
                        <a:t>12-Nov</a:t>
                      </a: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58542191"/>
                  </a:ext>
                </a:extLst>
              </a:tr>
              <a:tr h="3708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bb</a:t>
                      </a: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711138465"/>
                  </a:ext>
                </a:extLst>
              </a:tr>
              <a:tr h="370840">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4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85866631"/>
                  </a:ext>
                </a:extLst>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
        <p:nvSpPr>
          <p:cNvPr id="7" name="Text Box 116"/>
          <p:cNvSpPr txBox="1">
            <a:spLocks noChangeArrowheads="1"/>
          </p:cNvSpPr>
          <p:nvPr/>
        </p:nvSpPr>
        <p:spPr bwMode="auto">
          <a:xfrm>
            <a:off x="9753600" y="855592"/>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5800" y="603763"/>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Nov 2018</a:t>
            </a:r>
            <a:endParaRPr lang="en-US" sz="1800" dirty="0">
              <a:solidFill>
                <a:srgbClr val="FF0000"/>
              </a:solidFill>
              <a:latin typeface="Arial" charset="0"/>
            </a:endParaRPr>
          </a:p>
        </p:txBody>
      </p:sp>
      <p:sp>
        <p:nvSpPr>
          <p:cNvPr id="9" name="Text Box 116"/>
          <p:cNvSpPr txBox="1">
            <a:spLocks noChangeArrowheads="1"/>
          </p:cNvSpPr>
          <p:nvPr/>
        </p:nvSpPr>
        <p:spPr bwMode="auto">
          <a:xfrm>
            <a:off x="685800" y="833738"/>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54905872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Slide Number Placeholder 5"/>
          <p:cNvSpPr>
            <a:spLocks noGrp="1"/>
          </p:cNvSpPr>
          <p:nvPr>
            <p:ph type="sldNum" sz="quarter" idx="12"/>
          </p:nvPr>
        </p:nvSpPr>
        <p:spPr>
          <a:noFill/>
        </p:spPr>
        <p:txBody>
          <a:bodyPr/>
          <a:lstStyle/>
          <a:p>
            <a:r>
              <a:rPr lang="en-US" smtClean="0"/>
              <a:t>Slide </a:t>
            </a:r>
            <a:fld id="{9BDFEE4B-8411-40A8-8639-87B3C757CCB2}" type="slidenum">
              <a:rPr lang="en-US" smtClean="0"/>
              <a:pPr/>
              <a:t>70</a:t>
            </a:fld>
            <a:endParaRPr lang="en-US" smtClean="0"/>
          </a:p>
        </p:txBody>
      </p:sp>
      <p:sp>
        <p:nvSpPr>
          <p:cNvPr id="7173" name="Rectangle 2"/>
          <p:cNvSpPr>
            <a:spLocks noGrp="1" noChangeArrowheads="1"/>
          </p:cNvSpPr>
          <p:nvPr>
            <p:ph type="title"/>
          </p:nvPr>
        </p:nvSpPr>
        <p:spPr/>
        <p:txBody>
          <a:bodyPr/>
          <a:lstStyle/>
          <a:p>
            <a:r>
              <a:rPr lang="en-US" dirty="0" smtClean="0"/>
              <a:t>Abstract</a:t>
            </a:r>
          </a:p>
        </p:txBody>
      </p:sp>
      <p:sp>
        <p:nvSpPr>
          <p:cNvPr id="7174" name="Rectangle 3"/>
          <p:cNvSpPr>
            <a:spLocks noGrp="1" noChangeArrowheads="1"/>
          </p:cNvSpPr>
          <p:nvPr>
            <p:ph type="body" idx="1"/>
          </p:nvPr>
        </p:nvSpPr>
        <p:spPr/>
        <p:txBody>
          <a:bodyPr/>
          <a:lstStyle/>
          <a:p>
            <a:pPr>
              <a:buFontTx/>
              <a:buNone/>
            </a:pPr>
            <a:r>
              <a:rPr lang="en-US" dirty="0" smtClean="0"/>
              <a:t>This document is the closing report for the TGax for the November 2018 session.</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Osama Aboul-Magd (Huawei)</a:t>
            </a:r>
            <a:endParaRPr lang="en-GB" dirty="0"/>
          </a:p>
        </p:txBody>
      </p:sp>
    </p:spTree>
    <p:extLst>
      <p:ext uri="{BB962C8B-B14F-4D97-AF65-F5344CB8AC3E}">
        <p14:creationId xmlns:p14="http://schemas.microsoft.com/office/powerpoint/2010/main" val="418651311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772400" cy="1447800"/>
          </a:xfrm>
        </p:spPr>
        <p:txBody>
          <a:bodyPr/>
          <a:lstStyle/>
          <a:p>
            <a:r>
              <a:rPr lang="en-CA" dirty="0" smtClean="0"/>
              <a:t>Work Completed</a:t>
            </a:r>
            <a:endParaRPr lang="en-CA" dirty="0"/>
          </a:p>
        </p:txBody>
      </p:sp>
      <p:sp>
        <p:nvSpPr>
          <p:cNvPr id="3" name="Content Placeholder 2"/>
          <p:cNvSpPr>
            <a:spLocks noGrp="1"/>
          </p:cNvSpPr>
          <p:nvPr>
            <p:ph idx="1"/>
          </p:nvPr>
        </p:nvSpPr>
        <p:spPr>
          <a:xfrm>
            <a:off x="1981200" y="1905000"/>
            <a:ext cx="8458200" cy="4572000"/>
          </a:xfrm>
        </p:spPr>
        <p:txBody>
          <a:bodyPr/>
          <a:lstStyle/>
          <a:p>
            <a:r>
              <a:rPr lang="en-CA" dirty="0" smtClean="0"/>
              <a:t>The TG approved resolutions to 500+ technical comments.</a:t>
            </a:r>
          </a:p>
          <a:p>
            <a:r>
              <a:rPr lang="en-CA" dirty="0" smtClean="0"/>
              <a:t>The TG needs more time to complete resolutions of the rest of the comments - ~ 250 – 300 CIDs are left</a:t>
            </a:r>
          </a:p>
          <a:p>
            <a:r>
              <a:rPr lang="en-CA" dirty="0" smtClean="0"/>
              <a:t>The TG plans to complete the comment resolution in January 2019</a:t>
            </a:r>
          </a:p>
          <a:p>
            <a:r>
              <a:rPr lang="en-CA" dirty="0" smtClean="0"/>
              <a:t>The TG agenda is available at:</a:t>
            </a:r>
          </a:p>
          <a:p>
            <a:pPr lvl="1"/>
            <a:r>
              <a:rPr lang="en-CA" dirty="0">
                <a:hlinkClick r:id="rId3"/>
              </a:rPr>
              <a:t>https://</a:t>
            </a:r>
            <a:r>
              <a:rPr lang="en-CA" dirty="0" smtClean="0">
                <a:hlinkClick r:id="rId3"/>
              </a:rPr>
              <a:t>mentor.ieee.org/802.11/dcn/18/11-18-1715-08-00ax-tgax-november-2018-meeting-agenda.pptx</a:t>
            </a:r>
            <a:r>
              <a:rPr lang="en-CA" dirty="0" smtClean="0"/>
              <a:t> </a:t>
            </a:r>
          </a:p>
        </p:txBody>
      </p:sp>
      <p:sp>
        <p:nvSpPr>
          <p:cNvPr id="6" name="Slide Number Placeholder 5"/>
          <p:cNvSpPr>
            <a:spLocks noGrp="1"/>
          </p:cNvSpPr>
          <p:nvPr>
            <p:ph type="sldNum" sz="quarter" idx="12"/>
          </p:nvPr>
        </p:nvSpPr>
        <p:spPr/>
        <p:txBody>
          <a:bodyPr/>
          <a:lstStyle/>
          <a:p>
            <a:pPr>
              <a:defRPr/>
            </a:pPr>
            <a:r>
              <a:rPr lang="en-US" smtClean="0"/>
              <a:t>Slide </a:t>
            </a:r>
            <a:fld id="{E7E6215C-0148-4EB1-A390-22B113FC486F}" type="slidenum">
              <a:rPr lang="en-US" smtClean="0"/>
              <a:pPr>
                <a:defRPr/>
              </a:pPr>
              <a:t>71</a:t>
            </a:fld>
            <a:endParaRPr lang="en-US"/>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en-GB" smtClean="0"/>
              <a:t>Osama Aboul-Magd (Huawei)</a:t>
            </a:r>
            <a:endParaRPr lang="en-GB" dirty="0"/>
          </a:p>
        </p:txBody>
      </p:sp>
    </p:spTree>
    <p:extLst>
      <p:ext uri="{BB962C8B-B14F-4D97-AF65-F5344CB8AC3E}">
        <p14:creationId xmlns:p14="http://schemas.microsoft.com/office/powerpoint/2010/main" val="350005847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Slide Number Placeholder 5"/>
          <p:cNvSpPr>
            <a:spLocks noGrp="1"/>
          </p:cNvSpPr>
          <p:nvPr>
            <p:ph type="sldNum" sz="quarter" idx="12"/>
          </p:nvPr>
        </p:nvSpPr>
        <p:spPr>
          <a:noFill/>
        </p:spPr>
        <p:txBody>
          <a:bodyPr/>
          <a:lstStyle/>
          <a:p>
            <a:r>
              <a:rPr lang="en-US" smtClean="0"/>
              <a:t>Slide </a:t>
            </a:r>
            <a:fld id="{049BA8DF-A3A2-4703-BC17-810D8C766354}" type="slidenum">
              <a:rPr lang="en-US" smtClean="0"/>
              <a:pPr/>
              <a:t>72</a:t>
            </a:fld>
            <a:endParaRPr lang="en-US" smtClean="0"/>
          </a:p>
        </p:txBody>
      </p:sp>
      <p:sp>
        <p:nvSpPr>
          <p:cNvPr id="10245" name="Rectangle 2"/>
          <p:cNvSpPr>
            <a:spLocks noGrp="1" noChangeArrowheads="1"/>
          </p:cNvSpPr>
          <p:nvPr>
            <p:ph type="title"/>
          </p:nvPr>
        </p:nvSpPr>
        <p:spPr/>
        <p:txBody>
          <a:bodyPr/>
          <a:lstStyle/>
          <a:p>
            <a:r>
              <a:rPr lang="en-US" dirty="0" smtClean="0"/>
              <a:t>January 2019 Goals</a:t>
            </a:r>
          </a:p>
        </p:txBody>
      </p:sp>
      <p:sp>
        <p:nvSpPr>
          <p:cNvPr id="10246" name="Rectangle 3"/>
          <p:cNvSpPr>
            <a:spLocks noGrp="1" noChangeArrowheads="1"/>
          </p:cNvSpPr>
          <p:nvPr>
            <p:ph type="body" idx="1"/>
          </p:nvPr>
        </p:nvSpPr>
        <p:spPr>
          <a:xfrm>
            <a:off x="2209800" y="1676400"/>
            <a:ext cx="8077200" cy="4419600"/>
          </a:xfrm>
        </p:spPr>
        <p:txBody>
          <a:bodyPr/>
          <a:lstStyle/>
          <a:p>
            <a:pPr>
              <a:buFont typeface="Arial" panose="020B0604020202020204" pitchFamily="34" charset="0"/>
              <a:buChar char="•"/>
            </a:pPr>
            <a:r>
              <a:rPr lang="en-US" sz="2800" dirty="0"/>
              <a:t>Complete the resolution of comments received on draft D3.0, generate draft D4.0, and go to recirculation ballot.</a:t>
            </a:r>
            <a:endParaRPr lang="en-US" sz="2800" dirty="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Osama Aboul-Magd (Huawei)</a:t>
            </a:r>
            <a:endParaRPr lang="en-GB" dirty="0"/>
          </a:p>
        </p:txBody>
      </p:sp>
    </p:spTree>
    <p:extLst>
      <p:ext uri="{BB962C8B-B14F-4D97-AF65-F5344CB8AC3E}">
        <p14:creationId xmlns:p14="http://schemas.microsoft.com/office/powerpoint/2010/main" val="70561981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r>
              <a:rPr lang="en-US" dirty="0"/>
              <a:t>Nov. 29, Dec 13, January 3	</a:t>
            </a:r>
            <a:r>
              <a:rPr lang="en-US" dirty="0" smtClean="0"/>
              <a:t>18:00 </a:t>
            </a:r>
            <a:r>
              <a:rPr lang="en-US" dirty="0"/>
              <a:t>– 20:00 ET		</a:t>
            </a:r>
          </a:p>
          <a:p>
            <a:r>
              <a:rPr lang="en-US" dirty="0"/>
              <a:t>Dec. 6,  20		10:00 – 12:00 ET					</a:t>
            </a:r>
          </a:p>
          <a:p>
            <a:pPr>
              <a:buFont typeface="Arial"/>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7" name="Date Placeholder 6"/>
          <p:cNvSpPr>
            <a:spLocks noGrp="1"/>
          </p:cNvSpPr>
          <p:nvPr>
            <p:ph type="dt" idx="15"/>
          </p:nvPr>
        </p:nvSpPr>
        <p:spPr/>
        <p:txBody>
          <a:bodyPr/>
          <a:lstStyle/>
          <a:p>
            <a:r>
              <a:rPr lang="en-US" smtClean="0"/>
              <a:t>November 2018</a:t>
            </a:r>
            <a:endParaRPr lang="en-GB" dirty="0"/>
          </a:p>
        </p:txBody>
      </p:sp>
      <p:sp>
        <p:nvSpPr>
          <p:cNvPr id="8" name="Footer Placeholder 7"/>
          <p:cNvSpPr>
            <a:spLocks noGrp="1"/>
          </p:cNvSpPr>
          <p:nvPr>
            <p:ph type="ftr" idx="14"/>
          </p:nvPr>
        </p:nvSpPr>
        <p:spPr/>
        <p:txBody>
          <a:bodyPr/>
          <a:lstStyle/>
          <a:p>
            <a:r>
              <a:rPr lang="en-GB" smtClean="0"/>
              <a:t>Osama Aboul-Magd (Huawei)</a:t>
            </a:r>
            <a:endParaRPr lang="en-GB" dirty="0"/>
          </a:p>
        </p:txBody>
      </p:sp>
    </p:spTree>
    <p:extLst>
      <p:ext uri="{BB962C8B-B14F-4D97-AF65-F5344CB8AC3E}">
        <p14:creationId xmlns:p14="http://schemas.microsoft.com/office/powerpoint/2010/main" val="249793425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0D53FC0-4D94-4D6E-8F62-7E9645602D0B}" type="slidenum">
              <a:rPr lang="en-US" altLang="en-US" sz="1200" b="0"/>
              <a:pPr>
                <a:spcBef>
                  <a:spcPct val="0"/>
                </a:spcBef>
                <a:buFontTx/>
                <a:buNone/>
              </a:pPr>
              <a:t>74</a:t>
            </a:fld>
            <a:endParaRPr lang="en-US" altLang="en-US" sz="1200" b="0"/>
          </a:p>
        </p:txBody>
      </p:sp>
      <p:sp>
        <p:nvSpPr>
          <p:cNvPr id="15365" name="Rectangle 2"/>
          <p:cNvSpPr>
            <a:spLocks noGrp="1" noChangeArrowheads="1"/>
          </p:cNvSpPr>
          <p:nvPr>
            <p:ph type="title"/>
          </p:nvPr>
        </p:nvSpPr>
        <p:spPr>
          <a:xfrm>
            <a:off x="1524000" y="609600"/>
            <a:ext cx="9144000" cy="1066800"/>
          </a:xfrm>
        </p:spPr>
        <p:txBody>
          <a:bodyPr/>
          <a:lstStyle/>
          <a:p>
            <a:r>
              <a:rPr lang="en-US" altLang="en-US" dirty="0" err="1" smtClean="0"/>
              <a:t>TGay</a:t>
            </a:r>
            <a:r>
              <a:rPr lang="en-US" altLang="en-US" dirty="0" smtClean="0"/>
              <a:t/>
            </a:r>
            <a:br>
              <a:rPr lang="en-US" altLang="en-US" dirty="0" smtClean="0"/>
            </a:br>
            <a:r>
              <a:rPr lang="en-US" altLang="en-US" dirty="0" smtClean="0"/>
              <a:t>November 2018 Closing Report</a:t>
            </a:r>
          </a:p>
        </p:txBody>
      </p:sp>
      <p:sp>
        <p:nvSpPr>
          <p:cNvPr id="15366"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a:t>Date:</a:t>
            </a:r>
            <a:r>
              <a:rPr lang="en-US" altLang="en-US" sz="2000" b="0"/>
              <a:t> 2018-11-16</a:t>
            </a:r>
          </a:p>
        </p:txBody>
      </p:sp>
      <p:graphicFrame>
        <p:nvGraphicFramePr>
          <p:cNvPr id="15367" name="Object 11"/>
          <p:cNvGraphicFramePr>
            <a:graphicFrameLocks noChangeAspect="1"/>
          </p:cNvGraphicFramePr>
          <p:nvPr/>
        </p:nvGraphicFramePr>
        <p:xfrm>
          <a:off x="2200275" y="2667000"/>
          <a:ext cx="7810500" cy="1276350"/>
        </p:xfrm>
        <a:graphic>
          <a:graphicData uri="http://schemas.openxmlformats.org/presentationml/2006/ole">
            <mc:AlternateContent xmlns:mc="http://schemas.openxmlformats.org/markup-compatibility/2006">
              <mc:Choice xmlns:v="urn:schemas-microsoft-com:vml" Requires="v">
                <p:oleObj spid="_x0000_s45067"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0275" y="2667000"/>
                        <a:ext cx="7810500" cy="1276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Edward Au (Huawei)</a:t>
            </a:r>
            <a:endParaRPr lang="en-GB" dirty="0"/>
          </a:p>
        </p:txBody>
      </p:sp>
    </p:spTree>
    <p:extLst>
      <p:ext uri="{BB962C8B-B14F-4D97-AF65-F5344CB8AC3E}">
        <p14:creationId xmlns:p14="http://schemas.microsoft.com/office/powerpoint/2010/main" val="102196900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079438A-DCEB-410B-806A-B5AC751182DF}" type="slidenum">
              <a:rPr lang="en-US" altLang="en-US" sz="1200" b="0"/>
              <a:pPr>
                <a:spcBef>
                  <a:spcPct val="0"/>
                </a:spcBef>
                <a:buFontTx/>
                <a:buNone/>
              </a:pPr>
              <a:t>75</a:t>
            </a:fld>
            <a:endParaRPr lang="en-US" altLang="en-US" sz="1200" b="0"/>
          </a:p>
        </p:txBody>
      </p:sp>
      <p:sp>
        <p:nvSpPr>
          <p:cNvPr id="17411" name="Rectangle 2"/>
          <p:cNvSpPr>
            <a:spLocks noGrp="1" noChangeArrowheads="1"/>
          </p:cNvSpPr>
          <p:nvPr>
            <p:ph type="title"/>
          </p:nvPr>
        </p:nvSpPr>
        <p:spPr/>
        <p:txBody>
          <a:bodyPr/>
          <a:lstStyle/>
          <a:p>
            <a:r>
              <a:rPr lang="en-US" altLang="en-US" smtClean="0"/>
              <a:t>Abstract</a:t>
            </a:r>
          </a:p>
        </p:txBody>
      </p:sp>
      <p:sp>
        <p:nvSpPr>
          <p:cNvPr id="17412" name="Rectangle 3"/>
          <p:cNvSpPr>
            <a:spLocks noGrp="1" noChangeArrowheads="1"/>
          </p:cNvSpPr>
          <p:nvPr>
            <p:ph type="body" idx="1"/>
          </p:nvPr>
        </p:nvSpPr>
        <p:spPr/>
        <p:txBody>
          <a:bodyPr/>
          <a:lstStyle/>
          <a:p>
            <a:pPr marL="0" algn="just"/>
            <a:r>
              <a:rPr lang="en-US" altLang="en-US" dirty="0" smtClean="0"/>
              <a:t>This document is the closing report for Task Group </a:t>
            </a:r>
            <a:r>
              <a:rPr lang="en-US" altLang="en-US" dirty="0" smtClean="0"/>
              <a:t>ay for </a:t>
            </a:r>
            <a:r>
              <a:rPr lang="en-US" altLang="en-US" dirty="0" smtClean="0"/>
              <a:t>the November 2018 session.</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Edward Au (Huawei)</a:t>
            </a:r>
            <a:endParaRPr lang="en-GB" dirty="0"/>
          </a:p>
        </p:txBody>
      </p:sp>
    </p:spTree>
    <p:extLst>
      <p:ext uri="{BB962C8B-B14F-4D97-AF65-F5344CB8AC3E}">
        <p14:creationId xmlns:p14="http://schemas.microsoft.com/office/powerpoint/2010/main" val="422350621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602D00B-B38F-4871-B79E-C88A9B33AC26}" type="slidenum">
              <a:rPr lang="en-US" altLang="en-US" sz="1200" b="0"/>
              <a:pPr>
                <a:spcBef>
                  <a:spcPct val="0"/>
                </a:spcBef>
                <a:buFontTx/>
                <a:buNone/>
              </a:pPr>
              <a:t>76</a:t>
            </a:fld>
            <a:endParaRPr lang="en-US" altLang="en-US" sz="1200" b="0"/>
          </a:p>
        </p:txBody>
      </p:sp>
      <p:sp>
        <p:nvSpPr>
          <p:cNvPr id="19459"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Work Completed</a:t>
            </a:r>
          </a:p>
        </p:txBody>
      </p:sp>
      <p:sp>
        <p:nvSpPr>
          <p:cNvPr id="19460" name="Rectangle 3"/>
          <p:cNvSpPr txBox="1">
            <a:spLocks noChangeArrowheads="1"/>
          </p:cNvSpPr>
          <p:nvPr/>
        </p:nvSpPr>
        <p:spPr bwMode="auto">
          <a:xfrm>
            <a:off x="2209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00"/>
              </a:spcBef>
            </a:pPr>
            <a:r>
              <a:rPr lang="en-US" altLang="en-US"/>
              <a:t>28 submissions are covered during the meeting covering areas related to:</a:t>
            </a:r>
          </a:p>
          <a:p>
            <a:pPr lvl="1" algn="just">
              <a:spcBef>
                <a:spcPts val="575"/>
              </a:spcBef>
              <a:buFontTx/>
              <a:buChar char="•"/>
            </a:pPr>
            <a:r>
              <a:rPr lang="en-US" altLang="en-US" sz="1800"/>
              <a:t>Comment resolution on Letter Ballot 234 (Draft 2.0)</a:t>
            </a:r>
          </a:p>
          <a:p>
            <a:pPr lvl="1" algn="just">
              <a:spcBef>
                <a:spcPts val="575"/>
              </a:spcBef>
              <a:buFontTx/>
              <a:buChar char="•"/>
            </a:pPr>
            <a:r>
              <a:rPr lang="en-US" altLang="en-US" sz="1800"/>
              <a:t>Technical presentation</a:t>
            </a:r>
          </a:p>
          <a:p>
            <a:pPr algn="just">
              <a:spcBef>
                <a:spcPts val="1225"/>
              </a:spcBef>
            </a:pPr>
            <a:r>
              <a:rPr lang="en-CA" altLang="en-US"/>
              <a:t>158 technical CIDs are resolved and approved.</a:t>
            </a:r>
          </a:p>
          <a:p>
            <a:pPr algn="just">
              <a:spcBef>
                <a:spcPts val="1225"/>
              </a:spcBef>
            </a:pPr>
            <a:r>
              <a:rPr lang="en-CA" altLang="en-US"/>
              <a:t>About 152 CIDs to be resolved</a:t>
            </a:r>
          </a:p>
          <a:p>
            <a:pPr algn="just">
              <a:spcBef>
                <a:spcPts val="1225"/>
              </a:spcBef>
            </a:pPr>
            <a:endParaRPr lang="en-CA" altLang="en-US"/>
          </a:p>
          <a:p>
            <a:pPr algn="just">
              <a:spcBef>
                <a:spcPts val="1225"/>
              </a:spcBef>
            </a:pPr>
            <a:endParaRPr lang="en-US" altLang="en-US"/>
          </a:p>
          <a:p>
            <a:pPr lvl="1" algn="just">
              <a:spcBef>
                <a:spcPts val="1225"/>
              </a:spcBef>
            </a:pPr>
            <a:endParaRPr lang="en-US" altLang="en-US"/>
          </a:p>
          <a:p>
            <a:pPr lvl="1" algn="just"/>
            <a:endParaRPr lang="en-US" altLang="en-US"/>
          </a:p>
          <a:p>
            <a:pPr lvl="1"/>
            <a:endParaRPr lang="en-US" altLang="en-US"/>
          </a:p>
          <a:p>
            <a:pPr lvl="1"/>
            <a:endParaRPr lang="en-US" altLang="en-US"/>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Edward Au (Huawei)</a:t>
            </a:r>
            <a:endParaRPr lang="en-GB" dirty="0"/>
          </a:p>
        </p:txBody>
      </p:sp>
    </p:spTree>
    <p:extLst>
      <p:ext uri="{BB962C8B-B14F-4D97-AF65-F5344CB8AC3E}">
        <p14:creationId xmlns:p14="http://schemas.microsoft.com/office/powerpoint/2010/main" val="77678721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A4B4B8B-4CD4-4AAA-BEF7-AD7CC1269596}" type="slidenum">
              <a:rPr lang="en-US" altLang="en-US" sz="1200" b="0"/>
              <a:pPr>
                <a:spcBef>
                  <a:spcPct val="0"/>
                </a:spcBef>
                <a:buFontTx/>
                <a:buNone/>
              </a:pPr>
              <a:t>77</a:t>
            </a:fld>
            <a:endParaRPr lang="en-US" altLang="en-US" sz="1200" b="0"/>
          </a:p>
        </p:txBody>
      </p:sp>
      <p:sp>
        <p:nvSpPr>
          <p:cNvPr id="2150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Goals for January 2019 interim</a:t>
            </a:r>
          </a:p>
        </p:txBody>
      </p:sp>
      <p:sp>
        <p:nvSpPr>
          <p:cNvPr id="21508"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US" altLang="en-US"/>
              <a:t>Comment resolution</a:t>
            </a:r>
          </a:p>
          <a:p>
            <a:pPr algn="just">
              <a:spcBef>
                <a:spcPts val="1225"/>
              </a:spcBef>
            </a:pPr>
            <a:r>
              <a:rPr lang="en-US" altLang="en-US"/>
              <a:t>Technical presentation</a:t>
            </a:r>
          </a:p>
          <a:p>
            <a:pPr algn="just">
              <a:spcBef>
                <a:spcPts val="1225"/>
              </a:spcBef>
            </a:pPr>
            <a:endParaRPr lang="en-US" altLang="en-US"/>
          </a:p>
          <a:p>
            <a:pPr algn="just">
              <a:spcBef>
                <a:spcPts val="1225"/>
              </a:spcBef>
            </a:pPr>
            <a:endParaRPr lang="en-US" altLang="en-US"/>
          </a:p>
          <a:p>
            <a:pPr lvl="1" algn="just"/>
            <a:endParaRPr lang="en-US" altLang="en-US"/>
          </a:p>
          <a:p>
            <a:pPr lvl="1"/>
            <a:endParaRPr lang="en-US" altLang="en-US"/>
          </a:p>
          <a:p>
            <a:pPr lvl="1"/>
            <a:endParaRPr lang="en-US" altLang="en-US"/>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Edward Au (Huawei)</a:t>
            </a:r>
            <a:endParaRPr lang="en-GB" dirty="0"/>
          </a:p>
        </p:txBody>
      </p:sp>
    </p:spTree>
    <p:extLst>
      <p:ext uri="{BB962C8B-B14F-4D97-AF65-F5344CB8AC3E}">
        <p14:creationId xmlns:p14="http://schemas.microsoft.com/office/powerpoint/2010/main" val="272942656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FC31512-3846-4A3E-99E9-D47596FA3AA1}" type="slidenum">
              <a:rPr lang="en-US" altLang="en-US" sz="1200" b="0"/>
              <a:pPr>
                <a:spcBef>
                  <a:spcPct val="0"/>
                </a:spcBef>
                <a:buFontTx/>
                <a:buNone/>
              </a:pPr>
              <a:t>78</a:t>
            </a:fld>
            <a:endParaRPr lang="en-US" altLang="en-US" sz="1200" b="0"/>
          </a:p>
        </p:txBody>
      </p:sp>
      <p:sp>
        <p:nvSpPr>
          <p:cNvPr id="23555"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a:t>
            </a:r>
          </a:p>
        </p:txBody>
      </p:sp>
      <p:sp>
        <p:nvSpPr>
          <p:cNvPr id="23556" name="Rectangle 3"/>
          <p:cNvSpPr txBox="1">
            <a:spLocks noChangeArrowheads="1"/>
          </p:cNvSpPr>
          <p:nvPr/>
        </p:nvSpPr>
        <p:spPr bwMode="auto">
          <a:xfrm>
            <a:off x="2209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a:cs typeface="Times New Roman" panose="02020603050405020304" pitchFamily="18" charset="0"/>
              </a:rPr>
              <a:t>November 28 (Wednesday), 10:00am ET – 11:30am ET</a:t>
            </a:r>
          </a:p>
          <a:p>
            <a:pPr algn="just">
              <a:spcBef>
                <a:spcPts val="600"/>
              </a:spcBef>
            </a:pPr>
            <a:r>
              <a:rPr lang="en-US" altLang="en-US">
                <a:cs typeface="Times New Roman" panose="02020603050405020304" pitchFamily="18" charset="0"/>
              </a:rPr>
              <a:t>December 5 (Wednesday), 10:00am ET – 11:30am ET</a:t>
            </a:r>
          </a:p>
          <a:p>
            <a:pPr algn="just">
              <a:spcBef>
                <a:spcPts val="600"/>
              </a:spcBef>
            </a:pPr>
            <a:r>
              <a:rPr lang="en-US" altLang="en-US">
                <a:cs typeface="Times New Roman" panose="02020603050405020304" pitchFamily="18" charset="0"/>
              </a:rPr>
              <a:t>December 12 (Wednesday), 10:00am ET – 11:30am ET</a:t>
            </a:r>
          </a:p>
          <a:p>
            <a:pPr algn="just">
              <a:spcBef>
                <a:spcPts val="600"/>
              </a:spcBef>
            </a:pPr>
            <a:r>
              <a:rPr lang="en-US" altLang="en-US">
                <a:cs typeface="Times New Roman" panose="02020603050405020304" pitchFamily="18" charset="0"/>
              </a:rPr>
              <a:t>December 19 (Wednesday), 10:00am ET – 11:30am ET</a:t>
            </a:r>
          </a:p>
          <a:p>
            <a:pPr algn="just">
              <a:spcBef>
                <a:spcPts val="600"/>
              </a:spcBef>
            </a:pPr>
            <a:r>
              <a:rPr lang="en-US" altLang="en-US">
                <a:cs typeface="Times New Roman" panose="02020603050405020304" pitchFamily="18" charset="0"/>
              </a:rPr>
              <a:t>January 9 (Wednesday), 10:00am ET – 11:30am ET</a:t>
            </a: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lvl="1" algn="just"/>
            <a:endParaRPr lang="en-US" altLang="en-US">
              <a:cs typeface="Times New Roman" panose="02020603050405020304" pitchFamily="18" charset="0"/>
            </a:endParaRPr>
          </a:p>
          <a:p>
            <a:pPr lvl="1"/>
            <a:endParaRPr lang="en-US" altLang="en-US">
              <a:cs typeface="Times New Roman" panose="02020603050405020304" pitchFamily="18" charset="0"/>
            </a:endParaRPr>
          </a:p>
          <a:p>
            <a:pPr lvl="1"/>
            <a:endParaRPr lang="en-US" altLang="en-US">
              <a:cs typeface="Times New Roman" panose="02020603050405020304" pitchFamily="18" charset="0"/>
            </a:endParaRP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Edward Au (Huawei)</a:t>
            </a:r>
            <a:endParaRPr lang="en-GB" dirty="0"/>
          </a:p>
        </p:txBody>
      </p:sp>
    </p:spTree>
    <p:extLst>
      <p:ext uri="{BB962C8B-B14F-4D97-AF65-F5344CB8AC3E}">
        <p14:creationId xmlns:p14="http://schemas.microsoft.com/office/powerpoint/2010/main" val="137370425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smtClean="0"/>
              <a:t>Jonathan Segev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79</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Closing </a:t>
            </a:r>
            <a:r>
              <a:rPr lang="en-US" altLang="en-US" dirty="0"/>
              <a:t>Report</a:t>
            </a:r>
            <a:endParaRPr lang="en-GB" dirty="0"/>
          </a:p>
        </p:txBody>
      </p:sp>
      <p:sp>
        <p:nvSpPr>
          <p:cNvPr id="3074" name="Rectangle 2"/>
          <p:cNvSpPr>
            <a:spLocks noGrp="1" noChangeArrowheads="1"/>
          </p:cNvSpPr>
          <p:nvPr>
            <p:ph type="body" idx="1"/>
          </p:nvPr>
        </p:nvSpPr>
        <p:spPr>
          <a:xfrm>
            <a:off x="2209800" y="180799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a:t>20118-11-15</a:t>
            </a:r>
            <a:endParaRPr lang="en-GB" sz="2000" b="0" dirty="0"/>
          </a:p>
        </p:txBody>
      </p:sp>
      <p:sp>
        <p:nvSpPr>
          <p:cNvPr id="3076" name="Rectangle 4"/>
          <p:cNvSpPr>
            <a:spLocks noChangeArrowheads="1"/>
          </p:cNvSpPr>
          <p:nvPr/>
        </p:nvSpPr>
        <p:spPr bwMode="auto">
          <a:xfrm>
            <a:off x="2057400" y="261595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endParaRPr lang="en-GB" sz="2000" dirty="0">
              <a:solidFill>
                <a:srgbClr val="000000"/>
              </a:solidFill>
            </a:endParaRPr>
          </a:p>
        </p:txBody>
      </p:sp>
      <p:graphicFrame>
        <p:nvGraphicFramePr>
          <p:cNvPr id="10" name="Object 3"/>
          <p:cNvGraphicFramePr>
            <a:graphicFrameLocks noChangeAspect="1"/>
          </p:cNvGraphicFramePr>
          <p:nvPr>
            <p:extLst/>
          </p:nvPr>
        </p:nvGraphicFramePr>
        <p:xfrm>
          <a:off x="1710538" y="3119301"/>
          <a:ext cx="8777951" cy="2457450"/>
        </p:xfrm>
        <a:graphic>
          <a:graphicData uri="http://schemas.openxmlformats.org/presentationml/2006/ole">
            <mc:AlternateContent xmlns:mc="http://schemas.openxmlformats.org/markup-compatibility/2006">
              <mc:Choice xmlns:v="urn:schemas-microsoft-com:vml" Requires="v">
                <p:oleObj spid="_x0000_s46090" name="Document" r:id="rId4" imgW="10797356" imgH="2534496" progId="Word.Document.8">
                  <p:embed/>
                </p:oleObj>
              </mc:Choice>
              <mc:Fallback>
                <p:oleObj name="Document" r:id="rId4" imgW="10797356" imgH="2534496" progId="Word.Document.8">
                  <p:embed/>
                  <p:pic>
                    <p:nvPicPr>
                      <p:cNvPr id="0" name=""/>
                      <p:cNvPicPr>
                        <a:picLocks noChangeAspect="1" noChangeArrowheads="1"/>
                      </p:cNvPicPr>
                      <p:nvPr/>
                    </p:nvPicPr>
                    <p:blipFill>
                      <a:blip r:embed="rId5"/>
                      <a:srcRect/>
                      <a:stretch>
                        <a:fillRect/>
                      </a:stretch>
                    </p:blipFill>
                    <p:spPr bwMode="auto">
                      <a:xfrm>
                        <a:off x="1710538" y="3119301"/>
                        <a:ext cx="8777951" cy="2457450"/>
                      </a:xfrm>
                      <a:prstGeom prst="rect">
                        <a:avLst/>
                      </a:prstGeom>
                      <a:noFill/>
                      <a:extLst/>
                    </p:spPr>
                  </p:pic>
                </p:oleObj>
              </mc:Fallback>
            </mc:AlternateContent>
          </a:graphicData>
        </a:graphic>
      </p:graphicFrame>
    </p:spTree>
    <p:extLst>
      <p:ext uri="{BB962C8B-B14F-4D97-AF65-F5344CB8AC3E}">
        <p14:creationId xmlns:p14="http://schemas.microsoft.com/office/powerpoint/2010/main" val="604682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MIB Style, Visio and Frame Practices</a:t>
            </a:r>
            <a:endParaRPr lang="en-GB" dirty="0"/>
          </a:p>
        </p:txBody>
      </p:sp>
      <p:sp>
        <p:nvSpPr>
          <p:cNvPr id="9218" name="Rectangle 2"/>
          <p:cNvSpPr>
            <a:spLocks noGrp="1" noChangeArrowheads="1"/>
          </p:cNvSpPr>
          <p:nvPr>
            <p:ph idx="1"/>
          </p:nvPr>
        </p:nvSpPr>
        <p:spPr>
          <a:ln/>
        </p:spPr>
        <p:txBody>
          <a:bodyPr/>
          <a:lstStyle/>
          <a:p>
            <a:r>
              <a:rPr lang="en-GB" sz="2000" dirty="0"/>
              <a:t>I’m going to suggest going forward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a:t> Keep embedded figures using </a:t>
            </a:r>
            <a:r>
              <a:rPr lang="en-GB" sz="2000" dirty="0" err="1"/>
              <a:t>visio</a:t>
            </a:r>
            <a:r>
              <a:rPr lang="en-GB" sz="2000" dirty="0"/>
              <a:t> as long as </a:t>
            </a:r>
            <a:r>
              <a:rPr lang="en-GB" sz="2000" dirty="0" smtClean="0"/>
              <a:t>possible (not in Word)</a:t>
            </a:r>
            <a:endParaRPr lang="en-US" sz="2000" dirty="0"/>
          </a:p>
          <a:p>
            <a:pPr lvl="1"/>
            <a:r>
              <a:rPr lang="en-GB" sz="1800" dirty="0"/>
              <a:t>Near the end of sponsor ballot, </a:t>
            </a:r>
            <a:r>
              <a:rPr lang="en-GB" sz="1800" dirty="0" smtClean="0">
                <a:solidFill>
                  <a:schemeClr val="tx1"/>
                </a:solidFill>
              </a:rPr>
              <a:t>turn </a:t>
            </a:r>
            <a:r>
              <a:rPr lang="en-GB" sz="1800" dirty="0">
                <a:solidFill>
                  <a:schemeClr val="tx1"/>
                </a:solidFill>
              </a:rPr>
              <a:t>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a:t>
            </a:r>
            <a:r>
              <a:rPr lang="en-GB" sz="1800" dirty="0" smtClean="0"/>
              <a:t>high likelihood </a:t>
            </a:r>
            <a:r>
              <a:rPr lang="en-GB" sz="1800" dirty="0"/>
              <a:t>we should use .</a:t>
            </a:r>
            <a:r>
              <a:rPr lang="en-GB" sz="1800" dirty="0" err="1"/>
              <a:t>emf</a:t>
            </a:r>
            <a:endParaRPr lang="en-GB" sz="1800" dirty="0"/>
          </a:p>
          <a:p>
            <a:r>
              <a:rPr lang="en-GB" sz="2000" dirty="0"/>
              <a:t>Frame templates </a:t>
            </a:r>
            <a:r>
              <a:rPr lang="en-GB" sz="2000" dirty="0" smtClean="0"/>
              <a:t>are available</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3486822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20913" y="333375"/>
            <a:ext cx="2589203" cy="273050"/>
          </a:xfrm>
        </p:spPr>
        <p:txBody>
          <a:bodyPr/>
          <a:lstStyle/>
          <a:p>
            <a:r>
              <a:rPr lang="en-US" smtClean="0"/>
              <a:t>November 2018</a:t>
            </a:r>
            <a:endParaRPr lang="en-GB" dirty="0"/>
          </a:p>
        </p:txBody>
      </p:sp>
      <p:sp>
        <p:nvSpPr>
          <p:cNvPr id="5" name="Footer Placeholder 4"/>
          <p:cNvSpPr>
            <a:spLocks noGrp="1"/>
          </p:cNvSpPr>
          <p:nvPr>
            <p:ph type="ftr" idx="14"/>
          </p:nvPr>
        </p:nvSpPr>
        <p:spPr>
          <a:xfrm>
            <a:off x="7024694" y="6475414"/>
            <a:ext cx="3041644" cy="180975"/>
          </a:xfrm>
        </p:spPr>
        <p:txBody>
          <a:bodyPr/>
          <a:lstStyle/>
          <a:p>
            <a:r>
              <a:rPr lang="en-GB" smtClean="0"/>
              <a:t>Jonathan Segev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80</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2209800" y="1981200"/>
            <a:ext cx="7772400" cy="4114800"/>
          </a:xfrm>
          <a:ln/>
        </p:spPr>
        <p:txBody>
          <a:bodyPr/>
          <a:lstStyle/>
          <a:p>
            <a:pPr marL="0" algn="just"/>
            <a:r>
              <a:rPr lang="en-US" dirty="0"/>
              <a:t>This document is the </a:t>
            </a:r>
            <a:r>
              <a:rPr lang="en-US" dirty="0" err="1"/>
              <a:t>TGaz</a:t>
            </a:r>
            <a:r>
              <a:rPr lang="en-US" dirty="0"/>
              <a:t> Next Generation Positioning closing report for the </a:t>
            </a:r>
            <a:r>
              <a:rPr lang="en-US" dirty="0" smtClean="0"/>
              <a:t>Bangkok, Nov. 2018 meeting.</a:t>
            </a:r>
            <a:endParaRPr lang="en-US" dirty="0"/>
          </a:p>
          <a:p>
            <a:pPr marL="0" algn="just"/>
            <a:endParaRPr lang="en-US" dirty="0"/>
          </a:p>
        </p:txBody>
      </p:sp>
    </p:spTree>
    <p:extLst>
      <p:ext uri="{BB962C8B-B14F-4D97-AF65-F5344CB8AC3E}">
        <p14:creationId xmlns:p14="http://schemas.microsoft.com/office/powerpoint/2010/main" val="17768967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54968"/>
          </a:xfrm>
        </p:spPr>
        <p:txBody>
          <a:bodyPr/>
          <a:lstStyle/>
          <a:p>
            <a:r>
              <a:rPr lang="en-CA" dirty="0"/>
              <a:t>TG Status And Work Completed</a:t>
            </a:r>
            <a:endParaRPr lang="en-US" dirty="0"/>
          </a:p>
        </p:txBody>
      </p:sp>
      <p:sp>
        <p:nvSpPr>
          <p:cNvPr id="3" name="Content Placeholder 2"/>
          <p:cNvSpPr>
            <a:spLocks noGrp="1"/>
          </p:cNvSpPr>
          <p:nvPr>
            <p:ph idx="1"/>
          </p:nvPr>
        </p:nvSpPr>
        <p:spPr>
          <a:xfrm>
            <a:off x="1919536" y="1420146"/>
            <a:ext cx="8280920" cy="4674268"/>
          </a:xfrm>
        </p:spPr>
        <p:txBody>
          <a:bodyPr/>
          <a:lstStyle/>
          <a:p>
            <a:pPr>
              <a:buFont typeface="Arial" panose="020B0604020202020204" pitchFamily="34" charset="0"/>
              <a:buChar char="•"/>
            </a:pPr>
            <a:r>
              <a:rPr lang="en-US" b="0" dirty="0" smtClean="0"/>
              <a:t>Published a new draft, P802.11az D0.5.</a:t>
            </a:r>
          </a:p>
          <a:p>
            <a:pPr>
              <a:buFont typeface="Arial" panose="020B0604020202020204" pitchFamily="34" charset="0"/>
              <a:buChar char="•"/>
            </a:pPr>
            <a:r>
              <a:rPr lang="en-US" b="0" dirty="0"/>
              <a:t>Reviewed a total of 23 submissions.</a:t>
            </a:r>
          </a:p>
          <a:p>
            <a:pPr>
              <a:buFont typeface="Arial" panose="020B0604020202020204" pitchFamily="34" charset="0"/>
              <a:buChar char="•"/>
            </a:pPr>
            <a:r>
              <a:rPr lang="en-US" b="0" dirty="0"/>
              <a:t>Resolved 184 technical comments, roughly similar number remain for resolution during Jan. 2019 meeting in anticipation of the Initial WG ballot target.</a:t>
            </a:r>
          </a:p>
          <a:p>
            <a:pPr>
              <a:buFont typeface="Arial" panose="020B0604020202020204" pitchFamily="34" charset="0"/>
              <a:buChar char="•"/>
            </a:pPr>
            <a:r>
              <a:rPr lang="en-US" b="0" dirty="0"/>
              <a:t>Assigned ~100 remaining comments</a:t>
            </a:r>
            <a:r>
              <a:rPr lang="en-US" b="0" dirty="0" smtClean="0"/>
              <a:t>.</a:t>
            </a:r>
          </a:p>
          <a:p>
            <a:pPr>
              <a:buFont typeface="Arial" panose="020B0604020202020204" pitchFamily="34" charset="0"/>
              <a:buChar char="•"/>
            </a:pPr>
            <a:r>
              <a:rPr lang="en-US" b="0" dirty="0" smtClean="0"/>
              <a:t>Group is on track for Initial WG ballot coming out of Jan. meeting.</a:t>
            </a:r>
          </a:p>
          <a:p>
            <a:pPr>
              <a:buFont typeface="Arial" panose="020B0604020202020204" pitchFamily="34" charset="0"/>
              <a:buChar char="•"/>
            </a:pPr>
            <a:endParaRPr lang="en-US" b="0" dirty="0"/>
          </a:p>
          <a:p>
            <a:pPr marL="457200" lvl="1"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3832341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54968"/>
          </a:xfrm>
        </p:spPr>
        <p:txBody>
          <a:bodyPr/>
          <a:lstStyle/>
          <a:p>
            <a:r>
              <a:rPr lang="en-US" dirty="0" smtClean="0"/>
              <a:t>Goals For Jan. Meeting</a:t>
            </a:r>
            <a:endParaRPr lang="en-US" dirty="0"/>
          </a:p>
        </p:txBody>
      </p:sp>
      <p:sp>
        <p:nvSpPr>
          <p:cNvPr id="3" name="Content Placeholder 2"/>
          <p:cNvSpPr>
            <a:spLocks noGrp="1"/>
          </p:cNvSpPr>
          <p:nvPr>
            <p:ph idx="1"/>
          </p:nvPr>
        </p:nvSpPr>
        <p:spPr>
          <a:xfrm>
            <a:off x="2209801" y="1628801"/>
            <a:ext cx="7770813" cy="3168353"/>
          </a:xfrm>
        </p:spPr>
        <p:txBody>
          <a:bodyPr/>
          <a:lstStyle/>
          <a:p>
            <a:pPr>
              <a:buFont typeface="Arial" panose="020B0604020202020204" pitchFamily="34" charset="0"/>
              <a:buChar char="•"/>
            </a:pPr>
            <a:r>
              <a:rPr lang="en-US" b="0" dirty="0" smtClean="0"/>
              <a:t>Publish draft 0.6 of P802.11az in anticipation of initial WG ballot.</a:t>
            </a:r>
          </a:p>
          <a:p>
            <a:pPr>
              <a:buFont typeface="Arial" panose="020B0604020202020204" pitchFamily="34" charset="0"/>
              <a:buChar char="•"/>
            </a:pPr>
            <a:r>
              <a:rPr lang="en-US" b="0" dirty="0" smtClean="0"/>
              <a:t>Continue comment resolution of remaining comments.</a:t>
            </a:r>
          </a:p>
          <a:p>
            <a:pPr>
              <a:buFont typeface="Arial" panose="020B0604020202020204" pitchFamily="34" charset="0"/>
              <a:buChar char="•"/>
            </a:pPr>
            <a:r>
              <a:rPr lang="en-US" b="0" dirty="0" smtClean="0"/>
              <a:t>Review of amendment text target at improving draft quality. </a:t>
            </a:r>
          </a:p>
          <a:p>
            <a:pPr>
              <a:buFont typeface="Arial" panose="020B0604020202020204" pitchFamily="34" charset="0"/>
              <a:buChar char="•"/>
            </a:pPr>
            <a:r>
              <a:rPr lang="en-US" b="0" dirty="0" smtClean="0"/>
              <a:t>Commence Initial WG ballot coming out of </a:t>
            </a:r>
            <a:r>
              <a:rPr lang="en-US" b="0" smtClean="0"/>
              <a:t>January meeting.</a:t>
            </a: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2081812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Dec. 12</a:t>
            </a:r>
            <a:r>
              <a:rPr lang="en-US" altLang="en-US" b="0" baseline="30000" dirty="0"/>
              <a:t>th</a:t>
            </a:r>
            <a:r>
              <a:rPr lang="en-US" altLang="en-US" b="0" dirty="0"/>
              <a:t> (Wed.) 12:00 PM ET, 1:30 hr. </a:t>
            </a:r>
          </a:p>
          <a:p>
            <a:pPr algn="just">
              <a:spcBef>
                <a:spcPct val="20000"/>
              </a:spcBef>
              <a:buFontTx/>
              <a:buChar char="•"/>
            </a:pPr>
            <a:r>
              <a:rPr lang="en-US" altLang="en-US" b="0" dirty="0"/>
              <a:t>Dec. 19</a:t>
            </a:r>
            <a:r>
              <a:rPr lang="en-US" altLang="en-US" b="0" baseline="30000" dirty="0"/>
              <a:t>th</a:t>
            </a:r>
            <a:r>
              <a:rPr lang="en-US" altLang="en-US" b="0" dirty="0"/>
              <a:t> (Wed.) 12:00 PM ET, 1:30 </a:t>
            </a:r>
            <a:r>
              <a:rPr lang="en-US" altLang="en-US" b="0" dirty="0" err="1"/>
              <a:t>hr</a:t>
            </a:r>
            <a:endParaRPr lang="en-US" alt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06271168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smtClean="0"/>
              <a:t>2018 November </a:t>
            </a:r>
            <a:br>
              <a:rPr lang="en-US" altLang="en-US" smtClean="0"/>
            </a:br>
            <a:r>
              <a:rPr lang="en-US" altLang="en-US" smtClean="0"/>
              <a:t>TGba Closing Report</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a:t>
            </a:r>
            <a:endParaRPr lang="en-US"/>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C6A1F43-331B-401C-AAAC-2668C8B1BEA4}" type="slidenum">
              <a:rPr lang="en-US" altLang="en-US" sz="1200" b="0"/>
              <a:pPr>
                <a:spcBef>
                  <a:spcPct val="0"/>
                </a:spcBef>
                <a:buFontTx/>
                <a:buNone/>
              </a:pPr>
              <a:t>84</a:t>
            </a:fld>
            <a:endParaRPr lang="en-US" altLang="en-US" sz="1200" b="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2018-11-15</a:t>
            </a:r>
            <a:endParaRPr lang="en-GB" sz="2000" b="0" kern="0" dirty="0"/>
          </a:p>
        </p:txBody>
      </p:sp>
      <p:sp>
        <p:nvSpPr>
          <p:cNvPr id="4103"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a:solidFill>
                  <a:srgbClr val="000000"/>
                </a:solidFill>
              </a:rPr>
              <a:t>Authors:</a:t>
            </a:r>
          </a:p>
        </p:txBody>
      </p:sp>
      <p:graphicFrame>
        <p:nvGraphicFramePr>
          <p:cNvPr id="4104" name="Object 3"/>
          <p:cNvGraphicFramePr>
            <a:graphicFrameLocks noChangeAspect="1"/>
          </p:cNvGraphicFramePr>
          <p:nvPr/>
        </p:nvGraphicFramePr>
        <p:xfrm>
          <a:off x="2300289" y="3062289"/>
          <a:ext cx="7177087" cy="2625725"/>
        </p:xfrm>
        <a:graphic>
          <a:graphicData uri="http://schemas.openxmlformats.org/presentationml/2006/ole">
            <mc:AlternateContent xmlns:mc="http://schemas.openxmlformats.org/markup-compatibility/2006">
              <mc:Choice xmlns:v="urn:schemas-microsoft-com:vml" Requires="v">
                <p:oleObj spid="_x0000_s47113" name="Document" r:id="rId4" imgW="8267030" imgH="3023616" progId="Word.Document.8">
                  <p:embed/>
                </p:oleObj>
              </mc:Choice>
              <mc:Fallback>
                <p:oleObj name="Document" r:id="rId4" imgW="8267030" imgH="3023616"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9" y="3062289"/>
                        <a:ext cx="7177087" cy="26257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8871506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Work Completed</a:t>
            </a:r>
          </a:p>
        </p:txBody>
      </p:sp>
      <p:sp>
        <p:nvSpPr>
          <p:cNvPr id="6147" name="Content Placeholder 2"/>
          <p:cNvSpPr>
            <a:spLocks noGrp="1"/>
          </p:cNvSpPr>
          <p:nvPr>
            <p:ph idx="1"/>
          </p:nvPr>
        </p:nvSpPr>
        <p:spPr>
          <a:xfrm>
            <a:off x="2209801" y="1600201"/>
            <a:ext cx="7858125" cy="4875213"/>
          </a:xfrm>
        </p:spPr>
        <p:txBody>
          <a:bodyPr/>
          <a:lstStyle/>
          <a:p>
            <a:endParaRPr lang="en-US" altLang="en-US" smtClean="0"/>
          </a:p>
          <a:p>
            <a:r>
              <a:rPr lang="en-US" altLang="en-US" smtClean="0"/>
              <a:t>Worked on comment resolution</a:t>
            </a:r>
          </a:p>
          <a:p>
            <a:pPr lvl="1"/>
            <a:r>
              <a:rPr lang="en-US" altLang="en-US" smtClean="0"/>
              <a:t>Resolved 582 comments (46%)</a:t>
            </a:r>
          </a:p>
          <a:p>
            <a:pPr lvl="1"/>
            <a:endParaRPr lang="en-US" altLang="en-US" smtClean="0"/>
          </a:p>
          <a:p>
            <a:r>
              <a:rPr lang="en-US" altLang="en-US" smtClean="0"/>
              <a:t>Reviewed TG timeline</a:t>
            </a:r>
          </a:p>
          <a:p>
            <a:endParaRPr lang="en-US" altLang="en-US" smtClean="0"/>
          </a:p>
          <a:p>
            <a:r>
              <a:rPr lang="en-US" altLang="en-US" smtClean="0"/>
              <a:t>Agenda: doc:11-18/1717r9</a:t>
            </a:r>
          </a:p>
          <a:p>
            <a:endParaRPr lang="en-US" altLang="en-US" smtClean="0"/>
          </a:p>
          <a:p>
            <a:endParaRPr lang="en-US" altLang="en-US" smtClean="0"/>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1157B6-D467-430A-840D-E7A777CA88DA}" type="slidenum">
              <a:rPr lang="en-US" altLang="en-US" sz="1200" b="0"/>
              <a:pPr>
                <a:spcBef>
                  <a:spcPct val="0"/>
                </a:spcBef>
                <a:buFontTx/>
                <a:buNone/>
              </a:pPr>
              <a:t>85</a:t>
            </a:fld>
            <a:endParaRPr lang="en-US" altLang="en-US" sz="1200" b="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Minyoung Park (Intel)</a:t>
            </a:r>
            <a:endParaRPr lang="en-GB" dirty="0"/>
          </a:p>
        </p:txBody>
      </p:sp>
    </p:spTree>
    <p:extLst>
      <p:ext uri="{BB962C8B-B14F-4D97-AF65-F5344CB8AC3E}">
        <p14:creationId xmlns:p14="http://schemas.microsoft.com/office/powerpoint/2010/main" val="406745499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
          <p:cNvSpPr>
            <a:spLocks noGrp="1"/>
          </p:cNvSpPr>
          <p:nvPr>
            <p:ph type="title"/>
          </p:nvPr>
        </p:nvSpPr>
        <p:spPr/>
        <p:txBody>
          <a:bodyPr/>
          <a:lstStyle/>
          <a:p>
            <a:r>
              <a:rPr lang="en-US" altLang="en-US" smtClean="0"/>
              <a:t>Goals for January 2019</a:t>
            </a:r>
          </a:p>
        </p:txBody>
      </p:sp>
      <p:sp>
        <p:nvSpPr>
          <p:cNvPr id="33795" name="Content Placeholder 8"/>
          <p:cNvSpPr>
            <a:spLocks noGrp="1"/>
          </p:cNvSpPr>
          <p:nvPr>
            <p:ph idx="1"/>
          </p:nvPr>
        </p:nvSpPr>
        <p:spPr>
          <a:xfrm>
            <a:off x="2209800" y="2133600"/>
            <a:ext cx="8153400" cy="4114800"/>
          </a:xfrm>
        </p:spPr>
        <p:txBody>
          <a:bodyPr/>
          <a:lstStyle/>
          <a:p>
            <a:pPr>
              <a:defRPr/>
            </a:pPr>
            <a:r>
              <a:rPr lang="en-US" altLang="en-US" dirty="0"/>
              <a:t>Complete comment resolution </a:t>
            </a:r>
          </a:p>
          <a:p>
            <a:pPr>
              <a:defRPr/>
            </a:pPr>
            <a:endParaRPr lang="en-US" altLang="en-US" dirty="0"/>
          </a:p>
          <a:p>
            <a:pPr>
              <a:defRPr/>
            </a:pPr>
            <a:r>
              <a:rPr lang="en-US" altLang="en-US" dirty="0"/>
              <a:t>Approve Working Group Technical Letter Ballot on </a:t>
            </a:r>
            <a:r>
              <a:rPr lang="en-US" altLang="en-US" dirty="0" err="1"/>
              <a:t>TGba</a:t>
            </a:r>
            <a:r>
              <a:rPr lang="en-US" altLang="en-US" dirty="0"/>
              <a:t> Draft 2.0</a:t>
            </a:r>
          </a:p>
          <a:p>
            <a:pPr>
              <a:defRPr/>
            </a:pPr>
            <a:endParaRPr lang="en-US" altLang="en-US" dirty="0"/>
          </a:p>
          <a:p>
            <a:pPr>
              <a:defRPr/>
            </a:pPr>
            <a:r>
              <a:rPr lang="en-US" altLang="en-US" dirty="0"/>
              <a:t>Review TG timeline</a:t>
            </a:r>
          </a:p>
          <a:p>
            <a:pPr>
              <a:defRPr/>
            </a:pPr>
            <a:endParaRPr lang="en-US" altLang="en-US" dirty="0" smtClean="0"/>
          </a:p>
          <a:p>
            <a:pPr marL="0" indent="0">
              <a:defRPr/>
            </a:pPr>
            <a:endParaRPr lang="en-US" altLang="en-US" dirty="0" smtClean="0"/>
          </a:p>
          <a:p>
            <a:pPr>
              <a:defRPr/>
            </a:pPr>
            <a:endParaRPr lang="en-US" altLang="en-US" dirty="0" smtClean="0"/>
          </a:p>
        </p:txBody>
      </p:sp>
      <p:sp>
        <p:nvSpPr>
          <p:cNvPr id="717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E2412808-4ACB-4536-85D7-A30281B04A1B}" type="slidenum">
              <a:rPr lang="en-US" altLang="en-US" sz="1200" b="0"/>
              <a:pPr>
                <a:spcBef>
                  <a:spcPct val="0"/>
                </a:spcBef>
                <a:buFontTx/>
                <a:buNone/>
              </a:pPr>
              <a:t>86</a:t>
            </a:fld>
            <a:endParaRPr lang="en-US" altLang="en-US" sz="1200" b="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Minyoung Park (Intel)</a:t>
            </a:r>
            <a:endParaRPr lang="en-GB" dirty="0"/>
          </a:p>
        </p:txBody>
      </p:sp>
    </p:spTree>
    <p:extLst>
      <p:ext uri="{BB962C8B-B14F-4D97-AF65-F5344CB8AC3E}">
        <p14:creationId xmlns:p14="http://schemas.microsoft.com/office/powerpoint/2010/main" val="68511026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Teleconference Call Schedule</a:t>
            </a:r>
          </a:p>
        </p:txBody>
      </p:sp>
      <p:sp>
        <p:nvSpPr>
          <p:cNvPr id="8195" name="Content Placeholder 2"/>
          <p:cNvSpPr>
            <a:spLocks noGrp="1"/>
          </p:cNvSpPr>
          <p:nvPr>
            <p:ph idx="1"/>
          </p:nvPr>
        </p:nvSpPr>
        <p:spPr/>
        <p:txBody>
          <a:bodyPr/>
          <a:lstStyle/>
          <a:p>
            <a:pPr marL="342900" lvl="1" indent="-342900">
              <a:buFontTx/>
              <a:buChar char="•"/>
              <a:defRPr/>
            </a:pPr>
            <a:r>
              <a:rPr lang="en-US" altLang="en-US" sz="2400" b="1" dirty="0"/>
              <a:t>Five teleconference calls: Mondays (each 2 hours)</a:t>
            </a:r>
          </a:p>
          <a:p>
            <a:pPr marL="685800" lvl="2" indent="-342900">
              <a:defRPr/>
            </a:pPr>
            <a:r>
              <a:rPr lang="en-US" altLang="en-US" sz="2400" b="1" dirty="0"/>
              <a:t>November 26, December 3, (10:00 ET)</a:t>
            </a:r>
          </a:p>
          <a:p>
            <a:pPr marL="685800" lvl="2" indent="-342900">
              <a:defRPr/>
            </a:pPr>
            <a:r>
              <a:rPr lang="en-US" altLang="en-US" sz="2400" b="1" dirty="0"/>
              <a:t>December 10, December 17, (17:00 ET)</a:t>
            </a:r>
          </a:p>
          <a:p>
            <a:pPr marL="685800" lvl="2" indent="-342900">
              <a:defRPr/>
            </a:pPr>
            <a:r>
              <a:rPr lang="en-US" altLang="en-US" sz="2400" b="1" dirty="0"/>
              <a:t>January 7, (23:00 ET)</a:t>
            </a:r>
          </a:p>
          <a:p>
            <a:pPr marL="342900" lvl="2" indent="0">
              <a:defRPr/>
            </a:pPr>
            <a:endParaRPr lang="en-US" altLang="en-US" sz="2400" b="1" dirty="0"/>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8CE7461-4786-49C0-A21D-C73C0ECEFF1B}" type="slidenum">
              <a:rPr lang="en-US" altLang="en-US" sz="1200" b="0"/>
              <a:pPr>
                <a:spcBef>
                  <a:spcPct val="0"/>
                </a:spcBef>
                <a:buFontTx/>
                <a:buNone/>
              </a:pPr>
              <a:t>87</a:t>
            </a:fld>
            <a:endParaRPr lang="en-US" altLang="en-US" sz="1200" b="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Minyoung Park (Intel)</a:t>
            </a:r>
            <a:endParaRPr lang="en-GB" dirty="0"/>
          </a:p>
        </p:txBody>
      </p:sp>
    </p:spTree>
    <p:extLst>
      <p:ext uri="{BB962C8B-B14F-4D97-AF65-F5344CB8AC3E}">
        <p14:creationId xmlns:p14="http://schemas.microsoft.com/office/powerpoint/2010/main" val="226198463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E7C9687-BAB6-468D-B71D-A6C9A4629A29}" type="slidenum">
              <a:rPr lang="en-US" altLang="en-US" sz="1200" b="0"/>
              <a:pPr>
                <a:spcBef>
                  <a:spcPct val="0"/>
                </a:spcBef>
                <a:buFontTx/>
                <a:buNone/>
              </a:pPr>
              <a:t>88</a:t>
            </a:fld>
            <a:endParaRPr lang="en-US" altLang="en-US" sz="1200" b="0"/>
          </a:p>
        </p:txBody>
      </p:sp>
      <p:sp>
        <p:nvSpPr>
          <p:cNvPr id="15365" name="Rectangle 2"/>
          <p:cNvSpPr>
            <a:spLocks noGrp="1" noChangeArrowheads="1"/>
          </p:cNvSpPr>
          <p:nvPr>
            <p:ph type="title"/>
          </p:nvPr>
        </p:nvSpPr>
        <p:spPr>
          <a:xfrm>
            <a:off x="2209800" y="609600"/>
            <a:ext cx="7772400" cy="1066800"/>
          </a:xfrm>
        </p:spPr>
        <p:txBody>
          <a:bodyPr/>
          <a:lstStyle/>
          <a:p>
            <a:r>
              <a:rPr lang="en-US" altLang="en-US" smtClean="0"/>
              <a:t>TGbb November 2018 Closing Report</a:t>
            </a:r>
          </a:p>
        </p:txBody>
      </p:sp>
      <p:sp>
        <p:nvSpPr>
          <p:cNvPr id="15366" name="Rectangle 6"/>
          <p:cNvSpPr>
            <a:spLocks noGrp="1" noChangeArrowheads="1"/>
          </p:cNvSpPr>
          <p:nvPr>
            <p:ph type="body" idx="1"/>
          </p:nvPr>
        </p:nvSpPr>
        <p:spPr>
          <a:xfrm>
            <a:off x="2209800" y="1752600"/>
            <a:ext cx="7772400" cy="381000"/>
          </a:xfrm>
        </p:spPr>
        <p:txBody>
          <a:bodyPr/>
          <a:lstStyle/>
          <a:p>
            <a:pPr algn="ctr">
              <a:buFontTx/>
              <a:buNone/>
            </a:pPr>
            <a:r>
              <a:rPr lang="en-US" altLang="en-US" sz="2000"/>
              <a:t>Date:</a:t>
            </a:r>
            <a:r>
              <a:rPr lang="en-US" altLang="en-US" sz="2000" b="0"/>
              <a:t> 2018-11-15</a:t>
            </a:r>
          </a:p>
        </p:txBody>
      </p:sp>
      <p:graphicFrame>
        <p:nvGraphicFramePr>
          <p:cNvPr id="15367" name="Object 11"/>
          <p:cNvGraphicFramePr>
            <a:graphicFrameLocks noChangeAspect="1"/>
          </p:cNvGraphicFramePr>
          <p:nvPr/>
        </p:nvGraphicFramePr>
        <p:xfrm>
          <a:off x="2195514" y="2667000"/>
          <a:ext cx="9126537" cy="1174750"/>
        </p:xfrm>
        <a:graphic>
          <a:graphicData uri="http://schemas.openxmlformats.org/presentationml/2006/ole">
            <mc:AlternateContent xmlns:mc="http://schemas.openxmlformats.org/markup-compatibility/2006">
              <mc:Choice xmlns:v="urn:schemas-microsoft-com:vml" Requires="v">
                <p:oleObj spid="_x0000_s48137" name="Document" r:id="rId4" imgW="8216847" imgH="1061847" progId="Word.Document.8">
                  <p:embed/>
                </p:oleObj>
              </mc:Choice>
              <mc:Fallback>
                <p:oleObj name="Document" r:id="rId4" imgW="8216847" imgH="1061847"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514" y="2667000"/>
                        <a:ext cx="9126537" cy="1174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8"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Nikola Serafimovski (pureLiFi)</a:t>
            </a:r>
            <a:endParaRPr lang="en-GB" dirty="0"/>
          </a:p>
        </p:txBody>
      </p:sp>
    </p:spTree>
    <p:extLst>
      <p:ext uri="{BB962C8B-B14F-4D97-AF65-F5344CB8AC3E}">
        <p14:creationId xmlns:p14="http://schemas.microsoft.com/office/powerpoint/2010/main" val="316685383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E862B3D8-EF2B-45D2-8C17-AA0AC1D191EB}" type="slidenum">
              <a:rPr lang="en-US" altLang="en-US" sz="1200" b="0"/>
              <a:pPr>
                <a:spcBef>
                  <a:spcPct val="0"/>
                </a:spcBef>
                <a:buFontTx/>
                <a:buNone/>
              </a:pPr>
              <a:t>89</a:t>
            </a:fld>
            <a:endParaRPr lang="en-US" altLang="en-US" sz="1200" b="0"/>
          </a:p>
        </p:txBody>
      </p:sp>
      <p:sp>
        <p:nvSpPr>
          <p:cNvPr id="17411"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a:t>This presentation contains the IEEE 802.11 Light Communications Task Group closing report for the November 2018 session.</a:t>
            </a:r>
          </a:p>
          <a:p>
            <a:pPr lvl="1"/>
            <a:endParaRPr lang="en-US" altLang="en-US"/>
          </a:p>
          <a:p>
            <a:pPr lvl="1"/>
            <a:endParaRPr lang="en-US" altLang="en-US"/>
          </a:p>
        </p:txBody>
      </p:sp>
      <p:sp>
        <p:nvSpPr>
          <p:cNvPr id="1741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Nikola Serafimovski (pureLiFi)</a:t>
            </a:r>
            <a:endParaRPr lang="en-GB" dirty="0"/>
          </a:p>
        </p:txBody>
      </p:sp>
    </p:spTree>
    <p:extLst>
      <p:ext uri="{BB962C8B-B14F-4D97-AF65-F5344CB8AC3E}">
        <p14:creationId xmlns:p14="http://schemas.microsoft.com/office/powerpoint/2010/main" val="2345483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November 2018</a:t>
            </a:r>
            <a:endParaRPr lang="en-GB" dirty="0"/>
          </a:p>
        </p:txBody>
      </p:sp>
      <p:sp>
        <p:nvSpPr>
          <p:cNvPr id="3" name="Footer Placeholder 2"/>
          <p:cNvSpPr>
            <a:spLocks noGrp="1"/>
          </p:cNvSpPr>
          <p:nvPr>
            <p:ph type="ftr" idx="11"/>
          </p:nvPr>
        </p:nvSpPr>
        <p:spPr/>
        <p:txBody>
          <a:bodyPr/>
          <a:lstStyle/>
          <a:p>
            <a:r>
              <a:rPr lang="en-GB" smtClean="0"/>
              <a:t>Joe Levy (InterDigital)</a:t>
            </a:r>
            <a:endParaRPr lang="en-GB" dirty="0"/>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9</a:t>
            </a:fld>
            <a:endParaRPr lang="en-GB" dirty="0"/>
          </a:p>
        </p:txBody>
      </p:sp>
      <p:sp>
        <p:nvSpPr>
          <p:cNvPr id="5" name="Rectangle 2"/>
          <p:cNvSpPr txBox="1">
            <a:spLocks noChangeArrowheads="1"/>
          </p:cNvSpPr>
          <p:nvPr/>
        </p:nvSpPr>
        <p:spPr>
          <a:xfrm>
            <a:off x="1714500" y="646113"/>
            <a:ext cx="8724900" cy="1066800"/>
          </a:xfrm>
          <a:prstGeom prst="rect">
            <a:avLst/>
          </a:prstGeom>
          <a:noFill/>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800" kern="0" dirty="0"/>
              <a:t>AANI SC Closing Report  November 2018</a:t>
            </a:r>
          </a:p>
        </p:txBody>
      </p:sp>
      <p:sp>
        <p:nvSpPr>
          <p:cNvPr id="6" name="Rectangle 6"/>
          <p:cNvSpPr txBox="1">
            <a:spLocks noChangeArrowheads="1"/>
          </p:cNvSpPr>
          <p:nvPr/>
        </p:nvSpPr>
        <p:spPr bwMode="auto">
          <a:xfrm>
            <a:off x="2209800" y="1524000"/>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altLang="en-US" sz="2000" kern="0" dirty="0"/>
              <a:t>Date:</a:t>
            </a:r>
            <a:r>
              <a:rPr lang="en-US" altLang="en-US" sz="2000" b="0" kern="0" dirty="0"/>
              <a:t> 2018-11-15</a:t>
            </a:r>
          </a:p>
        </p:txBody>
      </p:sp>
      <p:sp>
        <p:nvSpPr>
          <p:cNvPr id="7"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graphicFrame>
        <p:nvGraphicFramePr>
          <p:cNvPr id="8" name="Object 3"/>
          <p:cNvGraphicFramePr>
            <a:graphicFrameLocks noChangeAspect="1"/>
          </p:cNvGraphicFramePr>
          <p:nvPr>
            <p:extLst/>
          </p:nvPr>
        </p:nvGraphicFramePr>
        <p:xfrm>
          <a:off x="2039938" y="2359025"/>
          <a:ext cx="8037512" cy="2463800"/>
        </p:xfrm>
        <a:graphic>
          <a:graphicData uri="http://schemas.openxmlformats.org/presentationml/2006/ole">
            <mc:AlternateContent xmlns:mc="http://schemas.openxmlformats.org/markup-compatibility/2006">
              <mc:Choice xmlns:v="urn:schemas-microsoft-com:vml" Requires="v">
                <p:oleObj spid="_x0000_s38924" name="Document" r:id="rId4" imgW="8253286" imgH="2534496" progId="Word.Document.8">
                  <p:embed/>
                </p:oleObj>
              </mc:Choice>
              <mc:Fallback>
                <p:oleObj name="Document" r:id="rId4" imgW="8253286" imgH="2534496" progId="Word.Document.8">
                  <p:embed/>
                  <p:pic>
                    <p:nvPicPr>
                      <p:cNvPr id="0" name=""/>
                      <p:cNvPicPr>
                        <a:picLocks noChangeAspect="1" noChangeArrowheads="1"/>
                      </p:cNvPicPr>
                      <p:nvPr/>
                    </p:nvPicPr>
                    <p:blipFill>
                      <a:blip r:embed="rId5"/>
                      <a:srcRect/>
                      <a:stretch>
                        <a:fillRect/>
                      </a:stretch>
                    </p:blipFill>
                    <p:spPr bwMode="auto">
                      <a:xfrm>
                        <a:off x="2039938" y="2359025"/>
                        <a:ext cx="8037512" cy="24638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7645356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ECA3B924-B744-4181-937F-2AE61CA1494B}" type="slidenum">
              <a:rPr lang="en-US" altLang="en-US" sz="1200" b="0"/>
              <a:pPr>
                <a:spcBef>
                  <a:spcPct val="0"/>
                </a:spcBef>
                <a:buFontTx/>
                <a:buNone/>
              </a:pPr>
              <a:t>90</a:t>
            </a:fld>
            <a:endParaRPr lang="en-US" altLang="en-US" sz="1200" b="0"/>
          </a:p>
        </p:txBody>
      </p:sp>
      <p:sp>
        <p:nvSpPr>
          <p:cNvPr id="17411" name="Rectangle 3">
            <a:extLst>
              <a:ext uri="{FF2B5EF4-FFF2-40B4-BE49-F238E27FC236}">
                <a16:creationId xmlns="" xmlns:a16="http://schemas.microsoft.com/office/drawing/2014/main" id="{6F1E1487-9677-45E7-8A6F-BEB88DB435CF}"/>
              </a:ext>
            </a:extLst>
          </p:cNvPr>
          <p:cNvSpPr txBox="1">
            <a:spLocks noChangeArrowheads="1"/>
          </p:cNvSpPr>
          <p:nvPr/>
        </p:nvSpPr>
        <p:spPr bwMode="auto">
          <a:xfrm>
            <a:off x="1066800" y="1676400"/>
            <a:ext cx="10287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457200" lvl="1" indent="0">
              <a:buNone/>
              <a:defRPr/>
            </a:pPr>
            <a:r>
              <a:rPr lang="en-US" altLang="en-US" sz="1400" b="1" u="sng" dirty="0"/>
              <a:t>Content</a:t>
            </a:r>
          </a:p>
          <a:p>
            <a:pPr lvl="1">
              <a:defRPr/>
            </a:pPr>
            <a:r>
              <a:rPr lang="en-GB" altLang="en-US" sz="1600" dirty="0"/>
              <a:t>Channel model document has been updated to include mobility and blockage considerations (</a:t>
            </a:r>
            <a:r>
              <a:rPr lang="en-GB" altLang="en-US" sz="1600" b="1" dirty="0"/>
              <a:t>doc. 11-18/2037r0</a:t>
            </a:r>
            <a:r>
              <a:rPr lang="en-GB" altLang="en-US" sz="1600" dirty="0"/>
              <a:t>)</a:t>
            </a:r>
          </a:p>
          <a:p>
            <a:pPr lvl="1">
              <a:defRPr/>
            </a:pPr>
            <a:r>
              <a:rPr lang="en-GB" altLang="en-US" sz="1600" dirty="0"/>
              <a:t>Front-end models for the transmitter and receiver have been discussed and agreed (</a:t>
            </a:r>
            <a:r>
              <a:rPr lang="en-GB" altLang="en-US" sz="1600" b="1" dirty="0"/>
              <a:t>doc. 11-18/1574r4</a:t>
            </a:r>
            <a:r>
              <a:rPr lang="en-GB" altLang="en-US" sz="1600" dirty="0"/>
              <a:t>)</a:t>
            </a:r>
          </a:p>
          <a:p>
            <a:pPr lvl="1">
              <a:defRPr/>
            </a:pPr>
            <a:r>
              <a:rPr lang="en-GB" altLang="en-US" sz="1600" dirty="0"/>
              <a:t>Comments against the Simulation Scenarios document were discussed and resolved (</a:t>
            </a:r>
            <a:r>
              <a:rPr lang="en-GB" altLang="en-US" sz="1600" b="1" dirty="0"/>
              <a:t>doc. 11-18/1760r4</a:t>
            </a:r>
            <a:r>
              <a:rPr lang="en-GB" altLang="en-US" sz="1600" dirty="0"/>
              <a:t>)</a:t>
            </a:r>
          </a:p>
          <a:p>
            <a:pPr lvl="1">
              <a:defRPr/>
            </a:pPr>
            <a:r>
              <a:rPr lang="en-GB" altLang="en-US" sz="1600" dirty="0"/>
              <a:t>Simulation Scenarios document has been updated and approved by the TG as the basis for any technical proposals (</a:t>
            </a:r>
            <a:r>
              <a:rPr lang="en-GB" altLang="en-US" sz="1600" b="1" dirty="0"/>
              <a:t>doc. 11-18/1423r8</a:t>
            </a:r>
            <a:r>
              <a:rPr lang="en-GB" altLang="en-US" sz="1600" dirty="0"/>
              <a:t>)</a:t>
            </a:r>
          </a:p>
          <a:p>
            <a:pPr lvl="1">
              <a:defRPr/>
            </a:pPr>
            <a:r>
              <a:rPr lang="en-GB" altLang="en-US" sz="1600" dirty="0"/>
              <a:t>Process document has been agreed for the TG (</a:t>
            </a:r>
            <a:r>
              <a:rPr lang="en-GB" altLang="en-US" sz="1600" b="1" dirty="0"/>
              <a:t>doc. 11-18/2036r1</a:t>
            </a:r>
            <a:r>
              <a:rPr lang="en-GB" altLang="en-US" sz="1600" dirty="0"/>
              <a:t>)</a:t>
            </a:r>
          </a:p>
          <a:p>
            <a:pPr lvl="1">
              <a:defRPr/>
            </a:pPr>
            <a:r>
              <a:rPr lang="en-GB" altLang="en-US" sz="1600" dirty="0"/>
              <a:t>Call for Proposals has been approved to be issued (</a:t>
            </a:r>
            <a:r>
              <a:rPr lang="en-GB" altLang="en-US" sz="1600" b="1" dirty="0"/>
              <a:t>doc. 11-18/2039r1</a:t>
            </a:r>
            <a:r>
              <a:rPr lang="en-GB" altLang="en-US" sz="1600" dirty="0"/>
              <a:t>)</a:t>
            </a:r>
          </a:p>
          <a:p>
            <a:pPr lvl="2">
              <a:defRPr/>
            </a:pPr>
            <a:r>
              <a:rPr lang="en-GB" altLang="en-US" sz="1800" dirty="0"/>
              <a:t>Pre-proposals related to the PHY must be submitted no later than 1 March, 2019 (23:59 UTC). </a:t>
            </a:r>
          </a:p>
          <a:p>
            <a:pPr lvl="2">
              <a:defRPr/>
            </a:pPr>
            <a:r>
              <a:rPr lang="en-GB" altLang="en-US" sz="1800" dirty="0"/>
              <a:t>Pre-proposals related to the MAC must be submitted no later than 1 May, 2019 (23:59 UTC). </a:t>
            </a:r>
          </a:p>
          <a:p>
            <a:pPr marL="457200" lvl="1" indent="0">
              <a:buNone/>
              <a:defRPr/>
            </a:pPr>
            <a:endParaRPr lang="en-US" altLang="en-US" sz="1600" b="1" dirty="0"/>
          </a:p>
          <a:p>
            <a:pPr marL="457200" lvl="1" indent="0">
              <a:buNone/>
              <a:defRPr/>
            </a:pPr>
            <a:r>
              <a:rPr lang="en-US" altLang="en-US" sz="1600" b="1" dirty="0"/>
              <a:t>Meeting agenda and motions are available as doc. 11-18/1719r3</a:t>
            </a:r>
          </a:p>
          <a:p>
            <a:pPr marL="457200" lvl="1" indent="0">
              <a:buNone/>
              <a:defRPr/>
            </a:pPr>
            <a:endParaRPr lang="en-US" altLang="en-US" sz="1600" b="1" dirty="0"/>
          </a:p>
          <a:p>
            <a:pPr marL="457200" lvl="1" indent="0">
              <a:buNone/>
              <a:defRPr/>
            </a:pPr>
            <a:r>
              <a:rPr lang="en-US" altLang="en-US" sz="1600" b="1" dirty="0"/>
              <a:t>Minutes of the meeting are available as doc. 11-18/1993r4.</a:t>
            </a:r>
          </a:p>
        </p:txBody>
      </p:sp>
      <p:sp>
        <p:nvSpPr>
          <p:cNvPr id="19460"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TGbb November Meeting</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Nikola Serafimovski (pureLiFi)</a:t>
            </a:r>
            <a:endParaRPr lang="en-GB" dirty="0"/>
          </a:p>
        </p:txBody>
      </p:sp>
    </p:spTree>
    <p:extLst>
      <p:ext uri="{BB962C8B-B14F-4D97-AF65-F5344CB8AC3E}">
        <p14:creationId xmlns:p14="http://schemas.microsoft.com/office/powerpoint/2010/main" val="279610848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E471B36-2F17-4F87-AB0D-A44E3B0556D4}" type="slidenum">
              <a:rPr lang="en-US" altLang="en-US" sz="1200" b="0"/>
              <a:pPr>
                <a:spcBef>
                  <a:spcPct val="0"/>
                </a:spcBef>
                <a:buFontTx/>
                <a:buNone/>
              </a:pPr>
              <a:t>91</a:t>
            </a:fld>
            <a:endParaRPr lang="en-US" altLang="en-US" sz="1200" b="0"/>
          </a:p>
        </p:txBody>
      </p:sp>
      <p:sp>
        <p:nvSpPr>
          <p:cNvPr id="21507" name="Rectangle 3"/>
          <p:cNvSpPr txBox="1">
            <a:spLocks noChangeArrowheads="1"/>
          </p:cNvSpPr>
          <p:nvPr/>
        </p:nvSpPr>
        <p:spPr bwMode="auto">
          <a:xfrm>
            <a:off x="2209800" y="1676400"/>
            <a:ext cx="7761288"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r>
              <a:rPr lang="en-GB" altLang="en-US" sz="1800"/>
              <a:t>Analytical channel model and blockage model discussion/approval</a:t>
            </a:r>
          </a:p>
          <a:p>
            <a:pPr lvl="1"/>
            <a:r>
              <a:rPr lang="en-GB" altLang="en-US" sz="1800"/>
              <a:t>Use of front-end models and relevance to channel model</a:t>
            </a:r>
          </a:p>
          <a:p>
            <a:pPr lvl="1"/>
            <a:r>
              <a:rPr lang="en-GB" altLang="en-US" sz="1800"/>
              <a:t>PHY evaluation metrics</a:t>
            </a:r>
          </a:p>
          <a:p>
            <a:pPr lvl="1"/>
            <a:r>
              <a:rPr lang="en-GB" altLang="en-US" sz="1800"/>
              <a:t>Evaluation Framework document discussion</a:t>
            </a:r>
          </a:p>
          <a:p>
            <a:pPr lvl="1"/>
            <a:r>
              <a:rPr lang="en-GB" altLang="en-US" sz="1800"/>
              <a:t>Consideration of potential PHY/MAC pre-proposals</a:t>
            </a:r>
          </a:p>
        </p:txBody>
      </p:sp>
      <p:sp>
        <p:nvSpPr>
          <p:cNvPr id="21508"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Plan for TGbb January Meeting</a:t>
            </a:r>
          </a:p>
        </p:txBody>
      </p:sp>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Nikola Serafimovski (pureLiFi)</a:t>
            </a:r>
            <a:endParaRPr lang="en-GB" dirty="0"/>
          </a:p>
        </p:txBody>
      </p:sp>
    </p:spTree>
    <p:extLst>
      <p:ext uri="{BB962C8B-B14F-4D97-AF65-F5344CB8AC3E}">
        <p14:creationId xmlns:p14="http://schemas.microsoft.com/office/powerpoint/2010/main" val="146907387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84E6B52-31E9-4602-B3AB-C14EF3109FBA}" type="slidenum">
              <a:rPr lang="en-US" altLang="en-US" sz="1200" b="0"/>
              <a:pPr>
                <a:spcBef>
                  <a:spcPct val="0"/>
                </a:spcBef>
                <a:buFontTx/>
                <a:buNone/>
              </a:pPr>
              <a:t>92</a:t>
            </a:fld>
            <a:endParaRPr lang="en-US" altLang="en-US" sz="1200" b="0"/>
          </a:p>
        </p:txBody>
      </p:sp>
      <p:sp>
        <p:nvSpPr>
          <p:cNvPr id="23555"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Simulation scenario approval</a:t>
            </a:r>
          </a:p>
        </p:txBody>
      </p:sp>
      <p:pic>
        <p:nvPicPr>
          <p:cNvPr id="2355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446213"/>
            <a:ext cx="6705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Nikola Serafimovski (pureLiFi)</a:t>
            </a:r>
            <a:endParaRPr lang="en-GB" dirty="0"/>
          </a:p>
        </p:txBody>
      </p:sp>
    </p:spTree>
    <p:extLst>
      <p:ext uri="{BB962C8B-B14F-4D97-AF65-F5344CB8AC3E}">
        <p14:creationId xmlns:p14="http://schemas.microsoft.com/office/powerpoint/2010/main" val="59774312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AF3AA13-9FBD-4B68-AA4B-4FE5676DE86F}" type="slidenum">
              <a:rPr lang="en-US" altLang="en-US" sz="1200" b="0"/>
              <a:pPr>
                <a:spcBef>
                  <a:spcPct val="0"/>
                </a:spcBef>
                <a:buFontTx/>
                <a:buNone/>
              </a:pPr>
              <a:t>93</a:t>
            </a:fld>
            <a:endParaRPr lang="en-US" altLang="en-US" sz="1200" b="0"/>
          </a:p>
        </p:txBody>
      </p:sp>
      <p:sp>
        <p:nvSpPr>
          <p:cNvPr id="25603"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Process Document Approval</a:t>
            </a:r>
          </a:p>
        </p:txBody>
      </p:sp>
      <p:pic>
        <p:nvPicPr>
          <p:cNvPr id="2560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1447800"/>
            <a:ext cx="6400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Nikola Serafimovski (pureLiFi)</a:t>
            </a:r>
            <a:endParaRPr lang="en-GB" dirty="0"/>
          </a:p>
        </p:txBody>
      </p:sp>
    </p:spTree>
    <p:extLst>
      <p:ext uri="{BB962C8B-B14F-4D97-AF65-F5344CB8AC3E}">
        <p14:creationId xmlns:p14="http://schemas.microsoft.com/office/powerpoint/2010/main" val="355995712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B191DB2-60F3-4BC7-9548-7C759A051F9A}" type="slidenum">
              <a:rPr lang="en-US" altLang="en-US" sz="1200" b="0"/>
              <a:pPr>
                <a:spcBef>
                  <a:spcPct val="0"/>
                </a:spcBef>
                <a:buFontTx/>
                <a:buNone/>
              </a:pPr>
              <a:t>94</a:t>
            </a:fld>
            <a:endParaRPr lang="en-US" altLang="en-US" sz="1200" b="0"/>
          </a:p>
        </p:txBody>
      </p:sp>
      <p:sp>
        <p:nvSpPr>
          <p:cNvPr id="27651"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Proposals Approval</a:t>
            </a:r>
          </a:p>
        </p:txBody>
      </p:sp>
      <p:pic>
        <p:nvPicPr>
          <p:cNvPr id="276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1300" y="1420813"/>
            <a:ext cx="6705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Nikola Serafimovski (pureLiFi)</a:t>
            </a:r>
            <a:endParaRPr lang="en-GB" dirty="0"/>
          </a:p>
        </p:txBody>
      </p:sp>
    </p:spTree>
    <p:extLst>
      <p:ext uri="{BB962C8B-B14F-4D97-AF65-F5344CB8AC3E}">
        <p14:creationId xmlns:p14="http://schemas.microsoft.com/office/powerpoint/2010/main" val="76249785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A7641C4-D363-473B-9A98-3F6043094D35}" type="slidenum">
              <a:rPr lang="en-US" altLang="en-US" sz="1200" b="0"/>
              <a:pPr>
                <a:spcBef>
                  <a:spcPct val="0"/>
                </a:spcBef>
                <a:buFontTx/>
                <a:buNone/>
              </a:pPr>
              <a:t>95</a:t>
            </a:fld>
            <a:endParaRPr lang="en-US" altLang="en-US" sz="1200" b="0"/>
          </a:p>
        </p:txBody>
      </p:sp>
      <p:sp>
        <p:nvSpPr>
          <p:cNvPr id="29699"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 request</a:t>
            </a:r>
          </a:p>
        </p:txBody>
      </p:sp>
      <p:pic>
        <p:nvPicPr>
          <p:cNvPr id="2970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5900" y="1371600"/>
            <a:ext cx="6680200"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idx="15"/>
          </p:nvPr>
        </p:nvSpPr>
        <p:spPr/>
        <p:txBody>
          <a:bodyPr/>
          <a:lstStyle/>
          <a:p>
            <a:r>
              <a:rPr lang="en-US" smtClean="0"/>
              <a:t>November 2018</a:t>
            </a:r>
            <a:endParaRPr lang="en-GB" dirty="0"/>
          </a:p>
        </p:txBody>
      </p:sp>
      <p:sp>
        <p:nvSpPr>
          <p:cNvPr id="3" name="Footer Placeholder 2"/>
          <p:cNvSpPr>
            <a:spLocks noGrp="1"/>
          </p:cNvSpPr>
          <p:nvPr>
            <p:ph type="ftr" idx="14"/>
          </p:nvPr>
        </p:nvSpPr>
        <p:spPr/>
        <p:txBody>
          <a:bodyPr/>
          <a:lstStyle/>
          <a:p>
            <a:r>
              <a:rPr lang="en-GB" smtClean="0"/>
              <a:t>Nikola Serafimovski (pureLiFi)</a:t>
            </a:r>
            <a:endParaRPr lang="en-GB" dirty="0"/>
          </a:p>
        </p:txBody>
      </p:sp>
    </p:spTree>
    <p:extLst>
      <p:ext uri="{BB962C8B-B14F-4D97-AF65-F5344CB8AC3E}">
        <p14:creationId xmlns:p14="http://schemas.microsoft.com/office/powerpoint/2010/main" val="171926750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2220913"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de-DE"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96</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BCS </a:t>
            </a:r>
            <a:r>
              <a:rPr lang="en-GB" dirty="0" smtClean="0"/>
              <a:t>SG </a:t>
            </a:r>
            <a:r>
              <a:rPr lang="en-GB" dirty="0"/>
              <a:t>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2018-11-15</a:t>
            </a:r>
          </a:p>
        </p:txBody>
      </p:sp>
      <p:graphicFrame>
        <p:nvGraphicFramePr>
          <p:cNvPr id="3075" name="Object 3"/>
          <p:cNvGraphicFramePr>
            <a:graphicFrameLocks noChangeAspect="1"/>
          </p:cNvGraphicFramePr>
          <p:nvPr>
            <p:extLst/>
          </p:nvPr>
        </p:nvGraphicFramePr>
        <p:xfrm>
          <a:off x="2035176" y="2286001"/>
          <a:ext cx="8050213" cy="2447925"/>
        </p:xfrm>
        <a:graphic>
          <a:graphicData uri="http://schemas.openxmlformats.org/presentationml/2006/ole">
            <mc:AlternateContent xmlns:mc="http://schemas.openxmlformats.org/markup-compatibility/2006">
              <mc:Choice xmlns:v="urn:schemas-microsoft-com:vml" Requires="v">
                <p:oleObj spid="_x0000_s49161" name="Document" r:id="rId4" imgW="8261444" imgH="2512721" progId="Word.Document.8">
                  <p:embed/>
                </p:oleObj>
              </mc:Choice>
              <mc:Fallback>
                <p:oleObj name="Document" r:id="rId4" imgW="8261444" imgH="2512721" progId="Word.Document.8">
                  <p:embed/>
                  <p:pic>
                    <p:nvPicPr>
                      <p:cNvPr id="0" name=""/>
                      <p:cNvPicPr>
                        <a:picLocks noChangeAspect="1" noChangeArrowheads="1"/>
                      </p:cNvPicPr>
                      <p:nvPr/>
                    </p:nvPicPr>
                    <p:blipFill>
                      <a:blip r:embed="rId5"/>
                      <a:srcRect/>
                      <a:stretch>
                        <a:fillRect/>
                      </a:stretch>
                    </p:blipFill>
                    <p:spPr bwMode="auto">
                      <a:xfrm>
                        <a:off x="2035176" y="2286001"/>
                        <a:ext cx="8050213" cy="2447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41172379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2220913" y="333375"/>
            <a:ext cx="2589203" cy="273050"/>
          </a:xfrm>
        </p:spPr>
        <p:txBody>
          <a:bodyPr/>
          <a:lstStyle/>
          <a:p>
            <a:r>
              <a:rPr lang="en-US" smtClean="0"/>
              <a:t>November 2018</a:t>
            </a:r>
            <a:endParaRPr lang="en-GB" dirty="0"/>
          </a:p>
        </p:txBody>
      </p:sp>
      <p:sp>
        <p:nvSpPr>
          <p:cNvPr id="5" name="Footer Placeholder 4"/>
          <p:cNvSpPr>
            <a:spLocks noGrp="1"/>
          </p:cNvSpPr>
          <p:nvPr>
            <p:ph type="ftr" idx="14"/>
          </p:nvPr>
        </p:nvSpPr>
        <p:spPr>
          <a:xfrm>
            <a:off x="7024694" y="6475414"/>
            <a:ext cx="3041644" cy="180975"/>
          </a:xfrm>
        </p:spPr>
        <p:txBody>
          <a:bodyPr/>
          <a:lstStyle/>
          <a:p>
            <a:r>
              <a:rPr lang="de-DE" smtClean="0"/>
              <a:t>Robert Stacey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97</a:t>
            </a:fld>
            <a:endParaRPr lang="en-GB"/>
          </a:p>
        </p:txBody>
      </p:sp>
      <p:sp>
        <p:nvSpPr>
          <p:cNvPr id="4097"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2209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Closing report for IEEE 802.11 BCS SG (Broadcast Services) for November 2018.</a:t>
            </a:r>
          </a:p>
        </p:txBody>
      </p:sp>
    </p:spTree>
    <p:extLst>
      <p:ext uri="{BB962C8B-B14F-4D97-AF65-F5344CB8AC3E}">
        <p14:creationId xmlns:p14="http://schemas.microsoft.com/office/powerpoint/2010/main" val="34239578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Work Completed this week</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Received feedback from other 802 groups on BCS PAR &amp; CSD</a:t>
            </a:r>
          </a:p>
          <a:p>
            <a:pPr lvl="1">
              <a:buFont typeface="Arial" panose="020B0604020202020204" pitchFamily="34" charset="0"/>
              <a:buChar char="•"/>
            </a:pPr>
            <a:r>
              <a:rPr lang="en-US" dirty="0"/>
              <a:t>Reviewed feedback from other IEEE 802 working groups</a:t>
            </a:r>
          </a:p>
          <a:p>
            <a:pPr lvl="1">
              <a:buFont typeface="Arial" panose="020B0604020202020204" pitchFamily="34" charset="0"/>
              <a:buChar char="•"/>
            </a:pPr>
            <a:r>
              <a:rPr lang="en-US" dirty="0"/>
              <a:t>Created responses to the feedback</a:t>
            </a:r>
          </a:p>
          <a:p>
            <a:pPr lvl="1">
              <a:buFont typeface="Arial" panose="020B0604020202020204" pitchFamily="34" charset="0"/>
              <a:buChar char="•"/>
            </a:pPr>
            <a:r>
              <a:rPr lang="en-US" dirty="0"/>
              <a:t>Revised and approved PAR &amp; CSD</a:t>
            </a:r>
          </a:p>
          <a:p>
            <a:pPr lvl="1">
              <a:buFont typeface="Arial" panose="020B0604020202020204" pitchFamily="34" charset="0"/>
              <a:buChar char="•"/>
            </a:pPr>
            <a:r>
              <a:rPr lang="en-US" dirty="0"/>
              <a:t>Teleconference scheduled for 4</a:t>
            </a:r>
            <a:r>
              <a:rPr lang="en-US" baseline="30000" dirty="0"/>
              <a:t>th</a:t>
            </a:r>
            <a:r>
              <a:rPr lang="en-US" dirty="0"/>
              <a:t> December 10 ET for 1 hour</a:t>
            </a:r>
          </a:p>
          <a:p>
            <a:pPr>
              <a:buFont typeface="Arial" panose="020B0604020202020204" pitchFamily="34" charset="0"/>
              <a:buChar char="•"/>
            </a:pPr>
            <a:r>
              <a:rPr lang="en-US" dirty="0"/>
              <a:t>Plans for January 2019</a:t>
            </a:r>
          </a:p>
          <a:p>
            <a:pPr lvl="1">
              <a:buFont typeface="Arial" panose="020B0604020202020204" pitchFamily="34" charset="0"/>
              <a:buChar char="•"/>
            </a:pPr>
            <a:r>
              <a:rPr lang="en-GB" dirty="0" smtClean="0"/>
              <a:t>Discussion </a:t>
            </a:r>
            <a:r>
              <a:rPr lang="en-GB" dirty="0"/>
              <a:t>of workplan and timeline</a:t>
            </a:r>
          </a:p>
          <a:p>
            <a:pPr lvl="1">
              <a:buFont typeface="Arial" panose="020B0604020202020204" pitchFamily="34" charset="0"/>
              <a:buChar char="•"/>
            </a:pPr>
            <a:r>
              <a:rPr lang="en-GB" dirty="0"/>
              <a:t>Use case and technical presentations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ußzeilenplatzhalter 4"/>
          <p:cNvSpPr>
            <a:spLocks noGrp="1"/>
          </p:cNvSpPr>
          <p:nvPr>
            <p:ph type="ftr" idx="14"/>
          </p:nvPr>
        </p:nvSpPr>
        <p:spPr/>
        <p:txBody>
          <a:bodyPr/>
          <a:lstStyle/>
          <a:p>
            <a:r>
              <a:rPr lang="de-DE" smtClean="0"/>
              <a:t>Robert Stacey (Intel)</a:t>
            </a:r>
            <a:endParaRPr lang="en-GB" dirty="0"/>
          </a:p>
        </p:txBody>
      </p:sp>
      <p:sp>
        <p:nvSpPr>
          <p:cNvPr id="6" name="Datumsplatzhalt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977893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4294967295"/>
          </p:nvPr>
        </p:nvSpPr>
        <p:spPr>
          <a:xfrm>
            <a:off x="9601201" y="6475413"/>
            <a:ext cx="466725" cy="182562"/>
          </a:xfrm>
          <a:prstGeom prst="rect">
            <a:avLst/>
          </a:prstGeom>
          <a:noFill/>
        </p:spPr>
        <p:txBody>
          <a:bodyPr/>
          <a:lstStyle/>
          <a:p>
            <a:r>
              <a:rPr lang="en-US" smtClean="0">
                <a:latin typeface="Times New Roman" charset="0"/>
              </a:rPr>
              <a:t>Robert Stacey (Intel)</a:t>
            </a:r>
            <a:endParaRPr lang="en-US" dirty="0">
              <a:latin typeface="Times New Roman" charset="0"/>
            </a:endParaRPr>
          </a:p>
        </p:txBody>
      </p:sp>
      <p:sp>
        <p:nvSpPr>
          <p:cNvPr id="1030" name="Rectangle 2"/>
          <p:cNvSpPr>
            <a:spLocks noGrp="1" noChangeArrowheads="1"/>
          </p:cNvSpPr>
          <p:nvPr>
            <p:ph type="title"/>
          </p:nvPr>
        </p:nvSpPr>
        <p:spPr>
          <a:xfrm>
            <a:off x="2209800" y="685800"/>
            <a:ext cx="7772400" cy="1066800"/>
          </a:xfrm>
          <a:noFill/>
        </p:spPr>
        <p:txBody>
          <a:bodyPr/>
          <a:lstStyle/>
          <a:p>
            <a:r>
              <a:rPr lang="en-US" dirty="0"/>
              <a:t>EHT Closing Report – November 2018</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2018-11-15</a:t>
            </a:r>
          </a:p>
        </p:txBody>
      </p:sp>
      <p:graphicFrame>
        <p:nvGraphicFramePr>
          <p:cNvPr id="1026" name="Object 11"/>
          <p:cNvGraphicFramePr>
            <a:graphicFrameLocks noChangeAspect="1"/>
          </p:cNvGraphicFramePr>
          <p:nvPr>
            <p:extLst/>
          </p:nvPr>
        </p:nvGraphicFramePr>
        <p:xfrm>
          <a:off x="2076451" y="2360614"/>
          <a:ext cx="7694613" cy="1068387"/>
        </p:xfrm>
        <a:graphic>
          <a:graphicData uri="http://schemas.openxmlformats.org/presentationml/2006/ole">
            <mc:AlternateContent xmlns:mc="http://schemas.openxmlformats.org/markup-compatibility/2006">
              <mc:Choice xmlns:v="urn:schemas-microsoft-com:vml" Requires="v">
                <p:oleObj spid="_x0000_s50185" name="Document" r:id="rId4" imgW="8521700" imgH="1181100" progId="Word.Document.8">
                  <p:embed/>
                </p:oleObj>
              </mc:Choice>
              <mc:Fallback>
                <p:oleObj name="Document" r:id="rId4" imgW="8521700" imgH="1181100" progId="Word.Document.8">
                  <p:embed/>
                  <p:pic>
                    <p:nvPicPr>
                      <p:cNvPr id="0" name=""/>
                      <p:cNvPicPr>
                        <a:picLocks noChangeAspect="1" noChangeArrowheads="1"/>
                      </p:cNvPicPr>
                      <p:nvPr/>
                    </p:nvPicPr>
                    <p:blipFill>
                      <a:blip r:embed="rId5"/>
                      <a:srcRect/>
                      <a:stretch>
                        <a:fillRect/>
                      </a:stretch>
                    </p:blipFill>
                    <p:spPr bwMode="auto">
                      <a:xfrm>
                        <a:off x="2076451" y="2360614"/>
                        <a:ext cx="7694613" cy="10683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a:t>Authors:</a:t>
            </a:r>
          </a:p>
        </p:txBody>
      </p:sp>
      <p:sp>
        <p:nvSpPr>
          <p:cNvPr id="2" name="Date Placeholder 1">
            <a:extLst>
              <a:ext uri="{FF2B5EF4-FFF2-40B4-BE49-F238E27FC236}">
                <a16:creationId xmlns="" xmlns:a16="http://schemas.microsoft.com/office/drawing/2014/main" id="{F851CB6F-A90E-4047-B9B5-BAA26AA9BD11}"/>
              </a:ext>
            </a:extLst>
          </p:cNvPr>
          <p:cNvSpPr>
            <a:spLocks noGrp="1"/>
          </p:cNvSpPr>
          <p:nvPr>
            <p:ph type="dt" sz="half" idx="4294967295"/>
          </p:nvPr>
        </p:nvSpPr>
        <p:spPr>
          <a:xfrm>
            <a:off x="2220913" y="332602"/>
            <a:ext cx="942566" cy="276999"/>
          </a:xfrm>
          <a:prstGeom prst="rect">
            <a:avLst/>
          </a:prstGeom>
        </p:spPr>
        <p:txBody>
          <a:bodyPr/>
          <a:lstStyle/>
          <a:p>
            <a:pPr>
              <a:defRPr/>
            </a:pPr>
            <a:r>
              <a:rPr lang="en-US" smtClean="0"/>
              <a:t>November 2018</a:t>
            </a:r>
            <a:endParaRPr lang="en-US"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Tree>
    <p:extLst>
      <p:ext uri="{BB962C8B-B14F-4D97-AF65-F5344CB8AC3E}">
        <p14:creationId xmlns:p14="http://schemas.microsoft.com/office/powerpoint/2010/main" val="3103577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1492</TotalTime>
  <Words>6823</Words>
  <Application>Microsoft Office PowerPoint</Application>
  <PresentationFormat>Widescreen</PresentationFormat>
  <Paragraphs>1486</Paragraphs>
  <Slides>116</Slides>
  <Notes>63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27" baseType="lpstr">
      <vt:lpstr>Arial Unicode MS</vt:lpstr>
      <vt:lpstr>MS Gothic</vt:lpstr>
      <vt:lpstr>MS PGothic</vt:lpstr>
      <vt:lpstr>Arial</vt:lpstr>
      <vt:lpstr>Calibri</vt:lpstr>
      <vt:lpstr>DejaVu Sans</vt:lpstr>
      <vt:lpstr>Droid Sans Fallback</vt:lpstr>
      <vt:lpstr>Gulim</vt:lpstr>
      <vt:lpstr>Times New Roman</vt:lpstr>
      <vt:lpstr>Office Theme</vt:lpstr>
      <vt:lpstr>Document</vt:lpstr>
      <vt:lpstr>802.11 WG November 2018 Closing Reports</vt:lpstr>
      <vt:lpstr>Abstract</vt:lpstr>
      <vt:lpstr>802.11 WG Editor’s Meeting (November 2018)</vt:lpstr>
      <vt:lpstr>Volunteer Editor Contacts</vt:lpstr>
      <vt:lpstr>802.11 Style Guide</vt:lpstr>
      <vt:lpstr>Editor Amendment Ordering</vt:lpstr>
      <vt:lpstr>Draft Development Snapshot</vt:lpstr>
      <vt:lpstr>MIB Style, Visio and Frame Practices</vt:lpstr>
      <vt:lpstr>PowerPoint Presentation</vt:lpstr>
      <vt:lpstr>PowerPoint Presentation</vt:lpstr>
      <vt:lpstr>802.11 AANI SC – November 2018</vt:lpstr>
      <vt:lpstr>Contributions </vt:lpstr>
      <vt:lpstr>PowerPoint Presentation</vt:lpstr>
      <vt:lpstr>Topics for Contribution</vt:lpstr>
      <vt:lpstr>ARC Closing Report </vt:lpstr>
      <vt:lpstr>Abstract</vt:lpstr>
      <vt:lpstr>Work Completed</vt:lpstr>
      <vt:lpstr>Work Completed (cont)</vt:lpstr>
      <vt:lpstr>Work Completed (cont)</vt:lpstr>
      <vt:lpstr>Work Completed (cont) – or not …</vt:lpstr>
      <vt:lpstr>Teleconference(s)</vt:lpstr>
      <vt:lpstr>January 2019 Plans</vt:lpstr>
      <vt:lpstr>PAR Review SC - Meeting Agenda and Comment slides   - November 2018 – Bangkok</vt:lpstr>
      <vt:lpstr>IEEE 802 PARs &amp; ICAIDs under consideration Nov 11-16, 2018, Bangkok, Thailand</vt:lpstr>
      <vt:lpstr>Par Review Comments</vt:lpstr>
      <vt:lpstr>802.3ca - Amendment: 25 Gb/s and 50 Gb/s Passive Optical Networks, PAR Modification &amp; Extension, PAR Modification, PAR Extension and CSD Modification </vt:lpstr>
      <vt:lpstr>802.3cp - Amendment: Bidirectional 10 Gb/s, 25 Gb/s, and 50 Gb/s Optical Access PHYs , PAR and CSD</vt:lpstr>
      <vt:lpstr>802.3cs – Amendment: Increased-reach Ethernet optical subscriber access (Super-PON) , PAR and CSD</vt:lpstr>
      <vt:lpstr>802.1CMde - Amendment: Enhancements for Fronthaul Interface, Synchronization, and Synchronization Standards, PAR and CSD</vt:lpstr>
      <vt:lpstr>802.1DF - Standard: Time-Sensitive Networking Profile for Service Provider Networks, PAR and CSD</vt:lpstr>
      <vt:lpstr>802.1DG - Standard: Time-Sensitive Networking Profile for Automotive In-Vehicle Ethernet Communications, PAR and CSD  </vt:lpstr>
      <vt:lpstr>802.19 -Recommended Practice -  Coexistence Methods for Sub-1 GHz Frequency Bands, PAR and CSD </vt:lpstr>
      <vt:lpstr>802.19.3 (cont) – Suggested change to 5.2 Scope</vt:lpstr>
      <vt:lpstr>802.19.3 (cont) changes to 5.5 Need</vt:lpstr>
      <vt:lpstr>802.19.3 5.6 Stakeholders</vt:lpstr>
      <vt:lpstr>802.19.3 CSD comments </vt:lpstr>
      <vt:lpstr>802.22 - Standard - Revision Project, PAR Extension</vt:lpstr>
      <vt:lpstr>802.22.3 - Standard - Spectrum Characterization and Occupancy Sensing, PAR Extension </vt:lpstr>
      <vt:lpstr>802.3 Industry Connections: New Ethernet Applications, ICAID and Background </vt:lpstr>
      <vt:lpstr>Responses From 802 WGs</vt:lpstr>
      <vt:lpstr>802.1 Responses</vt:lpstr>
      <vt:lpstr>802.3 Responses</vt:lpstr>
      <vt:lpstr>802.3 Responses</vt:lpstr>
      <vt:lpstr>802.3 Responses (Cont)</vt:lpstr>
      <vt:lpstr>802.3 Responses (Cont)</vt:lpstr>
      <vt:lpstr>802.3 Responses (Cont)</vt:lpstr>
      <vt:lpstr>802.3 Response (Cont)</vt:lpstr>
      <vt:lpstr>802.19 Responses</vt:lpstr>
      <vt:lpstr>802.22 Responses</vt:lpstr>
      <vt:lpstr>References:</vt:lpstr>
      <vt:lpstr>IEEE 802.11 Coexistence SC closing report in Bangkok in Nov 2018</vt:lpstr>
      <vt:lpstr>IEEE 802.11 Coexistence SC achieved its goals as an effective discussion forum for coexistence issues</vt:lpstr>
      <vt:lpstr>IEEE 802.11 Coexistence SC achieved its goals as an effective discussion forum for coexistence issues</vt:lpstr>
      <vt:lpstr>IEEE 802.11 Coexistence SC will continue its work in  St Louis in Jan 2019</vt:lpstr>
      <vt:lpstr>WNG SC Closing Report</vt:lpstr>
      <vt:lpstr>Abstract</vt:lpstr>
      <vt:lpstr>PowerPoint Presentation</vt:lpstr>
      <vt:lpstr>Summary (2/2)</vt:lpstr>
      <vt:lpstr>IEEE 802 JTC1 Standing Committee November 2018 (Bangkok) closing report</vt:lpstr>
      <vt:lpstr>IEEE 802 JTC1 SC focused on executing the PSDO process</vt:lpstr>
      <vt:lpstr>IEEE 802 JTC1 SC focused on executing the PSDO process</vt:lpstr>
      <vt:lpstr>IEEE 802 JTC1 SC will focus on executing the PSDO process in St Louis in January 2019</vt:lpstr>
      <vt:lpstr>TGmd November 2018 Closing Report</vt:lpstr>
      <vt:lpstr>Abstract</vt:lpstr>
      <vt:lpstr>Work completed this week  </vt:lpstr>
      <vt:lpstr>PowerPoint Presentation</vt:lpstr>
      <vt:lpstr>TGmd schedule </vt:lpstr>
      <vt:lpstr>References</vt:lpstr>
      <vt:lpstr>TGax November 2018 Closing Report</vt:lpstr>
      <vt:lpstr>Abstract</vt:lpstr>
      <vt:lpstr>Work Completed</vt:lpstr>
      <vt:lpstr>January 2019 Goals</vt:lpstr>
      <vt:lpstr>Telecons</vt:lpstr>
      <vt:lpstr>TGay November 2018 Closing Report</vt:lpstr>
      <vt:lpstr>Abstract</vt:lpstr>
      <vt:lpstr>PowerPoint Presentation</vt:lpstr>
      <vt:lpstr>PowerPoint Presentation</vt:lpstr>
      <vt:lpstr>PowerPoint Presentation</vt:lpstr>
      <vt:lpstr>TGaz Next Generation Positioning  Nov. Closing Report</vt:lpstr>
      <vt:lpstr>Abstract</vt:lpstr>
      <vt:lpstr>TG Status And Work Completed</vt:lpstr>
      <vt:lpstr>Goals For Jan. Meeting</vt:lpstr>
      <vt:lpstr>Teleconference Schedule</vt:lpstr>
      <vt:lpstr>2018 November  TGba Closing Report</vt:lpstr>
      <vt:lpstr>Work Completed</vt:lpstr>
      <vt:lpstr>Goals for January 2019</vt:lpstr>
      <vt:lpstr>Teleconference Call Schedule</vt:lpstr>
      <vt:lpstr>TGbb November 2018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BCS SG Closing Report</vt:lpstr>
      <vt:lpstr>Abstract</vt:lpstr>
      <vt:lpstr>Work Completed this week</vt:lpstr>
      <vt:lpstr>EHT Closing Report – November 2018</vt:lpstr>
      <vt:lpstr>Work Completed</vt:lpstr>
      <vt:lpstr>PowerPoint Presentation</vt:lpstr>
      <vt:lpstr>PowerPoint Presentation</vt:lpstr>
      <vt:lpstr>PowerPoint Presentation</vt:lpstr>
      <vt:lpstr>SPs</vt:lpstr>
      <vt:lpstr>NGV SG Closing Report – Bangkok, Thailand</vt:lpstr>
      <vt:lpstr>Abstract</vt:lpstr>
      <vt:lpstr>NGV SG Progress</vt:lpstr>
      <vt:lpstr>Submissions from the week</vt:lpstr>
      <vt:lpstr>Next Steps</vt:lpstr>
      <vt:lpstr>RTA TIG Closing Report</vt:lpstr>
      <vt:lpstr>Abstract</vt:lpstr>
      <vt:lpstr>Work Completed</vt:lpstr>
      <vt:lpstr>Timeline</vt:lpstr>
      <vt:lpstr>RTA TIG Teleconference Schedule</vt:lpstr>
      <vt:lpstr>Goals for January Interim</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72</cp:revision>
  <cp:lastPrinted>1601-01-01T00:00:00Z</cp:lastPrinted>
  <dcterms:created xsi:type="dcterms:W3CDTF">2018-05-10T15:59:06Z</dcterms:created>
  <dcterms:modified xsi:type="dcterms:W3CDTF">2018-11-15T14:09:40Z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2018-11-15 14:09:38Z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