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81" r:id="rId6"/>
    <p:sldId id="282" r:id="rId7"/>
    <p:sldId id="283" r:id="rId8"/>
    <p:sldId id="284" r:id="rId9"/>
    <p:sldId id="285" r:id="rId10"/>
    <p:sldId id="260" r:id="rId11"/>
    <p:sldId id="262" r:id="rId12"/>
    <p:sldId id="276" r:id="rId13"/>
    <p:sldId id="277" r:id="rId14"/>
    <p:sldId id="278" r:id="rId15"/>
    <p:sldId id="280" r:id="rId16"/>
    <p:sldId id="279"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p:cViewPr varScale="1">
        <p:scale>
          <a:sx n="98" d="100"/>
          <a:sy n="98" d="100"/>
        </p:scale>
        <p:origin x="106" y="12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802.11-18/0303r5</a:t>
            </a:r>
            <a:endParaRPr lang="en-US"/>
          </a:p>
        </p:txBody>
      </p:sp>
      <p:sp>
        <p:nvSpPr>
          <p:cNvPr id="5" name="Date Placeholder 4"/>
          <p:cNvSpPr>
            <a:spLocks noGrp="1"/>
          </p:cNvSpPr>
          <p:nvPr>
            <p:ph type="dt" idx="11"/>
          </p:nvPr>
        </p:nvSpPr>
        <p:spPr/>
        <p:txBody>
          <a:bodyPr/>
          <a:lstStyle/>
          <a:p>
            <a:pPr>
              <a:defRPr/>
            </a:pPr>
            <a:r>
              <a:rPr lang="en-US" smtClean="0"/>
              <a:t>March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11</a:t>
            </a:fld>
            <a:endParaRPr lang="en-US"/>
          </a:p>
        </p:txBody>
      </p:sp>
    </p:spTree>
    <p:extLst>
      <p:ext uri="{BB962C8B-B14F-4D97-AF65-F5344CB8AC3E}">
        <p14:creationId xmlns:p14="http://schemas.microsoft.com/office/powerpoint/2010/main" val="100526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802.11-18/1746r2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861-09-0ngv-ieee-802-11-ngv-sg-proposed-par.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a:t>
            </a:r>
            <a:r>
              <a:rPr lang="en-US" dirty="0" smtClean="0"/>
              <a:t>November 2018 </a:t>
            </a:r>
            <a:r>
              <a:rPr lang="en-US" dirty="0"/>
              <a:t>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2018-11-13</a:t>
            </a:r>
            <a:endParaRPr lang="en-GB" sz="2000" b="0" dirty="0"/>
          </a:p>
        </p:txBody>
      </p:sp>
      <p:sp>
        <p:nvSpPr>
          <p:cNvPr id="6" name="Date Placeholder 3"/>
          <p:cNvSpPr>
            <a:spLocks noGrp="1"/>
          </p:cNvSpPr>
          <p:nvPr>
            <p:ph type="dt" idx="10"/>
          </p:nvPr>
        </p:nvSpPr>
        <p:spPr/>
        <p:txBody>
          <a:bodyPr/>
          <a:lstStyle/>
          <a:p>
            <a:r>
              <a:rPr lang="en-US" smtClean="0"/>
              <a:t>November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85"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Tree>
    <p:extLst>
      <p:ext uri="{BB962C8B-B14F-4D97-AF65-F5344CB8AC3E}">
        <p14:creationId xmlns:p14="http://schemas.microsoft.com/office/powerpoint/2010/main" val="512769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Teleconferences</a:t>
            </a:r>
            <a:endParaRPr lang="en-US" dirty="0"/>
          </a:p>
        </p:txBody>
      </p:sp>
      <p:sp>
        <p:nvSpPr>
          <p:cNvPr id="5" name="Slide Number Placeholder 4"/>
          <p:cNvSpPr>
            <a:spLocks noGrp="1"/>
          </p:cNvSpPr>
          <p:nvPr>
            <p:ph type="sldNum" idx="12"/>
          </p:nvPr>
        </p:nvSpPr>
        <p:spPr/>
        <p:txBody>
          <a:bodyPr/>
          <a:lstStyle/>
          <a:p>
            <a:pPr>
              <a:defRPr/>
            </a:pPr>
            <a:r>
              <a:rPr lang="en-US" smtClean="0"/>
              <a:t>Slide </a:t>
            </a:r>
            <a:fld id="{EA664691-56C7-4D38-BFF3-A32E09E0A67B}" type="slidenum">
              <a:rPr lang="en-US" smtClean="0"/>
              <a:pPr>
                <a:defRPr/>
              </a:pPr>
              <a:t>11</a:t>
            </a:fld>
            <a:endParaRPr lang="en-US"/>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
        <p:nvSpPr>
          <p:cNvPr id="2" name="TextBox 1"/>
          <p:cNvSpPr txBox="1"/>
          <p:nvPr/>
        </p:nvSpPr>
        <p:spPr>
          <a:xfrm>
            <a:off x="838200" y="6076890"/>
            <a:ext cx="9753600" cy="400110"/>
          </a:xfrm>
          <a:prstGeom prst="rect">
            <a:avLst/>
          </a:prstGeom>
          <a:noFill/>
        </p:spPr>
        <p:txBody>
          <a:bodyPr wrap="square" rtlCol="0">
            <a:spAutoFit/>
          </a:bodyPr>
          <a:lstStyle/>
          <a:p>
            <a:r>
              <a:rPr lang="en-US" sz="2000" dirty="0" smtClean="0">
                <a:solidFill>
                  <a:schemeClr val="tx1"/>
                </a:solidFill>
              </a:rPr>
              <a:t>Moved: Mark Hamilton Seconded: Allan Jones Result: unanimous</a:t>
            </a:r>
            <a:endParaRPr lang="en-US" sz="2000" dirty="0">
              <a:solidFill>
                <a:schemeClr val="tx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683284660"/>
              </p:ext>
            </p:extLst>
          </p:nvPr>
        </p:nvGraphicFramePr>
        <p:xfrm>
          <a:off x="914402" y="1433105"/>
          <a:ext cx="10439397" cy="4719818"/>
        </p:xfrm>
        <a:graphic>
          <a:graphicData uri="http://schemas.openxmlformats.org/drawingml/2006/table">
            <a:tbl>
              <a:tblPr/>
              <a:tblGrid>
                <a:gridCol w="1066798"/>
                <a:gridCol w="6492764"/>
                <a:gridCol w="1279636"/>
                <a:gridCol w="1600199"/>
              </a:tblGrid>
              <a:tr h="292219">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dirty="0">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83513">
                <a:tc>
                  <a:txBody>
                    <a:bodyPr/>
                    <a:lstStyle/>
                    <a:p>
                      <a:pPr algn="l" fontAlgn="b"/>
                      <a:r>
                        <a:rPr lang="en-GB" sz="18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fr-FR" sz="1800" b="0" i="0" u="none" strike="noStrike" dirty="0" smtClean="0">
                          <a:solidFill>
                            <a:srgbClr val="000000"/>
                          </a:solidFill>
                          <a:effectLst/>
                          <a:latin typeface="Calibri" panose="020F0502020204030204" pitchFamily="34" charset="0"/>
                        </a:rPr>
                        <a:t>Tuesday </a:t>
                      </a:r>
                      <a:r>
                        <a:rPr lang="fr-FR" sz="1800" b="0" i="0" u="none" strike="noStrike" dirty="0" err="1" smtClean="0">
                          <a:solidFill>
                            <a:srgbClr val="000000"/>
                          </a:solidFill>
                          <a:effectLst/>
                          <a:latin typeface="Calibri" panose="020F0502020204030204" pitchFamily="34" charset="0"/>
                        </a:rPr>
                        <a:t>October</a:t>
                      </a:r>
                      <a:r>
                        <a:rPr lang="fr-FR" sz="1800" b="0" i="0" u="none" strike="noStrike" dirty="0" smtClean="0">
                          <a:solidFill>
                            <a:srgbClr val="000000"/>
                          </a:solidFill>
                          <a:effectLst/>
                          <a:latin typeface="Calibri" panose="020F0502020204030204" pitchFamily="34" charset="0"/>
                        </a:rPr>
                        <a:t> 9, </a:t>
                      </a:r>
                      <a:r>
                        <a:rPr lang="fr-FR" sz="1800" b="0" i="0" u="none" strike="noStrike" dirty="0" err="1" smtClean="0">
                          <a:solidFill>
                            <a:srgbClr val="000000"/>
                          </a:solidFill>
                          <a:effectLst/>
                          <a:latin typeface="Calibri" panose="020F0502020204030204" pitchFamily="34" charset="0"/>
                        </a:rPr>
                        <a:t>Monday</a:t>
                      </a:r>
                      <a:r>
                        <a:rPr lang="fr-FR" sz="1800" b="0" i="0" u="none" strike="noStrike" dirty="0" smtClean="0">
                          <a:solidFill>
                            <a:srgbClr val="000000"/>
                          </a:solidFill>
                          <a:effectLst/>
                          <a:latin typeface="Calibri" panose="020F0502020204030204" pitchFamily="34" charset="0"/>
                        </a:rPr>
                        <a:t> </a:t>
                      </a:r>
                      <a:r>
                        <a:rPr lang="fr-FR" sz="1800" b="0" i="0" u="none" strike="noStrike" dirty="0" err="1" smtClean="0">
                          <a:solidFill>
                            <a:srgbClr val="000000"/>
                          </a:solidFill>
                          <a:effectLst/>
                          <a:latin typeface="Calibri" panose="020F0502020204030204" pitchFamily="34" charset="0"/>
                        </a:rPr>
                        <a:t>November</a:t>
                      </a:r>
                      <a:r>
                        <a:rPr lang="fr-FR" sz="1800" b="0" i="0" u="none" strike="noStrike" baseline="0" dirty="0" smtClean="0">
                          <a:solidFill>
                            <a:srgbClr val="000000"/>
                          </a:solidFill>
                          <a:effectLst/>
                          <a:latin typeface="Calibri" panose="020F0502020204030204" pitchFamily="34" charset="0"/>
                        </a:rPr>
                        <a:t> 5</a:t>
                      </a:r>
                      <a:endParaRPr lang="fr-FR"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Noon ET</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a:solidFill>
                            <a:srgbClr val="000000"/>
                          </a:solidFill>
                          <a:effectLst/>
                          <a:latin typeface="Calibri" panose="020F0502020204030204" pitchFamily="34" charset="0"/>
                        </a:rPr>
                        <a:t>1 </a:t>
                      </a:r>
                      <a:r>
                        <a:rPr lang="en-GB" sz="1800" b="0" i="0" u="none" strike="noStrike" dirty="0" smtClean="0">
                          <a:solidFill>
                            <a:srgbClr val="000000"/>
                          </a:solidFill>
                          <a:effectLst/>
                          <a:latin typeface="Calibri" panose="020F0502020204030204" pitchFamily="34" charset="0"/>
                        </a:rPr>
                        <a:t>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37871">
                <a:tc>
                  <a:txBody>
                    <a:bodyPr/>
                    <a:lstStyle/>
                    <a:p>
                      <a:pPr algn="l" fontAlgn="b"/>
                      <a:r>
                        <a:rPr lang="en-GB" sz="1800" b="0" i="0" u="none" strike="noStrike" dirty="0" err="1" smtClean="0">
                          <a:solidFill>
                            <a:schemeClr val="tx1"/>
                          </a:solidFill>
                          <a:effectLst/>
                          <a:latin typeface="Calibri" panose="020F0502020204030204" pitchFamily="34" charset="0"/>
                        </a:rPr>
                        <a:t>TGmd</a:t>
                      </a:r>
                      <a:endParaRPr lang="en-GB" sz="1800" b="0" i="0" u="none" strike="noStrike" dirty="0">
                        <a:solidFill>
                          <a:schemeClr val="tx1"/>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800" b="0" i="0" u="none" strike="noStrike" baseline="0" dirty="0" smtClean="0">
                          <a:solidFill>
                            <a:srgbClr val="000000"/>
                          </a:solidFill>
                          <a:effectLst/>
                          <a:latin typeface="Calibri" panose="020F0502020204030204" pitchFamily="34" charset="0"/>
                        </a:rPr>
                        <a:t>Fridays: September 28, October 5, 12, 19, November 2</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286272">
                <a:tc>
                  <a:txBody>
                    <a:bodyPr/>
                    <a:lstStyle/>
                    <a:p>
                      <a:pPr algn="l" fontAlgn="b"/>
                      <a:r>
                        <a:rPr lang="en-GB" sz="1800" b="0" i="0" u="none" strike="noStrike" dirty="0" smtClean="0">
                          <a:solidFill>
                            <a:srgbClr val="000000"/>
                          </a:solidFill>
                          <a:effectLst/>
                          <a:latin typeface="Calibri" panose="020F0502020204030204" pitchFamily="34" charset="0"/>
                        </a:rPr>
                        <a:t>ARC</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800" b="0" i="0" u="none" strike="noStrike" dirty="0" smtClean="0">
                          <a:solidFill>
                            <a:srgbClr val="000000"/>
                          </a:solidFill>
                          <a:effectLst/>
                          <a:latin typeface="Calibri" panose="020F0502020204030204" pitchFamily="34" charset="0"/>
                        </a:rPr>
                        <a:t>Thursday:</a:t>
                      </a:r>
                      <a:r>
                        <a:rPr lang="en-GB" sz="1800" b="0" i="0" u="none" strike="noStrike" baseline="0" dirty="0" smtClean="0">
                          <a:solidFill>
                            <a:srgbClr val="000000"/>
                          </a:solidFill>
                          <a:effectLst/>
                          <a:latin typeface="Calibri" panose="020F0502020204030204" pitchFamily="34" charset="0"/>
                        </a:rPr>
                        <a:t> October 11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86272">
                <a:tc>
                  <a:txBody>
                    <a:bodyPr/>
                    <a:lstStyle/>
                    <a:p>
                      <a:pPr algn="l" fontAlgn="b"/>
                      <a:r>
                        <a:rPr lang="en-GB" sz="1800" b="0" i="0" u="none" strike="noStrike" dirty="0" smtClean="0">
                          <a:solidFill>
                            <a:srgbClr val="000000"/>
                          </a:solidFill>
                          <a:effectLst/>
                          <a:latin typeface="Calibri" panose="020F0502020204030204" pitchFamily="34" charset="0"/>
                        </a:rPr>
                        <a:t>AANI</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rPr>
                        <a:t>Thursday: October 11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494686">
                <a:tc>
                  <a:txBody>
                    <a:bodyPr/>
                    <a:lstStyle/>
                    <a:p>
                      <a:pPr algn="l" fontAlgn="b"/>
                      <a:r>
                        <a:rPr lang="en-GB" sz="1800" b="0" i="0" u="none" strike="noStrike" dirty="0" err="1" smtClean="0">
                          <a:solidFill>
                            <a:srgbClr val="000000"/>
                          </a:solidFill>
                          <a:effectLst/>
                          <a:latin typeface="Calibri" panose="020F0502020204030204" pitchFamily="34" charset="0"/>
                        </a:rPr>
                        <a:t>TGax</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800" b="0" i="0" u="none" strike="noStrike" kern="1200" baseline="0" dirty="0" smtClean="0">
                          <a:solidFill>
                            <a:schemeClr val="tx1"/>
                          </a:solidFill>
                          <a:effectLst/>
                          <a:latin typeface="Calibri" panose="020F0502020204030204" pitchFamily="34" charset="0"/>
                          <a:ea typeface="+mn-ea"/>
                          <a:cs typeface="+mn-cs"/>
                        </a:rPr>
                        <a:t>Thursdays: October 4, 18, November 1</a:t>
                      </a:r>
                    </a:p>
                    <a:p>
                      <a:pPr algn="l" fontAlgn="b"/>
                      <a:r>
                        <a:rPr lang="en-US" sz="1800" b="0" i="0" u="none" strike="noStrike" kern="1200" baseline="0" dirty="0" smtClean="0">
                          <a:solidFill>
                            <a:schemeClr val="tx1"/>
                          </a:solidFill>
                          <a:effectLst/>
                          <a:latin typeface="Calibri" panose="020F0502020204030204" pitchFamily="34" charset="0"/>
                          <a:ea typeface="+mn-ea"/>
                          <a:cs typeface="+mn-cs"/>
                        </a:rPr>
                        <a:t>Thursdays: September 27, October 11</a:t>
                      </a:r>
                      <a:endParaRPr lang="en-CA" sz="1800" b="0" i="0" u="none" strike="noStrike" kern="1200" baseline="0" dirty="0" smtClean="0">
                        <a:solidFill>
                          <a:schemeClr val="tx1"/>
                        </a:solidFill>
                        <a:effectLst/>
                        <a:latin typeface="Calibri" panose="020F0502020204030204" pitchFamily="34" charset="0"/>
                        <a:ea typeface="+mn-ea"/>
                        <a:cs typeface="+mn-cs"/>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a:t>
                      </a:r>
                    </a:p>
                    <a:p>
                      <a:pPr algn="ctr" fontAlgn="b"/>
                      <a:r>
                        <a:rPr lang="en-GB" sz="18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93792">
                <a:tc>
                  <a:txBody>
                    <a:bodyPr/>
                    <a:lstStyle/>
                    <a:p>
                      <a:pPr algn="l" fontAlgn="b"/>
                      <a:r>
                        <a:rPr lang="en-GB" sz="1800" b="0" i="0" u="none" strike="noStrike" dirty="0" err="1" smtClean="0">
                          <a:solidFill>
                            <a:srgbClr val="000000"/>
                          </a:solidFill>
                          <a:effectLst/>
                          <a:latin typeface="Calibri" panose="020F0502020204030204" pitchFamily="34" charset="0"/>
                        </a:rPr>
                        <a:t>TGay</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Wednesdays: September 19, 26, October 3, 10, 17, 31, November 7</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02657">
                <a:tc>
                  <a:txBody>
                    <a:bodyPr/>
                    <a:lstStyle/>
                    <a:p>
                      <a:pPr algn="l" fontAlgn="b"/>
                      <a:r>
                        <a:rPr lang="en-GB" sz="1800" b="0" i="0" u="none" strike="noStrike" dirty="0" err="1" smtClean="0">
                          <a:solidFill>
                            <a:srgbClr val="000000"/>
                          </a:solidFill>
                          <a:effectLst/>
                          <a:latin typeface="Calibri" panose="020F0502020204030204" pitchFamily="34" charset="0"/>
                        </a:rPr>
                        <a:t>TGaz</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800" b="0" i="0" u="none" strike="noStrike" dirty="0" smtClean="0">
                          <a:solidFill>
                            <a:srgbClr val="000000"/>
                          </a:solidFill>
                          <a:effectLst/>
                          <a:latin typeface="Calibri" panose="020F0502020204030204" pitchFamily="34" charset="0"/>
                        </a:rPr>
                        <a:t>Wednesdays:</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October 10, 31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44866">
                <a:tc>
                  <a:txBody>
                    <a:bodyPr/>
                    <a:lstStyle/>
                    <a:p>
                      <a:pPr algn="l" fontAlgn="b"/>
                      <a:r>
                        <a:rPr lang="en-GB" sz="1800" b="0" i="0" u="none" strike="noStrike" dirty="0" err="1" smtClean="0">
                          <a:solidFill>
                            <a:srgbClr val="000000"/>
                          </a:solidFill>
                          <a:effectLst/>
                          <a:latin typeface="Calibri" panose="020F0502020204030204" pitchFamily="34" charset="0"/>
                        </a:rPr>
                        <a:t>TGba</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rPr>
                        <a:t>Monday: November 5</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US" sz="1800" b="0" i="0" u="none" strike="noStrike" baseline="0" dirty="0" smtClean="0">
                          <a:solidFill>
                            <a:srgbClr val="000000"/>
                          </a:solidFill>
                          <a:effectLst/>
                          <a:latin typeface="Calibri" panose="020F0502020204030204" pitchFamily="34" charset="0"/>
                        </a:rPr>
                        <a:t>1.5 </a:t>
                      </a:r>
                      <a:r>
                        <a:rPr lang="en-US"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800" b="0" i="0" u="none" strike="noStrike" dirty="0" err="1" smtClean="0">
                          <a:solidFill>
                            <a:srgbClr val="000000"/>
                          </a:solidFill>
                          <a:effectLst/>
                          <a:latin typeface="Calibri" panose="020F0502020204030204" pitchFamily="34" charset="0"/>
                        </a:rPr>
                        <a:t>TGbb</a:t>
                      </a:r>
                      <a:endParaRPr lang="en-US"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800" b="0" i="0" u="none" strike="noStrike" dirty="0" smtClean="0">
                          <a:solidFill>
                            <a:srgbClr val="000000"/>
                          </a:solidFill>
                          <a:effectLst/>
                          <a:latin typeface="Calibri" panose="020F0502020204030204" pitchFamily="34" charset="0"/>
                        </a:rPr>
                        <a:t>October 5, 16, 30,</a:t>
                      </a:r>
                      <a:r>
                        <a:rPr lang="en-GB" sz="1800" b="0" i="0" u="none" strike="noStrike" baseline="0" dirty="0" smtClean="0">
                          <a:solidFill>
                            <a:srgbClr val="000000"/>
                          </a:solidFill>
                          <a:effectLst/>
                          <a:latin typeface="Calibri" panose="020F0502020204030204" pitchFamily="34" charset="0"/>
                        </a:rPr>
                        <a:t> November 6</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9:30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NGV</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800" b="0" i="0" u="none" strike="noStrike" dirty="0" smtClean="0">
                          <a:solidFill>
                            <a:srgbClr val="000000"/>
                          </a:solidFill>
                          <a:effectLst/>
                          <a:latin typeface="Calibri" panose="020F0502020204030204" pitchFamily="34" charset="0"/>
                        </a:rPr>
                        <a:t>October</a:t>
                      </a:r>
                      <a:r>
                        <a:rPr lang="en-US" sz="1800" b="0" i="0" u="none" strike="noStrike" baseline="0" dirty="0" smtClean="0">
                          <a:solidFill>
                            <a:srgbClr val="000000"/>
                          </a:solidFill>
                          <a:effectLst/>
                          <a:latin typeface="Calibri" panose="020F0502020204030204" pitchFamily="34" charset="0"/>
                        </a:rPr>
                        <a:t> 16</a:t>
                      </a:r>
                      <a:endParaRPr lang="en-US"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10:00</a:t>
                      </a:r>
                      <a:r>
                        <a:rPr lang="en-US" sz="1800" b="0" i="0" u="none" strike="noStrike" baseline="0" dirty="0" smtClean="0">
                          <a:solidFill>
                            <a:srgbClr val="000000"/>
                          </a:solidFill>
                          <a:effectLst/>
                          <a:latin typeface="Calibri" panose="020F0502020204030204" pitchFamily="34" charset="0"/>
                        </a:rPr>
                        <a:t>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baseline="0" dirty="0" smtClean="0">
                          <a:solidFill>
                            <a:srgbClr val="000000"/>
                          </a:solidFill>
                          <a:effectLst/>
                          <a:latin typeface="Calibri" panose="020F0502020204030204" pitchFamily="34" charset="0"/>
                        </a:rPr>
                        <a:t>2 </a:t>
                      </a:r>
                      <a:r>
                        <a:rPr lang="en-US"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BCS</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800" b="0" i="0" u="none" strike="noStrike" dirty="0" smtClean="0">
                          <a:solidFill>
                            <a:srgbClr val="000000"/>
                          </a:solidFill>
                          <a:effectLst/>
                          <a:latin typeface="Calibri" panose="020F0502020204030204" pitchFamily="34" charset="0"/>
                        </a:rPr>
                        <a:t>Tuesdays: November 20,</a:t>
                      </a:r>
                      <a:r>
                        <a:rPr lang="en-US" sz="1800" b="0" i="0" u="none" strike="noStrike" baseline="0" dirty="0" smtClean="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27 </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10:00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baseline="0" dirty="0" smtClean="0">
                          <a:solidFill>
                            <a:srgbClr val="000000"/>
                          </a:solidFill>
                          <a:effectLst/>
                          <a:latin typeface="Calibri" panose="020F0502020204030204" pitchFamily="34" charset="0"/>
                        </a:rPr>
                        <a:t>1 </a:t>
                      </a:r>
                      <a:r>
                        <a:rPr lang="en-US"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FD</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800" b="0" i="0" u="none" strike="noStrike" dirty="0" smtClean="0">
                          <a:solidFill>
                            <a:srgbClr val="000000"/>
                          </a:solidFill>
                          <a:effectLst/>
                          <a:latin typeface="Calibri" panose="020F0502020204030204" pitchFamily="34" charset="0"/>
                        </a:rPr>
                        <a:t>Tuesday: October 9</a:t>
                      </a:r>
                    </a:p>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Monday: October 29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RTA</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September 26, October 10,</a:t>
                      </a:r>
                      <a:r>
                        <a:rPr lang="en-US" sz="1800" b="0" i="0" u="none" strike="noStrike" baseline="0" dirty="0" smtClean="0">
                          <a:solidFill>
                            <a:srgbClr val="000000"/>
                          </a:solidFill>
                          <a:effectLst/>
                          <a:latin typeface="Calibri" panose="020F0502020204030204" pitchFamily="34" charset="0"/>
                        </a:rPr>
                        <a:t> 24</a:t>
                      </a:r>
                      <a:endParaRPr lang="en-US"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panose="020F0502020204030204" pitchFamily="34" charset="0"/>
                        </a:rPr>
                        <a:t>21:00</a:t>
                      </a:r>
                      <a:r>
                        <a:rPr lang="en-GB" sz="1800" b="0" i="0" u="none" strike="noStrike" baseline="0" dirty="0" smtClean="0">
                          <a:solidFill>
                            <a:srgbClr val="000000"/>
                          </a:solidFill>
                          <a:effectLst/>
                          <a:latin typeface="Calibri" panose="020F0502020204030204" pitchFamily="34" charset="0"/>
                        </a:rPr>
                        <a:t>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2552229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EHT SG </a:t>
            </a:r>
            <a:r>
              <a:rPr lang="en-US" dirty="0" err="1" smtClean="0"/>
              <a:t>recharter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Moved: </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6136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and BCS </a:t>
            </a:r>
            <a:r>
              <a:rPr lang="en-US" dirty="0" err="1" smtClean="0"/>
              <a:t>recharter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67768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a:t>
            </a:r>
            <a:r>
              <a:rPr lang="en-US" dirty="0" err="1" smtClean="0"/>
              <a:t>recirc</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76180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a:t>
            </a:r>
            <a:r>
              <a:rPr lang="en-US" dirty="0" err="1" smtClean="0"/>
              <a:t>coex</a:t>
            </a:r>
            <a:r>
              <a:rPr lang="en-US" dirty="0" smtClean="0"/>
              <a:t> doc</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49528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REVmd</a:t>
            </a:r>
            <a:r>
              <a:rPr lang="en-US" dirty="0" smtClean="0"/>
              <a:t> </a:t>
            </a:r>
            <a:r>
              <a:rPr lang="en-US" dirty="0" err="1" smtClean="0"/>
              <a:t>recirc</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761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802.11 sub-group motions that are brought to the </a:t>
            </a:r>
            <a:r>
              <a:rPr lang="en-US" b="0" dirty="0" smtClean="0"/>
              <a:t>November 2018 </a:t>
            </a:r>
            <a:r>
              <a:rPr lang="en-US" b="0" dirty="0"/>
              <a:t>802.11 WG plenary meetings and EC meetings.</a:t>
            </a:r>
          </a:p>
          <a:p>
            <a:endParaRPr lang="en-US" b="0" dirty="0" smtClean="0"/>
          </a:p>
          <a:p>
            <a:r>
              <a:rPr lang="en-US" b="0" dirty="0" smtClean="0"/>
              <a:t>Revisions</a:t>
            </a:r>
          </a:p>
          <a:p>
            <a:r>
              <a:rPr lang="en-US" b="0" dirty="0" smtClean="0"/>
              <a:t>R0 </a:t>
            </a:r>
            <a:r>
              <a:rPr lang="en-US" b="0" dirty="0" smtClean="0"/>
              <a:t>initial</a:t>
            </a:r>
          </a:p>
          <a:p>
            <a:r>
              <a:rPr lang="en-US" b="0" dirty="0" smtClean="0"/>
              <a:t>R1 Updated mid-week motions</a:t>
            </a:r>
          </a:p>
          <a:p>
            <a:r>
              <a:rPr lang="en-US" b="0" dirty="0" smtClean="0"/>
              <a:t>R2 Added NGV CSD motion (unchanged since September motion)</a:t>
            </a:r>
            <a:endParaRPr lang="en-US" b="0" dirty="0" smtClean="0"/>
          </a:p>
          <a:p>
            <a:endParaRPr lang="en-US" b="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Monday</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655442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Tree>
    <p:extLst>
      <p:ext uri="{BB962C8B-B14F-4D97-AF65-F5344CB8AC3E}">
        <p14:creationId xmlns:p14="http://schemas.microsoft.com/office/powerpoint/2010/main" val="2305777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AANI SC</a:t>
            </a:r>
            <a:endParaRPr lang="en-US" dirty="0"/>
          </a:p>
        </p:txBody>
      </p:sp>
      <p:sp>
        <p:nvSpPr>
          <p:cNvPr id="8" name="Content Placeholder 7"/>
          <p:cNvSpPr>
            <a:spLocks noGrp="1"/>
          </p:cNvSpPr>
          <p:nvPr>
            <p:ph idx="1"/>
          </p:nvPr>
        </p:nvSpPr>
        <p:spPr/>
        <p:txBody>
          <a:bodyPr/>
          <a:lstStyle/>
          <a:p>
            <a:r>
              <a:rPr lang="en-US" sz="2000" dirty="0"/>
              <a:t>Approve the liaison statement in </a:t>
            </a:r>
            <a:r>
              <a:rPr lang="en-US" sz="2000" dirty="0" smtClean="0"/>
              <a:t>11/18/1340r8 </a:t>
            </a:r>
            <a:r>
              <a:rPr lang="en-US" sz="2000" dirty="0"/>
              <a:t>from IEEE 802.11 to 3GPP and 3GPP SA TSG and copied to the 802 EC, 802.1, WFA, and WBA, providing the 802.11 study results benchmarking 802.11ax capabilities to meet some performance requirements of IMT-2020, granting the WG chair editorial license.</a:t>
            </a:r>
          </a:p>
          <a:p>
            <a:r>
              <a:rPr lang="en-US" sz="2000" dirty="0"/>
              <a:t> </a:t>
            </a:r>
          </a:p>
          <a:p>
            <a:pPr marL="0" indent="0"/>
            <a:r>
              <a:rPr lang="en-US" sz="2000" dirty="0" smtClean="0"/>
              <a:t>Moved </a:t>
            </a:r>
            <a:r>
              <a:rPr lang="en-US" sz="2000" dirty="0"/>
              <a:t>by Joseph Levy on behalf of AANI </a:t>
            </a:r>
            <a:r>
              <a:rPr lang="en-US" sz="2000" dirty="0" smtClean="0"/>
              <a:t>SC</a:t>
            </a:r>
          </a:p>
          <a:p>
            <a:pPr marL="0" indent="0"/>
            <a:r>
              <a:rPr lang="en-US" sz="2000" dirty="0" smtClean="0"/>
              <a:t>Seconded: Mark Hamilton</a:t>
            </a:r>
            <a:endParaRPr lang="en-US" sz="2000" dirty="0"/>
          </a:p>
          <a:p>
            <a:r>
              <a:rPr lang="en-US" sz="2000" dirty="0" smtClean="0"/>
              <a:t>Result: </a:t>
            </a:r>
            <a:r>
              <a:rPr lang="en-US" sz="2000" dirty="0"/>
              <a:t>	</a:t>
            </a:r>
            <a:r>
              <a:rPr lang="en-US" sz="2000" dirty="0" smtClean="0"/>
              <a:t>92/0/12</a:t>
            </a:r>
            <a:endParaRPr lang="en-US" sz="2000" dirty="0" smtClean="0"/>
          </a:p>
          <a:p>
            <a:endParaRPr lang="en-US" sz="2000" dirty="0" smtClean="0"/>
          </a:p>
          <a:p>
            <a:r>
              <a:rPr lang="en-US" sz="2000" dirty="0" smtClean="0"/>
              <a:t>Result </a:t>
            </a:r>
            <a:r>
              <a:rPr lang="en-US" sz="2000" dirty="0"/>
              <a:t>in the AANI SC: Y/N/A  19/0/0</a:t>
            </a:r>
          </a:p>
          <a:p>
            <a:r>
              <a:rPr lang="en-US" sz="2000" dirty="0" smtClean="0"/>
              <a:t>Results</a:t>
            </a:r>
            <a:r>
              <a:rPr lang="en-US" sz="2000" dirty="0"/>
              <a:t>: </a:t>
            </a:r>
            <a:r>
              <a:rPr lang="en-US" sz="2000" dirty="0" smtClean="0"/>
              <a:t>Note</a:t>
            </a:r>
            <a:r>
              <a:rPr lang="en-US" sz="2000" dirty="0"/>
              <a:t>: the red lined version of the LS, as modified during the AANI SC session (Monday PM2),  is available in: 11-18/1340r5 </a:t>
            </a:r>
          </a:p>
          <a:p>
            <a:endParaRPr lang="en-US" sz="2000"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20050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PAR</a:t>
            </a:r>
            <a:endParaRPr lang="en-US" dirty="0"/>
          </a:p>
        </p:txBody>
      </p:sp>
      <p:sp>
        <p:nvSpPr>
          <p:cNvPr id="3" name="Content Placeholder 2"/>
          <p:cNvSpPr>
            <a:spLocks noGrp="1"/>
          </p:cNvSpPr>
          <p:nvPr>
            <p:ph idx="1"/>
          </p:nvPr>
        </p:nvSpPr>
        <p:spPr>
          <a:xfrm>
            <a:off x="914401" y="1751014"/>
            <a:ext cx="10361084" cy="4343401"/>
          </a:xfrm>
        </p:spPr>
        <p:txBody>
          <a:bodyPr/>
          <a:lstStyle/>
          <a:p>
            <a:r>
              <a:rPr lang="en-US" dirty="0"/>
              <a:t>Believing that the PAR contained in the document referenced below meets IEEE-SA guidelines,</a:t>
            </a:r>
          </a:p>
          <a:p>
            <a:r>
              <a:rPr lang="en-US" dirty="0"/>
              <a:t>request that the PAR contained in </a:t>
            </a:r>
            <a:r>
              <a:rPr lang="en-US" dirty="0" smtClean="0">
                <a:solidFill>
                  <a:schemeClr val="tx1"/>
                </a:solidFill>
              </a:rPr>
              <a:t>11-18/0825r9</a:t>
            </a:r>
            <a:r>
              <a:rPr lang="en-US" dirty="0" smtClean="0"/>
              <a:t> </a:t>
            </a:r>
            <a:r>
              <a:rPr lang="en-US" dirty="0"/>
              <a:t>be posted to the IEEE 802 Executive Committee (EC) agenda for WG 802 preview and EC approval to submit to </a:t>
            </a:r>
            <a:r>
              <a:rPr lang="en-US" dirty="0" err="1"/>
              <a:t>NesCom</a:t>
            </a:r>
            <a:r>
              <a:rPr lang="en-US" dirty="0"/>
              <a:t>.</a:t>
            </a:r>
          </a:p>
          <a:p>
            <a:endParaRPr lang="en-US" dirty="0"/>
          </a:p>
          <a:p>
            <a:r>
              <a:rPr lang="en-US" dirty="0" smtClean="0"/>
              <a:t>Moved on </a:t>
            </a:r>
            <a:r>
              <a:rPr lang="en-US" dirty="0"/>
              <a:t>behalf of the SG by </a:t>
            </a:r>
            <a:r>
              <a:rPr lang="en-US" dirty="0" smtClean="0"/>
              <a:t>Stephen McCann</a:t>
            </a:r>
          </a:p>
          <a:p>
            <a:r>
              <a:rPr lang="en-US" dirty="0" smtClean="0"/>
              <a:t>Seconded</a:t>
            </a:r>
            <a:r>
              <a:rPr lang="en-US" dirty="0" smtClean="0"/>
              <a:t>: Xiaofei Wang</a:t>
            </a:r>
            <a:endParaRPr lang="en-US" dirty="0" smtClean="0"/>
          </a:p>
          <a:p>
            <a:r>
              <a:rPr lang="en-US" dirty="0" smtClean="0"/>
              <a:t>Result</a:t>
            </a:r>
            <a:r>
              <a:rPr lang="en-US" dirty="0" smtClean="0"/>
              <a:t>: 77/0/17</a:t>
            </a:r>
            <a:endParaRPr lang="en-US" dirty="0" smtClean="0"/>
          </a:p>
          <a:p>
            <a:endParaRPr lang="en-US" dirty="0" smtClean="0"/>
          </a:p>
          <a:p>
            <a:r>
              <a:rPr lang="en-US" dirty="0" smtClean="0"/>
              <a:t>BCS SG vote: </a:t>
            </a:r>
            <a:r>
              <a:rPr lang="en-US" dirty="0" smtClean="0"/>
              <a:t>6/0/0</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215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11-18/0826r9</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a:t>Moved on behalf of the SG by </a:t>
            </a:r>
            <a:r>
              <a:rPr lang="en-US" dirty="0" smtClean="0"/>
              <a:t>Stephen </a:t>
            </a:r>
            <a:r>
              <a:rPr lang="en-US" dirty="0" smtClean="0"/>
              <a:t>McCann</a:t>
            </a:r>
            <a:endParaRPr lang="en-US" dirty="0"/>
          </a:p>
          <a:p>
            <a:r>
              <a:rPr lang="en-US" dirty="0"/>
              <a:t>Seconded</a:t>
            </a:r>
            <a:r>
              <a:rPr lang="en-US" dirty="0" smtClean="0"/>
              <a:t>: Hiroshi Mano</a:t>
            </a:r>
            <a:endParaRPr lang="en-US" dirty="0"/>
          </a:p>
          <a:p>
            <a:r>
              <a:rPr lang="en-US" dirty="0"/>
              <a:t>Result</a:t>
            </a:r>
            <a:r>
              <a:rPr lang="en-US" dirty="0" smtClean="0"/>
              <a:t>: 74/0/8</a:t>
            </a:r>
            <a:endParaRPr lang="en-US" dirty="0" smtClean="0"/>
          </a:p>
          <a:p>
            <a:endParaRPr lang="en-US" dirty="0"/>
          </a:p>
          <a:p>
            <a:r>
              <a:rPr lang="en-US" dirty="0" smtClean="0"/>
              <a:t>BCS SG vote</a:t>
            </a:r>
            <a:r>
              <a:rPr lang="en-US" dirty="0" smtClean="0"/>
              <a:t>: 6/0/0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1970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PAR</a:t>
            </a:r>
            <a:endParaRPr lang="en-US" dirty="0"/>
          </a:p>
        </p:txBody>
      </p:sp>
      <p:sp>
        <p:nvSpPr>
          <p:cNvPr id="3" name="Content Placeholder 2"/>
          <p:cNvSpPr>
            <a:spLocks noGrp="1"/>
          </p:cNvSpPr>
          <p:nvPr>
            <p:ph idx="1"/>
          </p:nvPr>
        </p:nvSpPr>
        <p:spPr>
          <a:xfrm>
            <a:off x="914401" y="1830391"/>
            <a:ext cx="10361084" cy="4264024"/>
          </a:xfrm>
        </p:spPr>
        <p:txBody>
          <a:bodyPr/>
          <a:lstStyle/>
          <a:p>
            <a:r>
              <a:rPr lang="en-US" dirty="0" smtClean="0"/>
              <a:t>Believing that </a:t>
            </a:r>
            <a:r>
              <a:rPr lang="en-US" dirty="0"/>
              <a:t>the PAR contained in the document referenced below meets IEEE-SA guidelines, </a:t>
            </a:r>
            <a:endParaRPr lang="en-US" dirty="0" smtClean="0"/>
          </a:p>
          <a:p>
            <a:r>
              <a:rPr lang="en-US" dirty="0" smtClean="0"/>
              <a:t>request </a:t>
            </a:r>
            <a:r>
              <a:rPr lang="en-US" dirty="0"/>
              <a:t>that the PAR contained in </a:t>
            </a:r>
            <a:r>
              <a:rPr lang="en-US" dirty="0">
                <a:hlinkClick r:id="rId2"/>
              </a:rPr>
              <a:t>https://</a:t>
            </a:r>
            <a:r>
              <a:rPr lang="en-US" dirty="0" smtClean="0">
                <a:hlinkClick r:id="rId2"/>
              </a:rPr>
              <a:t>mentor.ieee.org/802.11/dcn/18/11-18-0861-09-0ngv-ieee-802-11-ngv-sg-proposed-par.docx</a:t>
            </a:r>
            <a:r>
              <a:rPr lang="en-US" dirty="0" smtClean="0"/>
              <a:t> be </a:t>
            </a:r>
            <a:r>
              <a:rPr lang="en-US" dirty="0"/>
              <a:t>posted to the IEEE 802 Executive Committee (EC) agenda for EC approval to submit to </a:t>
            </a:r>
            <a:r>
              <a:rPr lang="en-US" dirty="0" err="1"/>
              <a:t>NesCom</a:t>
            </a:r>
            <a:r>
              <a:rPr lang="en-US" dirty="0"/>
              <a:t>.</a:t>
            </a:r>
          </a:p>
          <a:p>
            <a:r>
              <a:rPr lang="en-US" dirty="0" smtClean="0"/>
              <a:t>Moved on behalf of the SG by Bo Sun</a:t>
            </a:r>
          </a:p>
          <a:p>
            <a:r>
              <a:rPr lang="en-US" dirty="0" smtClean="0"/>
              <a:t>Seconded: Michael Fischer</a:t>
            </a:r>
          </a:p>
          <a:p>
            <a:r>
              <a:rPr lang="en-US" dirty="0" smtClean="0"/>
              <a:t>Result: 105/0/5</a:t>
            </a:r>
          </a:p>
          <a:p>
            <a:endParaRPr lang="en-US" dirty="0"/>
          </a:p>
          <a:p>
            <a:r>
              <a:rPr lang="en-US" dirty="0" smtClean="0"/>
              <a:t>NGV SG vote: Moved: Qinghua Li; Seconded: Rui Yang; Result</a:t>
            </a:r>
            <a:r>
              <a:rPr lang="en-US" dirty="0"/>
              <a:t>: </a:t>
            </a:r>
            <a:r>
              <a:rPr lang="en-US" dirty="0" smtClean="0"/>
              <a:t>35Y/0N/2A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5891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11-18/0862r3</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smtClean="0"/>
              <a:t>Moved: Bo </a:t>
            </a:r>
            <a:r>
              <a:rPr lang="en-US" dirty="0" smtClean="0"/>
              <a:t>Sun</a:t>
            </a:r>
          </a:p>
          <a:p>
            <a:r>
              <a:rPr lang="en-US" dirty="0" smtClean="0"/>
              <a:t>Seconded: James </a:t>
            </a:r>
            <a:r>
              <a:rPr lang="en-US" dirty="0" err="1" smtClean="0"/>
              <a:t>Lepp</a:t>
            </a:r>
            <a:endParaRPr lang="en-US" dirty="0" smtClean="0"/>
          </a:p>
          <a:p>
            <a:r>
              <a:rPr lang="en-US" dirty="0" smtClean="0"/>
              <a:t>Result: 100/0/5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846714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11599</TotalTime>
  <Words>772</Words>
  <Application>Microsoft Office PowerPoint</Application>
  <PresentationFormat>Widescreen</PresentationFormat>
  <Paragraphs>187</Paragraphs>
  <Slides>16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 Unicode MS</vt:lpstr>
      <vt:lpstr>MS Gothic</vt:lpstr>
      <vt:lpstr>Calibri</vt:lpstr>
      <vt:lpstr>Times New Roman</vt:lpstr>
      <vt:lpstr>Office Theme</vt:lpstr>
      <vt:lpstr>Document</vt:lpstr>
      <vt:lpstr>802.11 November 2018 WG Motions</vt:lpstr>
      <vt:lpstr>Abstract</vt:lpstr>
      <vt:lpstr>Monday</vt:lpstr>
      <vt:lpstr>Wednesday</vt:lpstr>
      <vt:lpstr>AANI SC</vt:lpstr>
      <vt:lpstr>BCS PAR</vt:lpstr>
      <vt:lpstr>BCS CSD</vt:lpstr>
      <vt:lpstr>NGV PAR</vt:lpstr>
      <vt:lpstr>NGV CSD</vt:lpstr>
      <vt:lpstr>Friday</vt:lpstr>
      <vt:lpstr>Teleconferences</vt:lpstr>
      <vt:lpstr>EHT SG recharter</vt:lpstr>
      <vt:lpstr>NGV and BCS recharter</vt:lpstr>
      <vt:lpstr>TGax recirc</vt:lpstr>
      <vt:lpstr>TGax coex doc</vt:lpstr>
      <vt:lpstr>REVmd recirc</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March 2018 WG Motions</dc:title>
  <dc:creator>Stacey, Robert</dc:creator>
  <cp:keywords>CTPClassification=CTP_PUBLIC:VisualMarkings=, CTPClassification=CTP_NT</cp:keywords>
  <cp:lastModifiedBy>Stacey, Robert</cp:lastModifiedBy>
  <cp:revision>195</cp:revision>
  <cp:lastPrinted>1601-01-01T00:00:00Z</cp:lastPrinted>
  <dcterms:created xsi:type="dcterms:W3CDTF">2018-05-10T16:45:22Z</dcterms:created>
  <dcterms:modified xsi:type="dcterms:W3CDTF">2018-11-14T04:13:58Z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2018-11-14 04:13:58Z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