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81" r:id="rId6"/>
    <p:sldId id="282" r:id="rId7"/>
    <p:sldId id="283" r:id="rId8"/>
    <p:sldId id="284" r:id="rId9"/>
    <p:sldId id="260" r:id="rId10"/>
    <p:sldId id="262" r:id="rId11"/>
    <p:sldId id="276" r:id="rId12"/>
    <p:sldId id="277" r:id="rId13"/>
    <p:sldId id="278" r:id="rId14"/>
    <p:sldId id="280" r:id="rId15"/>
    <p:sldId id="279"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78" autoAdjust="0"/>
    <p:restoredTop sz="94660"/>
  </p:normalViewPr>
  <p:slideViewPr>
    <p:cSldViewPr>
      <p:cViewPr varScale="1">
        <p:scale>
          <a:sx n="89" d="100"/>
          <a:sy n="89" d="100"/>
        </p:scale>
        <p:origin x="163"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802.11-18/0303r5</a:t>
            </a:r>
            <a:endParaRPr lang="en-US"/>
          </a:p>
        </p:txBody>
      </p:sp>
      <p:sp>
        <p:nvSpPr>
          <p:cNvPr id="5" name="Date Placeholder 4"/>
          <p:cNvSpPr>
            <a:spLocks noGrp="1"/>
          </p:cNvSpPr>
          <p:nvPr>
            <p:ph type="dt" idx="11"/>
          </p:nvPr>
        </p:nvSpPr>
        <p:spPr/>
        <p:txBody>
          <a:bodyPr/>
          <a:lstStyle/>
          <a:p>
            <a:pPr>
              <a:defRPr/>
            </a:pPr>
            <a:r>
              <a:rPr lang="en-US" smtClean="0"/>
              <a:t>March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10</a:t>
            </a:fld>
            <a:endParaRPr lang="en-US"/>
          </a:p>
        </p:txBody>
      </p:sp>
    </p:spTree>
    <p:extLst>
      <p:ext uri="{BB962C8B-B14F-4D97-AF65-F5344CB8AC3E}">
        <p14:creationId xmlns:p14="http://schemas.microsoft.com/office/powerpoint/2010/main" val="10052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802.11-18/1746r1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November 2018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2018-11-13</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79"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Teleconferences</a:t>
            </a:r>
            <a:endParaRPr lang="en-US" dirty="0"/>
          </a:p>
        </p:txBody>
      </p:sp>
      <p:sp>
        <p:nvSpPr>
          <p:cNvPr id="5" name="Slide Number Placeholder 4"/>
          <p:cNvSpPr>
            <a:spLocks noGrp="1"/>
          </p:cNvSpPr>
          <p:nvPr>
            <p:ph type="sldNum" idx="12"/>
          </p:nvPr>
        </p:nvSpPr>
        <p:spPr/>
        <p:txBody>
          <a:bodyPr/>
          <a:lstStyle/>
          <a:p>
            <a:pPr>
              <a:defRPr/>
            </a:pPr>
            <a:r>
              <a:rPr lang="en-US" smtClean="0"/>
              <a:t>Slide </a:t>
            </a:r>
            <a:fld id="{EA664691-56C7-4D38-BFF3-A32E09E0A67B}" type="slidenum">
              <a:rPr lang="en-US" smtClean="0"/>
              <a:pPr>
                <a:defRPr/>
              </a:pPr>
              <a:t>10</a:t>
            </a:fld>
            <a:endParaRPr lang="en-US"/>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smtClean="0">
                <a:solidFill>
                  <a:schemeClr val="tx1"/>
                </a:solidFill>
              </a:rPr>
              <a:t>Moved: Mark Hamilton Seconded: Allan Jones Result: unanimous</a:t>
            </a:r>
            <a:endParaRPr lang="en-US" sz="2000" dirty="0">
              <a:solidFill>
                <a:schemeClr val="tx1"/>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683284660"/>
              </p:ext>
            </p:extLst>
          </p:nvPr>
        </p:nvGraphicFramePr>
        <p:xfrm>
          <a:off x="914402" y="1433105"/>
          <a:ext cx="10439397" cy="4719818"/>
        </p:xfrm>
        <a:graphic>
          <a:graphicData uri="http://schemas.openxmlformats.org/drawingml/2006/table">
            <a:tbl>
              <a:tblPr/>
              <a:tblGrid>
                <a:gridCol w="1066798"/>
                <a:gridCol w="6492764"/>
                <a:gridCol w="1279636"/>
                <a:gridCol w="1600199"/>
              </a:tblGrid>
              <a:tr h="292219">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83513">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800" b="0" i="0" u="none" strike="noStrike" dirty="0" smtClean="0">
                          <a:solidFill>
                            <a:srgbClr val="000000"/>
                          </a:solidFill>
                          <a:effectLst/>
                          <a:latin typeface="Calibri" panose="020F0502020204030204" pitchFamily="34" charset="0"/>
                        </a:rPr>
                        <a:t>Tuesday </a:t>
                      </a:r>
                      <a:r>
                        <a:rPr lang="fr-FR" sz="1800" b="0" i="0" u="none" strike="noStrike" dirty="0" err="1" smtClean="0">
                          <a:solidFill>
                            <a:srgbClr val="000000"/>
                          </a:solidFill>
                          <a:effectLst/>
                          <a:latin typeface="Calibri" panose="020F0502020204030204" pitchFamily="34" charset="0"/>
                        </a:rPr>
                        <a:t>October</a:t>
                      </a:r>
                      <a:r>
                        <a:rPr lang="fr-FR" sz="1800" b="0" i="0" u="none" strike="noStrike" dirty="0" smtClean="0">
                          <a:solidFill>
                            <a:srgbClr val="000000"/>
                          </a:solidFill>
                          <a:effectLst/>
                          <a:latin typeface="Calibri" panose="020F0502020204030204" pitchFamily="34" charset="0"/>
                        </a:rPr>
                        <a:t> 9, </a:t>
                      </a:r>
                      <a:r>
                        <a:rPr lang="fr-FR" sz="1800" b="0" i="0" u="none" strike="noStrike" dirty="0" err="1" smtClean="0">
                          <a:solidFill>
                            <a:srgbClr val="000000"/>
                          </a:solidFill>
                          <a:effectLst/>
                          <a:latin typeface="Calibri" panose="020F0502020204030204" pitchFamily="34" charset="0"/>
                        </a:rPr>
                        <a:t>Monday</a:t>
                      </a:r>
                      <a:r>
                        <a:rPr lang="fr-FR" sz="1800" b="0" i="0" u="none" strike="noStrike" dirty="0" smtClean="0">
                          <a:solidFill>
                            <a:srgbClr val="000000"/>
                          </a:solidFill>
                          <a:effectLst/>
                          <a:latin typeface="Calibri" panose="020F0502020204030204" pitchFamily="34" charset="0"/>
                        </a:rPr>
                        <a:t> </a:t>
                      </a:r>
                      <a:r>
                        <a:rPr lang="fr-FR" sz="1800" b="0" i="0" u="none" strike="noStrike" dirty="0" err="1" smtClean="0">
                          <a:solidFill>
                            <a:srgbClr val="000000"/>
                          </a:solidFill>
                          <a:effectLst/>
                          <a:latin typeface="Calibri" panose="020F0502020204030204" pitchFamily="34" charset="0"/>
                        </a:rPr>
                        <a:t>November</a:t>
                      </a:r>
                      <a:r>
                        <a:rPr lang="fr-FR" sz="1800" b="0" i="0" u="none" strike="noStrike" baseline="0" dirty="0" smtClean="0">
                          <a:solidFill>
                            <a:srgbClr val="000000"/>
                          </a:solidFill>
                          <a:effectLst/>
                          <a:latin typeface="Calibri" panose="020F0502020204030204" pitchFamily="34" charset="0"/>
                        </a:rPr>
                        <a:t> 5</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37871">
                <a:tc>
                  <a:txBody>
                    <a:bodyPr/>
                    <a:lstStyle/>
                    <a:p>
                      <a:pPr algn="l" fontAlgn="b"/>
                      <a:r>
                        <a:rPr lang="en-GB" sz="1800" b="0" i="0" u="none" strike="noStrike" dirty="0" err="1" smtClean="0">
                          <a:solidFill>
                            <a:schemeClr val="tx1"/>
                          </a:solidFill>
                          <a:effectLst/>
                          <a:latin typeface="Calibri" panose="020F0502020204030204" pitchFamily="34" charset="0"/>
                        </a:rPr>
                        <a:t>TGmd</a:t>
                      </a:r>
                      <a:endParaRPr lang="en-GB" sz="18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800" b="0" i="0" u="none" strike="noStrike" baseline="0" dirty="0" smtClean="0">
                          <a:solidFill>
                            <a:srgbClr val="000000"/>
                          </a:solidFill>
                          <a:effectLst/>
                          <a:latin typeface="Calibri" panose="020F0502020204030204" pitchFamily="34" charset="0"/>
                        </a:rPr>
                        <a:t>Fridays: September 28, October 5, 12, 19, November 2</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286272">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Thursday:</a:t>
                      </a:r>
                      <a:r>
                        <a:rPr lang="en-GB" sz="1800" b="0" i="0" u="none" strike="noStrike" baseline="0" dirty="0" smtClean="0">
                          <a:solidFill>
                            <a:srgbClr val="000000"/>
                          </a:solidFill>
                          <a:effectLst/>
                          <a:latin typeface="Calibri" panose="020F0502020204030204" pitchFamily="34" charset="0"/>
                        </a:rPr>
                        <a:t> October 11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86272">
                <a:tc>
                  <a:txBody>
                    <a:bodyPr/>
                    <a:lstStyle/>
                    <a:p>
                      <a:pPr algn="l" fontAlgn="b"/>
                      <a:r>
                        <a:rPr lang="en-GB" sz="1800" b="0" i="0" u="none" strike="noStrike" dirty="0" smtClean="0">
                          <a:solidFill>
                            <a:srgbClr val="000000"/>
                          </a:solidFill>
                          <a:effectLst/>
                          <a:latin typeface="Calibri" panose="020F0502020204030204" pitchFamily="34" charset="0"/>
                        </a:rPr>
                        <a:t>AANI</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Thursday: October 11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494686">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800" b="0" i="0" u="none" strike="noStrike" kern="1200" baseline="0" dirty="0" smtClean="0">
                          <a:solidFill>
                            <a:schemeClr val="tx1"/>
                          </a:solidFill>
                          <a:effectLst/>
                          <a:latin typeface="Calibri" panose="020F0502020204030204" pitchFamily="34" charset="0"/>
                          <a:ea typeface="+mn-ea"/>
                          <a:cs typeface="+mn-cs"/>
                        </a:rPr>
                        <a:t>Thursdays: October 4, 18, November 1</a:t>
                      </a:r>
                    </a:p>
                    <a:p>
                      <a:pPr algn="l" fontAlgn="b"/>
                      <a:r>
                        <a:rPr lang="en-US" sz="1800" b="0" i="0" u="none" strike="noStrike" kern="1200" baseline="0" dirty="0" smtClean="0">
                          <a:solidFill>
                            <a:schemeClr val="tx1"/>
                          </a:solidFill>
                          <a:effectLst/>
                          <a:latin typeface="Calibri" panose="020F0502020204030204" pitchFamily="34" charset="0"/>
                          <a:ea typeface="+mn-ea"/>
                          <a:cs typeface="+mn-cs"/>
                        </a:rPr>
                        <a:t>Thursdays: September 27, October 11</a:t>
                      </a:r>
                      <a:endParaRPr lang="en-CA" sz="1800" b="0" i="0" u="none" strike="noStrike" kern="1200" baseline="0" dirty="0" smtClean="0">
                        <a:solidFill>
                          <a:schemeClr val="tx1"/>
                        </a:solidFill>
                        <a:effectLst/>
                        <a:latin typeface="Calibri" panose="020F0502020204030204" pitchFamily="34" charset="0"/>
                        <a:ea typeface="+mn-ea"/>
                        <a:cs typeface="+mn-cs"/>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93792">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Wednesdays: September 19, 26, October 3, 10, 17, 31, November 7</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02657">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Wednesdays:</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October 10, 31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44866">
                <a:tc>
                  <a:txBody>
                    <a:bodyPr/>
                    <a:lstStyle/>
                    <a:p>
                      <a:pPr algn="l" fontAlgn="b"/>
                      <a:r>
                        <a:rPr lang="en-GB" sz="1800" b="0" i="0" u="none" strike="noStrike" dirty="0" err="1" smtClean="0">
                          <a:solidFill>
                            <a:srgbClr val="000000"/>
                          </a:solidFill>
                          <a:effectLst/>
                          <a:latin typeface="Calibri" panose="020F0502020204030204" pitchFamily="34" charset="0"/>
                        </a:rPr>
                        <a:t>TGba</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Monday: November 5</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800" b="0" i="0" u="none" strike="noStrike" baseline="0" dirty="0" smtClean="0">
                          <a:solidFill>
                            <a:srgbClr val="000000"/>
                          </a:solidFill>
                          <a:effectLst/>
                          <a:latin typeface="Calibri" panose="020F0502020204030204" pitchFamily="34" charset="0"/>
                        </a:rPr>
                        <a:t>1.5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err="1" smtClean="0">
                          <a:solidFill>
                            <a:srgbClr val="000000"/>
                          </a:solidFill>
                          <a:effectLst/>
                          <a:latin typeface="Calibri" panose="020F0502020204030204" pitchFamily="34" charset="0"/>
                        </a:rPr>
                        <a:t>TGbb</a:t>
                      </a:r>
                      <a:endParaRPr lang="en-US"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800" b="0" i="0" u="none" strike="noStrike" dirty="0" smtClean="0">
                          <a:solidFill>
                            <a:srgbClr val="000000"/>
                          </a:solidFill>
                          <a:effectLst/>
                          <a:latin typeface="Calibri" panose="020F0502020204030204" pitchFamily="34" charset="0"/>
                        </a:rPr>
                        <a:t>October 5, 16, 30,</a:t>
                      </a:r>
                      <a:r>
                        <a:rPr lang="en-GB" sz="1800" b="0" i="0" u="none" strike="noStrike" baseline="0" dirty="0" smtClean="0">
                          <a:solidFill>
                            <a:srgbClr val="000000"/>
                          </a:solidFill>
                          <a:effectLst/>
                          <a:latin typeface="Calibri" panose="020F0502020204030204" pitchFamily="34" charset="0"/>
                        </a:rPr>
                        <a:t> November 6</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dirty="0" smtClean="0">
                          <a:solidFill>
                            <a:srgbClr val="000000"/>
                          </a:solidFill>
                          <a:effectLst/>
                          <a:latin typeface="Calibri" panose="020F0502020204030204" pitchFamily="34" charset="0"/>
                        </a:rPr>
                        <a:t>9:30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NGV</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800" b="0" i="0" u="none" strike="noStrike" dirty="0" smtClean="0">
                          <a:solidFill>
                            <a:srgbClr val="000000"/>
                          </a:solidFill>
                          <a:effectLst/>
                          <a:latin typeface="Calibri" panose="020F0502020204030204" pitchFamily="34" charset="0"/>
                        </a:rPr>
                        <a:t>October</a:t>
                      </a:r>
                      <a:r>
                        <a:rPr lang="en-US" sz="1800" b="0" i="0" u="none" strike="noStrike" baseline="0" dirty="0" smtClean="0">
                          <a:solidFill>
                            <a:srgbClr val="000000"/>
                          </a:solidFill>
                          <a:effectLst/>
                          <a:latin typeface="Calibri" panose="020F0502020204030204" pitchFamily="34" charset="0"/>
                        </a:rPr>
                        <a:t> 16</a:t>
                      </a:r>
                      <a:endParaRPr lang="en-US"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10:00</a:t>
                      </a:r>
                      <a:r>
                        <a:rPr lang="en-US" sz="1800" b="0" i="0" u="none" strike="noStrike" baseline="0" dirty="0" smtClean="0">
                          <a:solidFill>
                            <a:srgbClr val="000000"/>
                          </a:solidFill>
                          <a:effectLst/>
                          <a:latin typeface="Calibri" panose="020F0502020204030204" pitchFamily="34" charset="0"/>
                        </a:rPr>
                        <a:t>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Calibri" panose="020F0502020204030204" pitchFamily="34" charset="0"/>
                        </a:rPr>
                        <a:t>2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BCS</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800" b="0" i="0" u="none" strike="noStrike" dirty="0" smtClean="0">
                          <a:solidFill>
                            <a:srgbClr val="000000"/>
                          </a:solidFill>
                          <a:effectLst/>
                          <a:latin typeface="Calibri" panose="020F0502020204030204" pitchFamily="34" charset="0"/>
                        </a:rPr>
                        <a:t>Tuesdays: November 20,</a:t>
                      </a:r>
                      <a:r>
                        <a:rPr lang="en-US" sz="1800" b="0" i="0" u="none" strike="noStrike" baseline="0" dirty="0" smtClean="0">
                          <a:solidFill>
                            <a:srgbClr val="000000"/>
                          </a:solidFill>
                          <a:effectLst/>
                          <a:latin typeface="Calibri" panose="020F0502020204030204" pitchFamily="34" charset="0"/>
                        </a:rPr>
                        <a:t> </a:t>
                      </a:r>
                      <a:r>
                        <a:rPr lang="en-US" sz="1800" b="0" i="0" u="none" strike="noStrike" dirty="0" smtClean="0">
                          <a:solidFill>
                            <a:srgbClr val="000000"/>
                          </a:solidFill>
                          <a:effectLst/>
                          <a:latin typeface="Calibri" panose="020F0502020204030204" pitchFamily="34" charset="0"/>
                        </a:rPr>
                        <a:t>27 </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10:00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Calibri" panose="020F0502020204030204" pitchFamily="34" charset="0"/>
                        </a:rPr>
                        <a:t>1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FD</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800" b="0" i="0" u="none" strike="noStrike" dirty="0" smtClean="0">
                          <a:solidFill>
                            <a:srgbClr val="000000"/>
                          </a:solidFill>
                          <a:effectLst/>
                          <a:latin typeface="Calibri" panose="020F0502020204030204" pitchFamily="34" charset="0"/>
                        </a:rPr>
                        <a:t>Tuesday: October 9</a:t>
                      </a:r>
                    </a:p>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Monday: October 29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800" b="0" i="0" u="none" strike="noStrike" dirty="0" smtClean="0">
                          <a:solidFill>
                            <a:srgbClr val="000000"/>
                          </a:solidFill>
                          <a:effectLst/>
                          <a:latin typeface="Calibri" panose="020F0502020204030204" pitchFamily="34" charset="0"/>
                        </a:rPr>
                        <a:t>RTA</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Calibri" panose="020F0502020204030204" pitchFamily="34" charset="0"/>
                        </a:rPr>
                        <a:t>September 26, October 10,</a:t>
                      </a:r>
                      <a:r>
                        <a:rPr lang="en-US" sz="1800" b="0" i="0" u="none" strike="noStrike" baseline="0" dirty="0" smtClean="0">
                          <a:solidFill>
                            <a:srgbClr val="000000"/>
                          </a:solidFill>
                          <a:effectLst/>
                          <a:latin typeface="Calibri" panose="020F0502020204030204" pitchFamily="34" charset="0"/>
                        </a:rPr>
                        <a:t> 24</a:t>
                      </a:r>
                      <a:endParaRPr lang="en-US"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smtClean="0">
                          <a:solidFill>
                            <a:srgbClr val="000000"/>
                          </a:solidFill>
                          <a:effectLst/>
                          <a:latin typeface="Calibri" panose="020F0502020204030204" pitchFamily="34" charset="0"/>
                        </a:rPr>
                        <a:t>21:00</a:t>
                      </a:r>
                      <a:r>
                        <a:rPr lang="en-GB" sz="1800" b="0" i="0" u="none" strike="noStrike" baseline="0" dirty="0" smtClean="0">
                          <a:solidFill>
                            <a:srgbClr val="000000"/>
                          </a:solidFill>
                          <a:effectLst/>
                          <a:latin typeface="Calibri" panose="020F0502020204030204" pitchFamily="34" charset="0"/>
                        </a:rPr>
                        <a:t>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bl>
          </a:graphicData>
        </a:graphic>
      </p:graphicFrame>
    </p:spTree>
    <p:extLst>
      <p:ext uri="{BB962C8B-B14F-4D97-AF65-F5344CB8AC3E}">
        <p14:creationId xmlns:p14="http://schemas.microsoft.com/office/powerpoint/2010/main" val="2552229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EHT SG </a:t>
            </a:r>
            <a:r>
              <a:rPr lang="en-US" dirty="0" err="1" smtClean="0"/>
              <a:t>recharter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Moved: </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61365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and BCS </a:t>
            </a:r>
            <a:r>
              <a:rPr lang="en-US" dirty="0" err="1" smtClean="0"/>
              <a:t>recharter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7768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a:t>
            </a:r>
            <a:r>
              <a:rPr lang="en-US" dirty="0" err="1" smtClean="0"/>
              <a:t>recirc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76180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a:t>
            </a:r>
            <a:r>
              <a:rPr lang="en-US" dirty="0" err="1" smtClean="0"/>
              <a:t>coex</a:t>
            </a:r>
            <a:r>
              <a:rPr lang="en-US" dirty="0" smtClean="0"/>
              <a:t> doc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9528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REVmd</a:t>
            </a:r>
            <a:r>
              <a:rPr lang="en-US" dirty="0" smtClean="0"/>
              <a:t> </a:t>
            </a:r>
            <a:r>
              <a:rPr lang="en-US" dirty="0" err="1" smtClean="0"/>
              <a:t>recirc</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761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November 2018 </a:t>
            </a:r>
            <a:r>
              <a:rPr lang="en-US" b="0" dirty="0"/>
              <a:t>802.11 WG plenary meetings and EC meetings.</a:t>
            </a:r>
          </a:p>
          <a:p>
            <a:endParaRPr lang="en-US" b="0" dirty="0" smtClean="0"/>
          </a:p>
          <a:p>
            <a:r>
              <a:rPr lang="en-US" b="0" dirty="0" smtClean="0"/>
              <a:t>Revisions</a:t>
            </a:r>
          </a:p>
          <a:p>
            <a:r>
              <a:rPr lang="en-US" b="0" dirty="0" smtClean="0"/>
              <a:t>R0 </a:t>
            </a:r>
            <a:r>
              <a:rPr lang="en-US" b="0" dirty="0" smtClean="0"/>
              <a:t>initial</a:t>
            </a:r>
          </a:p>
          <a:p>
            <a:r>
              <a:rPr lang="en-US" b="0" dirty="0" smtClean="0"/>
              <a:t>R1 Updated mid-week motions</a:t>
            </a:r>
            <a:endParaRPr lang="en-US" b="0" dirty="0" smtClean="0"/>
          </a:p>
          <a:p>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AANI SC</a:t>
            </a:r>
            <a:endParaRPr lang="en-US" dirty="0"/>
          </a:p>
        </p:txBody>
      </p:sp>
      <p:sp>
        <p:nvSpPr>
          <p:cNvPr id="8" name="Content Placeholder 7"/>
          <p:cNvSpPr>
            <a:spLocks noGrp="1"/>
          </p:cNvSpPr>
          <p:nvPr>
            <p:ph idx="1"/>
          </p:nvPr>
        </p:nvSpPr>
        <p:spPr/>
        <p:txBody>
          <a:bodyPr/>
          <a:lstStyle/>
          <a:p>
            <a:r>
              <a:rPr lang="en-US" sz="2000" dirty="0"/>
              <a:t>Approve the liaison statement in 11/18/1340r6 from IEEE 802.11 to 3GPP and 3GPP SA TSG and copied to the 802 EC, 802.1, WFA, and WBA, providing the 802.11 study results benchmarking 802.11ax capabilities to meet some performance requirements of IMT-2020, granting the WG chair editorial license.</a:t>
            </a:r>
          </a:p>
          <a:p>
            <a:r>
              <a:rPr lang="en-US" sz="2000" dirty="0"/>
              <a:t> </a:t>
            </a:r>
          </a:p>
          <a:p>
            <a:pPr marL="0" indent="0"/>
            <a:r>
              <a:rPr lang="en-US" sz="2000" dirty="0" smtClean="0"/>
              <a:t>Moved </a:t>
            </a:r>
            <a:r>
              <a:rPr lang="en-US" sz="2000" dirty="0"/>
              <a:t>by Joseph Levy on behalf of AANI SC</a:t>
            </a:r>
          </a:p>
          <a:p>
            <a:r>
              <a:rPr lang="en-US" sz="2000" dirty="0" smtClean="0"/>
              <a:t>Result: </a:t>
            </a:r>
            <a:r>
              <a:rPr lang="en-US" sz="2000" dirty="0"/>
              <a:t>	</a:t>
            </a:r>
            <a:endParaRPr lang="en-US" sz="2000" dirty="0" smtClean="0"/>
          </a:p>
          <a:p>
            <a:endParaRPr lang="en-US" sz="2000" dirty="0" smtClean="0"/>
          </a:p>
          <a:p>
            <a:r>
              <a:rPr lang="en-US" sz="2000" dirty="0" smtClean="0"/>
              <a:t>Result </a:t>
            </a:r>
            <a:r>
              <a:rPr lang="en-US" sz="2000" dirty="0"/>
              <a:t>in the AANI SC: Y/N/A  19/0/0</a:t>
            </a:r>
          </a:p>
          <a:p>
            <a:r>
              <a:rPr lang="en-US" sz="2000" dirty="0" smtClean="0"/>
              <a:t>Results</a:t>
            </a:r>
            <a:r>
              <a:rPr lang="en-US" sz="2000" dirty="0"/>
              <a:t>: </a:t>
            </a:r>
            <a:r>
              <a:rPr lang="en-US" sz="2000" dirty="0" smtClean="0"/>
              <a:t>Note</a:t>
            </a:r>
            <a:r>
              <a:rPr lang="en-US" sz="2000" dirty="0"/>
              <a:t>: the red lined version of the LS, as modified during the AANI SC session (Monday PM2),  is available in: 11-18/1340r5 </a:t>
            </a:r>
          </a:p>
          <a:p>
            <a:endParaRPr lang="en-US" sz="2000"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200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PAR</a:t>
            </a:r>
            <a:endParaRPr lang="en-US" dirty="0"/>
          </a:p>
        </p:txBody>
      </p:sp>
      <p:sp>
        <p:nvSpPr>
          <p:cNvPr id="3" name="Content Placeholder 2"/>
          <p:cNvSpPr>
            <a:spLocks noGrp="1"/>
          </p:cNvSpPr>
          <p:nvPr>
            <p:ph idx="1"/>
          </p:nvPr>
        </p:nvSpPr>
        <p:spPr>
          <a:xfrm>
            <a:off x="914401" y="1751014"/>
            <a:ext cx="10361084" cy="4343401"/>
          </a:xfrm>
        </p:spPr>
        <p:txBody>
          <a:bodyPr/>
          <a:lstStyle/>
          <a:p>
            <a:r>
              <a:rPr lang="en-US" dirty="0"/>
              <a:t>Believing that the PAR contained in the document referenced below meets IEEE-SA guidelines,</a:t>
            </a:r>
          </a:p>
          <a:p>
            <a:r>
              <a:rPr lang="en-US" dirty="0"/>
              <a:t>request that the PAR contained in </a:t>
            </a:r>
            <a:r>
              <a:rPr lang="en-US" dirty="0" smtClean="0">
                <a:solidFill>
                  <a:schemeClr val="tx1"/>
                </a:solidFill>
              </a:rPr>
              <a:t>11-18/0825r9</a:t>
            </a:r>
            <a:r>
              <a:rPr lang="en-US" dirty="0" smtClean="0"/>
              <a:t> </a:t>
            </a:r>
            <a:r>
              <a:rPr lang="en-US" dirty="0"/>
              <a:t>be posted to the IEEE 802 Executive Committee (EC) agenda for WG 802 preview and EC approval to submit to </a:t>
            </a:r>
            <a:r>
              <a:rPr lang="en-US" dirty="0" err="1"/>
              <a:t>NesCom</a:t>
            </a:r>
            <a:r>
              <a:rPr lang="en-US" dirty="0"/>
              <a:t>.</a:t>
            </a:r>
          </a:p>
          <a:p>
            <a:endParaRPr lang="en-US" dirty="0"/>
          </a:p>
          <a:p>
            <a:r>
              <a:rPr lang="en-US" dirty="0" smtClean="0"/>
              <a:t>Moved on </a:t>
            </a:r>
            <a:r>
              <a:rPr lang="en-US" dirty="0"/>
              <a:t>behalf of the SG by </a:t>
            </a:r>
            <a:r>
              <a:rPr lang="en-US" dirty="0" smtClean="0"/>
              <a:t>Stephen McCann</a:t>
            </a:r>
          </a:p>
          <a:p>
            <a:r>
              <a:rPr lang="en-US" dirty="0" smtClean="0"/>
              <a:t>Seconded:</a:t>
            </a:r>
          </a:p>
          <a:p>
            <a:r>
              <a:rPr lang="en-US" dirty="0" smtClean="0"/>
              <a:t>Result:</a:t>
            </a:r>
          </a:p>
          <a:p>
            <a:endParaRPr lang="en-US" dirty="0" smtClean="0"/>
          </a:p>
          <a:p>
            <a:r>
              <a:rPr lang="en-US" dirty="0" smtClean="0"/>
              <a:t>BCS SG vote: </a:t>
            </a:r>
            <a:r>
              <a:rPr lang="en-US" dirty="0" smtClean="0"/>
              <a:t>6/0/0</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215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11-18/0826r9</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a:t>Moved on behalf of the SG by </a:t>
            </a:r>
            <a:r>
              <a:rPr lang="en-US" dirty="0" smtClean="0"/>
              <a:t>Stephan McCann</a:t>
            </a:r>
            <a:endParaRPr lang="en-US" dirty="0"/>
          </a:p>
          <a:p>
            <a:r>
              <a:rPr lang="en-US" dirty="0"/>
              <a:t>Seconded</a:t>
            </a:r>
            <a:r>
              <a:rPr lang="en-US" dirty="0" smtClean="0"/>
              <a:t>:</a:t>
            </a:r>
            <a:endParaRPr lang="en-US" dirty="0"/>
          </a:p>
          <a:p>
            <a:r>
              <a:rPr lang="en-US" dirty="0"/>
              <a:t>Result</a:t>
            </a:r>
            <a:r>
              <a:rPr lang="en-US" dirty="0" smtClean="0"/>
              <a:t>:</a:t>
            </a:r>
          </a:p>
          <a:p>
            <a:endParaRPr lang="en-US" dirty="0"/>
          </a:p>
          <a:p>
            <a:r>
              <a:rPr lang="en-US" dirty="0" smtClean="0"/>
              <a:t>BCS SG vote</a:t>
            </a:r>
            <a:r>
              <a:rPr lang="en-US" dirty="0" smtClean="0"/>
              <a:t>: 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197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PAR</a:t>
            </a:r>
            <a:endParaRPr lang="en-US" dirty="0"/>
          </a:p>
        </p:txBody>
      </p:sp>
      <p:sp>
        <p:nvSpPr>
          <p:cNvPr id="3" name="Content Placeholder 2"/>
          <p:cNvSpPr>
            <a:spLocks noGrp="1"/>
          </p:cNvSpPr>
          <p:nvPr>
            <p:ph idx="1"/>
          </p:nvPr>
        </p:nvSpPr>
        <p:spPr>
          <a:xfrm>
            <a:off x="914401" y="1830391"/>
            <a:ext cx="10361084" cy="4264024"/>
          </a:xfrm>
        </p:spPr>
        <p:txBody>
          <a:bodyPr/>
          <a:lstStyle/>
          <a:p>
            <a:r>
              <a:rPr lang="en-US" dirty="0" smtClean="0"/>
              <a:t>Believing that </a:t>
            </a:r>
            <a:r>
              <a:rPr lang="en-US" dirty="0"/>
              <a:t>the PAR contained in the document referenced below meets IEEE-SA guidelines, </a:t>
            </a:r>
            <a:endParaRPr lang="en-US" dirty="0" smtClean="0"/>
          </a:p>
          <a:p>
            <a:r>
              <a:rPr lang="en-US" dirty="0" smtClean="0"/>
              <a:t>request </a:t>
            </a:r>
            <a:r>
              <a:rPr lang="en-US" dirty="0"/>
              <a:t>that the PAR contained in </a:t>
            </a:r>
            <a:r>
              <a:rPr lang="en-US" dirty="0">
                <a:hlinkClick r:id="rId2"/>
              </a:rPr>
              <a:t>https://</a:t>
            </a:r>
            <a:r>
              <a:rPr lang="en-US" dirty="0" smtClean="0">
                <a:hlinkClick r:id="rId2"/>
              </a:rPr>
              <a:t>mentor.ieee.org/802.11/dcn/18/11-18-0861-09-0ngv-ieee-802-11-ngv-sg-proposed-par.docx</a:t>
            </a:r>
            <a:r>
              <a:rPr lang="en-US" dirty="0" smtClean="0"/>
              <a:t> be </a:t>
            </a:r>
            <a:r>
              <a:rPr lang="en-US" dirty="0"/>
              <a:t>posted to the IEEE 802 Executive Committee (EC) agenda for EC approval to submit to </a:t>
            </a:r>
            <a:r>
              <a:rPr lang="en-US" dirty="0" err="1"/>
              <a:t>NesCom</a:t>
            </a:r>
            <a:r>
              <a:rPr lang="en-US" dirty="0"/>
              <a:t>.</a:t>
            </a:r>
          </a:p>
          <a:p>
            <a:r>
              <a:rPr lang="en-US" dirty="0" smtClean="0"/>
              <a:t>Moved on behalf of the SG by Bo Sun</a:t>
            </a:r>
          </a:p>
          <a:p>
            <a:r>
              <a:rPr lang="en-US" dirty="0" smtClean="0"/>
              <a:t>Seconded:</a:t>
            </a:r>
          </a:p>
          <a:p>
            <a:r>
              <a:rPr lang="en-US" dirty="0" smtClean="0"/>
              <a:t>Result:</a:t>
            </a:r>
          </a:p>
          <a:p>
            <a:endParaRPr lang="en-US" dirty="0"/>
          </a:p>
          <a:p>
            <a:r>
              <a:rPr lang="en-US" dirty="0" smtClean="0"/>
              <a:t>NGV SG vote: Moved: Qinghua Li; Seconded: Rui Yang; Result</a:t>
            </a:r>
            <a:r>
              <a:rPr lang="en-US" dirty="0"/>
              <a:t>: </a:t>
            </a:r>
            <a:r>
              <a:rPr lang="en-US" dirty="0" smtClean="0"/>
              <a:t>35Y/0N/2A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589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9</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11286</TotalTime>
  <Words>685</Words>
  <Application>Microsoft Office PowerPoint</Application>
  <PresentationFormat>Widescreen</PresentationFormat>
  <Paragraphs>175</Paragraphs>
  <Slides>15</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 Unicode MS</vt:lpstr>
      <vt:lpstr>MS Gothic</vt:lpstr>
      <vt:lpstr>Calibri</vt:lpstr>
      <vt:lpstr>Times New Roman</vt:lpstr>
      <vt:lpstr>Office Theme</vt:lpstr>
      <vt:lpstr>Document</vt:lpstr>
      <vt:lpstr>802.11 November 2018 WG Motions</vt:lpstr>
      <vt:lpstr>Abstract</vt:lpstr>
      <vt:lpstr>Monday</vt:lpstr>
      <vt:lpstr>Wednesday</vt:lpstr>
      <vt:lpstr>AANI SC</vt:lpstr>
      <vt:lpstr>BCS PAR</vt:lpstr>
      <vt:lpstr>BCS CSD</vt:lpstr>
      <vt:lpstr>NGV PAR</vt:lpstr>
      <vt:lpstr>Friday</vt:lpstr>
      <vt:lpstr>Teleconferences</vt:lpstr>
      <vt:lpstr>EHT SG recharter</vt:lpstr>
      <vt:lpstr>NGV and BCS recharter</vt:lpstr>
      <vt:lpstr>TGax recirc</vt:lpstr>
      <vt:lpstr>TGax coex doc</vt:lpstr>
      <vt:lpstr>REVmd recirc</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188</cp:revision>
  <cp:lastPrinted>1601-01-01T00:00:00Z</cp:lastPrinted>
  <dcterms:created xsi:type="dcterms:W3CDTF">2018-05-10T16:45:22Z</dcterms:created>
  <dcterms:modified xsi:type="dcterms:W3CDTF">2018-11-13T23:01:27Z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2018-11-13 23:01:27Z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