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69"/>
  </p:notesMasterIdLst>
  <p:handoutMasterIdLst>
    <p:handoutMasterId r:id="rId70"/>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913" r:id="rId15"/>
    <p:sldId id="914" r:id="rId16"/>
    <p:sldId id="1098" r:id="rId17"/>
    <p:sldId id="1102" r:id="rId18"/>
    <p:sldId id="1103" r:id="rId19"/>
    <p:sldId id="1136" r:id="rId20"/>
    <p:sldId id="1101" r:id="rId21"/>
    <p:sldId id="1100" r:id="rId22"/>
    <p:sldId id="1121" r:id="rId23"/>
    <p:sldId id="1137" r:id="rId24"/>
    <p:sldId id="1138" r:id="rId25"/>
    <p:sldId id="1139" r:id="rId26"/>
    <p:sldId id="1141" r:id="rId27"/>
    <p:sldId id="1143" r:id="rId28"/>
    <p:sldId id="1142" r:id="rId29"/>
    <p:sldId id="1144" r:id="rId30"/>
    <p:sldId id="1146" r:id="rId31"/>
    <p:sldId id="1145" r:id="rId32"/>
    <p:sldId id="1147" r:id="rId33"/>
    <p:sldId id="1148" r:id="rId34"/>
    <p:sldId id="1149" r:id="rId35"/>
    <p:sldId id="1140" r:id="rId36"/>
    <p:sldId id="1154" r:id="rId37"/>
    <p:sldId id="1155" r:id="rId38"/>
    <p:sldId id="1115" r:id="rId39"/>
    <p:sldId id="1153" r:id="rId40"/>
    <p:sldId id="1114" r:id="rId41"/>
    <p:sldId id="1150" r:id="rId42"/>
    <p:sldId id="1152" r:id="rId43"/>
    <p:sldId id="1122" r:id="rId44"/>
    <p:sldId id="1156" r:id="rId45"/>
    <p:sldId id="1157" r:id="rId46"/>
    <p:sldId id="1159" r:id="rId47"/>
    <p:sldId id="1160" r:id="rId48"/>
    <p:sldId id="1162" r:id="rId49"/>
    <p:sldId id="1163" r:id="rId50"/>
    <p:sldId id="1164" r:id="rId51"/>
    <p:sldId id="1093" r:id="rId52"/>
    <p:sldId id="1094" r:id="rId53"/>
    <p:sldId id="1089" r:id="rId54"/>
    <p:sldId id="1090" r:id="rId55"/>
    <p:sldId id="1097" r:id="rId56"/>
    <p:sldId id="1130" r:id="rId57"/>
    <p:sldId id="1043" r:id="rId58"/>
    <p:sldId id="1044" r:id="rId59"/>
    <p:sldId id="1045" r:id="rId60"/>
    <p:sldId id="1161" r:id="rId61"/>
    <p:sldId id="1165" r:id="rId62"/>
    <p:sldId id="1166" r:id="rId63"/>
    <p:sldId id="1167" r:id="rId64"/>
    <p:sldId id="1124" r:id="rId65"/>
    <p:sldId id="868" r:id="rId66"/>
    <p:sldId id="874" r:id="rId67"/>
    <p:sldId id="305" r:id="rId6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CCCC"/>
    <a:srgbClr val="FF9999"/>
    <a:srgbClr val="FF6600"/>
    <a:srgbClr val="FF00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71403" autoAdjust="0"/>
  </p:normalViewPr>
  <p:slideViewPr>
    <p:cSldViewPr>
      <p:cViewPr varScale="1">
        <p:scale>
          <a:sx n="66" d="100"/>
          <a:sy n="66" d="100"/>
        </p:scale>
        <p:origin x="72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802.11-18/1729r1</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a:t>
            </a:r>
            <a:r>
              <a:rPr lang="en-US" sz="1600" b="1" dirty="0" smtClean="0">
                <a:latin typeface="Arial" pitchFamily="34" charset="0"/>
              </a:rPr>
              <a:t>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8/11-18-1744-00-coex-september-2018-minute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hyperlink" Target="https://ec.europa.eu/growth/single-market/goods/building-blocks/notified-bodies_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etsi.org/deliver/etsi_eg/203300_203399/203336/01.01.01_50/eg_203336v010101m.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39.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4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687-00-0000-2018-09-liaison-from-3gpp-ran-re-certain-channel-combinations-for-laa-in-5ghz.docx"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18/11-18-1139-01-coex-coexistence-workshop-proposal.docx"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18/11-18-1686-00-0000-2018-09-liaison-from-3gpp-ran-re-proposed-joint-coexistence-workshop.doc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Bangkok </a:t>
            </a:r>
            <a:r>
              <a:rPr lang="en-US" dirty="0" smtClean="0">
                <a:solidFill>
                  <a:schemeClr val="accent6"/>
                </a:solidFill>
              </a:rPr>
              <a:t>in </a:t>
            </a:r>
            <a:r>
              <a:rPr lang="en-US" dirty="0" smtClean="0">
                <a:solidFill>
                  <a:schemeClr val="accent6"/>
                </a:solidFill>
              </a:rPr>
              <a:t>Nov </a:t>
            </a:r>
            <a:r>
              <a:rPr lang="en-US" dirty="0" smtClean="0">
                <a:solidFill>
                  <a:schemeClr val="accent6"/>
                </a:solidFill>
              </a:rPr>
              <a:t>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9</a:t>
            </a:r>
            <a:r>
              <a:rPr lang="en-US" b="0" dirty="0" smtClean="0">
                <a:solidFill>
                  <a:schemeClr val="accent2">
                    <a:lumMod val="50000"/>
                  </a:schemeClr>
                </a:solidFill>
              </a:rPr>
              <a:t> October 2018</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approval of the meeting minutes from </a:t>
            </a:r>
            <a:r>
              <a:rPr lang="en-AU" dirty="0" smtClean="0"/>
              <a:t>Hawaii</a:t>
            </a:r>
            <a:endParaRPr lang="en-AU" dirty="0"/>
          </a:p>
        </p:txBody>
      </p:sp>
      <p:sp>
        <p:nvSpPr>
          <p:cNvPr id="3" name="Content Placeholder 2"/>
          <p:cNvSpPr>
            <a:spLocks noGrp="1"/>
          </p:cNvSpPr>
          <p:nvPr>
            <p:ph idx="1"/>
          </p:nvPr>
        </p:nvSpPr>
        <p:spPr/>
        <p:txBody>
          <a:bodyPr/>
          <a:lstStyle/>
          <a:p>
            <a:pPr lvl="1"/>
            <a:r>
              <a:rPr lang="en-AU" dirty="0" smtClean="0"/>
              <a:t>The minutes for the Coexistence SC at the </a:t>
            </a:r>
            <a:r>
              <a:rPr lang="en-AU" dirty="0" smtClean="0"/>
              <a:t>Hawaii meeting </a:t>
            </a:r>
            <a:r>
              <a:rPr lang="en-AU" dirty="0" smtClean="0"/>
              <a:t>in </a:t>
            </a:r>
            <a:r>
              <a:rPr lang="en-AU" dirty="0" smtClean="0"/>
              <a:t>Sept </a:t>
            </a:r>
            <a:r>
              <a:rPr lang="en-AU" dirty="0" smtClean="0"/>
              <a:t>2018 are available on Mentor:</a:t>
            </a:r>
          </a:p>
          <a:p>
            <a:pPr lvl="2"/>
            <a:r>
              <a:rPr lang="en-AU" dirty="0" smtClean="0">
                <a:hlinkClick r:id="rId2"/>
              </a:rPr>
              <a:t>11-18-1744-00</a:t>
            </a:r>
            <a:endParaRPr lang="en-AU" dirty="0" smtClean="0"/>
          </a:p>
          <a:p>
            <a:pPr lvl="1"/>
            <a:r>
              <a:rPr lang="en-AU" dirty="0" smtClean="0"/>
              <a:t>Motion</a:t>
            </a:r>
            <a:r>
              <a:rPr lang="en-AU" dirty="0" smtClean="0"/>
              <a:t>:</a:t>
            </a:r>
          </a:p>
          <a:p>
            <a:pPr lvl="2"/>
            <a:r>
              <a:rPr lang="en-AU" i="1" dirty="0" smtClean="0"/>
              <a:t>The IEEE 802 </a:t>
            </a:r>
            <a:r>
              <a:rPr lang="en-AU" i="1" dirty="0" err="1" smtClean="0"/>
              <a:t>Coex</a:t>
            </a:r>
            <a:r>
              <a:rPr lang="en-AU" i="1" dirty="0" smtClean="0"/>
              <a:t> SC </a:t>
            </a:r>
            <a:r>
              <a:rPr lang="en-AU" i="1" dirty="0" smtClean="0"/>
              <a:t>approves </a:t>
            </a:r>
            <a:r>
              <a:rPr lang="en-AU" i="1" dirty="0" smtClean="0">
                <a:hlinkClick r:id="rId2"/>
              </a:rPr>
              <a:t>11-18-1744-00</a:t>
            </a:r>
            <a:r>
              <a:rPr lang="en-AU" i="1" dirty="0" smtClean="0"/>
              <a:t> </a:t>
            </a:r>
            <a:r>
              <a:rPr lang="en-AU" i="1" dirty="0" smtClean="0">
                <a:solidFill>
                  <a:srgbClr val="FF0000"/>
                </a:solidFill>
              </a:rPr>
              <a:t> </a:t>
            </a:r>
            <a:r>
              <a:rPr lang="en-AU" i="1" dirty="0" smtClean="0"/>
              <a:t>as </a:t>
            </a:r>
            <a:r>
              <a:rPr lang="en-AU" i="1" dirty="0" smtClean="0"/>
              <a:t>minutes of its meeting in </a:t>
            </a:r>
            <a:r>
              <a:rPr lang="en-AU" i="1" dirty="0" smtClean="0"/>
              <a:t>Hawaii in Sept </a:t>
            </a:r>
            <a:r>
              <a:rPr lang="en-AU" i="1" dirty="0" smtClean="0"/>
              <a:t>2018</a:t>
            </a:r>
          </a:p>
          <a:p>
            <a:pPr lvl="2"/>
            <a:r>
              <a:rPr lang="en-AU" dirty="0" smtClean="0"/>
              <a:t>Moved: </a:t>
            </a:r>
          </a:p>
          <a:p>
            <a:pPr lvl="2"/>
            <a:r>
              <a:rPr lang="en-AU" dirty="0" smtClean="0"/>
              <a:t>Seconded:</a:t>
            </a:r>
          </a:p>
          <a:p>
            <a:pPr lvl="2"/>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a:t>
            </a:r>
            <a:r>
              <a:rPr lang="en-AU" sz="2400" b="1" dirty="0" smtClean="0">
                <a:solidFill>
                  <a:srgbClr val="FF0000"/>
                </a:solidFill>
              </a:rPr>
              <a:t>last </a:t>
            </a:r>
            <a:r>
              <a:rPr lang="en-AU" sz="2400" b="1" dirty="0" smtClean="0">
                <a:solidFill>
                  <a:srgbClr val="FF0000"/>
                </a:solidFill>
              </a:rPr>
              <a:t>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580603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ETSI BRAN meeting to held next week</a:t>
            </a:r>
            <a:endParaRPr lang="en-AU" dirty="0"/>
          </a:p>
        </p:txBody>
      </p:sp>
      <p:sp>
        <p:nvSpPr>
          <p:cNvPr id="3" name="Content Placeholder 2"/>
          <p:cNvSpPr>
            <a:spLocks noGrp="1"/>
          </p:cNvSpPr>
          <p:nvPr>
            <p:ph idx="1"/>
          </p:nvPr>
        </p:nvSpPr>
        <p:spPr/>
        <p:txBody>
          <a:bodyPr/>
          <a:lstStyle/>
          <a:p>
            <a:pPr lvl="1"/>
            <a:r>
              <a:rPr lang="en-AU" dirty="0"/>
              <a:t>The </a:t>
            </a:r>
            <a:r>
              <a:rPr lang="en-AU" dirty="0" smtClean="0"/>
              <a:t>last </a:t>
            </a:r>
            <a:r>
              <a:rPr lang="en-AU" dirty="0"/>
              <a:t>meeting of ETSI BRAN </a:t>
            </a:r>
            <a:r>
              <a:rPr lang="en-AU" dirty="0" smtClean="0"/>
              <a:t>were held the week after our last </a:t>
            </a:r>
            <a:r>
              <a:rPr lang="en-AU" dirty="0" err="1" smtClean="0"/>
              <a:t>Coex</a:t>
            </a:r>
            <a:r>
              <a:rPr lang="en-AU" dirty="0" smtClean="0"/>
              <a:t> SC meeting in Hawaii</a:t>
            </a:r>
            <a:endParaRPr lang="en-AU" dirty="0"/>
          </a:p>
          <a:p>
            <a:pPr lvl="2"/>
            <a:r>
              <a:rPr lang="en-AU" dirty="0"/>
              <a:t>Dates: </a:t>
            </a:r>
            <a:r>
              <a:rPr lang="en-AU" dirty="0" smtClean="0"/>
              <a:t>18-21 Sept 2018</a:t>
            </a:r>
            <a:endParaRPr lang="en-AU" dirty="0"/>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of the meeting </a:t>
            </a:r>
            <a:r>
              <a:rPr lang="en-AU" dirty="0" smtClean="0"/>
              <a:t>results </a:t>
            </a:r>
            <a:r>
              <a:rPr lang="en-AU" dirty="0" smtClean="0"/>
              <a:t>&amp; </a:t>
            </a:r>
            <a:r>
              <a:rPr lang="en-AU" dirty="0" smtClean="0"/>
              <a:t>submissions </a:t>
            </a:r>
            <a:r>
              <a:rPr lang="en-AU" dirty="0" smtClean="0"/>
              <a:t>particularly on issues related to:</a:t>
            </a:r>
          </a:p>
          <a:p>
            <a:pPr lvl="2"/>
            <a:r>
              <a:rPr lang="en-AU" dirty="0" smtClean="0"/>
              <a:t>Timeline</a:t>
            </a:r>
          </a:p>
          <a:p>
            <a:pPr lvl="2"/>
            <a:r>
              <a:rPr lang="en-AU" dirty="0" smtClean="0"/>
              <a:t>Adaptivity</a:t>
            </a:r>
          </a:p>
          <a:p>
            <a:pPr lvl="2"/>
            <a:r>
              <a:rPr lang="en-AU" dirty="0" smtClean="0"/>
              <a:t>Paused “COT” feature</a:t>
            </a:r>
          </a:p>
          <a:p>
            <a:pPr lvl="2"/>
            <a:r>
              <a:rPr lang="en-AU" dirty="0" smtClean="0"/>
              <a:t>Editorial issues</a:t>
            </a:r>
          </a:p>
          <a:p>
            <a:pPr lvl="2"/>
            <a:r>
              <a:rPr lang="en-AU" dirty="0"/>
              <a:t>Blocking </a:t>
            </a:r>
            <a:r>
              <a:rPr lang="en-AU" dirty="0" smtClean="0"/>
              <a:t>energy</a:t>
            </a:r>
          </a:p>
          <a:p>
            <a:pPr lvl="2"/>
            <a:r>
              <a:rPr lang="en-AU" dirty="0" smtClean="0"/>
              <a:t>…</a:t>
            </a:r>
          </a:p>
          <a:p>
            <a:pPr lvl="2"/>
            <a:endParaRPr lang="en-AU" dirty="0"/>
          </a:p>
          <a:p>
            <a:pPr marL="184150" lvl="2"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552077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ETSI BRAN </a:t>
            </a:r>
            <a:r>
              <a:rPr lang="en-AU" dirty="0" smtClean="0"/>
              <a:t>meeting focused </a:t>
            </a:r>
            <a:r>
              <a:rPr lang="en-AU" dirty="0" smtClean="0"/>
              <a:t>on EN 301 893 </a:t>
            </a:r>
            <a:r>
              <a:rPr lang="en-AU" dirty="0" smtClean="0"/>
              <a:t>topics, particularly adaptivity … again</a:t>
            </a:r>
            <a:endParaRPr lang="en-AU" dirty="0"/>
          </a:p>
        </p:txBody>
      </p:sp>
      <p:sp>
        <p:nvSpPr>
          <p:cNvPr id="3" name="Content Placeholder 2"/>
          <p:cNvSpPr>
            <a:spLocks noGrp="1"/>
          </p:cNvSpPr>
          <p:nvPr>
            <p:ph idx="1"/>
          </p:nvPr>
        </p:nvSpPr>
        <p:spPr/>
        <p:txBody>
          <a:bodyPr/>
          <a:lstStyle/>
          <a:p>
            <a:pPr lvl="1"/>
            <a:r>
              <a:rPr lang="en-GB" dirty="0" smtClean="0"/>
              <a:t>The ETSI BRAN </a:t>
            </a:r>
            <a:r>
              <a:rPr lang="en-GB" dirty="0" smtClean="0"/>
              <a:t>meeting focused </a:t>
            </a:r>
            <a:r>
              <a:rPr lang="en-GB" dirty="0" smtClean="0"/>
              <a:t>on </a:t>
            </a:r>
            <a:r>
              <a:rPr lang="en-GB" dirty="0"/>
              <a:t>EN 301 </a:t>
            </a:r>
            <a:r>
              <a:rPr lang="en-GB" dirty="0" smtClean="0"/>
              <a:t>893</a:t>
            </a:r>
          </a:p>
          <a:p>
            <a:pPr lvl="1"/>
            <a:r>
              <a:rPr lang="en-GB" dirty="0" smtClean="0"/>
              <a:t>The ETSI BRAN Chair </a:t>
            </a:r>
            <a:r>
              <a:rPr lang="en-GB" dirty="0" smtClean="0"/>
              <a:t>noted before the meeting:</a:t>
            </a:r>
            <a:endParaRPr lang="en-GB" dirty="0" smtClean="0"/>
          </a:p>
          <a:p>
            <a:pPr lvl="2"/>
            <a:r>
              <a:rPr lang="en-GB" i="1" dirty="0" smtClean="0"/>
              <a:t>For </a:t>
            </a:r>
            <a:r>
              <a:rPr lang="en-GB" i="1" dirty="0"/>
              <a:t>this standard we have been concentrating mainly on Adaptivity so far, but we need now also to focus on the other parts. </a:t>
            </a:r>
            <a:endParaRPr lang="en-AU" sz="1800" i="1" dirty="0"/>
          </a:p>
          <a:p>
            <a:pPr lvl="1"/>
            <a:r>
              <a:rPr lang="en-GB" dirty="0" smtClean="0"/>
              <a:t>He </a:t>
            </a:r>
            <a:r>
              <a:rPr lang="en-GB" dirty="0" smtClean="0"/>
              <a:t>therefore </a:t>
            </a:r>
            <a:r>
              <a:rPr lang="en-GB" dirty="0" smtClean="0"/>
              <a:t>put forward an agenda in three </a:t>
            </a:r>
            <a:r>
              <a:rPr lang="en-GB" dirty="0"/>
              <a:t>parts:</a:t>
            </a:r>
            <a:endParaRPr lang="en-AU" sz="2000" dirty="0"/>
          </a:p>
          <a:p>
            <a:pPr lvl="2"/>
            <a:r>
              <a:rPr lang="en-GB" i="1" dirty="0"/>
              <a:t>Adaptivity</a:t>
            </a:r>
            <a:endParaRPr lang="en-AU" sz="1800" i="1" dirty="0"/>
          </a:p>
          <a:p>
            <a:pPr lvl="2"/>
            <a:r>
              <a:rPr lang="en-GB" i="1" dirty="0"/>
              <a:t>RX Requirements to be revised and/or included</a:t>
            </a:r>
            <a:endParaRPr lang="en-AU" sz="1800" i="1" dirty="0"/>
          </a:p>
          <a:p>
            <a:pPr lvl="2"/>
            <a:r>
              <a:rPr lang="en-GB" i="1" dirty="0"/>
              <a:t>How to include the 5.8 GHz UK frequencies into EN 301 893</a:t>
            </a:r>
            <a:endParaRPr lang="en-AU" sz="1800" i="1" dirty="0"/>
          </a:p>
          <a:p>
            <a:pPr lvl="1"/>
            <a:r>
              <a:rPr lang="en-GB" dirty="0" smtClean="0"/>
              <a:t>The Coexistence SC is mostly interested in the adaptivity </a:t>
            </a:r>
            <a:r>
              <a:rPr lang="en-GB" dirty="0" smtClean="0"/>
              <a:t>aspects, and indeed it turned ou</a:t>
            </a:r>
            <a:r>
              <a:rPr lang="en-GB" dirty="0" smtClean="0"/>
              <a:t>t so was ETSI BRAN</a:t>
            </a:r>
            <a:endParaRPr lang="en-AU" sz="20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98372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important for ETSI BRAN to move past the adaptivity aspects of EN 301 893</a:t>
            </a:r>
            <a:endParaRPr lang="en-AU" dirty="0"/>
          </a:p>
        </p:txBody>
      </p:sp>
      <p:sp>
        <p:nvSpPr>
          <p:cNvPr id="3" name="Content Placeholder 2"/>
          <p:cNvSpPr>
            <a:spLocks noGrp="1"/>
          </p:cNvSpPr>
          <p:nvPr>
            <p:ph idx="1"/>
          </p:nvPr>
        </p:nvSpPr>
        <p:spPr>
          <a:xfrm>
            <a:off x="685799" y="1981200"/>
            <a:ext cx="4206875" cy="4114800"/>
          </a:xfrm>
        </p:spPr>
        <p:txBody>
          <a:bodyPr/>
          <a:lstStyle/>
          <a:p>
            <a:pPr lvl="1"/>
            <a:r>
              <a:rPr lang="en-AU" dirty="0" smtClean="0"/>
              <a:t>In BRAN </a:t>
            </a:r>
            <a:r>
              <a:rPr lang="en-AU" dirty="0" smtClean="0"/>
              <a:t>(</a:t>
            </a:r>
            <a:r>
              <a:rPr lang="en-AU" dirty="0" smtClean="0"/>
              <a:t>18)099004, Cisco made </a:t>
            </a:r>
            <a:r>
              <a:rPr lang="en-AU" dirty="0" smtClean="0"/>
              <a:t>the case that ETSI BRAN needs to complete EN 301 893 ASAP …</a:t>
            </a:r>
          </a:p>
          <a:p>
            <a:pPr lvl="1"/>
            <a:r>
              <a:rPr lang="en-AU" dirty="0" smtClean="0"/>
              <a:t>… and not just the adaptivity part</a:t>
            </a:r>
          </a:p>
          <a:p>
            <a:pPr lvl="1"/>
            <a:r>
              <a:rPr lang="en-AU" dirty="0" smtClean="0"/>
              <a:t>While the Coexistence SC should continue to assist ETSI BRAN to refine adaptivity in EN 301 893 …</a:t>
            </a:r>
          </a:p>
          <a:p>
            <a:pPr lvl="1"/>
            <a:r>
              <a:rPr lang="en-AU" dirty="0" smtClean="0"/>
              <a:t>… we should also be aware of the risk of too much delay …</a:t>
            </a:r>
          </a:p>
          <a:p>
            <a:pPr lvl="1"/>
            <a:r>
              <a:rPr lang="en-AU" dirty="0" smtClean="0"/>
              <a:t>… which is the long term use of Notified Bodies by vendors</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pic>
        <p:nvPicPr>
          <p:cNvPr id="6" name="Picture 5"/>
          <p:cNvPicPr>
            <a:picLocks noChangeAspect="1"/>
          </p:cNvPicPr>
          <p:nvPr/>
        </p:nvPicPr>
        <p:blipFill>
          <a:blip r:embed="rId3"/>
          <a:stretch>
            <a:fillRect/>
          </a:stretch>
        </p:blipFill>
        <p:spPr>
          <a:xfrm>
            <a:off x="4795316" y="2133600"/>
            <a:ext cx="3759838" cy="2819879"/>
          </a:xfrm>
          <a:prstGeom prst="rect">
            <a:avLst/>
          </a:prstGeom>
        </p:spPr>
      </p:pic>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15698679"/>
              </p:ext>
            </p:extLst>
          </p:nvPr>
        </p:nvGraphicFramePr>
        <p:xfrm>
          <a:off x="5181600" y="5143973"/>
          <a:ext cx="914400" cy="806450"/>
        </p:xfrm>
        <a:graphic>
          <a:graphicData uri="http://schemas.openxmlformats.org/presentationml/2006/ole">
            <mc:AlternateContent xmlns:mc="http://schemas.openxmlformats.org/markup-compatibility/2006">
              <mc:Choice xmlns:v="urn:schemas-microsoft-com:vml" Requires="v">
                <p:oleObj spid="_x0000_s18495" name="Presentation" showAsIcon="1" r:id="rId4" imgW="914400" imgH="806400" progId="PowerPoint.Show.12">
                  <p:embed/>
                </p:oleObj>
              </mc:Choice>
              <mc:Fallback>
                <p:oleObj name="Presentation" showAsIcon="1" r:id="rId4" imgW="914400" imgH="806400" progId="PowerPoint.Show.12">
                  <p:embed/>
                  <p:pic>
                    <p:nvPicPr>
                      <p:cNvPr id="0" name=""/>
                      <p:cNvPicPr/>
                      <p:nvPr/>
                    </p:nvPicPr>
                    <p:blipFill>
                      <a:blip r:embed="rId5"/>
                      <a:stretch>
                        <a:fillRect/>
                      </a:stretch>
                    </p:blipFill>
                    <p:spPr>
                      <a:xfrm>
                        <a:off x="5181600" y="514397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82428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long term use of Notified Bodies has cost and delay impacts on the industry</a:t>
            </a:r>
            <a:endParaRPr lang="en-AU" dirty="0"/>
          </a:p>
        </p:txBody>
      </p:sp>
      <p:sp>
        <p:nvSpPr>
          <p:cNvPr id="3" name="Content Placeholder 2"/>
          <p:cNvSpPr>
            <a:spLocks noGrp="1"/>
          </p:cNvSpPr>
          <p:nvPr>
            <p:ph idx="1"/>
          </p:nvPr>
        </p:nvSpPr>
        <p:spPr>
          <a:xfrm>
            <a:off x="685800" y="1981200"/>
            <a:ext cx="3962400" cy="4114800"/>
          </a:xfrm>
        </p:spPr>
        <p:txBody>
          <a:bodyPr/>
          <a:lstStyle/>
          <a:p>
            <a:pPr lvl="1"/>
            <a:r>
              <a:rPr lang="en-AU" dirty="0" smtClean="0"/>
              <a:t>Notified bodies can undertake conformance assessments against European legislation with using a Harmonised Standard</a:t>
            </a:r>
          </a:p>
          <a:p>
            <a:pPr lvl="2"/>
            <a:r>
              <a:rPr lang="en-AU" dirty="0"/>
              <a:t>S</a:t>
            </a:r>
            <a:r>
              <a:rPr lang="en-AU" dirty="0" smtClean="0"/>
              <a:t>uch as EN 301 893</a:t>
            </a:r>
          </a:p>
          <a:p>
            <a:pPr lvl="1"/>
            <a:r>
              <a:rPr lang="en-AU" dirty="0" smtClean="0"/>
              <a:t>The main problem with using a Notified Body without a </a:t>
            </a:r>
            <a:r>
              <a:rPr lang="en-AU" dirty="0"/>
              <a:t>Harmonised </a:t>
            </a:r>
            <a:r>
              <a:rPr lang="en-AU" dirty="0" smtClean="0"/>
              <a:t>Standard is that it is a slow &amp; very expensive process</a:t>
            </a:r>
          </a:p>
          <a:p>
            <a:pPr lvl="2"/>
            <a:r>
              <a:rPr lang="en-AU" dirty="0" smtClean="0"/>
              <a:t>It requires the Notified Body determine &amp; test conformance without the benefit of a </a:t>
            </a:r>
            <a:r>
              <a:rPr lang="en-AU" dirty="0"/>
              <a:t>Harmonised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6" name="Rectangle 5"/>
          <p:cNvSpPr/>
          <p:nvPr/>
        </p:nvSpPr>
        <p:spPr bwMode="auto">
          <a:xfrm>
            <a:off x="4892675" y="1981200"/>
            <a:ext cx="3565524"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What</a:t>
            </a:r>
            <a:r>
              <a:rPr kumimoji="0" lang="en-AU" sz="1800" b="1" i="0" u="none" strike="noStrike" cap="none" normalizeH="0" dirty="0" smtClean="0">
                <a:ln>
                  <a:noFill/>
                </a:ln>
                <a:solidFill>
                  <a:schemeClr val="tx1"/>
                </a:solidFill>
                <a:effectLst/>
                <a:latin typeface="+mj-lt"/>
              </a:rPr>
              <a:t> is a Notified Body?</a:t>
            </a:r>
            <a:endParaRPr kumimoji="0" lang="en-AU" sz="1800" b="1" i="0" u="none" strike="noStrike" cap="none" normalizeH="0" baseline="0" dirty="0" smtClean="0">
              <a:ln>
                <a:noFill/>
              </a:ln>
              <a:solidFill>
                <a:schemeClr val="tx1"/>
              </a:solidFill>
              <a:effectLst/>
              <a:latin typeface="+mj-lt"/>
            </a:endParaRPr>
          </a:p>
        </p:txBody>
      </p:sp>
      <p:sp>
        <p:nvSpPr>
          <p:cNvPr id="7" name="Rectangle 6"/>
          <p:cNvSpPr/>
          <p:nvPr/>
        </p:nvSpPr>
        <p:spPr bwMode="auto">
          <a:xfrm>
            <a:off x="4892675" y="2438400"/>
            <a:ext cx="3565524" cy="3657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i="1" dirty="0">
                <a:latin typeface="+mj-lt"/>
              </a:rPr>
              <a:t>A notified body is an organisation designated by an EU country to assess the conformity of certain products before being placed on the </a:t>
            </a:r>
            <a:r>
              <a:rPr lang="en-AU" sz="1600" i="1" dirty="0" smtClean="0">
                <a:latin typeface="+mj-lt"/>
              </a:rPr>
              <a:t>market</a:t>
            </a:r>
          </a:p>
          <a:p>
            <a:pPr eaLnBrk="0" hangingPunct="0">
              <a:spcBef>
                <a:spcPts val="800"/>
              </a:spcBef>
            </a:pPr>
            <a:r>
              <a:rPr lang="en-AU" sz="1600" i="1" dirty="0" smtClean="0">
                <a:latin typeface="+mj-lt"/>
              </a:rPr>
              <a:t>These </a:t>
            </a:r>
            <a:r>
              <a:rPr lang="en-AU" sz="1600" i="1" dirty="0">
                <a:latin typeface="+mj-lt"/>
              </a:rPr>
              <a:t>bodies carry out tasks related to conformity assessment procedures set out in the applicable legislation, when a third party is </a:t>
            </a:r>
            <a:r>
              <a:rPr lang="en-AU" sz="1600" i="1" dirty="0" smtClean="0">
                <a:latin typeface="+mj-lt"/>
              </a:rPr>
              <a:t>required.</a:t>
            </a:r>
          </a:p>
          <a:p>
            <a:pPr eaLnBrk="0" hangingPunct="0">
              <a:spcBef>
                <a:spcPts val="800"/>
              </a:spcBef>
            </a:pPr>
            <a:r>
              <a:rPr lang="en-AU" sz="1600" i="1" dirty="0" smtClean="0">
                <a:latin typeface="+mj-lt"/>
              </a:rPr>
              <a:t>The </a:t>
            </a:r>
            <a:r>
              <a:rPr lang="en-AU" sz="1600" i="1" dirty="0">
                <a:latin typeface="+mj-lt"/>
              </a:rPr>
              <a:t>European Commission publishes a list of such notified bodies</a:t>
            </a:r>
            <a:r>
              <a:rPr lang="en-AU" sz="1600" i="1" dirty="0" smtClean="0">
                <a:latin typeface="+mj-lt"/>
              </a:rPr>
              <a:t>.</a:t>
            </a:r>
          </a:p>
          <a:p>
            <a:pPr eaLnBrk="0" hangingPunct="0">
              <a:spcBef>
                <a:spcPts val="800"/>
              </a:spcBef>
            </a:pPr>
            <a:r>
              <a:rPr lang="en-AU" sz="1600" dirty="0">
                <a:latin typeface="+mj-lt"/>
              </a:rPr>
              <a:t>Source: </a:t>
            </a:r>
            <a:r>
              <a:rPr lang="en-AU" sz="1600" dirty="0" smtClean="0">
                <a:latin typeface="+mj-lt"/>
                <a:hlinkClick r:id="rId2"/>
              </a:rPr>
              <a:t>ec.europa.eu</a:t>
            </a:r>
            <a:endParaRPr lang="en-AU" sz="1600" dirty="0" smtClean="0">
              <a:latin typeface="+mj-lt"/>
            </a:endParaRPr>
          </a:p>
          <a:p>
            <a:pPr eaLnBrk="0" hangingPunct="0"/>
            <a:endParaRPr kumimoji="0" lang="en-AU" sz="160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68322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best case completion date for EN 301 893 is now almost certainly beyond Sept 2019</a:t>
            </a:r>
            <a:endParaRPr lang="en-AU" dirty="0"/>
          </a:p>
        </p:txBody>
      </p:sp>
      <p:sp>
        <p:nvSpPr>
          <p:cNvPr id="3" name="Content Placeholder 2"/>
          <p:cNvSpPr>
            <a:spLocks noGrp="1"/>
          </p:cNvSpPr>
          <p:nvPr>
            <p:ph idx="1"/>
          </p:nvPr>
        </p:nvSpPr>
        <p:spPr>
          <a:xfrm>
            <a:off x="685800" y="1981200"/>
            <a:ext cx="3429000" cy="3733800"/>
          </a:xfrm>
        </p:spPr>
        <p:txBody>
          <a:bodyPr/>
          <a:lstStyle/>
          <a:p>
            <a:pPr lvl="1"/>
            <a:r>
              <a:rPr lang="en-AU" dirty="0" smtClean="0"/>
              <a:t>The best case schedule to approve EN 301 893 was Sept 2019 based on ENAP starting in Dec 2018</a:t>
            </a:r>
          </a:p>
          <a:p>
            <a:pPr lvl="1"/>
            <a:r>
              <a:rPr lang="en-AU" dirty="0" smtClean="0"/>
              <a:t>This seems very unlikely as this stage …</a:t>
            </a:r>
          </a:p>
          <a:p>
            <a:pPr lvl="2"/>
            <a:r>
              <a:rPr lang="en-AU" dirty="0" smtClean="0"/>
              <a:t>Completion in Dec 2018 would require all open issues to have solutions now …</a:t>
            </a:r>
          </a:p>
          <a:p>
            <a:pPr lvl="2"/>
            <a:r>
              <a:rPr lang="en-AU" dirty="0" smtClean="0"/>
              <a:t>… but they don’t as we will see later in today’s review</a:t>
            </a:r>
          </a:p>
          <a:p>
            <a:pPr lvl="1"/>
            <a:r>
              <a:rPr lang="en-AU" dirty="0" smtClean="0"/>
              <a:t>… which means early access to the market in Europe is going to require use of Notified Bodies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pic>
        <p:nvPicPr>
          <p:cNvPr id="6" name="Picture 5"/>
          <p:cNvPicPr>
            <a:picLocks noChangeAspect="1"/>
          </p:cNvPicPr>
          <p:nvPr/>
        </p:nvPicPr>
        <p:blipFill>
          <a:blip r:embed="rId2"/>
          <a:stretch>
            <a:fillRect/>
          </a:stretch>
        </p:blipFill>
        <p:spPr>
          <a:xfrm>
            <a:off x="4191000" y="2057400"/>
            <a:ext cx="4267200" cy="3200401"/>
          </a:xfrm>
          <a:prstGeom prst="rect">
            <a:avLst/>
          </a:prstGeom>
          <a:ln>
            <a:solidFill>
              <a:schemeClr val="tx1"/>
            </a:solidFill>
          </a:ln>
        </p:spPr>
      </p:pic>
      <p:cxnSp>
        <p:nvCxnSpPr>
          <p:cNvPr id="8" name="Straight Arrow Connector 7"/>
          <p:cNvCxnSpPr>
            <a:endCxn id="9" idx="1"/>
          </p:cNvCxnSpPr>
          <p:nvPr/>
        </p:nvCxnSpPr>
        <p:spPr bwMode="auto">
          <a:xfrm>
            <a:off x="3048000" y="3048000"/>
            <a:ext cx="1676400" cy="5022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9" name="Rounded Rectangle 8"/>
          <p:cNvSpPr/>
          <p:nvPr/>
        </p:nvSpPr>
        <p:spPr bwMode="auto">
          <a:xfrm>
            <a:off x="4724400" y="3474000"/>
            <a:ext cx="1981200" cy="152400"/>
          </a:xfrm>
          <a:prstGeom prst="roundRect">
            <a:avLst>
              <a:gd name="adj" fmla="val 0"/>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1758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a:t>
            </a:r>
            <a:r>
              <a:rPr lang="en-AU" dirty="0" smtClean="0"/>
              <a:t>9th </a:t>
            </a:r>
            <a:r>
              <a:rPr lang="en-AU" dirty="0" smtClean="0"/>
              <a:t>F2F meeting of the </a:t>
            </a:r>
            <a:r>
              <a:rPr lang="en-AU" i="1" dirty="0" smtClean="0"/>
              <a:t>Coexistence Standing Committee </a:t>
            </a:r>
            <a:r>
              <a:rPr lang="en-AU" dirty="0" smtClean="0"/>
              <a:t>in </a:t>
            </a:r>
            <a:r>
              <a:rPr lang="en-AU" dirty="0" smtClean="0"/>
              <a:t>Bangkok </a:t>
            </a:r>
            <a:r>
              <a:rPr lang="en-AU" dirty="0" smtClean="0"/>
              <a:t>in </a:t>
            </a:r>
            <a:r>
              <a:rPr lang="en-AU" dirty="0" smtClean="0"/>
              <a:t>November </a:t>
            </a:r>
            <a:r>
              <a:rPr lang="en-AU" dirty="0" smtClean="0"/>
              <a:t>2018</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a:t>
            </a:r>
            <a:r>
              <a:rPr lang="en-AU" dirty="0" smtClean="0"/>
              <a:t>), Hawaii (Sept 2018) </a:t>
            </a:r>
            <a:r>
              <a:rPr lang="en-AU" dirty="0" smtClean="0"/>
              <a:t>and will meet </a:t>
            </a:r>
            <a:r>
              <a:rPr lang="en-AU" dirty="0" smtClean="0"/>
              <a:t>once or twice </a:t>
            </a:r>
            <a:r>
              <a:rPr lang="en-AU" dirty="0" smtClean="0"/>
              <a:t>this week</a:t>
            </a:r>
          </a:p>
          <a:p>
            <a:pPr lvl="2"/>
            <a:r>
              <a:rPr lang="en-AU" dirty="0" smtClean="0"/>
              <a:t>Wed PM1</a:t>
            </a:r>
          </a:p>
          <a:p>
            <a:pPr lvl="2"/>
            <a:r>
              <a:rPr lang="en-AU" dirty="0" smtClean="0"/>
              <a:t>Thu </a:t>
            </a:r>
            <a:r>
              <a:rPr lang="en-AU" dirty="0" smtClean="0"/>
              <a:t>PM1 (if required)</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 301 893 is now less likely to be held up by the question of how to provide for include of </a:t>
            </a:r>
            <a:r>
              <a:rPr lang="en-GB" dirty="0" smtClean="0"/>
              <a:t>5.8 </a:t>
            </a:r>
            <a:r>
              <a:rPr lang="en-GB" dirty="0" smtClean="0"/>
              <a:t>GHz</a:t>
            </a:r>
            <a:endParaRPr lang="en-AU" dirty="0"/>
          </a:p>
        </p:txBody>
      </p:sp>
      <p:sp>
        <p:nvSpPr>
          <p:cNvPr id="3" name="Content Placeholder 2"/>
          <p:cNvSpPr>
            <a:spLocks noGrp="1"/>
          </p:cNvSpPr>
          <p:nvPr>
            <p:ph idx="1"/>
          </p:nvPr>
        </p:nvSpPr>
        <p:spPr/>
        <p:txBody>
          <a:bodyPr/>
          <a:lstStyle/>
          <a:p>
            <a:pPr lvl="1"/>
            <a:r>
              <a:rPr lang="en-GB" dirty="0" smtClean="0"/>
              <a:t>The current ETSI BRAN 5GHz WI includes the incorporation of 5.8 GHz frequencies into EN 301 </a:t>
            </a:r>
            <a:r>
              <a:rPr lang="en-GB" dirty="0" smtClean="0"/>
              <a:t>893</a:t>
            </a:r>
          </a:p>
          <a:p>
            <a:pPr lvl="2"/>
            <a:r>
              <a:rPr lang="en-GB" dirty="0" smtClean="0"/>
              <a:t>The problem is that currently 5.8GHz is only allowed in the UK and other administrations are concerned that equipment not adversely affect the 5.8 </a:t>
            </a:r>
            <a:r>
              <a:rPr lang="en-GB" dirty="0" err="1" smtClean="0"/>
              <a:t>Ghz</a:t>
            </a:r>
            <a:r>
              <a:rPr lang="en-GB" dirty="0" smtClean="0"/>
              <a:t> band in </a:t>
            </a:r>
            <a:r>
              <a:rPr lang="en-GB" dirty="0" err="1" smtClean="0"/>
              <a:t>oter</a:t>
            </a:r>
            <a:r>
              <a:rPr lang="en-GB" dirty="0" smtClean="0"/>
              <a:t> countries </a:t>
            </a:r>
            <a:endParaRPr lang="en-GB" dirty="0" smtClean="0"/>
          </a:p>
          <a:p>
            <a:pPr lvl="1"/>
            <a:r>
              <a:rPr lang="en-GB" dirty="0" smtClean="0"/>
              <a:t>ETSI </a:t>
            </a:r>
            <a:r>
              <a:rPr lang="en-GB" dirty="0" smtClean="0"/>
              <a:t>BRAN </a:t>
            </a:r>
            <a:r>
              <a:rPr lang="en-GB" dirty="0" smtClean="0"/>
              <a:t>discussed a number </a:t>
            </a:r>
            <a:r>
              <a:rPr lang="en-GB" dirty="0" smtClean="0"/>
              <a:t>of options</a:t>
            </a:r>
            <a:r>
              <a:rPr lang="en-GB" dirty="0" smtClean="0"/>
              <a:t>:</a:t>
            </a:r>
          </a:p>
          <a:p>
            <a:pPr lvl="2"/>
            <a:r>
              <a:rPr lang="en-US" i="1" dirty="0"/>
              <a:t>Leave the text as it is</a:t>
            </a:r>
            <a:endParaRPr lang="en-AU" i="1" dirty="0"/>
          </a:p>
          <a:p>
            <a:pPr lvl="2"/>
            <a:r>
              <a:rPr lang="en-US" i="1" dirty="0"/>
              <a:t>Create a normative annex to include 5.8 GHz</a:t>
            </a:r>
            <a:endParaRPr lang="en-AU" i="1" dirty="0"/>
          </a:p>
          <a:p>
            <a:pPr lvl="2"/>
            <a:r>
              <a:rPr lang="en-US" i="1" dirty="0"/>
              <a:t>Make a multipart standard</a:t>
            </a:r>
            <a:endParaRPr lang="en-AU" i="1" dirty="0" smtClean="0"/>
          </a:p>
          <a:p>
            <a:pPr lvl="1"/>
            <a:r>
              <a:rPr lang="en-GB" dirty="0" smtClean="0"/>
              <a:t>Ultimately, it was decided create a normative annex </a:t>
            </a:r>
            <a:r>
              <a:rPr lang="en-US" dirty="0"/>
              <a:t>to include </a:t>
            </a:r>
            <a:r>
              <a:rPr lang="en-US" dirty="0" smtClean="0"/>
              <a:t>provision for 5.8 GHz in EN 301 893</a:t>
            </a:r>
          </a:p>
          <a:p>
            <a:pPr lvl="1"/>
            <a:r>
              <a:rPr lang="en-US" dirty="0" smtClean="0"/>
              <a:t>This aspect of EN 301 893 now has an agreed solution meaning it is less likely to hold </a:t>
            </a:r>
            <a:r>
              <a:rPr lang="en-US" dirty="0"/>
              <a:t>up EN 301 </a:t>
            </a:r>
            <a:r>
              <a:rPr lang="en-US" dirty="0" smtClean="0"/>
              <a:t>893’ </a:t>
            </a:r>
            <a:r>
              <a:rPr lang="en-US" dirty="0" smtClean="0"/>
              <a:t>completion</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185731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receiver sensitivity issue in </a:t>
            </a:r>
            <a:r>
              <a:rPr lang="en-GB" dirty="0"/>
              <a:t>EN 301 </a:t>
            </a:r>
            <a:r>
              <a:rPr lang="en-GB" dirty="0" smtClean="0"/>
              <a:t>893 is still not resolved suggesting it may delay completion</a:t>
            </a:r>
            <a:endParaRPr lang="en-AU" dirty="0"/>
          </a:p>
        </p:txBody>
      </p:sp>
      <p:sp>
        <p:nvSpPr>
          <p:cNvPr id="3" name="Content Placeholder 2"/>
          <p:cNvSpPr>
            <a:spLocks noGrp="1"/>
          </p:cNvSpPr>
          <p:nvPr>
            <p:ph idx="1"/>
          </p:nvPr>
        </p:nvSpPr>
        <p:spPr/>
        <p:txBody>
          <a:bodyPr/>
          <a:lstStyle/>
          <a:p>
            <a:pPr lvl="1"/>
            <a:r>
              <a:rPr lang="en-AU" dirty="0" smtClean="0">
                <a:hlinkClick r:id="rId2"/>
              </a:rPr>
              <a:t>EG 2013 336 v1.1.1</a:t>
            </a:r>
            <a:r>
              <a:rPr lang="en-AU" dirty="0" smtClean="0"/>
              <a:t> lists a selection </a:t>
            </a:r>
            <a:r>
              <a:rPr lang="en-AU" dirty="0"/>
              <a:t>of technical receiver sensitivity </a:t>
            </a:r>
            <a:r>
              <a:rPr lang="en-AU" dirty="0" smtClean="0"/>
              <a:t>parameters required for </a:t>
            </a:r>
            <a:r>
              <a:rPr lang="en-AU" dirty="0"/>
              <a:t>the production of Harmonised Standards </a:t>
            </a:r>
            <a:r>
              <a:rPr lang="en-AU" dirty="0" smtClean="0"/>
              <a:t>to satisfy Article </a:t>
            </a:r>
            <a:r>
              <a:rPr lang="en-AU" dirty="0"/>
              <a:t>3.1(b) and </a:t>
            </a:r>
            <a:r>
              <a:rPr lang="en-AU" dirty="0" smtClean="0"/>
              <a:t>Article </a:t>
            </a:r>
            <a:r>
              <a:rPr lang="en-AU" dirty="0"/>
              <a:t>3.2 of </a:t>
            </a:r>
            <a:r>
              <a:rPr lang="en-AU" dirty="0" smtClean="0"/>
              <a:t>RE-D</a:t>
            </a:r>
            <a:endParaRPr lang="en-GB" dirty="0" smtClean="0"/>
          </a:p>
          <a:p>
            <a:pPr lvl="1"/>
            <a:r>
              <a:rPr lang="en-GB" dirty="0" smtClean="0"/>
              <a:t>It is believed by many in ETSI BRAN that many of these parameters are irrelevant to EN 301 893, but their non inclusion will need to be justified to the appropriate authorities</a:t>
            </a:r>
          </a:p>
          <a:p>
            <a:pPr lvl="2"/>
            <a:r>
              <a:rPr lang="en-GB" dirty="0" smtClean="0"/>
              <a:t>BRAN(18)099010 notes that EN 301 893 v2.1.1 only includes one of eleven </a:t>
            </a:r>
            <a:r>
              <a:rPr lang="en-GB" dirty="0" err="1" smtClean="0"/>
              <a:t>paramaters</a:t>
            </a:r>
            <a:endParaRPr lang="en-GB" dirty="0" smtClean="0"/>
          </a:p>
          <a:p>
            <a:pPr lvl="1"/>
            <a:r>
              <a:rPr lang="en-GB" dirty="0" smtClean="0"/>
              <a:t>A drafting group has been set up to </a:t>
            </a:r>
            <a:r>
              <a:rPr lang="en-US" i="1" dirty="0"/>
              <a:t>come up with justifications on why some receiver parameters are not included in EN 301 893 </a:t>
            </a:r>
            <a:endParaRPr lang="en-AU" dirty="0"/>
          </a:p>
          <a:p>
            <a:pPr lvl="1"/>
            <a:r>
              <a:rPr lang="en-AU" dirty="0" smtClean="0"/>
              <a:t>The question of which receiver sensitivity parameters to include in EN 301 893 may take some time</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403431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discussed a submission from Cisco tha</a:t>
            </a:r>
            <a:r>
              <a:rPr lang="en-AU" dirty="0" smtClean="0"/>
              <a:t>t explained why EN 301 893 is so important</a:t>
            </a:r>
            <a:endParaRPr lang="en-AU" dirty="0"/>
          </a:p>
        </p:txBody>
      </p:sp>
      <p:sp>
        <p:nvSpPr>
          <p:cNvPr id="3" name="Content Placeholder 2"/>
          <p:cNvSpPr>
            <a:spLocks noGrp="1"/>
          </p:cNvSpPr>
          <p:nvPr>
            <p:ph idx="1"/>
          </p:nvPr>
        </p:nvSpPr>
        <p:spPr/>
        <p:txBody>
          <a:bodyPr/>
          <a:lstStyle/>
          <a:p>
            <a:pPr lvl="1"/>
            <a:r>
              <a:rPr lang="en-AU" dirty="0" smtClean="0"/>
              <a:t>This SC has spent a lot of time considering the activities in ETSI BRAN, particularly the development of adaptivity rules for 5GHz in Europe</a:t>
            </a:r>
          </a:p>
          <a:p>
            <a:pPr lvl="1"/>
            <a:r>
              <a:rPr lang="en-US" kern="1200" dirty="0" smtClean="0">
                <a:solidFill>
                  <a:schemeClr val="dk1"/>
                </a:solidFill>
              </a:rPr>
              <a:t>BRAN(18)0990023r1 from Cisco asserted that the ETSI BRAN process has proven very valuable in promoting technology neutral sharing of 5 GHz, and “letting the market decide” would have been insufficient</a:t>
            </a:r>
          </a:p>
          <a:p>
            <a:pPr lvl="2"/>
            <a:r>
              <a:rPr lang="en-AU" i="1" dirty="0"/>
              <a:t>LTE-U would have dominated Wi-Fi without the regulatory oversight provided by the FCC and the US Congress </a:t>
            </a:r>
            <a:r>
              <a:rPr lang="en-AU" dirty="0" smtClean="0"/>
              <a:t>(driven by Wi-Fi Alliance </a:t>
            </a:r>
            <a:r>
              <a:rPr lang="en-AU" i="1" dirty="0" smtClean="0"/>
              <a:t>et al</a:t>
            </a:r>
            <a:r>
              <a:rPr lang="en-AU" dirty="0" smtClean="0"/>
              <a:t>)</a:t>
            </a:r>
            <a:endParaRPr lang="en-AU" dirty="0"/>
          </a:p>
          <a:p>
            <a:pPr lvl="2"/>
            <a:r>
              <a:rPr lang="en-AU" i="1" dirty="0"/>
              <a:t>3GPP was on course to chose a much less fair mechanism (and/or ED threshold) than EDCA based LBT before ETSI BRAN became involved</a:t>
            </a:r>
          </a:p>
          <a:p>
            <a:pPr lvl="2"/>
            <a:r>
              <a:rPr lang="en-AU" i="1" dirty="0"/>
              <a:t>It appears (maybe) at least Vendor A believes it can get away with ignoring the sharing requirements encapsulated by EN 301 893 in markets not subject to European </a:t>
            </a:r>
            <a:r>
              <a:rPr lang="en-AU" i="1" dirty="0" smtClean="0"/>
              <a:t>regulations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61518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ETSI BRAN discussed a submission from Cisco that explained why EN 301 893 is so important</a:t>
            </a:r>
          </a:p>
        </p:txBody>
      </p:sp>
      <p:sp>
        <p:nvSpPr>
          <p:cNvPr id="7" name="Content Placeholder 6"/>
          <p:cNvSpPr>
            <a:spLocks noGrp="1"/>
          </p:cNvSpPr>
          <p:nvPr>
            <p:ph idx="1"/>
          </p:nvPr>
        </p:nvSpPr>
        <p:spPr>
          <a:xfrm>
            <a:off x="685800" y="1981200"/>
            <a:ext cx="2590800" cy="4114800"/>
          </a:xfrm>
        </p:spPr>
        <p:txBody>
          <a:bodyPr/>
          <a:lstStyle/>
          <a:p>
            <a:pPr lvl="1"/>
            <a:r>
              <a:rPr lang="en-AU" kern="1200" dirty="0">
                <a:solidFill>
                  <a:schemeClr val="dk1"/>
                </a:solidFill>
              </a:rPr>
              <a:t>We discussed </a:t>
            </a:r>
            <a:r>
              <a:rPr lang="en-US" kern="1200" dirty="0" smtClean="0">
                <a:solidFill>
                  <a:schemeClr val="dk1"/>
                </a:solidFill>
              </a:rPr>
              <a:t>BRAN(18)0990023r0 at length</a:t>
            </a:r>
            <a:r>
              <a:rPr lang="en-AU" kern="1200" dirty="0" smtClean="0">
                <a:solidFill>
                  <a:schemeClr val="dk1"/>
                </a:solidFill>
              </a:rPr>
              <a:t> </a:t>
            </a:r>
            <a:r>
              <a:rPr lang="en-AU" kern="1200" dirty="0">
                <a:solidFill>
                  <a:schemeClr val="dk1"/>
                </a:solidFill>
              </a:rPr>
              <a:t>in </a:t>
            </a:r>
            <a:r>
              <a:rPr lang="en-AU" kern="1200" dirty="0" smtClean="0">
                <a:solidFill>
                  <a:schemeClr val="dk1"/>
                </a:solidFill>
              </a:rPr>
              <a:t>Hawaii …</a:t>
            </a:r>
          </a:p>
          <a:p>
            <a:pPr lvl="2"/>
            <a:r>
              <a:rPr lang="en-US" kern="1200" dirty="0">
                <a:solidFill>
                  <a:schemeClr val="dk1"/>
                </a:solidFill>
              </a:rPr>
              <a:t>r1 was discussed by ETSI BRAN </a:t>
            </a:r>
            <a:endParaRPr lang="en-AU" kern="1200" dirty="0" smtClean="0">
              <a:solidFill>
                <a:schemeClr val="dk1"/>
              </a:solidFill>
            </a:endParaRPr>
          </a:p>
          <a:p>
            <a:pPr lvl="1"/>
            <a:r>
              <a:rPr lang="en-AU" kern="1200" dirty="0" smtClean="0">
                <a:solidFill>
                  <a:schemeClr val="dk1"/>
                </a:solidFill>
              </a:rPr>
              <a:t>… including </a:t>
            </a:r>
            <a:r>
              <a:rPr lang="en-AU" kern="1200" dirty="0">
                <a:solidFill>
                  <a:schemeClr val="dk1"/>
                </a:solidFill>
              </a:rPr>
              <a:t>the test results that show at least one “LAA” vendor equipment thinks it can get away with being very unfair in a regulatory domain without sharing rules </a:t>
            </a:r>
            <a:endParaRPr lang="en-US" kern="1200" dirty="0">
              <a:solidFill>
                <a:schemeClr val="dk1"/>
              </a:solidFill>
            </a:endParaRPr>
          </a:p>
          <a:p>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pic>
        <p:nvPicPr>
          <p:cNvPr id="5" name="Picture 4"/>
          <p:cNvPicPr>
            <a:picLocks noChangeAspect="1"/>
          </p:cNvPicPr>
          <p:nvPr/>
        </p:nvPicPr>
        <p:blipFill>
          <a:blip r:embed="rId2"/>
          <a:stretch>
            <a:fillRect/>
          </a:stretch>
        </p:blipFill>
        <p:spPr>
          <a:xfrm>
            <a:off x="3275962" y="2057400"/>
            <a:ext cx="5182238" cy="3886679"/>
          </a:xfrm>
          <a:prstGeom prst="rect">
            <a:avLst/>
          </a:prstGeom>
          <a:ln>
            <a:solidFill>
              <a:schemeClr val="tx1"/>
            </a:solidFill>
          </a:ln>
        </p:spPr>
      </p:pic>
    </p:spTree>
    <p:extLst>
      <p:ext uri="{BB962C8B-B14F-4D97-AF65-F5344CB8AC3E}">
        <p14:creationId xmlns:p14="http://schemas.microsoft.com/office/powerpoint/2010/main" val="201684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discussions highlighted the importance of basing coexistence work on actual test data </a:t>
            </a:r>
            <a:endParaRPr lang="en-AU" dirty="0"/>
          </a:p>
        </p:txBody>
      </p:sp>
      <p:sp>
        <p:nvSpPr>
          <p:cNvPr id="3" name="Content Placeholder 2"/>
          <p:cNvSpPr>
            <a:spLocks noGrp="1"/>
          </p:cNvSpPr>
          <p:nvPr>
            <p:ph idx="1"/>
          </p:nvPr>
        </p:nvSpPr>
        <p:spPr/>
        <p:txBody>
          <a:bodyPr/>
          <a:lstStyle/>
          <a:p>
            <a:pPr lvl="1"/>
            <a:r>
              <a:rPr lang="en-AU" dirty="0" smtClean="0"/>
              <a:t>Ericsson provided a response to </a:t>
            </a:r>
            <a:r>
              <a:rPr lang="en-US" kern="1200" dirty="0" smtClean="0">
                <a:solidFill>
                  <a:schemeClr val="dk1"/>
                </a:solidFill>
              </a:rPr>
              <a:t>BRAN(18)0990023r0 in BRAN(18)0990028</a:t>
            </a:r>
          </a:p>
          <a:p>
            <a:pPr lvl="2"/>
            <a:r>
              <a:rPr lang="en-US" kern="1200" dirty="0" smtClean="0">
                <a:solidFill>
                  <a:schemeClr val="dk1"/>
                </a:solidFill>
              </a:rPr>
              <a:t>Ericsson objected to various details to do with differing interpretation of events &amp; definitions; these issues were addressed by Cisco during discussions</a:t>
            </a:r>
            <a:endParaRPr lang="en-US" kern="1200" dirty="0">
              <a:solidFill>
                <a:schemeClr val="dk1"/>
              </a:solidFill>
            </a:endParaRPr>
          </a:p>
          <a:p>
            <a:pPr lvl="1"/>
            <a:r>
              <a:rPr lang="en-US" kern="1200" dirty="0" smtClean="0">
                <a:solidFill>
                  <a:schemeClr val="dk1"/>
                </a:solidFill>
              </a:rPr>
              <a:t>The most important aspect of BRAN(18)0990028 was the conclusion that more data is required from real coexistence testing, both for LAA &amp; Wi-Fi</a:t>
            </a:r>
          </a:p>
          <a:p>
            <a:pPr lvl="2"/>
            <a:r>
              <a:rPr lang="en-US" kern="1200" dirty="0" smtClean="0">
                <a:solidFill>
                  <a:schemeClr val="dk1"/>
                </a:solidFill>
              </a:rPr>
              <a:t>It requested ETSI BRAN members make coexistence test reports available</a:t>
            </a:r>
          </a:p>
          <a:p>
            <a:pPr lvl="2"/>
            <a:r>
              <a:rPr lang="en-US" kern="1200" dirty="0" smtClean="0">
                <a:solidFill>
                  <a:schemeClr val="dk1"/>
                </a:solidFill>
              </a:rPr>
              <a:t>It also requested the WFA to make Wi-Fi CCA compliance test reports available</a:t>
            </a:r>
          </a:p>
          <a:p>
            <a:pPr lvl="3"/>
            <a:r>
              <a:rPr lang="en-US" kern="1200" dirty="0" smtClean="0">
                <a:solidFill>
                  <a:schemeClr val="dk1"/>
                </a:solidFill>
              </a:rPr>
              <a:t>Note: the WFA does not actually do this type of testing</a:t>
            </a:r>
          </a:p>
          <a:p>
            <a:pPr lvl="1"/>
            <a:r>
              <a:rPr lang="en-US" kern="1200" dirty="0" smtClean="0">
                <a:solidFill>
                  <a:schemeClr val="dk1"/>
                </a:solidFill>
              </a:rPr>
              <a:t>During discussion, multiple people noted that coexistence testing of real deployments is going to provide the industry the best hints on what to do next to promote good coexistence</a:t>
            </a:r>
          </a:p>
          <a:p>
            <a:pPr lvl="1"/>
            <a:r>
              <a:rPr lang="en-US" kern="1200" dirty="0" smtClean="0">
                <a:solidFill>
                  <a:schemeClr val="dk1"/>
                </a:solidFill>
              </a:rPr>
              <a:t>That could considered be a “call to action” for  IEEE 802.11 </a:t>
            </a:r>
            <a:r>
              <a:rPr lang="en-US" kern="1200" dirty="0" err="1" smtClean="0">
                <a:solidFill>
                  <a:schemeClr val="dk1"/>
                </a:solidFill>
              </a:rPr>
              <a:t>Coex</a:t>
            </a:r>
            <a:r>
              <a:rPr lang="en-US" kern="1200" dirty="0" smtClean="0">
                <a:solidFill>
                  <a:schemeClr val="dk1"/>
                </a:solidFill>
              </a:rPr>
              <a:t> SC participants too …</a:t>
            </a:r>
            <a:endParaRPr lang="en-US" kern="1200" dirty="0">
              <a:solidFill>
                <a:schemeClr val="dk1"/>
              </a:solidFill>
            </a:endParaRPr>
          </a:p>
          <a:p>
            <a:pPr lvl="1"/>
            <a:endParaRPr lang="en-US" kern="1200" dirty="0" smtClean="0">
              <a:solidFill>
                <a:schemeClr val="dk1"/>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1973653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ETSI BRAN has rewritten &amp; refined parts of the adaptivity clause again</a:t>
            </a:r>
            <a:endParaRPr lang="en-AU" dirty="0"/>
          </a:p>
        </p:txBody>
      </p:sp>
      <p:sp>
        <p:nvSpPr>
          <p:cNvPr id="3" name="Content Placeholder 2"/>
          <p:cNvSpPr>
            <a:spLocks noGrp="1"/>
          </p:cNvSpPr>
          <p:nvPr>
            <p:ph idx="1"/>
          </p:nvPr>
        </p:nvSpPr>
        <p:spPr/>
        <p:txBody>
          <a:bodyPr/>
          <a:lstStyle/>
          <a:p>
            <a:pPr lvl="1"/>
            <a:r>
              <a:rPr lang="en-AU" dirty="0" smtClean="0"/>
              <a:t>In Hawaii, the </a:t>
            </a:r>
            <a:r>
              <a:rPr lang="en-AU" dirty="0" err="1" smtClean="0"/>
              <a:t>Coex</a:t>
            </a:r>
            <a:r>
              <a:rPr lang="en-AU" dirty="0" smtClean="0"/>
              <a:t> SC discussed two submissions related to the interpretation of clause 4.2.7.3.2.5</a:t>
            </a:r>
          </a:p>
          <a:p>
            <a:pPr lvl="2"/>
            <a:r>
              <a:rPr lang="en-US" dirty="0" smtClean="0"/>
              <a:t>BRAN(18)099002: </a:t>
            </a:r>
            <a:r>
              <a:rPr lang="en-AU" dirty="0" smtClean="0"/>
              <a:t>Clarifications of adaptivity ambiguities in EN 301 893</a:t>
            </a:r>
          </a:p>
          <a:p>
            <a:pPr lvl="2"/>
            <a:r>
              <a:rPr lang="en-US" dirty="0" smtClean="0"/>
              <a:t>BRAN(18)099018: a response to BRAN(18)099002</a:t>
            </a:r>
          </a:p>
          <a:p>
            <a:pPr lvl="1"/>
            <a:r>
              <a:rPr lang="en-US" dirty="0" smtClean="0"/>
              <a:t>At the time it was agreed that </a:t>
            </a:r>
            <a:r>
              <a:rPr lang="en-AU" dirty="0" smtClean="0"/>
              <a:t>the disagreement highlighted by the two presentations was the result a misreading/understanding of the proposed text (</a:t>
            </a:r>
            <a:r>
              <a:rPr lang="en-AU" dirty="0" err="1" smtClean="0"/>
              <a:t>ie</a:t>
            </a:r>
            <a:r>
              <a:rPr lang="en-AU" dirty="0" smtClean="0"/>
              <a:t> Guido was right!)</a:t>
            </a:r>
          </a:p>
          <a:p>
            <a:pPr lvl="1"/>
            <a:r>
              <a:rPr lang="en-AU" dirty="0" smtClean="0"/>
              <a:t>A similar discussion was held at the ETSI BRAN meeting that highlighted  the clause also does </a:t>
            </a:r>
            <a:r>
              <a:rPr lang="en-GB" i="1" dirty="0"/>
              <a:t>not reflect the primary and secondary channel interpretations and PSD spreading relaxation</a:t>
            </a:r>
            <a:endParaRPr lang="en-AU" i="1" dirty="0" smtClean="0"/>
          </a:p>
          <a:p>
            <a:pPr lvl="1"/>
            <a:r>
              <a:rPr lang="en-AU" dirty="0" smtClean="0"/>
              <a:t>The discussion resulted in clause 4.2.7.3.2.5 (part of adaptivity) being completely rewritten/refined ... </a:t>
            </a:r>
          </a:p>
          <a:p>
            <a:pPr lvl="1"/>
            <a:r>
              <a:rPr lang="en-AU" dirty="0" smtClean="0"/>
              <a:t>… hopefully in a manner that is more accurate &amp; clear!</a:t>
            </a:r>
            <a:endParaRPr lang="en-AU" dirty="0"/>
          </a:p>
          <a:p>
            <a:pPr lvl="1"/>
            <a:endParaRPr lang="en-AU" dirty="0" smtClean="0"/>
          </a:p>
          <a:p>
            <a:endParaRPr lang="en-AU" dirty="0" smtClean="0"/>
          </a:p>
          <a:p>
            <a:endParaRPr 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spTree>
    <p:extLst>
      <p:ext uri="{BB962C8B-B14F-4D97-AF65-F5344CB8AC3E}">
        <p14:creationId xmlns:p14="http://schemas.microsoft.com/office/powerpoint/2010/main" val="3696898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pPr lvl="1"/>
            <a:r>
              <a:rPr lang="en-AU" dirty="0"/>
              <a:t>D</a:t>
            </a:r>
            <a:r>
              <a:rPr lang="en-AU" dirty="0" smtClean="0"/>
              <a:t>raft </a:t>
            </a:r>
            <a:r>
              <a:rPr lang="en-AU" dirty="0"/>
              <a:t>text for a revised adaptivity </a:t>
            </a:r>
            <a:r>
              <a:rPr lang="en-AU" dirty="0" smtClean="0"/>
              <a:t>clause</a:t>
            </a:r>
            <a:r>
              <a:rPr lang="de-DE" dirty="0" smtClean="0"/>
              <a:t> </a:t>
            </a:r>
            <a:r>
              <a:rPr lang="en-AU" dirty="0"/>
              <a:t>in EN 301 893 </a:t>
            </a:r>
            <a:r>
              <a:rPr lang="en-AU" dirty="0" smtClean="0"/>
              <a:t>was </a:t>
            </a:r>
            <a:r>
              <a:rPr lang="en-AU" dirty="0"/>
              <a:t>preliminarily agreed </a:t>
            </a:r>
            <a:r>
              <a:rPr lang="en-AU" dirty="0" smtClean="0"/>
              <a:t>by ETSI BRAN in </a:t>
            </a:r>
            <a:r>
              <a:rPr lang="en-AU" dirty="0"/>
              <a:t>June 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
        <p:nvSpPr>
          <p:cNvPr id="8" name="Rectangle 7"/>
          <p:cNvSpPr/>
          <p:nvPr/>
        </p:nvSpPr>
        <p:spPr bwMode="auto">
          <a:xfrm>
            <a:off x="152400" y="1730961"/>
            <a:ext cx="8839200" cy="4724399"/>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latin typeface="+mj-lt"/>
              </a:rPr>
              <a:t>Clause 4.2.7.3.2.5 in </a:t>
            </a:r>
            <a:r>
              <a:rPr lang="de-DE" sz="1600" b="1" dirty="0" smtClean="0">
                <a:latin typeface="+mj-lt"/>
              </a:rPr>
              <a:t>revised EN </a:t>
            </a:r>
            <a:r>
              <a:rPr lang="de-DE" sz="1600" b="1" dirty="0">
                <a:latin typeface="+mj-lt"/>
              </a:rPr>
              <a:t>301 </a:t>
            </a:r>
            <a:r>
              <a:rPr lang="de-DE" sz="1600" b="1" dirty="0" smtClean="0">
                <a:latin typeface="+mj-lt"/>
              </a:rPr>
              <a:t>893</a:t>
            </a:r>
          </a:p>
          <a:p>
            <a:pPr>
              <a:spcBef>
                <a:spcPts val="800"/>
              </a:spcBef>
            </a:pPr>
            <a:r>
              <a:rPr lang="en-US" sz="1600" dirty="0" smtClean="0">
                <a:latin typeface="+mj-lt"/>
              </a:rPr>
              <a:t>Equipment </a:t>
            </a:r>
            <a:r>
              <a:rPr lang="en-US" sz="1600" dirty="0">
                <a:latin typeface="+mj-lt"/>
              </a:rPr>
              <a:t>shall consider a channel to be occupied as long as other RLAN transmissions are detected at a level greater than the ED Threshold Level (TL). The ED Threshold Level (TL) is integrated over the total Nominal Channel Bandwidth of all Operating Channels used by the equipment. Equipment shall not change the ED Threshold Level (TL) for a contiguous period of at least </a:t>
            </a:r>
            <a:r>
              <a:rPr lang="en-US" sz="1600" dirty="0" smtClean="0">
                <a:latin typeface="+mj-lt"/>
              </a:rPr>
              <a:t>60 </a:t>
            </a:r>
            <a:r>
              <a:rPr lang="en-US" sz="1600" dirty="0">
                <a:latin typeface="+mj-lt"/>
              </a:rPr>
              <a:t>s. The ED Threshold Level (TL) is expressed assuming a 0 </a:t>
            </a:r>
            <a:r>
              <a:rPr lang="en-US" sz="1600" dirty="0" err="1">
                <a:latin typeface="+mj-lt"/>
              </a:rPr>
              <a:t>dBi</a:t>
            </a:r>
            <a:r>
              <a:rPr lang="en-US" sz="1600" dirty="0">
                <a:latin typeface="+mj-lt"/>
              </a:rPr>
              <a:t> receive antenna.</a:t>
            </a:r>
          </a:p>
          <a:p>
            <a:pPr marL="0" indent="0">
              <a:spcBef>
                <a:spcPts val="800"/>
              </a:spcBef>
              <a:buNone/>
            </a:pPr>
            <a:r>
              <a:rPr lang="en-US" sz="1600" dirty="0">
                <a:latin typeface="+mj-lt"/>
              </a:rPr>
              <a:t>The ED Threshold Level (TL) shall either be proportional to the equipment's maximum transmit power (PH):</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13 dBm:		TL =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TL =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TL = -85 dBm/MHz</a:t>
            </a:r>
          </a:p>
          <a:p>
            <a:pPr marL="0" indent="0">
              <a:spcBef>
                <a:spcPts val="800"/>
              </a:spcBef>
              <a:buNone/>
            </a:pPr>
            <a:r>
              <a:rPr lang="en-US" sz="1600" dirty="0">
                <a:latin typeface="+mj-lt"/>
              </a:rPr>
              <a:t>Or, if the equipment determines per IEEE </a:t>
            </a:r>
            <a:r>
              <a:rPr lang="en-US" sz="1600" dirty="0" smtClean="0">
                <a:latin typeface="+mj-lt"/>
              </a:rPr>
              <a:t>802.11-2016 </a:t>
            </a:r>
            <a:r>
              <a:rPr lang="en-US" sz="1600" dirty="0">
                <a:latin typeface="+mj-lt"/>
              </a:rPr>
              <a:t>[9], clause 17.3 that the channel is occupied, the ED Threshold Level (TL) shall be independent of the equipment's maximum transmit power (P</a:t>
            </a:r>
            <a:r>
              <a:rPr lang="en-US" sz="1600" baseline="-25000" dirty="0">
                <a:latin typeface="+mj-lt"/>
              </a:rPr>
              <a:t>H</a:t>
            </a:r>
            <a:r>
              <a:rPr lang="en-US" sz="1600" dirty="0">
                <a:latin typeface="+mj-lt"/>
              </a:rPr>
              <a:t>):</a:t>
            </a:r>
          </a:p>
          <a:p>
            <a:pPr marL="1081088" indent="-1081088">
              <a:spcBef>
                <a:spcPts val="400"/>
              </a:spcBef>
              <a:buNone/>
            </a:pPr>
            <a:r>
              <a:rPr lang="en-US" sz="1600" dirty="0">
                <a:latin typeface="+mj-lt"/>
              </a:rPr>
              <a:t>	TL = -75 </a:t>
            </a:r>
            <a:r>
              <a:rPr lang="en-US" sz="1600" dirty="0" smtClean="0">
                <a:latin typeface="+mj-lt"/>
              </a:rPr>
              <a:t>dBm/MHz</a:t>
            </a:r>
            <a:endParaRPr lang="en-US" sz="1600" dirty="0">
              <a:latin typeface="+mj-lt"/>
            </a:endParaRPr>
          </a:p>
          <a:p>
            <a:endParaRPr lang="en-AU" sz="1600" dirty="0">
              <a:latin typeface="+mj-lt"/>
            </a:endParaRPr>
          </a:p>
        </p:txBody>
      </p:sp>
    </p:spTree>
    <p:extLst>
      <p:ext uri="{BB962C8B-B14F-4D97-AF65-F5344CB8AC3E}">
        <p14:creationId xmlns:p14="http://schemas.microsoft.com/office/powerpoint/2010/main" val="155908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latin typeface="+mj-lt"/>
              </a:rPr>
              <a:t>Clause 4.2.7.3.2.5 in </a:t>
            </a:r>
            <a:r>
              <a:rPr lang="de-DE" sz="1600" b="1" dirty="0" smtClean="0">
                <a:latin typeface="+mj-lt"/>
              </a:rPr>
              <a:t>revised EN </a:t>
            </a:r>
            <a:r>
              <a:rPr lang="de-DE" sz="1600" b="1" dirty="0">
                <a:latin typeface="+mj-lt"/>
              </a:rPr>
              <a:t>301 </a:t>
            </a:r>
            <a:r>
              <a:rPr lang="de-DE" sz="1600" b="1" dirty="0" smtClean="0">
                <a:latin typeface="+mj-lt"/>
              </a:rPr>
              <a:t>893</a:t>
            </a:r>
          </a:p>
          <a:p>
            <a:pPr>
              <a:spcBef>
                <a:spcPts val="800"/>
              </a:spcBef>
            </a:pPr>
            <a:r>
              <a:rPr lang="en-US" sz="1600" dirty="0" smtClean="0">
                <a:latin typeface="+mj-lt"/>
              </a:rPr>
              <a:t>Equipment </a:t>
            </a:r>
            <a:r>
              <a:rPr lang="en-US" sz="1600" dirty="0">
                <a:latin typeface="+mj-lt"/>
              </a:rPr>
              <a:t>shall consider a</a:t>
            </a:r>
            <a:r>
              <a:rPr lang="en-US" sz="1600" dirty="0" smtClean="0">
                <a:latin typeface="+mj-lt"/>
              </a:rPr>
              <a:t> channel or a combination of channels to </a:t>
            </a:r>
            <a:r>
              <a:rPr lang="en-US" sz="1600" dirty="0">
                <a:latin typeface="+mj-lt"/>
              </a:rPr>
              <a:t>be occupied as long as </a:t>
            </a:r>
            <a:r>
              <a:rPr lang="en-US" sz="1600" dirty="0" smtClean="0">
                <a:latin typeface="+mj-lt"/>
              </a:rPr>
              <a:t>transmissions in </a:t>
            </a:r>
            <a:r>
              <a:rPr lang="en-AU" sz="1600" dirty="0">
                <a:latin typeface="+mj-lt"/>
              </a:rPr>
              <a:t>the </a:t>
            </a:r>
            <a:r>
              <a:rPr lang="en-US" sz="1600" dirty="0">
                <a:latin typeface="+mj-lt"/>
              </a:rPr>
              <a:t>channel or </a:t>
            </a:r>
            <a:r>
              <a:rPr lang="en-US" sz="1600" dirty="0" smtClean="0">
                <a:latin typeface="+mj-lt"/>
              </a:rPr>
              <a:t>the combination </a:t>
            </a:r>
            <a:r>
              <a:rPr lang="en-US" sz="1600" dirty="0">
                <a:latin typeface="+mj-lt"/>
              </a:rPr>
              <a:t>of channels</a:t>
            </a:r>
            <a:r>
              <a:rPr lang="en-US" sz="1600" dirty="0" smtClean="0">
                <a:latin typeface="+mj-lt"/>
              </a:rPr>
              <a:t> </a:t>
            </a:r>
            <a:r>
              <a:rPr lang="en-US" sz="1600" dirty="0">
                <a:latin typeface="+mj-lt"/>
              </a:rPr>
              <a:t>are </a:t>
            </a:r>
            <a:r>
              <a:rPr lang="en-US" sz="1600" dirty="0" smtClean="0">
                <a:latin typeface="+mj-lt"/>
              </a:rPr>
              <a:t>present at </a:t>
            </a:r>
            <a:r>
              <a:rPr lang="en-US" sz="1600" dirty="0">
                <a:latin typeface="+mj-lt"/>
              </a:rPr>
              <a:t>a </a:t>
            </a:r>
            <a:r>
              <a:rPr lang="en-US" sz="1600" dirty="0" smtClean="0">
                <a:latin typeface="+mj-lt"/>
              </a:rPr>
              <a:t>power level greater </a:t>
            </a:r>
            <a:r>
              <a:rPr lang="en-US" sz="1600" dirty="0">
                <a:latin typeface="+mj-lt"/>
              </a:rPr>
              <a:t>than the ED Threshold </a:t>
            </a:r>
            <a:r>
              <a:rPr lang="en-US" sz="1600" dirty="0" smtClean="0">
                <a:latin typeface="+mj-lt"/>
              </a:rPr>
              <a:t>(EDT). </a:t>
            </a:r>
            <a:r>
              <a:rPr lang="en-AU" sz="1600" dirty="0" smtClean="0">
                <a:latin typeface="+mj-lt"/>
              </a:rPr>
              <a:t>The power level is determined by integrating the </a:t>
            </a:r>
            <a:r>
              <a:rPr lang="en-US" sz="1600" dirty="0">
                <a:latin typeface="+mj-lt"/>
              </a:rPr>
              <a:t>received </a:t>
            </a:r>
            <a:r>
              <a:rPr lang="en-US" sz="1600" dirty="0" smtClean="0">
                <a:latin typeface="+mj-lt"/>
              </a:rPr>
              <a:t>power</a:t>
            </a:r>
            <a:r>
              <a:rPr lang="en-AU" sz="1600" dirty="0">
                <a:latin typeface="+mj-lt"/>
              </a:rPr>
              <a:t> </a:t>
            </a:r>
            <a:r>
              <a:rPr lang="en-AU" sz="1600" dirty="0" smtClean="0">
                <a:latin typeface="+mj-lt"/>
              </a:rPr>
              <a:t>over the </a:t>
            </a:r>
            <a:r>
              <a:rPr lang="en-US" sz="1600" dirty="0" smtClean="0">
                <a:latin typeface="+mj-lt"/>
              </a:rPr>
              <a:t>channel or the </a:t>
            </a:r>
            <a:r>
              <a:rPr lang="en-US" sz="1600" dirty="0">
                <a:latin typeface="+mj-lt"/>
              </a:rPr>
              <a:t>combination </a:t>
            </a:r>
            <a:r>
              <a:rPr lang="en-US" sz="1600" dirty="0" smtClean="0">
                <a:latin typeface="+mj-lt"/>
              </a:rPr>
              <a:t>of channels then normalized to per MHz power. T</a:t>
            </a:r>
            <a:r>
              <a:rPr lang="en-AU" sz="1600" dirty="0" smtClean="0">
                <a:latin typeface="+mj-lt"/>
              </a:rPr>
              <a:t>he </a:t>
            </a:r>
            <a:r>
              <a:rPr lang="en-US" sz="1600" dirty="0" smtClean="0">
                <a:latin typeface="+mj-lt"/>
              </a:rPr>
              <a:t>received power</a:t>
            </a:r>
            <a:r>
              <a:rPr lang="en-AU" sz="1600" dirty="0" smtClean="0">
                <a:latin typeface="+mj-lt"/>
              </a:rPr>
              <a:t> shall be measured at the interface between the equipment and the antenna assembly.</a:t>
            </a:r>
          </a:p>
          <a:p>
            <a:pPr>
              <a:spcBef>
                <a:spcPts val="800"/>
              </a:spcBef>
            </a:pPr>
            <a:r>
              <a:rPr lang="en-AU" sz="1600" dirty="0" smtClean="0">
                <a:latin typeface="+mj-lt"/>
              </a:rPr>
              <a:t>Equipment </a:t>
            </a:r>
            <a:r>
              <a:rPr lang="en-AU" sz="1600" dirty="0">
                <a:latin typeface="+mj-lt"/>
              </a:rPr>
              <a:t>shall not change the EDT for </a:t>
            </a:r>
            <a:r>
              <a:rPr lang="en-AU" sz="1600" dirty="0" smtClean="0">
                <a:latin typeface="+mj-lt"/>
              </a:rPr>
              <a:t>a contiguous </a:t>
            </a:r>
            <a:r>
              <a:rPr lang="en-AU" sz="1600" dirty="0">
                <a:latin typeface="+mj-lt"/>
              </a:rPr>
              <a:t>period of at least 60 </a:t>
            </a:r>
            <a:r>
              <a:rPr lang="en-AU" sz="1600" dirty="0" smtClean="0">
                <a:latin typeface="+mj-lt"/>
              </a:rPr>
              <a:t>s.</a:t>
            </a:r>
            <a:endParaRPr lang="en-US" sz="1600" dirty="0">
              <a:latin typeface="+mj-lt"/>
            </a:endParaRPr>
          </a:p>
          <a:p>
            <a:pPr marL="0" indent="0">
              <a:spcBef>
                <a:spcPts val="800"/>
              </a:spcBef>
              <a:buNone/>
            </a:pPr>
            <a:r>
              <a:rPr lang="en-US" sz="1600" dirty="0">
                <a:latin typeface="+mj-lt"/>
              </a:rPr>
              <a:t>The </a:t>
            </a:r>
            <a:r>
              <a:rPr lang="en-US" sz="1600" dirty="0" smtClean="0">
                <a:latin typeface="+mj-lt"/>
              </a:rPr>
              <a:t>EDT is either proportional to the equipment's maximum transmit power (P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For </a:t>
            </a:r>
            <a:r>
              <a:rPr lang="en-US" sz="1600" dirty="0">
                <a:latin typeface="+mj-lt"/>
              </a:rPr>
              <a:t>P</a:t>
            </a:r>
            <a:r>
              <a:rPr lang="en-US" sz="1600" baseline="-25000" dirty="0">
                <a:latin typeface="+mj-lt"/>
              </a:rPr>
              <a:t>H</a:t>
            </a:r>
            <a:r>
              <a:rPr lang="en-US" sz="1600" dirty="0">
                <a:latin typeface="+mj-lt"/>
              </a:rPr>
              <a:t> ≤ 13 dBm:		</a:t>
            </a:r>
            <a:r>
              <a:rPr lang="en-US" sz="1600" dirty="0" smtClean="0">
                <a:latin typeface="+mj-lt"/>
              </a:rPr>
              <a:t>EDT </a:t>
            </a:r>
            <a:r>
              <a:rPr lang="en-US" sz="1600" dirty="0">
                <a:latin typeface="+mj-lt"/>
              </a:rPr>
              <a:t>=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a:t>
            </a:r>
            <a:r>
              <a:rPr lang="en-US" sz="1600" dirty="0" smtClean="0">
                <a:latin typeface="+mj-lt"/>
              </a:rPr>
              <a:t>EDT </a:t>
            </a:r>
            <a:r>
              <a:rPr lang="en-US" sz="1600" dirty="0">
                <a:latin typeface="+mj-lt"/>
              </a:rPr>
              <a:t>=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a:t>
            </a:r>
            <a:r>
              <a:rPr lang="en-US" sz="1600" dirty="0" smtClean="0">
                <a:latin typeface="+mj-lt"/>
              </a:rPr>
              <a:t>EDT </a:t>
            </a:r>
            <a:r>
              <a:rPr lang="en-US" sz="1600" dirty="0">
                <a:latin typeface="+mj-lt"/>
              </a:rPr>
              <a:t>= -85 dBm/MHz</a:t>
            </a:r>
          </a:p>
          <a:p>
            <a:pPr marL="0" indent="0">
              <a:spcBef>
                <a:spcPts val="800"/>
              </a:spcBef>
              <a:buNone/>
            </a:pPr>
            <a:r>
              <a:rPr lang="en-US" sz="1600" dirty="0">
                <a:latin typeface="+mj-lt"/>
              </a:rPr>
              <a:t>Or, if the equipment </a:t>
            </a:r>
            <a:r>
              <a:rPr lang="en-US" sz="1600" dirty="0" smtClean="0">
                <a:latin typeface="+mj-lt"/>
              </a:rPr>
              <a:t>uses </a:t>
            </a:r>
            <a:r>
              <a:rPr lang="en-US" sz="1600" dirty="0">
                <a:latin typeface="+mj-lt"/>
              </a:rPr>
              <a:t>IEEE 802.11-2016 [9], clause </a:t>
            </a:r>
            <a:r>
              <a:rPr lang="en-US" sz="1600" dirty="0" smtClean="0">
                <a:latin typeface="+mj-lt"/>
              </a:rPr>
              <a:t>17.3.6 </a:t>
            </a:r>
            <a:r>
              <a:rPr lang="en-US" sz="1600" dirty="0">
                <a:latin typeface="+mj-lt"/>
              </a:rPr>
              <a:t>to determine that </a:t>
            </a:r>
            <a:r>
              <a:rPr lang="en-US" sz="1600" dirty="0" smtClean="0">
                <a:latin typeface="+mj-lt"/>
              </a:rPr>
              <a:t>the primary channel </a:t>
            </a:r>
            <a:r>
              <a:rPr lang="en-US" sz="1600" dirty="0">
                <a:latin typeface="+mj-lt"/>
              </a:rPr>
              <a:t>is occupied, the </a:t>
            </a:r>
            <a:r>
              <a:rPr lang="en-US" sz="1600" dirty="0" smtClean="0">
                <a:latin typeface="+mj-lt"/>
              </a:rPr>
              <a:t>EDT is </a:t>
            </a:r>
            <a:r>
              <a:rPr lang="en-US" sz="1600" dirty="0">
                <a:latin typeface="+mj-lt"/>
              </a:rPr>
              <a:t>independent of </a:t>
            </a:r>
            <a:r>
              <a:rPr lang="en-US" sz="1600" dirty="0" smtClean="0">
                <a:latin typeface="+mj-lt"/>
              </a:rPr>
              <a:t>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EDT </a:t>
            </a:r>
            <a:r>
              <a:rPr lang="en-US" sz="1600" dirty="0">
                <a:latin typeface="+mj-lt"/>
              </a:rPr>
              <a:t>= -75 </a:t>
            </a:r>
            <a:r>
              <a:rPr lang="en-US" sz="1600" dirty="0" smtClean="0">
                <a:latin typeface="+mj-lt"/>
              </a:rPr>
              <a:t>dBm/MHz</a:t>
            </a:r>
            <a:endParaRPr lang="en-US" sz="1600" dirty="0">
              <a:latin typeface="+mj-lt"/>
            </a:endParaRPr>
          </a:p>
          <a:p>
            <a:endParaRPr lang="en-AU" sz="1600" dirty="0" smtClean="0">
              <a:latin typeface="+mj-lt"/>
            </a:endParaRPr>
          </a:p>
        </p:txBody>
      </p:sp>
      <p:sp>
        <p:nvSpPr>
          <p:cNvPr id="2" name="Title 1"/>
          <p:cNvSpPr>
            <a:spLocks noGrp="1"/>
          </p:cNvSpPr>
          <p:nvPr>
            <p:ph type="title"/>
          </p:nvPr>
        </p:nvSpPr>
        <p:spPr>
          <a:xfrm>
            <a:off x="685800" y="685800"/>
            <a:ext cx="8305800" cy="1066800"/>
          </a:xfrm>
        </p:spPr>
        <p:txBody>
          <a:bodyPr/>
          <a:lstStyle/>
          <a:p>
            <a:pPr lvl="1"/>
            <a:r>
              <a:rPr lang="en-AU" dirty="0"/>
              <a:t>Draft text for a revised adaptivity clause</a:t>
            </a:r>
            <a:r>
              <a:rPr lang="de-DE" dirty="0"/>
              <a:t> </a:t>
            </a:r>
            <a:r>
              <a:rPr lang="en-AU" dirty="0"/>
              <a:t>in EN 301 893 was </a:t>
            </a:r>
            <a:r>
              <a:rPr lang="en-AU" dirty="0" smtClean="0"/>
              <a:t>significantly refined by </a:t>
            </a:r>
            <a:r>
              <a:rPr lang="en-AU" dirty="0"/>
              <a:t>ETSI BRAN in </a:t>
            </a:r>
            <a:r>
              <a:rPr lang="en-AU" dirty="0" smtClean="0"/>
              <a:t>Sept </a:t>
            </a:r>
            <a:r>
              <a:rPr lang="en-AU" dirty="0"/>
              <a:t>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757321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latin typeface="+mj-lt"/>
              </a:rPr>
              <a:t>Equipment </a:t>
            </a:r>
            <a:r>
              <a:rPr lang="en-US" sz="1600" dirty="0">
                <a:latin typeface="+mj-lt"/>
              </a:rPr>
              <a:t>shall consider a</a:t>
            </a:r>
            <a:r>
              <a:rPr lang="en-US" sz="1600" dirty="0" smtClean="0">
                <a:latin typeface="+mj-lt"/>
              </a:rPr>
              <a:t> channel or a combination of channels to </a:t>
            </a:r>
            <a:r>
              <a:rPr lang="en-US" sz="1600" dirty="0">
                <a:latin typeface="+mj-lt"/>
              </a:rPr>
              <a:t>be occupied as long as </a:t>
            </a:r>
            <a:r>
              <a:rPr lang="en-US" sz="1600" dirty="0" smtClean="0">
                <a:latin typeface="+mj-lt"/>
              </a:rPr>
              <a:t>transmissions in </a:t>
            </a:r>
            <a:r>
              <a:rPr lang="en-AU" sz="1600" dirty="0">
                <a:latin typeface="+mj-lt"/>
              </a:rPr>
              <a:t>the </a:t>
            </a:r>
            <a:r>
              <a:rPr lang="en-US" sz="1600" dirty="0">
                <a:latin typeface="+mj-lt"/>
              </a:rPr>
              <a:t>channel or </a:t>
            </a:r>
            <a:r>
              <a:rPr lang="en-US" sz="1600" dirty="0" smtClean="0">
                <a:latin typeface="+mj-lt"/>
              </a:rPr>
              <a:t>the combination </a:t>
            </a:r>
            <a:r>
              <a:rPr lang="en-US" sz="1600" dirty="0">
                <a:latin typeface="+mj-lt"/>
              </a:rPr>
              <a:t>of channels</a:t>
            </a:r>
            <a:r>
              <a:rPr lang="en-US" sz="1600" dirty="0" smtClean="0">
                <a:latin typeface="+mj-lt"/>
              </a:rPr>
              <a:t> </a:t>
            </a:r>
            <a:r>
              <a:rPr lang="en-US" sz="1600" dirty="0">
                <a:latin typeface="+mj-lt"/>
              </a:rPr>
              <a:t>are </a:t>
            </a:r>
            <a:r>
              <a:rPr lang="en-US" sz="1600" dirty="0" smtClean="0">
                <a:latin typeface="+mj-lt"/>
              </a:rPr>
              <a:t>present at </a:t>
            </a:r>
            <a:r>
              <a:rPr lang="en-US" sz="1600" dirty="0">
                <a:latin typeface="+mj-lt"/>
              </a:rPr>
              <a:t>a </a:t>
            </a:r>
            <a:r>
              <a:rPr lang="en-US" sz="1600" dirty="0" smtClean="0">
                <a:latin typeface="+mj-lt"/>
              </a:rPr>
              <a:t>power level greater </a:t>
            </a:r>
            <a:r>
              <a:rPr lang="en-US" sz="1600" dirty="0">
                <a:latin typeface="+mj-lt"/>
              </a:rPr>
              <a:t>than the ED Threshold </a:t>
            </a:r>
            <a:r>
              <a:rPr lang="en-US" sz="1600" dirty="0" smtClean="0">
                <a:latin typeface="+mj-lt"/>
              </a:rPr>
              <a:t>(EDT). </a:t>
            </a:r>
            <a:r>
              <a:rPr lang="en-AU" sz="1600" dirty="0" smtClean="0">
                <a:solidFill>
                  <a:srgbClr val="B2B2B2"/>
                </a:solidFill>
                <a:latin typeface="+mj-lt"/>
              </a:rPr>
              <a:t>The power level is determined by integrating the </a:t>
            </a:r>
            <a:r>
              <a:rPr lang="en-US" sz="1600" dirty="0">
                <a:solidFill>
                  <a:srgbClr val="B2B2B2"/>
                </a:solidFill>
                <a:latin typeface="+mj-lt"/>
              </a:rPr>
              <a:t>received </a:t>
            </a:r>
            <a:r>
              <a:rPr lang="en-US" sz="1600" dirty="0" smtClean="0">
                <a:solidFill>
                  <a:srgbClr val="B2B2B2"/>
                </a:solidFill>
                <a:latin typeface="+mj-lt"/>
              </a:rPr>
              <a:t>power</a:t>
            </a:r>
            <a:r>
              <a:rPr lang="en-AU" sz="1600" dirty="0">
                <a:solidFill>
                  <a:srgbClr val="B2B2B2"/>
                </a:solidFill>
                <a:latin typeface="+mj-lt"/>
              </a:rPr>
              <a:t> </a:t>
            </a:r>
            <a:r>
              <a:rPr lang="en-AU" sz="1600" dirty="0" smtClean="0">
                <a:solidFill>
                  <a:srgbClr val="B2B2B2"/>
                </a:solidFill>
                <a:latin typeface="+mj-lt"/>
              </a:rPr>
              <a:t>over the </a:t>
            </a:r>
            <a:r>
              <a:rPr lang="en-US" sz="1600" dirty="0" smtClean="0">
                <a:solidFill>
                  <a:srgbClr val="B2B2B2"/>
                </a:solidFill>
                <a:latin typeface="+mj-lt"/>
              </a:rPr>
              <a:t>channel or the </a:t>
            </a:r>
            <a:r>
              <a:rPr lang="en-US" sz="1600" dirty="0">
                <a:solidFill>
                  <a:srgbClr val="B2B2B2"/>
                </a:solidFill>
                <a:latin typeface="+mj-lt"/>
              </a:rPr>
              <a:t>combination </a:t>
            </a:r>
            <a:r>
              <a:rPr lang="en-US" sz="1600" dirty="0" smtClean="0">
                <a:solidFill>
                  <a:srgbClr val="B2B2B2"/>
                </a:solidFill>
                <a:latin typeface="+mj-lt"/>
              </a:rPr>
              <a:t>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A variety of ambiguities were addressed in the first sentence of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
        <p:nvSpPr>
          <p:cNvPr id="3" name="Rectangle 2"/>
          <p:cNvSpPr/>
          <p:nvPr/>
        </p:nvSpPr>
        <p:spPr bwMode="auto">
          <a:xfrm>
            <a:off x="304800" y="3810000"/>
            <a:ext cx="8534400" cy="2514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US" sz="1600" dirty="0">
                <a:solidFill>
                  <a:schemeClr val="accent6"/>
                </a:solidFill>
                <a:latin typeface="+mj-lt"/>
              </a:rPr>
              <a:t>O</a:t>
            </a:r>
            <a:r>
              <a:rPr lang="en-US" sz="1600" dirty="0" smtClean="0">
                <a:solidFill>
                  <a:schemeClr val="accent6"/>
                </a:solidFill>
                <a:latin typeface="+mj-lt"/>
              </a:rPr>
              <a:t>riginal text: </a:t>
            </a:r>
            <a:r>
              <a:rPr lang="en-US" sz="1600" i="1" dirty="0" smtClean="0">
                <a:solidFill>
                  <a:schemeClr val="accent6"/>
                </a:solidFill>
                <a:latin typeface="+mj-lt"/>
              </a:rPr>
              <a:t>Equipment </a:t>
            </a:r>
            <a:r>
              <a:rPr lang="en-US" sz="1600" i="1" dirty="0">
                <a:solidFill>
                  <a:schemeClr val="accent6"/>
                </a:solidFill>
                <a:latin typeface="+mj-lt"/>
              </a:rPr>
              <a:t>shall consider a channel to be occupied as long as other RLAN transmissions are detected at a level greater than the ED Threshold Level (TL</a:t>
            </a:r>
            <a:r>
              <a:rPr lang="en-US" sz="1600" i="1" dirty="0" smtClean="0">
                <a:solidFill>
                  <a:schemeClr val="accent6"/>
                </a:solidFill>
                <a:latin typeface="+mj-lt"/>
              </a:rPr>
              <a:t>)</a:t>
            </a:r>
            <a:endParaRPr lang="en-US" sz="1600" dirty="0" smtClean="0">
              <a:solidFill>
                <a:schemeClr val="accent6"/>
              </a:solidFill>
              <a:latin typeface="+mj-lt"/>
            </a:endParaRPr>
          </a:p>
          <a:p>
            <a:pPr marL="182563" indent="-182563" eaLnBrk="0" hangingPunct="0">
              <a:spcBef>
                <a:spcPts val="800"/>
              </a:spcBef>
              <a:buFont typeface="Arial" panose="020B0604020202020204" pitchFamily="34" charset="0"/>
              <a:buChar char="•"/>
            </a:pPr>
            <a:r>
              <a:rPr kumimoji="0" lang="en-AU" sz="1600" b="0" i="0" u="none" strike="noStrike" cap="none" normalizeH="0" baseline="0" dirty="0" smtClean="0">
                <a:ln>
                  <a:noFill/>
                </a:ln>
                <a:solidFill>
                  <a:schemeClr val="accent6"/>
                </a:solidFill>
                <a:effectLst/>
                <a:latin typeface="+mj-lt"/>
              </a:rPr>
              <a:t>It was decided to</a:t>
            </a:r>
            <a:r>
              <a:rPr kumimoji="0" lang="en-AU" sz="1600" b="0" i="0" u="none" strike="noStrike" cap="none" normalizeH="0" dirty="0" smtClean="0">
                <a:ln>
                  <a:noFill/>
                </a:ln>
                <a:solidFill>
                  <a:schemeClr val="accent6"/>
                </a:solidFill>
                <a:effectLst/>
                <a:latin typeface="+mj-lt"/>
              </a:rPr>
              <a:t> refine the original text so that:</a:t>
            </a:r>
          </a:p>
          <a:p>
            <a:pPr marL="355600" lvl="1" indent="-174625" eaLnBrk="0" hangingPunct="0">
              <a:spcBef>
                <a:spcPts val="800"/>
              </a:spcBef>
              <a:buFont typeface="Arial" panose="020B0604020202020204" pitchFamily="34" charset="0"/>
              <a:buChar char="-"/>
            </a:pPr>
            <a:r>
              <a:rPr lang="en-AU" sz="1600" dirty="0">
                <a:solidFill>
                  <a:schemeClr val="accent6"/>
                </a:solidFill>
                <a:latin typeface="+mj-lt"/>
              </a:rPr>
              <a:t>I</a:t>
            </a:r>
            <a:r>
              <a:rPr kumimoji="0" lang="en-AU" sz="1600" b="0" i="0" u="none" strike="noStrike" cap="none" normalizeH="0" dirty="0" smtClean="0">
                <a:ln>
                  <a:noFill/>
                </a:ln>
                <a:solidFill>
                  <a:schemeClr val="accent6"/>
                </a:solidFill>
                <a:effectLst/>
                <a:latin typeface="+mj-lt"/>
              </a:rPr>
              <a:t>t was clearer that it was addressing one 20 MHz channel or a combination of 20 MHz channels, as required by the multi-channel clauses</a:t>
            </a:r>
          </a:p>
          <a:p>
            <a:pPr marL="355600" lvl="1" indent="-174625" eaLnBrk="0" hangingPunct="0">
              <a:spcBef>
                <a:spcPts val="800"/>
              </a:spcBef>
              <a:buFont typeface="Arial" panose="020B0604020202020204" pitchFamily="34" charset="0"/>
              <a:buChar char="-"/>
            </a:pPr>
            <a:r>
              <a:rPr lang="en-AU" sz="1600" dirty="0" smtClean="0">
                <a:solidFill>
                  <a:schemeClr val="accent6"/>
                </a:solidFill>
                <a:latin typeface="+mj-lt"/>
              </a:rPr>
              <a:t>Energy other than just </a:t>
            </a:r>
            <a:r>
              <a:rPr lang="en-AU" sz="1600" i="1" dirty="0" smtClean="0">
                <a:solidFill>
                  <a:schemeClr val="accent6"/>
                </a:solidFill>
                <a:latin typeface="+mj-lt"/>
              </a:rPr>
              <a:t>RLAN</a:t>
            </a:r>
            <a:r>
              <a:rPr lang="en-AU" sz="1600" dirty="0" smtClean="0">
                <a:solidFill>
                  <a:schemeClr val="accent6"/>
                </a:solidFill>
                <a:latin typeface="+mj-lt"/>
              </a:rPr>
              <a:t> transmission is considered!</a:t>
            </a:r>
          </a:p>
          <a:p>
            <a:pPr marL="355600" lvl="1" indent="-174625" eaLnBrk="0" hangingPunct="0">
              <a:spcBef>
                <a:spcPts val="800"/>
              </a:spcBef>
              <a:buFont typeface="Arial" panose="020B0604020202020204" pitchFamily="34" charset="0"/>
              <a:buChar char="-"/>
            </a:pPr>
            <a:r>
              <a:rPr lang="en-AU" sz="1600" i="1" dirty="0">
                <a:solidFill>
                  <a:schemeClr val="accent6"/>
                </a:solidFill>
                <a:latin typeface="+mj-lt"/>
              </a:rPr>
              <a:t>ED Threshold (EDT) </a:t>
            </a:r>
            <a:r>
              <a:rPr lang="en-AU" sz="1600" dirty="0" smtClean="0">
                <a:solidFill>
                  <a:schemeClr val="accent6"/>
                </a:solidFill>
                <a:latin typeface="+mj-lt"/>
              </a:rPr>
              <a:t>is used rather </a:t>
            </a:r>
            <a:r>
              <a:rPr lang="en-AU" sz="1600" dirty="0">
                <a:solidFill>
                  <a:schemeClr val="accent6"/>
                </a:solidFill>
                <a:latin typeface="+mj-lt"/>
              </a:rPr>
              <a:t>than </a:t>
            </a:r>
            <a:r>
              <a:rPr lang="en-AU" sz="1600" i="1" dirty="0">
                <a:solidFill>
                  <a:schemeClr val="accent6"/>
                </a:solidFill>
                <a:latin typeface="+mj-lt"/>
              </a:rPr>
              <a:t>ED Threshold Level (TL) </a:t>
            </a:r>
            <a:r>
              <a:rPr lang="en-AU" sz="1600" dirty="0" smtClean="0">
                <a:solidFill>
                  <a:schemeClr val="accent6"/>
                </a:solidFill>
                <a:latin typeface="+mj-lt"/>
              </a:rPr>
              <a:t>because TL is used in the context of DFS</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3760646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latin typeface="+mj-lt"/>
              </a:rPr>
              <a:t>The power level is determined by integrating the </a:t>
            </a:r>
            <a:r>
              <a:rPr lang="en-US" sz="1600" dirty="0">
                <a:latin typeface="+mj-lt"/>
              </a:rPr>
              <a:t>received </a:t>
            </a:r>
            <a:r>
              <a:rPr lang="en-US" sz="1600" dirty="0" smtClean="0">
                <a:latin typeface="+mj-lt"/>
              </a:rPr>
              <a:t>power</a:t>
            </a:r>
            <a:r>
              <a:rPr lang="en-AU" sz="1600" dirty="0">
                <a:latin typeface="+mj-lt"/>
              </a:rPr>
              <a:t> </a:t>
            </a:r>
            <a:r>
              <a:rPr lang="en-AU" sz="1600" dirty="0" smtClean="0">
                <a:latin typeface="+mj-lt"/>
              </a:rPr>
              <a:t>over the </a:t>
            </a:r>
            <a:r>
              <a:rPr lang="en-US" sz="1600" dirty="0" smtClean="0">
                <a:latin typeface="+mj-lt"/>
              </a:rPr>
              <a:t>channel or the </a:t>
            </a:r>
            <a:r>
              <a:rPr lang="en-US" sz="1600" dirty="0">
                <a:latin typeface="+mj-lt"/>
              </a:rPr>
              <a:t>combination </a:t>
            </a:r>
            <a:r>
              <a:rPr lang="en-US" sz="1600" dirty="0" smtClean="0">
                <a:latin typeface="+mj-lt"/>
              </a:rPr>
              <a:t>of channels then normalized to per MHz power. </a:t>
            </a:r>
            <a:r>
              <a:rPr lang="en-US" sz="1600" dirty="0" smtClean="0">
                <a:solidFill>
                  <a:srgbClr val="B2B2B2"/>
                </a:solidFill>
                <a:latin typeface="+mj-lt"/>
              </a:rPr>
              <a:t>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scope of th</a:t>
            </a:r>
            <a:r>
              <a:rPr lang="en-AU" dirty="0" smtClean="0"/>
              <a:t>e energy integration was made clearer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
        <p:nvSpPr>
          <p:cNvPr id="3" name="Rectangle 2"/>
          <p:cNvSpPr/>
          <p:nvPr/>
        </p:nvSpPr>
        <p:spPr bwMode="auto">
          <a:xfrm>
            <a:off x="304800" y="3810000"/>
            <a:ext cx="8534400" cy="2514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a:solidFill>
                  <a:schemeClr val="accent6"/>
                </a:solidFill>
                <a:latin typeface="+mj-lt"/>
              </a:rPr>
              <a:t>O</a:t>
            </a:r>
            <a:r>
              <a:rPr kumimoji="0" lang="en-AU" sz="1600" b="0" u="none" strike="noStrike" cap="none" normalizeH="0" baseline="0" dirty="0" smtClean="0">
                <a:ln>
                  <a:noFill/>
                </a:ln>
                <a:solidFill>
                  <a:schemeClr val="accent6"/>
                </a:solidFill>
                <a:effectLst/>
                <a:latin typeface="+mj-lt"/>
              </a:rPr>
              <a:t>riginal text</a:t>
            </a:r>
            <a:r>
              <a:rPr lang="en-AU" sz="1600" dirty="0" smtClean="0">
                <a:solidFill>
                  <a:schemeClr val="accent6"/>
                </a:solidFill>
                <a:latin typeface="+mj-lt"/>
              </a:rPr>
              <a:t>:</a:t>
            </a:r>
            <a:r>
              <a:rPr lang="en-AU" sz="1600" dirty="0" smtClean="0">
                <a:solidFill>
                  <a:schemeClr val="accent6"/>
                </a:solidFill>
                <a:latin typeface="+mj-lt"/>
              </a:rPr>
              <a:t> </a:t>
            </a:r>
            <a:r>
              <a:rPr lang="en-AU" sz="1600" i="1" dirty="0">
                <a:solidFill>
                  <a:schemeClr val="accent6"/>
                </a:solidFill>
                <a:latin typeface="+mj-lt"/>
              </a:rPr>
              <a:t>The ED Threshold Level (TL) is integrated over the total Nominal Channel Bandwidth of all Operating Channels used by the </a:t>
            </a:r>
            <a:r>
              <a:rPr lang="en-AU" sz="1600" i="1" dirty="0" smtClean="0">
                <a:solidFill>
                  <a:schemeClr val="accent6"/>
                </a:solidFill>
                <a:latin typeface="+mj-lt"/>
              </a:rPr>
              <a:t>equipment</a:t>
            </a:r>
            <a:endParaRPr lang="en-US" sz="1600" i="1" dirty="0" smtClean="0"/>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The</a:t>
            </a:r>
            <a:r>
              <a:rPr kumimoji="0" lang="en-AU" sz="1600" b="0" u="none" strike="noStrike" cap="none" normalizeH="0" dirty="0" smtClean="0">
                <a:ln>
                  <a:noFill/>
                </a:ln>
                <a:solidFill>
                  <a:schemeClr val="accent6"/>
                </a:solidFill>
                <a:effectLst/>
                <a:latin typeface="+mj-lt"/>
              </a:rPr>
              <a:t> original</a:t>
            </a:r>
            <a:r>
              <a:rPr kumimoji="0" lang="en-AU" sz="1600" b="0" u="none" strike="noStrike" cap="none" normalizeH="0" baseline="0" dirty="0" smtClean="0">
                <a:ln>
                  <a:noFill/>
                </a:ln>
                <a:solidFill>
                  <a:schemeClr val="accent6"/>
                </a:solidFill>
                <a:effectLst/>
                <a:latin typeface="+mj-lt"/>
              </a:rPr>
              <a:t> tex</a:t>
            </a:r>
            <a:r>
              <a:rPr lang="en-AU" sz="1600" dirty="0" smtClean="0">
                <a:solidFill>
                  <a:schemeClr val="accent6"/>
                </a:solidFill>
                <a:latin typeface="+mj-lt"/>
              </a:rPr>
              <a:t>t required the integration to  always occur over all the channels used by the equipment, whereas in some multi-channel cases the intent is to allow the integration to occur over various subsets of channel independently</a:t>
            </a:r>
          </a:p>
          <a:p>
            <a:pPr marL="639763" lvl="1" indent="-182563" eaLnBrk="0" hangingPunct="0">
              <a:spcBef>
                <a:spcPts val="800"/>
              </a:spcBef>
              <a:buFont typeface="Arial" panose="020B0604020202020204" pitchFamily="34" charset="0"/>
              <a:buChar char="•"/>
            </a:pPr>
            <a:r>
              <a:rPr lang="en-AU" sz="1600" dirty="0" err="1" smtClean="0">
                <a:solidFill>
                  <a:schemeClr val="accent6"/>
                </a:solidFill>
                <a:latin typeface="+mj-lt"/>
              </a:rPr>
              <a:t>eg</a:t>
            </a:r>
            <a:r>
              <a:rPr lang="en-AU" sz="1600" dirty="0" smtClean="0">
                <a:solidFill>
                  <a:schemeClr val="accent6"/>
                </a:solidFill>
                <a:latin typeface="+mj-lt"/>
              </a:rPr>
              <a:t> a 20 MHz primary channel, and a 20Mhz secondary channel</a:t>
            </a:r>
          </a:p>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The new text makes it clear that the power level is averaged over a specified channel or combination of channels, with the combinations defined elsewhere in EN 301 893</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3740064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a:t>
            </a:r>
            <a:r>
              <a:rPr lang="en-US" sz="1600" dirty="0" smtClean="0">
                <a:latin typeface="+mj-lt"/>
              </a:rPr>
              <a:t>T</a:t>
            </a:r>
            <a:r>
              <a:rPr lang="en-AU" sz="1600" dirty="0" smtClean="0">
                <a:latin typeface="+mj-lt"/>
              </a:rPr>
              <a:t>he </a:t>
            </a:r>
            <a:r>
              <a:rPr lang="en-US" sz="1600" dirty="0" smtClean="0">
                <a:latin typeface="+mj-lt"/>
              </a:rPr>
              <a:t>received power</a:t>
            </a:r>
            <a:r>
              <a:rPr lang="en-AU" sz="1600" dirty="0" smtClean="0">
                <a:latin typeface="+mj-lt"/>
              </a:rPr>
              <a:t> shall be measured </a:t>
            </a:r>
            <a:r>
              <a:rPr lang="en-AU" sz="1600" dirty="0" smtClean="0">
                <a:latin typeface="+mj-lt"/>
              </a:rPr>
              <a:t>at </a:t>
            </a:r>
            <a:r>
              <a:rPr lang="en-AU" sz="1600" dirty="0" smtClean="0">
                <a:latin typeface="+mj-lt"/>
              </a:rPr>
              <a:t>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specification of where the received power is measured was changed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
        <p:nvSpPr>
          <p:cNvPr id="3" name="Rectangle 2"/>
          <p:cNvSpPr/>
          <p:nvPr/>
        </p:nvSpPr>
        <p:spPr bwMode="auto">
          <a:xfrm>
            <a:off x="304800" y="5562600"/>
            <a:ext cx="8534400" cy="762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Original text: </a:t>
            </a:r>
            <a:r>
              <a:rPr lang="en-AU" sz="1600" i="1" dirty="0">
                <a:solidFill>
                  <a:schemeClr val="accent6"/>
                </a:solidFill>
                <a:latin typeface="+mj-lt"/>
              </a:rPr>
              <a:t>The ED Threshold Level (TL) is expressed assuming a 0 </a:t>
            </a:r>
            <a:r>
              <a:rPr lang="en-AU" sz="1600" i="1" dirty="0" err="1">
                <a:solidFill>
                  <a:schemeClr val="accent6"/>
                </a:solidFill>
                <a:latin typeface="+mj-lt"/>
              </a:rPr>
              <a:t>dBi</a:t>
            </a:r>
            <a:r>
              <a:rPr lang="en-AU" sz="1600" i="1" dirty="0">
                <a:solidFill>
                  <a:schemeClr val="accent6"/>
                </a:solidFill>
                <a:latin typeface="+mj-lt"/>
              </a:rPr>
              <a:t> receive antenna</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Someone</a:t>
            </a:r>
            <a:r>
              <a:rPr kumimoji="0" lang="en-AU" sz="1600" b="0" u="none" strike="noStrike" cap="none" normalizeH="0" dirty="0" smtClean="0">
                <a:ln>
                  <a:noFill/>
                </a:ln>
                <a:solidFill>
                  <a:schemeClr val="accent6"/>
                </a:solidFill>
                <a:effectLst/>
                <a:latin typeface="+mj-lt"/>
              </a:rPr>
              <a:t> liked this better </a:t>
            </a:r>
            <a:r>
              <a:rPr kumimoji="0" lang="en-AU" sz="1600" b="0" u="none" strike="noStrike" cap="none" normalizeH="0" dirty="0" smtClean="0">
                <a:ln>
                  <a:noFill/>
                </a:ln>
                <a:solidFill>
                  <a:schemeClr val="accent6"/>
                </a:solidFill>
                <a:effectLst/>
                <a:latin typeface="+mj-lt"/>
                <a:sym typeface="Wingdings" panose="05000000000000000000" pitchFamily="2" charset="2"/>
              </a:rPr>
              <a:t></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2159933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a:r>
            <a:r>
              <a:rPr lang="en-AU" sz="1600" dirty="0" smtClean="0">
                <a:solidFill>
                  <a:srgbClr val="B2B2B2"/>
                </a:solidFill>
                <a:latin typeface="+mj-lt"/>
              </a:rPr>
              <a:t>at </a:t>
            </a:r>
            <a:r>
              <a:rPr lang="en-AU" sz="1600" dirty="0" smtClean="0">
                <a:solidFill>
                  <a:srgbClr val="B2B2B2"/>
                </a:solidFill>
                <a:latin typeface="+mj-lt"/>
              </a:rPr>
              <a:t>the interface between the equipment and the antenna assembly.</a:t>
            </a:r>
          </a:p>
          <a:p>
            <a:pPr>
              <a:spcBef>
                <a:spcPts val="800"/>
              </a:spcBef>
            </a:pPr>
            <a:r>
              <a:rPr lang="en-AU" sz="1600" dirty="0" smtClean="0">
                <a:latin typeface="+mj-lt"/>
              </a:rPr>
              <a:t>Equipment </a:t>
            </a:r>
            <a:r>
              <a:rPr lang="en-AU" sz="1600" dirty="0">
                <a:latin typeface="+mj-lt"/>
              </a:rPr>
              <a:t>shall not change the EDT for </a:t>
            </a:r>
            <a:r>
              <a:rPr lang="en-AU" sz="1600" dirty="0" smtClean="0">
                <a:latin typeface="+mj-lt"/>
              </a:rPr>
              <a:t>a contiguous </a:t>
            </a:r>
            <a:r>
              <a:rPr lang="en-AU" sz="1600" dirty="0">
                <a:latin typeface="+mj-lt"/>
              </a:rPr>
              <a:t>period of at least 60 </a:t>
            </a:r>
            <a:r>
              <a:rPr lang="en-AU" sz="1600" dirty="0" smtClean="0">
                <a:latin typeface="+mj-lt"/>
              </a:rPr>
              <a:t>s.</a:t>
            </a:r>
            <a:endParaRPr lang="en-US" sz="1600" dirty="0">
              <a:latin typeface="+mj-lt"/>
            </a:endParaRPr>
          </a:p>
          <a:p>
            <a:pPr marL="0" indent="0">
              <a:spcBef>
                <a:spcPts val="800"/>
              </a:spcBef>
              <a:buNone/>
            </a:pPr>
            <a:r>
              <a:rPr lang="en-US" sz="1600" dirty="0">
                <a:solidFill>
                  <a:srgbClr val="B2B2B2"/>
                </a:solidFill>
                <a:latin typeface="+mj-lt"/>
              </a:rPr>
              <a:t>The </a:t>
            </a:r>
            <a:r>
              <a:rPr lang="en-US" sz="1600" dirty="0" smtClean="0">
                <a:solidFill>
                  <a:srgbClr val="B2B2B2"/>
                </a:solidFill>
                <a:latin typeface="+mj-lt"/>
              </a:rPr>
              <a:t>EDT is either proportional to the equipment's maximum transmit power (P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For </a:t>
            </a:r>
            <a:r>
              <a:rPr lang="en-US" sz="1600" dirty="0">
                <a:solidFill>
                  <a:srgbClr val="B2B2B2"/>
                </a:solidFill>
                <a:latin typeface="+mj-lt"/>
              </a:rPr>
              <a:t>P</a:t>
            </a:r>
            <a:r>
              <a:rPr lang="en-US" sz="1600" baseline="-25000" dirty="0">
                <a:solidFill>
                  <a:srgbClr val="B2B2B2"/>
                </a:solidFill>
                <a:latin typeface="+mj-lt"/>
              </a:rPr>
              <a:t>H</a:t>
            </a:r>
            <a:r>
              <a:rPr lang="en-US" sz="1600" dirty="0">
                <a:solidFill>
                  <a:srgbClr val="B2B2B2"/>
                </a:solidFill>
                <a:latin typeface="+mj-lt"/>
              </a:rPr>
              <a:t> ≤ 13 dBm:		</a:t>
            </a:r>
            <a:r>
              <a:rPr lang="en-US" sz="1600" dirty="0" smtClean="0">
                <a:solidFill>
                  <a:srgbClr val="B2B2B2"/>
                </a:solidFill>
                <a:latin typeface="+mj-lt"/>
              </a:rPr>
              <a:t>EDT </a:t>
            </a:r>
            <a:r>
              <a:rPr lang="en-US" sz="1600" dirty="0">
                <a:solidFill>
                  <a:srgbClr val="B2B2B2"/>
                </a:solidFill>
                <a:latin typeface="+mj-lt"/>
              </a:rPr>
              <a:t>= -75 dBm/MHz</a:t>
            </a:r>
          </a:p>
          <a:p>
            <a:pPr marL="722313" indent="-722313">
              <a:spcBef>
                <a:spcPts val="400"/>
              </a:spcBef>
              <a:buNone/>
            </a:pPr>
            <a:r>
              <a:rPr lang="en-US" sz="1600" dirty="0">
                <a:solidFill>
                  <a:srgbClr val="B2B2B2"/>
                </a:solidFill>
                <a:latin typeface="+mj-lt"/>
              </a:rPr>
              <a:t>	For 13 dBm &lt; P</a:t>
            </a:r>
            <a:r>
              <a:rPr lang="en-US" sz="1600" baseline="-25000" dirty="0">
                <a:solidFill>
                  <a:srgbClr val="B2B2B2"/>
                </a:solidFill>
                <a:latin typeface="+mj-lt"/>
              </a:rPr>
              <a:t>H</a:t>
            </a:r>
            <a:r>
              <a:rPr lang="en-US" sz="1600" dirty="0">
                <a:solidFill>
                  <a:srgbClr val="B2B2B2"/>
                </a:solidFill>
                <a:latin typeface="+mj-lt"/>
              </a:rPr>
              <a:t> &lt; 23 dBm: 	</a:t>
            </a:r>
            <a:r>
              <a:rPr lang="en-US" sz="1600" dirty="0" smtClean="0">
                <a:solidFill>
                  <a:srgbClr val="B2B2B2"/>
                </a:solidFill>
                <a:latin typeface="+mj-lt"/>
              </a:rPr>
              <a:t>EDT </a:t>
            </a:r>
            <a:r>
              <a:rPr lang="en-US" sz="1600" dirty="0">
                <a:solidFill>
                  <a:srgbClr val="B2B2B2"/>
                </a:solidFill>
                <a:latin typeface="+mj-lt"/>
              </a:rPr>
              <a:t>= -85 dBm/MHz + (23 dBm - P</a:t>
            </a:r>
            <a:r>
              <a:rPr lang="en-US" sz="1600" baseline="-25000" dirty="0">
                <a:solidFill>
                  <a:srgbClr val="B2B2B2"/>
                </a:solidFill>
                <a:latin typeface="+mj-lt"/>
              </a:rPr>
              <a:t>H</a:t>
            </a:r>
            <a:r>
              <a:rPr lang="en-US" sz="1600" dirty="0">
                <a:solidFill>
                  <a:srgbClr val="B2B2B2"/>
                </a:solidFill>
                <a:latin typeface="+mj-lt"/>
              </a:rPr>
              <a:t>)</a:t>
            </a:r>
          </a:p>
          <a:p>
            <a:pPr marL="722313" indent="-722313">
              <a:spcBef>
                <a:spcPts val="400"/>
              </a:spcBef>
              <a:buNone/>
            </a:pPr>
            <a:r>
              <a:rPr lang="en-US" sz="1600" dirty="0">
                <a:solidFill>
                  <a:srgbClr val="B2B2B2"/>
                </a:solidFill>
                <a:latin typeface="+mj-lt"/>
              </a:rPr>
              <a:t>	For P</a:t>
            </a:r>
            <a:r>
              <a:rPr lang="en-US" sz="1600" baseline="-25000" dirty="0">
                <a:solidFill>
                  <a:srgbClr val="B2B2B2"/>
                </a:solidFill>
                <a:latin typeface="+mj-lt"/>
              </a:rPr>
              <a:t>H</a:t>
            </a:r>
            <a:r>
              <a:rPr lang="en-US" sz="1600" dirty="0">
                <a:solidFill>
                  <a:srgbClr val="B2B2B2"/>
                </a:solidFill>
                <a:latin typeface="+mj-lt"/>
              </a:rPr>
              <a:t> ≥ 23 dBm:		</a:t>
            </a:r>
            <a:r>
              <a:rPr lang="en-US" sz="1600" dirty="0" smtClean="0">
                <a:solidFill>
                  <a:srgbClr val="B2B2B2"/>
                </a:solidFill>
                <a:latin typeface="+mj-lt"/>
              </a:rPr>
              <a:t>EDT </a:t>
            </a:r>
            <a:r>
              <a:rPr lang="en-US" sz="1600" dirty="0">
                <a:solidFill>
                  <a:srgbClr val="B2B2B2"/>
                </a:solidFill>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ability to flip between modes was not changed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
        <p:nvSpPr>
          <p:cNvPr id="3" name="Rectangle 2"/>
          <p:cNvSpPr/>
          <p:nvPr/>
        </p:nvSpPr>
        <p:spPr bwMode="auto">
          <a:xfrm>
            <a:off x="304800" y="5562600"/>
            <a:ext cx="8534400" cy="762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No change in semantics</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This</a:t>
            </a:r>
            <a:r>
              <a:rPr kumimoji="0" lang="en-AU" sz="1600" b="0" u="none" strike="noStrike" cap="none" normalizeH="0" dirty="0" smtClean="0">
                <a:ln>
                  <a:noFill/>
                </a:ln>
                <a:solidFill>
                  <a:schemeClr val="accent6"/>
                </a:solidFill>
                <a:effectLst/>
                <a:latin typeface="+mj-lt"/>
              </a:rPr>
              <a:t> restriction remains a device can’t “play games’” by quickly flipping from mode to mode</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1803256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a:r>
            <a:r>
              <a:rPr lang="en-AU" sz="1600" dirty="0" smtClean="0">
                <a:solidFill>
                  <a:srgbClr val="B2B2B2"/>
                </a:solidFill>
                <a:latin typeface="+mj-lt"/>
              </a:rPr>
              <a:t>at </a:t>
            </a:r>
            <a:r>
              <a:rPr lang="en-AU" sz="1600" dirty="0" smtClean="0">
                <a:solidFill>
                  <a:srgbClr val="B2B2B2"/>
                </a:solidFill>
                <a:latin typeface="+mj-lt"/>
              </a:rPr>
              <a:t>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latin typeface="+mj-lt"/>
              </a:rPr>
              <a:t>The </a:t>
            </a:r>
            <a:r>
              <a:rPr lang="en-US" sz="1600" dirty="0" smtClean="0">
                <a:latin typeface="+mj-lt"/>
              </a:rPr>
              <a:t>EDT is either proportional to the equipment's maximum transmit power (P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For </a:t>
            </a:r>
            <a:r>
              <a:rPr lang="en-US" sz="1600" dirty="0">
                <a:latin typeface="+mj-lt"/>
              </a:rPr>
              <a:t>P</a:t>
            </a:r>
            <a:r>
              <a:rPr lang="en-US" sz="1600" baseline="-25000" dirty="0">
                <a:latin typeface="+mj-lt"/>
              </a:rPr>
              <a:t>H</a:t>
            </a:r>
            <a:r>
              <a:rPr lang="en-US" sz="1600" dirty="0">
                <a:latin typeface="+mj-lt"/>
              </a:rPr>
              <a:t> ≤ 13 dBm:		</a:t>
            </a:r>
            <a:r>
              <a:rPr lang="en-US" sz="1600" dirty="0" smtClean="0">
                <a:latin typeface="+mj-lt"/>
              </a:rPr>
              <a:t>EDT </a:t>
            </a:r>
            <a:r>
              <a:rPr lang="en-US" sz="1600" dirty="0">
                <a:latin typeface="+mj-lt"/>
              </a:rPr>
              <a:t>=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a:t>
            </a:r>
            <a:r>
              <a:rPr lang="en-US" sz="1600" dirty="0" smtClean="0">
                <a:latin typeface="+mj-lt"/>
              </a:rPr>
              <a:t>EDT </a:t>
            </a:r>
            <a:r>
              <a:rPr lang="en-US" sz="1600" dirty="0">
                <a:latin typeface="+mj-lt"/>
              </a:rPr>
              <a:t>=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a:t>
            </a:r>
            <a:r>
              <a:rPr lang="en-US" sz="1600" dirty="0" smtClean="0">
                <a:latin typeface="+mj-lt"/>
              </a:rPr>
              <a:t>EDT </a:t>
            </a:r>
            <a:r>
              <a:rPr lang="en-US" sz="1600" dirty="0">
                <a:latin typeface="+mj-lt"/>
              </a:rPr>
              <a:t>= -85 dBm/MHz</a:t>
            </a:r>
          </a:p>
          <a:p>
            <a:pPr marL="0" indent="0">
              <a:spcBef>
                <a:spcPts val="800"/>
              </a:spcBef>
              <a:buNone/>
            </a:pPr>
            <a:r>
              <a:rPr lang="en-US" sz="1600" dirty="0">
                <a:solidFill>
                  <a:srgbClr val="B2B2B2"/>
                </a:solidFill>
                <a:latin typeface="+mj-lt"/>
              </a:rPr>
              <a:t>Or, if the equipment </a:t>
            </a:r>
            <a:r>
              <a:rPr lang="en-US" sz="1600" dirty="0" smtClean="0">
                <a:solidFill>
                  <a:srgbClr val="B2B2B2"/>
                </a:solidFill>
                <a:latin typeface="+mj-lt"/>
              </a:rPr>
              <a:t>uses </a:t>
            </a:r>
            <a:r>
              <a:rPr lang="en-US" sz="1600" dirty="0">
                <a:solidFill>
                  <a:srgbClr val="B2B2B2"/>
                </a:solidFill>
                <a:latin typeface="+mj-lt"/>
              </a:rPr>
              <a:t>IEEE 802.11-2016 [9], clause </a:t>
            </a:r>
            <a:r>
              <a:rPr lang="en-US" sz="1600" dirty="0" smtClean="0">
                <a:solidFill>
                  <a:srgbClr val="B2B2B2"/>
                </a:solidFill>
                <a:latin typeface="+mj-lt"/>
              </a:rPr>
              <a:t>17.3.6 </a:t>
            </a:r>
            <a:r>
              <a:rPr lang="en-US" sz="1600" dirty="0">
                <a:solidFill>
                  <a:srgbClr val="B2B2B2"/>
                </a:solidFill>
                <a:latin typeface="+mj-lt"/>
              </a:rPr>
              <a:t>to determine that </a:t>
            </a:r>
            <a:r>
              <a:rPr lang="en-US" sz="1600" dirty="0" smtClean="0">
                <a:solidFill>
                  <a:srgbClr val="B2B2B2"/>
                </a:solidFill>
                <a:latin typeface="+mj-lt"/>
              </a:rPr>
              <a:t>the primary channel </a:t>
            </a:r>
            <a:r>
              <a:rPr lang="en-US" sz="1600" dirty="0">
                <a:solidFill>
                  <a:srgbClr val="B2B2B2"/>
                </a:solidFill>
                <a:latin typeface="+mj-lt"/>
              </a:rPr>
              <a:t>is occupied, the </a:t>
            </a:r>
            <a:r>
              <a:rPr lang="en-US" sz="1600" dirty="0" smtClean="0">
                <a:solidFill>
                  <a:srgbClr val="B2B2B2"/>
                </a:solidFill>
                <a:latin typeface="+mj-lt"/>
              </a:rPr>
              <a:t>EDT is </a:t>
            </a:r>
            <a:r>
              <a:rPr lang="en-US" sz="1600" dirty="0">
                <a:solidFill>
                  <a:srgbClr val="B2B2B2"/>
                </a:solidFill>
                <a:latin typeface="+mj-lt"/>
              </a:rPr>
              <a:t>independent of </a:t>
            </a:r>
            <a:r>
              <a:rPr lang="en-US" sz="1600" dirty="0" smtClean="0">
                <a:solidFill>
                  <a:srgbClr val="B2B2B2"/>
                </a:solidFill>
                <a:latin typeface="+mj-lt"/>
              </a:rPr>
              <a:t>P</a:t>
            </a:r>
            <a:r>
              <a:rPr lang="en-US" sz="1600" baseline="-25000" dirty="0" smtClean="0">
                <a:solidFill>
                  <a:srgbClr val="B2B2B2"/>
                </a:solidFill>
                <a:latin typeface="+mj-lt"/>
              </a:rPr>
              <a:t>H</a:t>
            </a:r>
            <a:r>
              <a:rPr lang="en-US" sz="1600" dirty="0" smtClean="0">
                <a:solidFill>
                  <a:srgbClr val="B2B2B2"/>
                </a:solidFill>
                <a:latin typeface="+mj-lt"/>
              </a:rPr>
              <a:t>:</a:t>
            </a:r>
            <a:endParaRPr lang="en-US" sz="1600" dirty="0">
              <a:solidFill>
                <a:srgbClr val="B2B2B2"/>
              </a:solidFill>
              <a:latin typeface="+mj-lt"/>
            </a:endParaRPr>
          </a:p>
          <a:p>
            <a:pPr marL="722313" indent="-722313">
              <a:spcBef>
                <a:spcPts val="400"/>
              </a:spcBef>
              <a:buNone/>
            </a:pPr>
            <a:r>
              <a:rPr lang="en-US" sz="1600" dirty="0">
                <a:solidFill>
                  <a:srgbClr val="B2B2B2"/>
                </a:solidFill>
                <a:latin typeface="+mj-lt"/>
              </a:rPr>
              <a:t>	</a:t>
            </a:r>
            <a:r>
              <a:rPr lang="en-US" sz="1600" dirty="0" smtClean="0">
                <a:solidFill>
                  <a:srgbClr val="B2B2B2"/>
                </a:solidFill>
                <a:latin typeface="+mj-lt"/>
              </a:rPr>
              <a:t>EDT </a:t>
            </a:r>
            <a:r>
              <a:rPr lang="en-US" sz="1600" dirty="0">
                <a:solidFill>
                  <a:srgbClr val="B2B2B2"/>
                </a:solidFill>
                <a:latin typeface="+mj-lt"/>
              </a:rPr>
              <a:t>= -75 </a:t>
            </a:r>
            <a:r>
              <a:rPr lang="en-US" sz="1600" dirty="0" smtClean="0">
                <a:solidFill>
                  <a:srgbClr val="B2B2B2"/>
                </a:solidFill>
                <a:latin typeface="+mj-lt"/>
              </a:rPr>
              <a:t>dBm/MHz</a:t>
            </a:r>
            <a:endParaRPr lang="en-US" sz="1600" dirty="0">
              <a:solidFill>
                <a:srgbClr val="B2B2B2"/>
              </a:solidFill>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The ability of Wi-Fi to use the ED only mode was not changed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
        <p:nvSpPr>
          <p:cNvPr id="3" name="Rectangle 2"/>
          <p:cNvSpPr/>
          <p:nvPr/>
        </p:nvSpPr>
        <p:spPr bwMode="auto">
          <a:xfrm>
            <a:off x="304800" y="1905000"/>
            <a:ext cx="8534400" cy="1066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No change in semantics</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This</a:t>
            </a:r>
            <a:r>
              <a:rPr kumimoji="0" lang="en-AU" sz="1600" b="0" u="none" strike="noStrike" cap="none" normalizeH="0" dirty="0" smtClean="0">
                <a:ln>
                  <a:noFill/>
                </a:ln>
                <a:solidFill>
                  <a:schemeClr val="accent6"/>
                </a:solidFill>
                <a:effectLst/>
                <a:latin typeface="+mj-lt"/>
              </a:rPr>
              <a:t> option is primarily in place for LAA, MulteFire, </a:t>
            </a:r>
            <a:r>
              <a:rPr kumimoji="0" lang="en-AU" sz="1600" b="0" u="none" strike="noStrike" cap="none" normalizeH="0" dirty="0" err="1" smtClean="0">
                <a:ln>
                  <a:noFill/>
                </a:ln>
                <a:solidFill>
                  <a:schemeClr val="accent6"/>
                </a:solidFill>
                <a:effectLst/>
                <a:latin typeface="+mj-lt"/>
              </a:rPr>
              <a:t>etc</a:t>
            </a:r>
            <a:r>
              <a:rPr kumimoji="0" lang="en-AU" sz="1600" b="0" u="none" strike="noStrike" cap="none" normalizeH="0" dirty="0" smtClean="0">
                <a:ln>
                  <a:noFill/>
                </a:ln>
                <a:solidFill>
                  <a:schemeClr val="accent6"/>
                </a:solidFill>
                <a:effectLst/>
                <a:latin typeface="+mj-lt"/>
              </a:rPr>
              <a:t> but the text is written in such a way that it could be used by Wi-Fi too, </a:t>
            </a:r>
            <a:r>
              <a:rPr kumimoji="0" lang="en-AU" sz="1600" b="0" u="none" strike="noStrike" cap="none" normalizeH="0" dirty="0" err="1" smtClean="0">
                <a:ln>
                  <a:noFill/>
                </a:ln>
                <a:solidFill>
                  <a:schemeClr val="accent6"/>
                </a:solidFill>
                <a:effectLst/>
                <a:latin typeface="+mj-lt"/>
              </a:rPr>
              <a:t>eg</a:t>
            </a:r>
            <a:r>
              <a:rPr kumimoji="0" lang="en-AU" sz="1600" b="0" u="none" strike="noStrike" cap="none" normalizeH="0" dirty="0" smtClean="0">
                <a:ln>
                  <a:noFill/>
                </a:ln>
                <a:solidFill>
                  <a:schemeClr val="accent6"/>
                </a:solidFill>
                <a:effectLst/>
                <a:latin typeface="+mj-lt"/>
              </a:rPr>
              <a:t> if implementing spatial reuse</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3284209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solidFill>
                  <a:srgbClr val="B2B2B2"/>
                </a:solidFill>
                <a:latin typeface="+mj-lt"/>
              </a:rPr>
              <a:t>Clause 4.2.7.3.2.5 in </a:t>
            </a:r>
            <a:r>
              <a:rPr lang="de-DE" sz="1600" b="1" dirty="0" smtClean="0">
                <a:solidFill>
                  <a:srgbClr val="B2B2B2"/>
                </a:solidFill>
                <a:latin typeface="+mj-lt"/>
              </a:rPr>
              <a:t>revised EN </a:t>
            </a:r>
            <a:r>
              <a:rPr lang="de-DE" sz="1600" b="1" dirty="0">
                <a:solidFill>
                  <a:srgbClr val="B2B2B2"/>
                </a:solidFill>
                <a:latin typeface="+mj-lt"/>
              </a:rPr>
              <a:t>301 </a:t>
            </a:r>
            <a:r>
              <a:rPr lang="de-DE" sz="1600" b="1" dirty="0" smtClean="0">
                <a:solidFill>
                  <a:srgbClr val="B2B2B2"/>
                </a:solidFill>
                <a:latin typeface="+mj-lt"/>
              </a:rPr>
              <a:t>893</a:t>
            </a:r>
          </a:p>
          <a:p>
            <a:pPr>
              <a:spcBef>
                <a:spcPts val="800"/>
              </a:spcBef>
            </a:pPr>
            <a:r>
              <a:rPr lang="en-US" sz="1600" dirty="0" smtClean="0">
                <a:solidFill>
                  <a:srgbClr val="B2B2B2"/>
                </a:solidFill>
                <a:latin typeface="+mj-lt"/>
              </a:rPr>
              <a:t>Equipment </a:t>
            </a:r>
            <a:r>
              <a:rPr lang="en-US" sz="1600" dirty="0">
                <a:solidFill>
                  <a:srgbClr val="B2B2B2"/>
                </a:solidFill>
                <a:latin typeface="+mj-lt"/>
              </a:rPr>
              <a:t>shall consider a</a:t>
            </a:r>
            <a:r>
              <a:rPr lang="en-US" sz="1600" dirty="0" smtClean="0">
                <a:solidFill>
                  <a:srgbClr val="B2B2B2"/>
                </a:solidFill>
                <a:latin typeface="+mj-lt"/>
              </a:rPr>
              <a:t> channel or a combination of channels to </a:t>
            </a:r>
            <a:r>
              <a:rPr lang="en-US" sz="1600" dirty="0">
                <a:solidFill>
                  <a:srgbClr val="B2B2B2"/>
                </a:solidFill>
                <a:latin typeface="+mj-lt"/>
              </a:rPr>
              <a:t>be occupied as long as </a:t>
            </a:r>
            <a:r>
              <a:rPr lang="en-US" sz="1600" dirty="0" smtClean="0">
                <a:solidFill>
                  <a:srgbClr val="B2B2B2"/>
                </a:solidFill>
                <a:latin typeface="+mj-lt"/>
              </a:rPr>
              <a:t>transmissions in </a:t>
            </a:r>
            <a:r>
              <a:rPr lang="en-AU" sz="1600" dirty="0">
                <a:solidFill>
                  <a:srgbClr val="B2B2B2"/>
                </a:solidFill>
                <a:latin typeface="+mj-lt"/>
              </a:rPr>
              <a:t>the </a:t>
            </a:r>
            <a:r>
              <a:rPr lang="en-US" sz="1600" dirty="0">
                <a:solidFill>
                  <a:srgbClr val="B2B2B2"/>
                </a:solidFill>
                <a:latin typeface="+mj-lt"/>
              </a:rPr>
              <a:t>channel or </a:t>
            </a:r>
            <a:r>
              <a:rPr lang="en-US" sz="1600" dirty="0" smtClean="0">
                <a:solidFill>
                  <a:srgbClr val="B2B2B2"/>
                </a:solidFill>
                <a:latin typeface="+mj-lt"/>
              </a:rPr>
              <a:t>the combination </a:t>
            </a:r>
            <a:r>
              <a:rPr lang="en-US" sz="1600" dirty="0">
                <a:solidFill>
                  <a:srgbClr val="B2B2B2"/>
                </a:solidFill>
                <a:latin typeface="+mj-lt"/>
              </a:rPr>
              <a:t>of channels</a:t>
            </a:r>
            <a:r>
              <a:rPr lang="en-US" sz="1600" dirty="0" smtClean="0">
                <a:solidFill>
                  <a:srgbClr val="B2B2B2"/>
                </a:solidFill>
                <a:latin typeface="+mj-lt"/>
              </a:rPr>
              <a:t> </a:t>
            </a:r>
            <a:r>
              <a:rPr lang="en-US" sz="1600" dirty="0">
                <a:solidFill>
                  <a:srgbClr val="B2B2B2"/>
                </a:solidFill>
                <a:latin typeface="+mj-lt"/>
              </a:rPr>
              <a:t>are </a:t>
            </a:r>
            <a:r>
              <a:rPr lang="en-US" sz="1600" dirty="0" smtClean="0">
                <a:solidFill>
                  <a:srgbClr val="B2B2B2"/>
                </a:solidFill>
                <a:latin typeface="+mj-lt"/>
              </a:rPr>
              <a:t>present at </a:t>
            </a:r>
            <a:r>
              <a:rPr lang="en-US" sz="1600" dirty="0">
                <a:solidFill>
                  <a:srgbClr val="B2B2B2"/>
                </a:solidFill>
                <a:latin typeface="+mj-lt"/>
              </a:rPr>
              <a:t>a </a:t>
            </a:r>
            <a:r>
              <a:rPr lang="en-US" sz="1600" dirty="0" smtClean="0">
                <a:solidFill>
                  <a:srgbClr val="B2B2B2"/>
                </a:solidFill>
                <a:latin typeface="+mj-lt"/>
              </a:rPr>
              <a:t>power level greater </a:t>
            </a:r>
            <a:r>
              <a:rPr lang="en-US" sz="1600" dirty="0">
                <a:solidFill>
                  <a:srgbClr val="B2B2B2"/>
                </a:solidFill>
                <a:latin typeface="+mj-lt"/>
              </a:rPr>
              <a:t>than the ED Threshold </a:t>
            </a:r>
            <a:r>
              <a:rPr lang="en-US" sz="1600" dirty="0" smtClean="0">
                <a:solidFill>
                  <a:srgbClr val="B2B2B2"/>
                </a:solidFill>
                <a:latin typeface="+mj-lt"/>
              </a:rPr>
              <a:t>(EDT). </a:t>
            </a:r>
            <a:r>
              <a:rPr lang="en-AU" sz="1600" dirty="0" smtClean="0">
                <a:solidFill>
                  <a:srgbClr val="B2B2B2"/>
                </a:solidFill>
                <a:latin typeface="+mj-lt"/>
              </a:rPr>
              <a:t>The power level is determined by integrating the </a:t>
            </a:r>
            <a:r>
              <a:rPr lang="en-US" sz="1600" dirty="0" smtClean="0">
                <a:solidFill>
                  <a:srgbClr val="B2B2B2"/>
                </a:solidFill>
                <a:latin typeface="+mj-lt"/>
              </a:rPr>
              <a:t>received power</a:t>
            </a:r>
            <a:r>
              <a:rPr lang="en-AU" sz="1600" dirty="0" smtClean="0">
                <a:solidFill>
                  <a:srgbClr val="B2B2B2"/>
                </a:solidFill>
                <a:latin typeface="+mj-lt"/>
              </a:rPr>
              <a:t> over the </a:t>
            </a:r>
            <a:r>
              <a:rPr lang="en-US" sz="1600" dirty="0" smtClean="0">
                <a:solidFill>
                  <a:srgbClr val="B2B2B2"/>
                </a:solidFill>
                <a:latin typeface="+mj-lt"/>
              </a:rPr>
              <a:t>channel or the combination of channels then normalized to per MHz power. T</a:t>
            </a:r>
            <a:r>
              <a:rPr lang="en-AU" sz="1600" dirty="0" smtClean="0">
                <a:solidFill>
                  <a:srgbClr val="B2B2B2"/>
                </a:solidFill>
                <a:latin typeface="+mj-lt"/>
              </a:rPr>
              <a:t>he </a:t>
            </a:r>
            <a:r>
              <a:rPr lang="en-US" sz="1600" dirty="0" smtClean="0">
                <a:solidFill>
                  <a:srgbClr val="B2B2B2"/>
                </a:solidFill>
                <a:latin typeface="+mj-lt"/>
              </a:rPr>
              <a:t>received power</a:t>
            </a:r>
            <a:r>
              <a:rPr lang="en-AU" sz="1600" dirty="0" smtClean="0">
                <a:solidFill>
                  <a:srgbClr val="B2B2B2"/>
                </a:solidFill>
                <a:latin typeface="+mj-lt"/>
              </a:rPr>
              <a:t> shall be measured </a:t>
            </a:r>
            <a:r>
              <a:rPr lang="en-AU" sz="1600" dirty="0" smtClean="0">
                <a:solidFill>
                  <a:srgbClr val="B2B2B2"/>
                </a:solidFill>
                <a:latin typeface="+mj-lt"/>
              </a:rPr>
              <a:t>at </a:t>
            </a:r>
            <a:r>
              <a:rPr lang="en-AU" sz="1600" dirty="0" smtClean="0">
                <a:solidFill>
                  <a:srgbClr val="B2B2B2"/>
                </a:solidFill>
                <a:latin typeface="+mj-lt"/>
              </a:rPr>
              <a:t>the interface between the equipment and the antenna assembly.</a:t>
            </a:r>
          </a:p>
          <a:p>
            <a:pPr>
              <a:spcBef>
                <a:spcPts val="800"/>
              </a:spcBef>
            </a:pPr>
            <a:r>
              <a:rPr lang="en-AU" sz="1600" dirty="0" smtClean="0">
                <a:solidFill>
                  <a:srgbClr val="B2B2B2"/>
                </a:solidFill>
                <a:latin typeface="+mj-lt"/>
              </a:rPr>
              <a:t>Equipment </a:t>
            </a:r>
            <a:r>
              <a:rPr lang="en-AU" sz="1600" dirty="0">
                <a:solidFill>
                  <a:srgbClr val="B2B2B2"/>
                </a:solidFill>
                <a:latin typeface="+mj-lt"/>
              </a:rPr>
              <a:t>shall not change the EDT for </a:t>
            </a:r>
            <a:r>
              <a:rPr lang="en-AU" sz="1600" dirty="0" smtClean="0">
                <a:solidFill>
                  <a:srgbClr val="B2B2B2"/>
                </a:solidFill>
                <a:latin typeface="+mj-lt"/>
              </a:rPr>
              <a:t>a contiguous </a:t>
            </a:r>
            <a:r>
              <a:rPr lang="en-AU" sz="1600" dirty="0">
                <a:solidFill>
                  <a:srgbClr val="B2B2B2"/>
                </a:solidFill>
                <a:latin typeface="+mj-lt"/>
              </a:rPr>
              <a:t>period of at least 60 </a:t>
            </a:r>
            <a:r>
              <a:rPr lang="en-AU" sz="1600" dirty="0" smtClean="0">
                <a:solidFill>
                  <a:srgbClr val="B2B2B2"/>
                </a:solidFill>
                <a:latin typeface="+mj-lt"/>
              </a:rPr>
              <a:t>s.</a:t>
            </a:r>
            <a:endParaRPr lang="en-US" sz="1600" dirty="0">
              <a:solidFill>
                <a:srgbClr val="B2B2B2"/>
              </a:solidFill>
              <a:latin typeface="+mj-lt"/>
            </a:endParaRPr>
          </a:p>
          <a:p>
            <a:pPr marL="0" indent="0">
              <a:spcBef>
                <a:spcPts val="800"/>
              </a:spcBef>
              <a:buNone/>
            </a:pPr>
            <a:r>
              <a:rPr lang="en-US" sz="1600" dirty="0">
                <a:solidFill>
                  <a:schemeClr val="bg2"/>
                </a:solidFill>
                <a:latin typeface="+mj-lt"/>
              </a:rPr>
              <a:t>The </a:t>
            </a:r>
            <a:r>
              <a:rPr lang="en-US" sz="1600" dirty="0" smtClean="0">
                <a:solidFill>
                  <a:schemeClr val="bg2"/>
                </a:solidFill>
                <a:latin typeface="+mj-lt"/>
              </a:rPr>
              <a:t>EDT is either proportional to the equipment's maximum transmit power (P</a:t>
            </a:r>
            <a:r>
              <a:rPr lang="en-US" sz="1600" baseline="-25000" dirty="0" smtClean="0">
                <a:solidFill>
                  <a:schemeClr val="bg2"/>
                </a:solidFill>
                <a:latin typeface="+mj-lt"/>
              </a:rPr>
              <a:t>H</a:t>
            </a:r>
            <a:r>
              <a:rPr lang="en-US" sz="1600" dirty="0" smtClean="0">
                <a:solidFill>
                  <a:schemeClr val="bg2"/>
                </a:solidFill>
                <a:latin typeface="+mj-lt"/>
              </a:rPr>
              <a:t>):</a:t>
            </a:r>
            <a:endParaRPr lang="en-US" sz="1600" dirty="0">
              <a:solidFill>
                <a:schemeClr val="bg2"/>
              </a:solidFill>
              <a:latin typeface="+mj-lt"/>
            </a:endParaRPr>
          </a:p>
          <a:p>
            <a:pPr marL="722313" indent="-722313">
              <a:spcBef>
                <a:spcPts val="400"/>
              </a:spcBef>
              <a:buNone/>
            </a:pPr>
            <a:r>
              <a:rPr lang="en-US" sz="1600" dirty="0">
                <a:solidFill>
                  <a:schemeClr val="bg2"/>
                </a:solidFill>
                <a:latin typeface="+mj-lt"/>
              </a:rPr>
              <a:t>	</a:t>
            </a:r>
            <a:r>
              <a:rPr lang="en-US" sz="1600" dirty="0" smtClean="0">
                <a:solidFill>
                  <a:schemeClr val="bg2"/>
                </a:solidFill>
                <a:latin typeface="+mj-lt"/>
              </a:rPr>
              <a:t>For </a:t>
            </a:r>
            <a:r>
              <a:rPr lang="en-US" sz="1600" dirty="0">
                <a:solidFill>
                  <a:schemeClr val="bg2"/>
                </a:solidFill>
                <a:latin typeface="+mj-lt"/>
              </a:rPr>
              <a:t>P</a:t>
            </a:r>
            <a:r>
              <a:rPr lang="en-US" sz="1600" baseline="-25000" dirty="0">
                <a:solidFill>
                  <a:schemeClr val="bg2"/>
                </a:solidFill>
                <a:latin typeface="+mj-lt"/>
              </a:rPr>
              <a:t>H</a:t>
            </a:r>
            <a:r>
              <a:rPr lang="en-US" sz="1600" dirty="0">
                <a:solidFill>
                  <a:schemeClr val="bg2"/>
                </a:solidFill>
                <a:latin typeface="+mj-lt"/>
              </a:rPr>
              <a:t> ≤ 13 dBm:		</a:t>
            </a:r>
            <a:r>
              <a:rPr lang="en-US" sz="1600" dirty="0" smtClean="0">
                <a:solidFill>
                  <a:schemeClr val="bg2"/>
                </a:solidFill>
                <a:latin typeface="+mj-lt"/>
              </a:rPr>
              <a:t>EDT </a:t>
            </a:r>
            <a:r>
              <a:rPr lang="en-US" sz="1600" dirty="0">
                <a:solidFill>
                  <a:schemeClr val="bg2"/>
                </a:solidFill>
                <a:latin typeface="+mj-lt"/>
              </a:rPr>
              <a:t>= -75 dBm/MHz</a:t>
            </a:r>
          </a:p>
          <a:p>
            <a:pPr marL="722313" indent="-722313">
              <a:spcBef>
                <a:spcPts val="400"/>
              </a:spcBef>
              <a:buNone/>
            </a:pPr>
            <a:r>
              <a:rPr lang="en-US" sz="1600" dirty="0">
                <a:solidFill>
                  <a:schemeClr val="bg2"/>
                </a:solidFill>
                <a:latin typeface="+mj-lt"/>
              </a:rPr>
              <a:t>	For 13 dBm &lt; P</a:t>
            </a:r>
            <a:r>
              <a:rPr lang="en-US" sz="1600" baseline="-25000" dirty="0">
                <a:solidFill>
                  <a:schemeClr val="bg2"/>
                </a:solidFill>
                <a:latin typeface="+mj-lt"/>
              </a:rPr>
              <a:t>H</a:t>
            </a:r>
            <a:r>
              <a:rPr lang="en-US" sz="1600" dirty="0">
                <a:solidFill>
                  <a:schemeClr val="bg2"/>
                </a:solidFill>
                <a:latin typeface="+mj-lt"/>
              </a:rPr>
              <a:t> &lt; 23 dBm: 	</a:t>
            </a:r>
            <a:r>
              <a:rPr lang="en-US" sz="1600" dirty="0" smtClean="0">
                <a:solidFill>
                  <a:schemeClr val="bg2"/>
                </a:solidFill>
                <a:latin typeface="+mj-lt"/>
              </a:rPr>
              <a:t>EDT </a:t>
            </a:r>
            <a:r>
              <a:rPr lang="en-US" sz="1600" dirty="0">
                <a:solidFill>
                  <a:schemeClr val="bg2"/>
                </a:solidFill>
                <a:latin typeface="+mj-lt"/>
              </a:rPr>
              <a:t>= -85 dBm/MHz + (23 dBm - P</a:t>
            </a:r>
            <a:r>
              <a:rPr lang="en-US" sz="1600" baseline="-25000" dirty="0">
                <a:solidFill>
                  <a:schemeClr val="bg2"/>
                </a:solidFill>
                <a:latin typeface="+mj-lt"/>
              </a:rPr>
              <a:t>H</a:t>
            </a:r>
            <a:r>
              <a:rPr lang="en-US" sz="1600" dirty="0">
                <a:solidFill>
                  <a:schemeClr val="bg2"/>
                </a:solidFill>
                <a:latin typeface="+mj-lt"/>
              </a:rPr>
              <a:t>)</a:t>
            </a:r>
          </a:p>
          <a:p>
            <a:pPr marL="722313" indent="-722313">
              <a:spcBef>
                <a:spcPts val="400"/>
              </a:spcBef>
              <a:buNone/>
            </a:pPr>
            <a:r>
              <a:rPr lang="en-US" sz="1600" dirty="0">
                <a:solidFill>
                  <a:schemeClr val="bg2"/>
                </a:solidFill>
                <a:latin typeface="+mj-lt"/>
              </a:rPr>
              <a:t>	For P</a:t>
            </a:r>
            <a:r>
              <a:rPr lang="en-US" sz="1600" baseline="-25000" dirty="0">
                <a:solidFill>
                  <a:schemeClr val="bg2"/>
                </a:solidFill>
                <a:latin typeface="+mj-lt"/>
              </a:rPr>
              <a:t>H</a:t>
            </a:r>
            <a:r>
              <a:rPr lang="en-US" sz="1600" dirty="0">
                <a:solidFill>
                  <a:schemeClr val="bg2"/>
                </a:solidFill>
                <a:latin typeface="+mj-lt"/>
              </a:rPr>
              <a:t> ≥ 23 dBm:		</a:t>
            </a:r>
            <a:r>
              <a:rPr lang="en-US" sz="1600" dirty="0" smtClean="0">
                <a:solidFill>
                  <a:schemeClr val="bg2"/>
                </a:solidFill>
                <a:latin typeface="+mj-lt"/>
              </a:rPr>
              <a:t>EDT </a:t>
            </a:r>
            <a:r>
              <a:rPr lang="en-US" sz="1600" dirty="0">
                <a:solidFill>
                  <a:schemeClr val="bg2"/>
                </a:solidFill>
                <a:latin typeface="+mj-lt"/>
              </a:rPr>
              <a:t>= -85 dBm/MHz</a:t>
            </a:r>
          </a:p>
          <a:p>
            <a:pPr marL="0" indent="0">
              <a:spcBef>
                <a:spcPts val="800"/>
              </a:spcBef>
              <a:buNone/>
            </a:pPr>
            <a:r>
              <a:rPr lang="en-US" sz="1600" dirty="0">
                <a:latin typeface="+mj-lt"/>
              </a:rPr>
              <a:t>Or, if the equipment </a:t>
            </a:r>
            <a:r>
              <a:rPr lang="en-US" sz="1600" dirty="0" smtClean="0">
                <a:latin typeface="+mj-lt"/>
              </a:rPr>
              <a:t>uses </a:t>
            </a:r>
            <a:r>
              <a:rPr lang="en-US" sz="1600" dirty="0">
                <a:latin typeface="+mj-lt"/>
              </a:rPr>
              <a:t>IEEE 802.11-2016 [9], clause </a:t>
            </a:r>
            <a:r>
              <a:rPr lang="en-US" sz="1600" dirty="0" smtClean="0">
                <a:latin typeface="+mj-lt"/>
              </a:rPr>
              <a:t>17.3.6 </a:t>
            </a:r>
            <a:r>
              <a:rPr lang="en-US" sz="1600" dirty="0">
                <a:latin typeface="+mj-lt"/>
              </a:rPr>
              <a:t>to determine that </a:t>
            </a:r>
            <a:r>
              <a:rPr lang="en-US" sz="1600" dirty="0" smtClean="0">
                <a:latin typeface="+mj-lt"/>
              </a:rPr>
              <a:t>the primary channel </a:t>
            </a:r>
            <a:r>
              <a:rPr lang="en-US" sz="1600" dirty="0">
                <a:latin typeface="+mj-lt"/>
              </a:rPr>
              <a:t>is occupied, the </a:t>
            </a:r>
            <a:r>
              <a:rPr lang="en-US" sz="1600" dirty="0" smtClean="0">
                <a:latin typeface="+mj-lt"/>
              </a:rPr>
              <a:t>EDT is </a:t>
            </a:r>
            <a:r>
              <a:rPr lang="en-US" sz="1600" dirty="0">
                <a:latin typeface="+mj-lt"/>
              </a:rPr>
              <a:t>independent of </a:t>
            </a:r>
            <a:r>
              <a:rPr lang="en-US" sz="1600" dirty="0" smtClean="0">
                <a:latin typeface="+mj-lt"/>
              </a:rPr>
              <a:t>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EDT </a:t>
            </a:r>
            <a:r>
              <a:rPr lang="en-US" sz="1600" dirty="0">
                <a:latin typeface="+mj-lt"/>
              </a:rPr>
              <a:t>= -75 </a:t>
            </a:r>
            <a:r>
              <a:rPr lang="en-US" sz="1600" dirty="0" smtClean="0">
                <a:latin typeface="+mj-lt"/>
              </a:rPr>
              <a:t>dBm/MHz</a:t>
            </a:r>
            <a:endParaRPr lang="en-US" sz="1600" dirty="0">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a:t>The ability of </a:t>
            </a:r>
            <a:r>
              <a:rPr lang="en-AU" dirty="0" smtClean="0"/>
              <a:t>other technologies </a:t>
            </a:r>
            <a:r>
              <a:rPr lang="en-AU" dirty="0"/>
              <a:t>to use the </a:t>
            </a:r>
            <a:r>
              <a:rPr lang="en-AU" dirty="0" smtClean="0"/>
              <a:t>ED/PD mode </a:t>
            </a:r>
            <a:r>
              <a:rPr lang="en-AU" dirty="0"/>
              <a:t>was not changed in the refined 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
        <p:nvSpPr>
          <p:cNvPr id="3" name="Rectangle 2"/>
          <p:cNvSpPr/>
          <p:nvPr/>
        </p:nvSpPr>
        <p:spPr bwMode="auto">
          <a:xfrm>
            <a:off x="304800" y="1905000"/>
            <a:ext cx="8534400" cy="2209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smtClean="0">
                <a:solidFill>
                  <a:schemeClr val="accent6"/>
                </a:solidFill>
                <a:latin typeface="+mj-lt"/>
              </a:rPr>
              <a:t>No change in semantics</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This</a:t>
            </a:r>
            <a:r>
              <a:rPr kumimoji="0" lang="en-AU" sz="1600" b="0" u="none" strike="noStrike" cap="none" normalizeH="0" dirty="0" smtClean="0">
                <a:ln>
                  <a:noFill/>
                </a:ln>
                <a:solidFill>
                  <a:schemeClr val="accent6"/>
                </a:solidFill>
                <a:effectLst/>
                <a:latin typeface="+mj-lt"/>
              </a:rPr>
              <a:t> option is primarily in place for Wi-Fi but the text is written in such a way that it could be used by LAA, NR-U, </a:t>
            </a:r>
            <a:r>
              <a:rPr kumimoji="0" lang="en-AU" sz="1600" b="0" u="none" strike="noStrike" cap="none" normalizeH="0" dirty="0" err="1" smtClean="0">
                <a:ln>
                  <a:noFill/>
                </a:ln>
                <a:solidFill>
                  <a:schemeClr val="accent6"/>
                </a:solidFill>
                <a:effectLst/>
                <a:latin typeface="+mj-lt"/>
              </a:rPr>
              <a:t>etc</a:t>
            </a:r>
            <a:r>
              <a:rPr kumimoji="0" lang="en-AU" sz="1600" b="0" u="none" strike="noStrike" cap="none" normalizeH="0" dirty="0" smtClean="0">
                <a:ln>
                  <a:noFill/>
                </a:ln>
                <a:solidFill>
                  <a:schemeClr val="accent6"/>
                </a:solidFill>
                <a:effectLst/>
                <a:latin typeface="+mj-lt"/>
              </a:rPr>
              <a:t> too, </a:t>
            </a:r>
            <a:r>
              <a:rPr kumimoji="0" lang="en-AU" sz="1600" b="0" u="none" strike="noStrike" cap="none" normalizeH="0" dirty="0" err="1" smtClean="0">
                <a:ln>
                  <a:noFill/>
                </a:ln>
                <a:solidFill>
                  <a:schemeClr val="accent6"/>
                </a:solidFill>
                <a:effectLst/>
                <a:latin typeface="+mj-lt"/>
              </a:rPr>
              <a:t>eg</a:t>
            </a:r>
            <a:r>
              <a:rPr kumimoji="0" lang="en-AU" sz="1600" b="0" u="none" strike="noStrike" cap="none" normalizeH="0" dirty="0" smtClean="0">
                <a:ln>
                  <a:noFill/>
                </a:ln>
                <a:solidFill>
                  <a:schemeClr val="accent6"/>
                </a:solidFill>
                <a:effectLst/>
                <a:latin typeface="+mj-lt"/>
              </a:rPr>
              <a:t> 3GPP are discussing using 802.11 PD in NR-U</a:t>
            </a:r>
          </a:p>
          <a:p>
            <a:pPr marL="182563" indent="-182563" eaLnBrk="0" hangingPunct="0">
              <a:spcBef>
                <a:spcPts val="800"/>
              </a:spcBef>
              <a:buFont typeface="Arial" panose="020B0604020202020204" pitchFamily="34" charset="0"/>
              <a:buChar char="•"/>
            </a:pPr>
            <a:r>
              <a:rPr lang="en-AU" sz="1600" baseline="0" dirty="0" smtClean="0">
                <a:solidFill>
                  <a:schemeClr val="accent6"/>
                </a:solidFill>
                <a:latin typeface="+mj-lt"/>
              </a:rPr>
              <a:t>The</a:t>
            </a:r>
            <a:r>
              <a:rPr lang="en-AU" sz="1600" dirty="0" smtClean="0">
                <a:solidFill>
                  <a:schemeClr val="accent6"/>
                </a:solidFill>
                <a:latin typeface="+mj-lt"/>
              </a:rPr>
              <a:t> IEEE 802.11 clause reference has been changed from 17.3 to 17.3.6 to make it more specific</a:t>
            </a:r>
          </a:p>
          <a:p>
            <a:pPr marL="182563" indent="-182563" eaLnBrk="0" hangingPunct="0">
              <a:spcBef>
                <a:spcPts val="800"/>
              </a:spcBef>
              <a:buFont typeface="Arial" panose="020B0604020202020204" pitchFamily="34" charset="0"/>
              <a:buChar char="•"/>
            </a:pPr>
            <a:r>
              <a:rPr kumimoji="0" lang="en-AU" sz="1600" b="0" u="none" strike="noStrike" cap="none" normalizeH="0" baseline="0" dirty="0" smtClean="0">
                <a:ln>
                  <a:noFill/>
                </a:ln>
                <a:solidFill>
                  <a:schemeClr val="accent6"/>
                </a:solidFill>
                <a:effectLst/>
                <a:latin typeface="+mj-lt"/>
              </a:rPr>
              <a:t>The</a:t>
            </a:r>
            <a:r>
              <a:rPr lang="en-AU" sz="1600" dirty="0">
                <a:solidFill>
                  <a:schemeClr val="accent6"/>
                </a:solidFill>
                <a:latin typeface="+mj-lt"/>
              </a:rPr>
              <a:t> </a:t>
            </a:r>
            <a:r>
              <a:rPr lang="en-AU" sz="1600" dirty="0" smtClean="0">
                <a:solidFill>
                  <a:schemeClr val="accent6"/>
                </a:solidFill>
                <a:latin typeface="+mj-lt"/>
              </a:rPr>
              <a:t>reference to the primary channel means -62 dBm can be used in secondary channel under multi-channel rules (which is what Wi-Fi does today)</a:t>
            </a:r>
            <a:endParaRPr kumimoji="0" lang="en-AU" sz="1600" b="0" u="none" strike="noStrike" cap="none" normalizeH="0" baseline="0" dirty="0" smtClean="0">
              <a:ln>
                <a:noFill/>
              </a:ln>
              <a:solidFill>
                <a:schemeClr val="accent6"/>
              </a:solidFill>
              <a:effectLst/>
              <a:latin typeface="+mj-lt"/>
            </a:endParaRPr>
          </a:p>
        </p:txBody>
      </p:sp>
    </p:spTree>
    <p:extLst>
      <p:ext uri="{BB962C8B-B14F-4D97-AF65-F5344CB8AC3E}">
        <p14:creationId xmlns:p14="http://schemas.microsoft.com/office/powerpoint/2010/main" val="2501505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1730960"/>
            <a:ext cx="8839200" cy="472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de-DE" sz="1600" b="1" dirty="0">
                <a:latin typeface="+mj-lt"/>
              </a:rPr>
              <a:t>Clause 4.2.7.3.2.5 in </a:t>
            </a:r>
            <a:r>
              <a:rPr lang="de-DE" sz="1600" b="1" dirty="0" smtClean="0">
                <a:latin typeface="+mj-lt"/>
              </a:rPr>
              <a:t>revised EN </a:t>
            </a:r>
            <a:r>
              <a:rPr lang="de-DE" sz="1600" b="1" dirty="0">
                <a:latin typeface="+mj-lt"/>
              </a:rPr>
              <a:t>301 </a:t>
            </a:r>
            <a:r>
              <a:rPr lang="de-DE" sz="1600" b="1" dirty="0" smtClean="0">
                <a:latin typeface="+mj-lt"/>
              </a:rPr>
              <a:t>893</a:t>
            </a:r>
          </a:p>
          <a:p>
            <a:pPr>
              <a:spcBef>
                <a:spcPts val="800"/>
              </a:spcBef>
            </a:pPr>
            <a:r>
              <a:rPr lang="en-US" sz="1600" dirty="0" smtClean="0">
                <a:latin typeface="+mj-lt"/>
              </a:rPr>
              <a:t>Equipment </a:t>
            </a:r>
            <a:r>
              <a:rPr lang="en-US" sz="1600" dirty="0">
                <a:latin typeface="+mj-lt"/>
              </a:rPr>
              <a:t>shall consider a</a:t>
            </a:r>
            <a:r>
              <a:rPr lang="en-US" sz="1600" dirty="0" smtClean="0">
                <a:latin typeface="+mj-lt"/>
              </a:rPr>
              <a:t> channel or a combination of channels to </a:t>
            </a:r>
            <a:r>
              <a:rPr lang="en-US" sz="1600" dirty="0">
                <a:latin typeface="+mj-lt"/>
              </a:rPr>
              <a:t>be occupied as long as </a:t>
            </a:r>
            <a:r>
              <a:rPr lang="en-US" sz="1600" dirty="0" smtClean="0">
                <a:latin typeface="+mj-lt"/>
              </a:rPr>
              <a:t>transmissions in </a:t>
            </a:r>
            <a:r>
              <a:rPr lang="en-AU" sz="1600" dirty="0">
                <a:latin typeface="+mj-lt"/>
              </a:rPr>
              <a:t>the </a:t>
            </a:r>
            <a:r>
              <a:rPr lang="en-US" sz="1600" dirty="0">
                <a:latin typeface="+mj-lt"/>
              </a:rPr>
              <a:t>channel or </a:t>
            </a:r>
            <a:r>
              <a:rPr lang="en-US" sz="1600" dirty="0" smtClean="0">
                <a:latin typeface="+mj-lt"/>
              </a:rPr>
              <a:t>the combination </a:t>
            </a:r>
            <a:r>
              <a:rPr lang="en-US" sz="1600" dirty="0">
                <a:latin typeface="+mj-lt"/>
              </a:rPr>
              <a:t>of channels</a:t>
            </a:r>
            <a:r>
              <a:rPr lang="en-US" sz="1600" dirty="0" smtClean="0">
                <a:latin typeface="+mj-lt"/>
              </a:rPr>
              <a:t> </a:t>
            </a:r>
            <a:r>
              <a:rPr lang="en-US" sz="1600" dirty="0">
                <a:latin typeface="+mj-lt"/>
              </a:rPr>
              <a:t>are </a:t>
            </a:r>
            <a:r>
              <a:rPr lang="en-US" sz="1600" dirty="0" smtClean="0">
                <a:latin typeface="+mj-lt"/>
              </a:rPr>
              <a:t>present at </a:t>
            </a:r>
            <a:r>
              <a:rPr lang="en-US" sz="1600" dirty="0">
                <a:latin typeface="+mj-lt"/>
              </a:rPr>
              <a:t>a </a:t>
            </a:r>
            <a:r>
              <a:rPr lang="en-US" sz="1600" dirty="0" smtClean="0">
                <a:latin typeface="+mj-lt"/>
              </a:rPr>
              <a:t>power level greater </a:t>
            </a:r>
            <a:r>
              <a:rPr lang="en-US" sz="1600" dirty="0">
                <a:latin typeface="+mj-lt"/>
              </a:rPr>
              <a:t>than the ED Threshold </a:t>
            </a:r>
            <a:r>
              <a:rPr lang="en-US" sz="1600" dirty="0" smtClean="0">
                <a:latin typeface="+mj-lt"/>
              </a:rPr>
              <a:t>(EDT). </a:t>
            </a:r>
            <a:r>
              <a:rPr lang="en-AU" sz="1600" dirty="0" smtClean="0">
                <a:latin typeface="+mj-lt"/>
              </a:rPr>
              <a:t>The power level is determined by integrating the </a:t>
            </a:r>
            <a:r>
              <a:rPr lang="en-US" sz="1600" dirty="0" smtClean="0">
                <a:latin typeface="+mj-lt"/>
              </a:rPr>
              <a:t>received power</a:t>
            </a:r>
            <a:r>
              <a:rPr lang="en-AU" sz="1600" dirty="0" smtClean="0">
                <a:latin typeface="+mj-lt"/>
              </a:rPr>
              <a:t> over the </a:t>
            </a:r>
            <a:r>
              <a:rPr lang="en-US" sz="1600" dirty="0" smtClean="0">
                <a:latin typeface="+mj-lt"/>
              </a:rPr>
              <a:t>channel or the combination of channels then normalized to per MHz power. T</a:t>
            </a:r>
            <a:r>
              <a:rPr lang="en-AU" sz="1600" dirty="0" smtClean="0">
                <a:latin typeface="+mj-lt"/>
              </a:rPr>
              <a:t>he </a:t>
            </a:r>
            <a:r>
              <a:rPr lang="en-US" sz="1600" dirty="0" smtClean="0">
                <a:latin typeface="+mj-lt"/>
              </a:rPr>
              <a:t>received power</a:t>
            </a:r>
            <a:r>
              <a:rPr lang="en-AU" sz="1600" dirty="0" smtClean="0">
                <a:latin typeface="+mj-lt"/>
              </a:rPr>
              <a:t> shall be measured </a:t>
            </a:r>
            <a:r>
              <a:rPr lang="en-AU" sz="1600" dirty="0" smtClean="0">
                <a:latin typeface="+mj-lt"/>
              </a:rPr>
              <a:t>at </a:t>
            </a:r>
            <a:r>
              <a:rPr lang="en-AU" sz="1600" dirty="0" smtClean="0">
                <a:latin typeface="+mj-lt"/>
              </a:rPr>
              <a:t>the interface between the equipment and the antenna assembly.</a:t>
            </a:r>
          </a:p>
          <a:p>
            <a:pPr>
              <a:spcBef>
                <a:spcPts val="800"/>
              </a:spcBef>
            </a:pPr>
            <a:r>
              <a:rPr lang="en-AU" sz="1600" dirty="0" smtClean="0">
                <a:latin typeface="+mj-lt"/>
              </a:rPr>
              <a:t>Equipment </a:t>
            </a:r>
            <a:r>
              <a:rPr lang="en-AU" sz="1600" dirty="0">
                <a:latin typeface="+mj-lt"/>
              </a:rPr>
              <a:t>shall not change the EDT for </a:t>
            </a:r>
            <a:r>
              <a:rPr lang="en-AU" sz="1600" dirty="0" smtClean="0">
                <a:latin typeface="+mj-lt"/>
              </a:rPr>
              <a:t>a contiguous </a:t>
            </a:r>
            <a:r>
              <a:rPr lang="en-AU" sz="1600" dirty="0">
                <a:latin typeface="+mj-lt"/>
              </a:rPr>
              <a:t>period of at least 60 </a:t>
            </a:r>
            <a:r>
              <a:rPr lang="en-AU" sz="1600" dirty="0" smtClean="0">
                <a:latin typeface="+mj-lt"/>
              </a:rPr>
              <a:t>s.</a:t>
            </a:r>
            <a:endParaRPr lang="en-US" sz="1600" dirty="0">
              <a:latin typeface="+mj-lt"/>
            </a:endParaRPr>
          </a:p>
          <a:p>
            <a:pPr marL="0" indent="0">
              <a:spcBef>
                <a:spcPts val="800"/>
              </a:spcBef>
              <a:buNone/>
            </a:pPr>
            <a:r>
              <a:rPr lang="en-US" sz="1600" dirty="0">
                <a:latin typeface="+mj-lt"/>
              </a:rPr>
              <a:t>The </a:t>
            </a:r>
            <a:r>
              <a:rPr lang="en-US" sz="1600" dirty="0" smtClean="0">
                <a:latin typeface="+mj-lt"/>
              </a:rPr>
              <a:t>EDT is either proportional to the equipment's maximum transmit power (P</a:t>
            </a:r>
            <a:r>
              <a:rPr lang="en-US" sz="1600" baseline="-25000" dirty="0" smtClean="0">
                <a:latin typeface="+mj-lt"/>
              </a:rPr>
              <a:t>H</a:t>
            </a:r>
            <a:r>
              <a:rPr lang="en-US" sz="1600" dirty="0" smtClean="0">
                <a:latin typeface="+mj-lt"/>
              </a:rPr>
              <a:t>):</a:t>
            </a:r>
            <a:endParaRPr lang="en-US" sz="1600" dirty="0">
              <a:latin typeface="+mj-lt"/>
            </a:endParaRPr>
          </a:p>
          <a:p>
            <a:pPr marL="722313" indent="-722313">
              <a:spcBef>
                <a:spcPts val="400"/>
              </a:spcBef>
              <a:buNone/>
            </a:pPr>
            <a:r>
              <a:rPr lang="en-US" sz="1600" dirty="0">
                <a:latin typeface="+mj-lt"/>
              </a:rPr>
              <a:t>	</a:t>
            </a:r>
            <a:r>
              <a:rPr lang="en-US" sz="1600" dirty="0" smtClean="0">
                <a:latin typeface="+mj-lt"/>
              </a:rPr>
              <a:t>For </a:t>
            </a:r>
            <a:r>
              <a:rPr lang="en-US" sz="1600" dirty="0">
                <a:latin typeface="+mj-lt"/>
              </a:rPr>
              <a:t>P</a:t>
            </a:r>
            <a:r>
              <a:rPr lang="en-US" sz="1600" baseline="-25000" dirty="0">
                <a:latin typeface="+mj-lt"/>
              </a:rPr>
              <a:t>H</a:t>
            </a:r>
            <a:r>
              <a:rPr lang="en-US" sz="1600" dirty="0">
                <a:latin typeface="+mj-lt"/>
              </a:rPr>
              <a:t> ≤ 13 dBm:		</a:t>
            </a:r>
            <a:r>
              <a:rPr lang="en-US" sz="1600" dirty="0" smtClean="0">
                <a:latin typeface="+mj-lt"/>
              </a:rPr>
              <a:t>EDT </a:t>
            </a:r>
            <a:r>
              <a:rPr lang="en-US" sz="1600" dirty="0">
                <a:latin typeface="+mj-lt"/>
              </a:rPr>
              <a:t>= -75 dBm/MHz</a:t>
            </a:r>
          </a:p>
          <a:p>
            <a:pPr marL="722313" indent="-722313">
              <a:spcBef>
                <a:spcPts val="400"/>
              </a:spcBef>
              <a:buNone/>
            </a:pPr>
            <a:r>
              <a:rPr lang="en-US" sz="1600" dirty="0">
                <a:latin typeface="+mj-lt"/>
              </a:rPr>
              <a:t>	For 13 dBm &lt; P</a:t>
            </a:r>
            <a:r>
              <a:rPr lang="en-US" sz="1600" baseline="-25000" dirty="0">
                <a:latin typeface="+mj-lt"/>
              </a:rPr>
              <a:t>H</a:t>
            </a:r>
            <a:r>
              <a:rPr lang="en-US" sz="1600" dirty="0">
                <a:latin typeface="+mj-lt"/>
              </a:rPr>
              <a:t> &lt; 23 dBm: 	</a:t>
            </a:r>
            <a:r>
              <a:rPr lang="en-US" sz="1600" dirty="0" smtClean="0">
                <a:latin typeface="+mj-lt"/>
              </a:rPr>
              <a:t>EDT </a:t>
            </a:r>
            <a:r>
              <a:rPr lang="en-US" sz="1600" dirty="0">
                <a:latin typeface="+mj-lt"/>
              </a:rPr>
              <a:t>= -85 dBm/MHz + (23 dBm - P</a:t>
            </a:r>
            <a:r>
              <a:rPr lang="en-US" sz="1600" baseline="-25000" dirty="0">
                <a:latin typeface="+mj-lt"/>
              </a:rPr>
              <a:t>H</a:t>
            </a:r>
            <a:r>
              <a:rPr lang="en-US" sz="1600" dirty="0">
                <a:latin typeface="+mj-lt"/>
              </a:rPr>
              <a:t>)</a:t>
            </a:r>
          </a:p>
          <a:p>
            <a:pPr marL="722313" indent="-722313">
              <a:spcBef>
                <a:spcPts val="400"/>
              </a:spcBef>
              <a:buNone/>
            </a:pPr>
            <a:r>
              <a:rPr lang="en-US" sz="1600" dirty="0">
                <a:latin typeface="+mj-lt"/>
              </a:rPr>
              <a:t>	For P</a:t>
            </a:r>
            <a:r>
              <a:rPr lang="en-US" sz="1600" baseline="-25000" dirty="0">
                <a:latin typeface="+mj-lt"/>
              </a:rPr>
              <a:t>H</a:t>
            </a:r>
            <a:r>
              <a:rPr lang="en-US" sz="1600" dirty="0">
                <a:latin typeface="+mj-lt"/>
              </a:rPr>
              <a:t> ≥ 23 dBm:		</a:t>
            </a:r>
            <a:r>
              <a:rPr lang="en-US" sz="1600" dirty="0" smtClean="0">
                <a:latin typeface="+mj-lt"/>
              </a:rPr>
              <a:t>EDT </a:t>
            </a:r>
            <a:r>
              <a:rPr lang="en-US" sz="1600" dirty="0">
                <a:latin typeface="+mj-lt"/>
              </a:rPr>
              <a:t>= -85 dBm/MHz</a:t>
            </a:r>
          </a:p>
          <a:p>
            <a:pPr marL="0" indent="0">
              <a:spcBef>
                <a:spcPts val="800"/>
              </a:spcBef>
              <a:buNone/>
            </a:pPr>
            <a:r>
              <a:rPr lang="en-US" sz="1600" dirty="0" smtClean="0">
                <a:latin typeface="+mj-lt"/>
              </a:rPr>
              <a:t>Or, if the equipment uses IEEE 802.11-2016 [9], clause 17.3.6 to determine that the primary channel is occupied</a:t>
            </a:r>
            <a:r>
              <a:rPr lang="en-AU" sz="1600" dirty="0" smtClean="0">
                <a:latin typeface="+mj-lt"/>
              </a:rPr>
              <a:t>, </a:t>
            </a:r>
            <a:r>
              <a:rPr lang="en-AU" sz="1600" dirty="0">
                <a:solidFill>
                  <a:srgbClr val="FF0000"/>
                </a:solidFill>
                <a:latin typeface="+mj-lt"/>
              </a:rPr>
              <a:t>an exception is warranted. </a:t>
            </a:r>
            <a:r>
              <a:rPr lang="en-AU" sz="1600" dirty="0" smtClean="0">
                <a:solidFill>
                  <a:srgbClr val="FF0000"/>
                </a:solidFill>
                <a:latin typeface="+mj-lt"/>
              </a:rPr>
              <a:t>Then</a:t>
            </a:r>
            <a:r>
              <a:rPr lang="en-US" sz="1600" dirty="0" smtClean="0">
                <a:solidFill>
                  <a:srgbClr val="FF0000"/>
                </a:solidFill>
                <a:latin typeface="+mj-lt"/>
              </a:rPr>
              <a:t> </a:t>
            </a:r>
            <a:r>
              <a:rPr lang="en-US" sz="1600" dirty="0" smtClean="0">
                <a:latin typeface="+mj-lt"/>
              </a:rPr>
              <a:t>the EDT is independent of P</a:t>
            </a:r>
            <a:r>
              <a:rPr lang="en-US" sz="1600" baseline="-25000" dirty="0" smtClean="0">
                <a:latin typeface="+mj-lt"/>
              </a:rPr>
              <a:t>H</a:t>
            </a:r>
            <a:r>
              <a:rPr lang="en-US" sz="1600" dirty="0" smtClean="0">
                <a:latin typeface="+mj-lt"/>
              </a:rPr>
              <a:t>:</a:t>
            </a:r>
          </a:p>
          <a:p>
            <a:pPr marL="722313" indent="-722313">
              <a:spcBef>
                <a:spcPts val="400"/>
              </a:spcBef>
              <a:buNone/>
            </a:pPr>
            <a:r>
              <a:rPr lang="en-US" sz="1600" dirty="0">
                <a:latin typeface="+mj-lt"/>
              </a:rPr>
              <a:t>	</a:t>
            </a:r>
            <a:r>
              <a:rPr lang="en-US" sz="1600" dirty="0" smtClean="0">
                <a:latin typeface="+mj-lt"/>
              </a:rPr>
              <a:t>EDT </a:t>
            </a:r>
            <a:r>
              <a:rPr lang="en-US" sz="1600" dirty="0">
                <a:latin typeface="+mj-lt"/>
              </a:rPr>
              <a:t>= -75 </a:t>
            </a:r>
            <a:r>
              <a:rPr lang="en-US" sz="1600" dirty="0" smtClean="0">
                <a:latin typeface="+mj-lt"/>
              </a:rPr>
              <a:t>dBm/MHz</a:t>
            </a:r>
            <a:endParaRPr lang="en-US" sz="1600" dirty="0">
              <a:latin typeface="+mj-lt"/>
            </a:endParaRPr>
          </a:p>
          <a:p>
            <a:endParaRPr lang="en-AU" sz="1600" dirty="0" smtClean="0">
              <a:solidFill>
                <a:srgbClr val="B2B2B2"/>
              </a:solidFill>
              <a:latin typeface="+mj-lt"/>
            </a:endParaRPr>
          </a:p>
        </p:txBody>
      </p:sp>
      <p:sp>
        <p:nvSpPr>
          <p:cNvPr id="2" name="Title 1"/>
          <p:cNvSpPr>
            <a:spLocks noGrp="1"/>
          </p:cNvSpPr>
          <p:nvPr>
            <p:ph type="title"/>
          </p:nvPr>
        </p:nvSpPr>
        <p:spPr/>
        <p:txBody>
          <a:bodyPr/>
          <a:lstStyle/>
          <a:p>
            <a:pPr lvl="1"/>
            <a:r>
              <a:rPr lang="en-AU" dirty="0" smtClean="0"/>
              <a:t>Ericsson again proposed that the ED/PD option be defined as an “exception”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267257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but the proposal to define PD/ED option as an exception was not accepted by ETSI BRAN</a:t>
            </a:r>
            <a:endParaRPr lang="en-AU" dirty="0"/>
          </a:p>
        </p:txBody>
      </p:sp>
      <p:sp>
        <p:nvSpPr>
          <p:cNvPr id="3" name="Content Placeholder 2"/>
          <p:cNvSpPr>
            <a:spLocks noGrp="1"/>
          </p:cNvSpPr>
          <p:nvPr>
            <p:ph idx="1"/>
          </p:nvPr>
        </p:nvSpPr>
        <p:spPr/>
        <p:txBody>
          <a:bodyPr/>
          <a:lstStyle/>
          <a:p>
            <a:pPr lvl="1"/>
            <a:r>
              <a:rPr lang="en-AU" dirty="0" smtClean="0"/>
              <a:t>At the June 2018 meeting of ETSI BRAN, Ericsson reserved the right to propose that the PD/ED option be defined as an “exception”</a:t>
            </a:r>
          </a:p>
          <a:p>
            <a:pPr lvl="1"/>
            <a:r>
              <a:rPr lang="en-AU" dirty="0" smtClean="0"/>
              <a:t>At the September 2018 meeting of ETSI BRAN, Ericson exercised their option as part of BRAN(18)099033r3</a:t>
            </a:r>
          </a:p>
          <a:p>
            <a:pPr lvl="2"/>
            <a:r>
              <a:rPr lang="en-AU" dirty="0" smtClean="0"/>
              <a:t>The explanation provided by Ericsson was </a:t>
            </a:r>
            <a:r>
              <a:rPr lang="en-US" i="1" dirty="0"/>
              <a:t>the use of the word “exception” should be maintained since there are indeed RLAN equipment benefiting from this relaxation of the </a:t>
            </a:r>
            <a:r>
              <a:rPr lang="en-US" i="1" dirty="0" smtClean="0"/>
              <a:t>requirements</a:t>
            </a:r>
          </a:p>
          <a:p>
            <a:pPr lvl="1"/>
            <a:r>
              <a:rPr lang="en-US" dirty="0" smtClean="0"/>
              <a:t>There were objections from Cisco, Broadcom, </a:t>
            </a:r>
            <a:r>
              <a:rPr lang="en-US" dirty="0" err="1" smtClean="0"/>
              <a:t>CableLabs</a:t>
            </a:r>
            <a:r>
              <a:rPr lang="en-US" dirty="0" smtClean="0"/>
              <a:t>, German Federal </a:t>
            </a:r>
            <a:r>
              <a:rPr lang="en-US" dirty="0"/>
              <a:t>Ministry of Economic Affairs </a:t>
            </a:r>
            <a:r>
              <a:rPr lang="en-US" dirty="0" smtClean="0"/>
              <a:t>&amp; Energy and Qualcomm</a:t>
            </a:r>
          </a:p>
          <a:p>
            <a:pPr lvl="2"/>
            <a:r>
              <a:rPr lang="en-US" dirty="0" smtClean="0"/>
              <a:t>The PD/ED mechanism is not an exception, it is an option available to all technologies, no better or worse than the other option</a:t>
            </a:r>
          </a:p>
          <a:p>
            <a:pPr lvl="2"/>
            <a:r>
              <a:rPr lang="en-US" dirty="0" smtClean="0"/>
              <a:t>The use of the word “exception” will almost guarantee EN 301 893 will be rejected by the Commission</a:t>
            </a:r>
          </a:p>
          <a:p>
            <a:pPr lvl="1"/>
            <a:r>
              <a:rPr lang="en-US" dirty="0" smtClean="0"/>
              <a:t>It appears Ericsson’s position has not changed … yet! </a:t>
            </a:r>
            <a:endParaRPr lang="en-AU" dirty="0" smtClean="0"/>
          </a:p>
          <a:p>
            <a:pPr lvl="1"/>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075053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a:t>
            </a:r>
            <a:r>
              <a:rPr lang="en-AU" dirty="0" smtClean="0"/>
              <a:t>remove </a:t>
            </a:r>
            <a:r>
              <a:rPr lang="en-AU" dirty="0" smtClean="0"/>
              <a:t>the </a:t>
            </a:r>
            <a:r>
              <a:rPr lang="en-AU" dirty="0" smtClean="0"/>
              <a:t>“test </a:t>
            </a:r>
            <a:r>
              <a:rPr lang="en-AU" dirty="0" smtClean="0"/>
              <a:t>by </a:t>
            </a:r>
            <a:r>
              <a:rPr lang="en-AU" dirty="0" smtClean="0"/>
              <a:t>declaration” </a:t>
            </a:r>
            <a:r>
              <a:rPr lang="en-AU" dirty="0" smtClean="0"/>
              <a:t>options</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BRAN(18)099017 –</a:t>
            </a:r>
            <a:r>
              <a:rPr lang="en-AU" i="1" dirty="0" smtClean="0"/>
              <a:t> Removal of declaration option</a:t>
            </a:r>
          </a:p>
          <a:p>
            <a:pPr lvl="2"/>
            <a:r>
              <a:rPr lang="en-AU" dirty="0" smtClean="0"/>
              <a:t>Author</a:t>
            </a:r>
            <a:r>
              <a:rPr lang="en-AU" dirty="0"/>
              <a:t>: </a:t>
            </a:r>
            <a:r>
              <a:rPr lang="en-AU" dirty="0" smtClean="0"/>
              <a:t>Ericsson</a:t>
            </a:r>
          </a:p>
          <a:p>
            <a:pPr lvl="2"/>
            <a:r>
              <a:rPr lang="en-AU" dirty="0" smtClean="0"/>
              <a:t>Proposes removing the option to “test” the channel access mechanism and the maximum channel occupancy time by “declaration”</a:t>
            </a:r>
          </a:p>
          <a:p>
            <a:pPr lvl="2"/>
            <a:r>
              <a:rPr lang="en-AU" dirty="0" smtClean="0"/>
              <a:t>Justifies on basis that:</a:t>
            </a:r>
          </a:p>
          <a:p>
            <a:pPr lvl="3"/>
            <a:r>
              <a:rPr lang="en-US" dirty="0" smtClean="0"/>
              <a:t>Test </a:t>
            </a:r>
            <a:r>
              <a:rPr lang="en-US" dirty="0"/>
              <a:t>equipment vendors and test labs are prepared to certify products under version 2.1.1 of EN 301 </a:t>
            </a:r>
            <a:r>
              <a:rPr lang="en-US" dirty="0" smtClean="0"/>
              <a:t>893</a:t>
            </a:r>
          </a:p>
          <a:p>
            <a:pPr lvl="3"/>
            <a:r>
              <a:rPr lang="en-US" dirty="0" smtClean="0"/>
              <a:t>An </a:t>
            </a:r>
            <a:r>
              <a:rPr lang="en-US" dirty="0"/>
              <a:t>option to declare compliance is prone to be questioned during the EC’s </a:t>
            </a:r>
            <a:r>
              <a:rPr lang="en-US" dirty="0" smtClean="0"/>
              <a:t>review</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10405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a:t>will remove the “test by declaration” options</a:t>
            </a:r>
            <a:endParaRPr lang="en-AU" dirty="0"/>
          </a:p>
        </p:txBody>
      </p:sp>
      <p:sp>
        <p:nvSpPr>
          <p:cNvPr id="3" name="Content Placeholder 2"/>
          <p:cNvSpPr>
            <a:spLocks noGrp="1"/>
          </p:cNvSpPr>
          <p:nvPr>
            <p:ph idx="1"/>
          </p:nvPr>
        </p:nvSpPr>
        <p:spPr/>
        <p:txBody>
          <a:bodyPr/>
          <a:lstStyle/>
          <a:p>
            <a:r>
              <a:rPr lang="en-AU" dirty="0"/>
              <a:t>Discussion at ETSI BRAN</a:t>
            </a:r>
          </a:p>
          <a:p>
            <a:pPr lvl="1"/>
            <a:r>
              <a:rPr lang="en-AU" dirty="0"/>
              <a:t>ETSI BRAN agreed to remove the declaration option mainly because of the risk of EN 301 893 failing EC review</a:t>
            </a:r>
          </a:p>
          <a:p>
            <a:pPr lvl="1"/>
            <a:r>
              <a:rPr lang="en-AU" dirty="0"/>
              <a:t>Question for the </a:t>
            </a:r>
            <a:r>
              <a:rPr lang="en-AU" dirty="0" err="1"/>
              <a:t>Coex</a:t>
            </a:r>
            <a:r>
              <a:rPr lang="en-AU" dirty="0"/>
              <a:t> SC: given the lack of testing of some requirements, might there be a case for </a:t>
            </a:r>
            <a:r>
              <a:rPr lang="en-AU" dirty="0" smtClean="0"/>
              <a:t>a declaration of compliance </a:t>
            </a:r>
            <a:r>
              <a:rPr lang="en-AU" dirty="0"/>
              <a:t>in addition to (rather than </a:t>
            </a:r>
            <a:r>
              <a:rPr lang="en-AU" dirty="0" smtClean="0"/>
              <a:t>instead of) </a:t>
            </a:r>
            <a:r>
              <a:rPr lang="en-AU" dirty="0"/>
              <a:t>any </a:t>
            </a:r>
            <a:r>
              <a:rPr lang="en-AU" dirty="0" smtClean="0"/>
              <a:t>testing?</a:t>
            </a:r>
          </a:p>
          <a:p>
            <a:pPr lvl="2"/>
            <a:r>
              <a:rPr lang="en-AU" dirty="0" smtClean="0"/>
              <a:t>The problem with no declaration is that vendors may build to the test rather then to the intent of the requirements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957552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a:t>ETSI BRAN </a:t>
            </a:r>
            <a:r>
              <a:rPr lang="en-AU" dirty="0" smtClean="0"/>
              <a:t>could not agree on a proposal to stop low power devices passing control to high power devices</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BRAN(18)099014r1 </a:t>
            </a:r>
            <a:r>
              <a:rPr lang="en-AU" dirty="0" smtClean="0"/>
              <a:t>-</a:t>
            </a:r>
            <a:r>
              <a:rPr lang="en-AU" i="1" dirty="0" smtClean="0"/>
              <a:t> </a:t>
            </a:r>
            <a:r>
              <a:rPr lang="en-AU" i="1" dirty="0" err="1"/>
              <a:t>SharingCOT_for_EN</a:t>
            </a:r>
            <a:r>
              <a:rPr lang="en-AU" i="1" dirty="0"/>
              <a:t> 301 893 </a:t>
            </a:r>
          </a:p>
          <a:p>
            <a:pPr lvl="2"/>
            <a:r>
              <a:rPr lang="en-AU" dirty="0"/>
              <a:t>Author: </a:t>
            </a:r>
            <a:r>
              <a:rPr lang="en-AU" dirty="0" smtClean="0"/>
              <a:t>Broadcom</a:t>
            </a:r>
            <a:endParaRPr lang="en-AU" dirty="0"/>
          </a:p>
          <a:p>
            <a:pPr lvl="2"/>
            <a:r>
              <a:rPr lang="en-AU" dirty="0" smtClean="0"/>
              <a:t>Notes that a device using a low max </a:t>
            </a:r>
            <a:r>
              <a:rPr lang="en-AU" dirty="0" err="1" smtClean="0"/>
              <a:t>tx</a:t>
            </a:r>
            <a:r>
              <a:rPr lang="en-AU" dirty="0" smtClean="0"/>
              <a:t> power (and thus a high ED threshold) to gain access to the medium could pass control of the COT to device using a much higher max </a:t>
            </a:r>
            <a:r>
              <a:rPr lang="en-AU" dirty="0" err="1" smtClean="0"/>
              <a:t>tx</a:t>
            </a:r>
            <a:r>
              <a:rPr lang="en-AU" dirty="0" smtClean="0"/>
              <a:t> power – and this would provide unfair access to the high mx </a:t>
            </a:r>
            <a:r>
              <a:rPr lang="en-AU" dirty="0" err="1" smtClean="0"/>
              <a:t>tx</a:t>
            </a:r>
            <a:r>
              <a:rPr lang="en-AU" dirty="0" smtClean="0"/>
              <a:t> power device </a:t>
            </a:r>
          </a:p>
          <a:p>
            <a:pPr lvl="2"/>
            <a:r>
              <a:rPr lang="en-AU" dirty="0" smtClean="0"/>
              <a:t>Proposes </a:t>
            </a:r>
            <a:r>
              <a:rPr lang="en-AU" dirty="0"/>
              <a:t>that </a:t>
            </a:r>
            <a:r>
              <a:rPr lang="en-AU" dirty="0" smtClean="0"/>
              <a:t>the responding device use a max </a:t>
            </a:r>
            <a:r>
              <a:rPr lang="en-AU" dirty="0" err="1" smtClean="0"/>
              <a:t>tx</a:t>
            </a:r>
            <a:r>
              <a:rPr lang="en-AU" dirty="0" smtClean="0"/>
              <a:t> power no higher than the initiating device that gained control of the medium</a:t>
            </a:r>
            <a:endParaRPr lang="en-AU" dirty="0"/>
          </a:p>
          <a:p>
            <a:r>
              <a:rPr lang="en-AU" dirty="0" smtClean="0"/>
              <a:t>Discussion at ETSI BRAN</a:t>
            </a:r>
            <a:endParaRPr lang="en-AU" dirty="0"/>
          </a:p>
          <a:p>
            <a:pPr lvl="1"/>
            <a:r>
              <a:rPr lang="en-AU" dirty="0" smtClean="0"/>
              <a:t>There was no consensus on the proposal, with some objecting on the basis it will be hard to test</a:t>
            </a:r>
          </a:p>
          <a:p>
            <a:pPr lvl="1"/>
            <a:r>
              <a:rPr lang="en-AU" dirty="0" smtClean="0"/>
              <a:t>The proposal will probably be discussed again at the ETSI BRAN meeting in Dec 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76201570"/>
              </p:ext>
            </p:extLst>
          </p:nvPr>
        </p:nvGraphicFramePr>
        <p:xfrm>
          <a:off x="0" y="2514600"/>
          <a:ext cx="914400" cy="806450"/>
        </p:xfrm>
        <a:graphic>
          <a:graphicData uri="http://schemas.openxmlformats.org/presentationml/2006/ole">
            <mc:AlternateContent xmlns:mc="http://schemas.openxmlformats.org/markup-compatibility/2006">
              <mc:Choice xmlns:v="urn:schemas-microsoft-com:vml" Requires="v">
                <p:oleObj spid="_x0000_s19508"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42756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heard a proposal </a:t>
            </a:r>
            <a:r>
              <a:rPr lang="en-AU" dirty="0" smtClean="0"/>
              <a:t>to test the use of </a:t>
            </a:r>
            <a:r>
              <a:rPr lang="en-AU" dirty="0" smtClean="0"/>
              <a:t>PD but deferred any decision to at least Dec 2018</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BRAN(18)099020 –</a:t>
            </a:r>
            <a:r>
              <a:rPr lang="en-AU" i="1" dirty="0" smtClean="0"/>
              <a:t> Details on PD testing</a:t>
            </a:r>
          </a:p>
          <a:p>
            <a:pPr lvl="2"/>
            <a:r>
              <a:rPr lang="en-AU" dirty="0" smtClean="0"/>
              <a:t>Author</a:t>
            </a:r>
            <a:r>
              <a:rPr lang="en-AU" dirty="0"/>
              <a:t>: </a:t>
            </a:r>
            <a:r>
              <a:rPr lang="en-AU" dirty="0" smtClean="0"/>
              <a:t>Ericsson</a:t>
            </a:r>
          </a:p>
          <a:p>
            <a:pPr lvl="2"/>
            <a:r>
              <a:rPr lang="en-AU" dirty="0" smtClean="0"/>
              <a:t>Suggests specifying a test for the use of the PD mechanism at -82dBm</a:t>
            </a:r>
          </a:p>
          <a:p>
            <a:r>
              <a:rPr lang="en-AU" dirty="0" smtClean="0"/>
              <a:t>Discussion at ETSI BRAN</a:t>
            </a:r>
            <a:endParaRPr lang="en-AU" dirty="0"/>
          </a:p>
          <a:p>
            <a:pPr lvl="1"/>
            <a:r>
              <a:rPr lang="en-AU" dirty="0" smtClean="0"/>
              <a:t>Ericsson introduced the proposal</a:t>
            </a:r>
          </a:p>
          <a:p>
            <a:pPr lvl="1"/>
            <a:r>
              <a:rPr lang="en-AU" dirty="0" smtClean="0"/>
              <a:t>ETSI BRAN noted the proposal </a:t>
            </a:r>
            <a:r>
              <a:rPr lang="en-AU" dirty="0" smtClean="0"/>
              <a:t>but deferred discussion until December 2018</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174119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 </a:t>
            </a:r>
            <a:r>
              <a:rPr lang="en-AU" dirty="0" smtClean="0"/>
              <a:t>consider a proposal to restrict a initiating devices from restarting after a “pause” </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BRAN(18)099015r2 </a:t>
            </a:r>
            <a:r>
              <a:rPr lang="en-AU" dirty="0" smtClean="0"/>
              <a:t>-</a:t>
            </a:r>
            <a:r>
              <a:rPr lang="en-AU" i="1" dirty="0"/>
              <a:t> Multiple UL DL Switching for EN 301 893 </a:t>
            </a:r>
          </a:p>
          <a:p>
            <a:pPr lvl="2"/>
            <a:r>
              <a:rPr lang="en-AU" dirty="0"/>
              <a:t>Author: </a:t>
            </a:r>
            <a:r>
              <a:rPr lang="en-AU" dirty="0" smtClean="0"/>
              <a:t>Broadcom</a:t>
            </a:r>
          </a:p>
          <a:p>
            <a:pPr lvl="2"/>
            <a:r>
              <a:rPr lang="en-AU" dirty="0" smtClean="0"/>
              <a:t>Observes that RAN1 is discussing the possibility of multiple “paused” UL/DL transitions (each with only a 25us LBT) contrary to the intent of the “paused COT”</a:t>
            </a:r>
            <a:endParaRPr lang="en-AU" dirty="0"/>
          </a:p>
          <a:p>
            <a:pPr lvl="2"/>
            <a:r>
              <a:rPr lang="en-AU" dirty="0" smtClean="0"/>
              <a:t>Proposes making it clear that an initiating device cannot regain control of the medium after a pause in a COT</a:t>
            </a:r>
          </a:p>
          <a:p>
            <a:r>
              <a:rPr lang="en-AU" dirty="0" smtClean="0"/>
              <a:t>Discussion at ETSI BRAN</a:t>
            </a:r>
            <a:endParaRPr lang="en-AU" dirty="0"/>
          </a:p>
          <a:p>
            <a:pPr lvl="1"/>
            <a:r>
              <a:rPr lang="en-AU" dirty="0" smtClean="0"/>
              <a:t>BRAN(18)099015r2 was not presented or discussed in Sept 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85600964"/>
              </p:ext>
            </p:extLst>
          </p:nvPr>
        </p:nvGraphicFramePr>
        <p:xfrm>
          <a:off x="0" y="2514600"/>
          <a:ext cx="914400" cy="806450"/>
        </p:xfrm>
        <a:graphic>
          <a:graphicData uri="http://schemas.openxmlformats.org/presentationml/2006/ole">
            <mc:AlternateContent xmlns:mc="http://schemas.openxmlformats.org/markup-compatibility/2006">
              <mc:Choice xmlns:v="urn:schemas-microsoft-com:vml" Requires="v">
                <p:oleObj spid="_x0000_s20533"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447478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 </a:t>
            </a:r>
            <a:r>
              <a:rPr lang="en-AU" dirty="0"/>
              <a:t>consider </a:t>
            </a:r>
            <a:r>
              <a:rPr lang="en-AU" dirty="0" smtClean="0"/>
              <a:t>a proposal to refine the “paused COT” requirements</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smtClean="0"/>
          </a:p>
          <a:p>
            <a:pPr lvl="1"/>
            <a:r>
              <a:rPr lang="en-US" dirty="0" smtClean="0"/>
              <a:t>BRAN(18)099003r1: </a:t>
            </a:r>
            <a:r>
              <a:rPr lang="en-AU" i="1" dirty="0"/>
              <a:t>Paused COT in EN 301 893</a:t>
            </a:r>
            <a:endParaRPr lang="en-US" dirty="0"/>
          </a:p>
          <a:p>
            <a:pPr lvl="2"/>
            <a:r>
              <a:rPr lang="en-US" dirty="0" smtClean="0"/>
              <a:t>Authors: </a:t>
            </a:r>
            <a:r>
              <a:rPr lang="en-US" dirty="0"/>
              <a:t>Cisco, Intel, Broadcom</a:t>
            </a:r>
          </a:p>
          <a:p>
            <a:pPr lvl="2"/>
            <a:r>
              <a:rPr lang="en-AU" dirty="0" smtClean="0"/>
              <a:t>Proposes refining the “paused COT” feature requirements to:</a:t>
            </a:r>
          </a:p>
          <a:p>
            <a:pPr lvl="3"/>
            <a:r>
              <a:rPr lang="en-AU" dirty="0"/>
              <a:t>A</a:t>
            </a:r>
            <a:r>
              <a:rPr lang="en-AU" dirty="0" smtClean="0"/>
              <a:t>ccount </a:t>
            </a:r>
            <a:r>
              <a:rPr lang="en-AU" dirty="0"/>
              <a:t>for the revised adaptivity clause </a:t>
            </a:r>
            <a:r>
              <a:rPr lang="en-AU" dirty="0" smtClean="0"/>
              <a:t>(as agreed at the last ETSI BRAN meeting)</a:t>
            </a:r>
            <a:endParaRPr lang="en-AU" dirty="0"/>
          </a:p>
          <a:p>
            <a:pPr lvl="3"/>
            <a:r>
              <a:rPr lang="en-AU" dirty="0"/>
              <a:t>E</a:t>
            </a:r>
            <a:r>
              <a:rPr lang="en-AU" dirty="0" smtClean="0"/>
              <a:t>nsure </a:t>
            </a:r>
            <a:r>
              <a:rPr lang="en-AU" dirty="0"/>
              <a:t>that a system using the “paused COT” feature cannot interfere with another COT during a 16 µs gap</a:t>
            </a:r>
          </a:p>
          <a:p>
            <a:r>
              <a:rPr lang="en-AU" dirty="0"/>
              <a:t>Discussion at ETSI BRAN</a:t>
            </a:r>
          </a:p>
          <a:p>
            <a:pPr lvl="1"/>
            <a:r>
              <a:rPr lang="en-AU" dirty="0" smtClean="0"/>
              <a:t>BRAN(18)099003r1 </a:t>
            </a:r>
            <a:r>
              <a:rPr lang="en-AU" dirty="0"/>
              <a:t>was not presented or </a:t>
            </a:r>
            <a:r>
              <a:rPr lang="en-AU" dirty="0" smtClean="0"/>
              <a:t>discussed in </a:t>
            </a:r>
            <a:r>
              <a:rPr lang="en-AU" dirty="0"/>
              <a:t>Sept 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graphicFrame>
        <p:nvGraphicFramePr>
          <p:cNvPr id="6" name="Object 5">
            <a:hlinkClick r:id="" action="ppaction://ole?verb=0"/>
          </p:cNvPr>
          <p:cNvGraphicFramePr>
            <a:graphicFrameLocks noChangeAspect="1"/>
          </p:cNvGraphicFramePr>
          <p:nvPr>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8688" name="Presentation" showAsIcon="1" r:id="rId3" imgW="914400" imgH="806400" progId="PowerPoint.Show.12">
                  <p:embed/>
                </p:oleObj>
              </mc:Choice>
              <mc:Fallback>
                <p:oleObj name="Presentation" showAsIcon="1" r:id="rId3" imgW="914400" imgH="806400" progId="PowerPoint.Show.12">
                  <p:embed/>
                  <p:pic>
                    <p:nvPicPr>
                      <p:cNvPr id="6" name="Object 5">
                        <a:hlinkClick r:id="" action="ppaction://ole?verb=0"/>
                      </p:cNvPr>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92534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a:t>
            </a:r>
            <a:r>
              <a:rPr lang="en-AU" dirty="0" smtClean="0"/>
              <a:t> </a:t>
            </a:r>
            <a:r>
              <a:rPr lang="en-AU" dirty="0" smtClean="0"/>
              <a:t>consider a proposal to revise the </a:t>
            </a:r>
            <a:r>
              <a:rPr lang="en-AU" i="1" dirty="0"/>
              <a:t>Channel Occupancy Time </a:t>
            </a:r>
            <a:r>
              <a:rPr lang="en-AU" dirty="0"/>
              <a:t>definition</a:t>
            </a:r>
          </a:p>
        </p:txBody>
      </p:sp>
      <p:sp>
        <p:nvSpPr>
          <p:cNvPr id="3" name="Content Placeholder 2"/>
          <p:cNvSpPr>
            <a:spLocks noGrp="1"/>
          </p:cNvSpPr>
          <p:nvPr>
            <p:ph idx="1"/>
          </p:nvPr>
        </p:nvSpPr>
        <p:spPr/>
        <p:txBody>
          <a:bodyPr/>
          <a:lstStyle/>
          <a:p>
            <a:r>
              <a:rPr lang="en-AU" dirty="0" smtClean="0"/>
              <a:t>Submission to </a:t>
            </a:r>
            <a:r>
              <a:rPr lang="en-AU" dirty="0"/>
              <a:t>ETSI BRAN</a:t>
            </a:r>
            <a:endParaRPr lang="en-AU" dirty="0"/>
          </a:p>
          <a:p>
            <a:pPr lvl="1"/>
            <a:r>
              <a:rPr lang="en-AU" dirty="0" smtClean="0"/>
              <a:t>BRAN(18)099013r1 – </a:t>
            </a:r>
            <a:r>
              <a:rPr lang="en-AU" i="1" dirty="0" smtClean="0"/>
              <a:t>Definition of COT for EN 301 893</a:t>
            </a:r>
            <a:endParaRPr lang="en-AU" i="1" dirty="0"/>
          </a:p>
          <a:p>
            <a:pPr lvl="2"/>
            <a:r>
              <a:rPr lang="en-AU" dirty="0"/>
              <a:t>Author: </a:t>
            </a:r>
            <a:r>
              <a:rPr lang="en-AU" dirty="0" smtClean="0"/>
              <a:t>Broadcom</a:t>
            </a:r>
          </a:p>
          <a:p>
            <a:pPr lvl="2"/>
            <a:r>
              <a:rPr lang="en-AU" dirty="0" smtClean="0"/>
              <a:t>Proposes a </a:t>
            </a:r>
            <a:r>
              <a:rPr lang="en-AU" dirty="0"/>
              <a:t>revised </a:t>
            </a:r>
            <a:r>
              <a:rPr lang="en-AU" i="1" dirty="0"/>
              <a:t>Channel Occupancy Time </a:t>
            </a:r>
            <a:r>
              <a:rPr lang="en-AU" dirty="0" smtClean="0"/>
              <a:t>definition</a:t>
            </a:r>
          </a:p>
          <a:p>
            <a:r>
              <a:rPr lang="en-AU" dirty="0"/>
              <a:t>Discussion at ETSI BRAN</a:t>
            </a:r>
          </a:p>
          <a:p>
            <a:pPr lvl="1"/>
            <a:r>
              <a:rPr lang="en-AU" dirty="0" smtClean="0"/>
              <a:t>BRAN(18)099013r1 </a:t>
            </a:r>
            <a:r>
              <a:rPr lang="en-AU" dirty="0"/>
              <a:t>was not presented or discussed in Sept </a:t>
            </a:r>
            <a:r>
              <a:rPr lang="en-AU" dirty="0" smtClean="0"/>
              <a:t>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graphicFrame>
        <p:nvGraphicFramePr>
          <p:cNvPr id="6" name="Object 5"/>
          <p:cNvGraphicFramePr>
            <a:graphicFrameLocks noChangeAspect="1"/>
          </p:cNvGraphicFramePr>
          <p:nvPr>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9713" name="Document" showAsIcon="1" r:id="rId3" imgW="914400" imgH="806400" progId="Word.Document.12">
                  <p:embed/>
                </p:oleObj>
              </mc:Choice>
              <mc:Fallback>
                <p:oleObj name="Document" showAsIcon="1" r:id="rId3" imgW="914400" imgH="806400" progId="Word.Document.12">
                  <p:embed/>
                  <p:pic>
                    <p:nvPicPr>
                      <p:cNvPr id="6" name="Object 5"/>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00565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did not </a:t>
            </a:r>
            <a:r>
              <a:rPr lang="en-AU" dirty="0" smtClean="0"/>
              <a:t>consider a proposal to inject noise during ED tests</a:t>
            </a:r>
            <a:endParaRPr lang="en-AU" dirty="0"/>
          </a:p>
        </p:txBody>
      </p:sp>
      <p:sp>
        <p:nvSpPr>
          <p:cNvPr id="3" name="Content Placeholder 2"/>
          <p:cNvSpPr>
            <a:spLocks noGrp="1"/>
          </p:cNvSpPr>
          <p:nvPr>
            <p:ph idx="1"/>
          </p:nvPr>
        </p:nvSpPr>
        <p:spPr/>
        <p:txBody>
          <a:bodyPr/>
          <a:lstStyle/>
          <a:p>
            <a:r>
              <a:rPr lang="en-AU" dirty="0" smtClean="0"/>
              <a:t>Submission to ETSI BRAN</a:t>
            </a:r>
            <a:endParaRPr lang="en-AU" dirty="0"/>
          </a:p>
          <a:p>
            <a:pPr lvl="1"/>
            <a:r>
              <a:rPr lang="en-AU" dirty="0" smtClean="0"/>
              <a:t>BRAN(18)099021 – </a:t>
            </a:r>
            <a:r>
              <a:rPr lang="en-AU" i="1" dirty="0" smtClean="0"/>
              <a:t>Modification to ED threshold test</a:t>
            </a:r>
          </a:p>
          <a:p>
            <a:pPr lvl="2"/>
            <a:r>
              <a:rPr lang="en-AU" dirty="0" smtClean="0"/>
              <a:t>Author</a:t>
            </a:r>
            <a:r>
              <a:rPr lang="en-AU" dirty="0"/>
              <a:t>: </a:t>
            </a:r>
            <a:r>
              <a:rPr lang="en-AU" dirty="0" smtClean="0"/>
              <a:t>Ericsson</a:t>
            </a:r>
          </a:p>
          <a:p>
            <a:pPr lvl="2"/>
            <a:r>
              <a:rPr lang="en-AU" dirty="0" smtClean="0"/>
              <a:t>Proposes the injection of noise at -92dBm when undertaking ED tests to simulate “real world conditions”</a:t>
            </a:r>
          </a:p>
          <a:p>
            <a:r>
              <a:rPr lang="en-AU" dirty="0" smtClean="0"/>
              <a:t>Discussion at ETSI BRAN</a:t>
            </a:r>
            <a:endParaRPr lang="en-AU" dirty="0"/>
          </a:p>
          <a:p>
            <a:pPr lvl="1"/>
            <a:r>
              <a:rPr lang="en-AU" dirty="0" smtClean="0"/>
              <a:t>BRAN(18)099021 </a:t>
            </a:r>
            <a:r>
              <a:rPr lang="en-AU" dirty="0"/>
              <a:t>was not presented or discussed in Sept 2018</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43974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a:t>
            </a:r>
            <a:r>
              <a:rPr lang="en-AU" dirty="0" smtClean="0"/>
              <a:t>are not very keen on dealing with the blocking energy issue</a:t>
            </a:r>
            <a:endParaRPr lang="en-AU" dirty="0"/>
          </a:p>
        </p:txBody>
      </p:sp>
      <p:sp>
        <p:nvSpPr>
          <p:cNvPr id="3" name="Content Placeholder 2"/>
          <p:cNvSpPr>
            <a:spLocks noGrp="1"/>
          </p:cNvSpPr>
          <p:nvPr>
            <p:ph idx="1"/>
          </p:nvPr>
        </p:nvSpPr>
        <p:spPr/>
        <p:txBody>
          <a:bodyPr/>
          <a:lstStyle/>
          <a:p>
            <a:r>
              <a:rPr lang="en-AU" dirty="0" smtClean="0"/>
              <a:t>Submissions to ETSI BRAN</a:t>
            </a:r>
          </a:p>
          <a:p>
            <a:pPr lvl="1"/>
            <a:r>
              <a:rPr lang="en-AU" dirty="0" smtClean="0"/>
              <a:t>BRAN(18)099005r1 - </a:t>
            </a:r>
            <a:r>
              <a:rPr lang="en-AU" i="1" dirty="0" smtClean="0"/>
              <a:t>Blocking energy update </a:t>
            </a:r>
          </a:p>
          <a:p>
            <a:pPr lvl="2"/>
            <a:r>
              <a:rPr lang="en-AU" dirty="0" smtClean="0"/>
              <a:t>Author: Cisco</a:t>
            </a:r>
          </a:p>
          <a:p>
            <a:pPr lvl="2"/>
            <a:r>
              <a:rPr lang="en-AU" dirty="0" smtClean="0"/>
              <a:t>Proposes that ETSI BRAN notify 3GPP RAN1 that the use of </a:t>
            </a:r>
            <a:r>
              <a:rPr lang="en-AU" i="1" dirty="0" smtClean="0"/>
              <a:t>blocking energy </a:t>
            </a:r>
            <a:r>
              <a:rPr lang="en-AU" dirty="0" smtClean="0"/>
              <a:t>by some LAA implementations is not allowed </a:t>
            </a:r>
          </a:p>
          <a:p>
            <a:pPr lvl="1"/>
            <a:r>
              <a:rPr lang="en-AU" dirty="0" smtClean="0"/>
              <a:t>BRAN(18)099007 - </a:t>
            </a:r>
            <a:r>
              <a:rPr lang="en-AU" i="1" dirty="0" smtClean="0"/>
              <a:t>Clarifications on blocking energy </a:t>
            </a:r>
          </a:p>
          <a:p>
            <a:pPr lvl="2"/>
            <a:r>
              <a:rPr lang="en-AU" dirty="0" smtClean="0"/>
              <a:t>Author: </a:t>
            </a:r>
            <a:r>
              <a:rPr lang="en-AU" dirty="0" err="1" smtClean="0"/>
              <a:t>BMWi</a:t>
            </a:r>
            <a:endParaRPr lang="en-AU" dirty="0" smtClean="0"/>
          </a:p>
          <a:p>
            <a:pPr lvl="2"/>
            <a:r>
              <a:rPr lang="en-AU" dirty="0" smtClean="0"/>
              <a:t>Clarifies that German regulations do not disallow the use of </a:t>
            </a:r>
            <a:r>
              <a:rPr lang="en-AU" i="1" dirty="0" smtClean="0"/>
              <a:t>blocking energy </a:t>
            </a:r>
            <a:r>
              <a:rPr lang="en-AU" dirty="0" smtClean="0"/>
              <a:t>as used by LAA, but do disallow jammers, including effective jamming by </a:t>
            </a:r>
            <a:r>
              <a:rPr lang="en-AU" dirty="0" err="1" smtClean="0"/>
              <a:t>deauthers</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1544163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a:t>
            </a:r>
            <a:r>
              <a:rPr lang="en-AU" dirty="0" smtClean="0"/>
              <a:t>are not very keen on dealing with the blocking energy issue</a:t>
            </a:r>
            <a:endParaRPr lang="en-AU" dirty="0"/>
          </a:p>
        </p:txBody>
      </p:sp>
      <p:sp>
        <p:nvSpPr>
          <p:cNvPr id="3" name="Content Placeholder 2"/>
          <p:cNvSpPr>
            <a:spLocks noGrp="1"/>
          </p:cNvSpPr>
          <p:nvPr>
            <p:ph idx="1"/>
          </p:nvPr>
        </p:nvSpPr>
        <p:spPr/>
        <p:txBody>
          <a:bodyPr/>
          <a:lstStyle/>
          <a:p>
            <a:r>
              <a:rPr lang="en-AU" dirty="0" smtClean="0"/>
              <a:t>Discussion at ETSI BRAN</a:t>
            </a:r>
            <a:endParaRPr lang="en-AU" dirty="0" smtClean="0"/>
          </a:p>
          <a:p>
            <a:pPr lvl="1"/>
            <a:r>
              <a:rPr lang="en-AU" dirty="0" smtClean="0"/>
              <a:t>BRAN(18)099007 was presented; the author noted:</a:t>
            </a:r>
          </a:p>
          <a:p>
            <a:pPr lvl="2"/>
            <a:r>
              <a:rPr lang="en-GB" dirty="0" smtClean="0"/>
              <a:t>Current policy in Germany does not speak against the use of “blocking energy”</a:t>
            </a:r>
          </a:p>
          <a:p>
            <a:pPr lvl="2"/>
            <a:r>
              <a:rPr lang="en-GB" dirty="0" smtClean="0"/>
              <a:t>“Blocking energy” is different from </a:t>
            </a:r>
            <a:r>
              <a:rPr lang="en-AU" i="1" dirty="0"/>
              <a:t>energy sent into the channel for synchronization purposes after applying the LBT procedure</a:t>
            </a:r>
            <a:endParaRPr lang="en-GB" i="1" dirty="0" smtClean="0"/>
          </a:p>
          <a:p>
            <a:pPr lvl="2"/>
            <a:r>
              <a:rPr lang="en-GB" dirty="0" smtClean="0"/>
              <a:t>He does not like the term “blocking energy”</a:t>
            </a:r>
          </a:p>
          <a:p>
            <a:pPr lvl="1"/>
            <a:r>
              <a:rPr lang="en-AU" dirty="0" smtClean="0"/>
              <a:t>BRAN(18)099005r1 was not presented; but the author noted:</a:t>
            </a:r>
          </a:p>
          <a:p>
            <a:pPr lvl="2"/>
            <a:r>
              <a:rPr lang="en-AU" dirty="0" smtClean="0"/>
              <a:t>Cisco was no proposing any text in EN 301 893 related to blocking energy</a:t>
            </a:r>
          </a:p>
          <a:p>
            <a:pPr lvl="2"/>
            <a:r>
              <a:rPr lang="en-AU" dirty="0" smtClean="0"/>
              <a:t>There was not a lot of love in the room for dealing with this issue </a:t>
            </a:r>
            <a:r>
              <a:rPr lang="en-AU" dirty="0" smtClean="0">
                <a:sym typeface="Wingdings" panose="05000000000000000000" pitchFamily="2" charset="2"/>
              </a:rPr>
              <a:t></a:t>
            </a:r>
          </a:p>
          <a:p>
            <a:pPr lvl="1"/>
            <a:r>
              <a:rPr lang="en-AU" dirty="0" smtClean="0">
                <a:sym typeface="Wingdings" panose="05000000000000000000" pitchFamily="2" charset="2"/>
              </a:rPr>
              <a:t>Note for </a:t>
            </a:r>
            <a:r>
              <a:rPr lang="en-AU" dirty="0" err="1" smtClean="0">
                <a:sym typeface="Wingdings" panose="05000000000000000000" pitchFamily="2" charset="2"/>
              </a:rPr>
              <a:t>Coex</a:t>
            </a:r>
            <a:r>
              <a:rPr lang="en-AU" dirty="0" smtClean="0">
                <a:sym typeface="Wingdings" panose="05000000000000000000" pitchFamily="2" charset="2"/>
              </a:rPr>
              <a:t> SC: IEEE 802.11 has an approved positon in relation to blocking energy as used by LAA; does anyone want to propose an alternative policy? </a:t>
            </a:r>
            <a:endParaRPr lang="en-GB" dirty="0" smtClean="0"/>
          </a:p>
          <a:p>
            <a:pPr lvl="1"/>
            <a:endParaRPr lang="en-GB"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776298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does this mean? Why do we care?</a:t>
            </a:r>
            <a:endParaRPr lang="en-AU" dirty="0"/>
          </a:p>
        </p:txBody>
      </p:sp>
      <p:sp>
        <p:nvSpPr>
          <p:cNvPr id="3" name="Content Placeholder 2"/>
          <p:cNvSpPr>
            <a:spLocks noGrp="1"/>
          </p:cNvSpPr>
          <p:nvPr>
            <p:ph idx="1"/>
          </p:nvPr>
        </p:nvSpPr>
        <p:spPr/>
        <p:txBody>
          <a:bodyPr/>
          <a:lstStyle/>
          <a:p>
            <a:pPr lvl="1"/>
            <a:r>
              <a:rPr lang="en-AU" dirty="0" smtClean="0"/>
              <a:t>What does this all mean?</a:t>
            </a:r>
          </a:p>
          <a:p>
            <a:pPr lvl="2"/>
            <a:r>
              <a:rPr lang="en-AU" dirty="0" smtClean="0"/>
              <a:t>ETSI BRAN has a lot of work to do  before EN  301 893 is complete</a:t>
            </a:r>
          </a:p>
          <a:p>
            <a:pPr lvl="1"/>
            <a:r>
              <a:rPr lang="en-AU" dirty="0" smtClean="0"/>
              <a:t>Why do we care when EN 301 893 is complete?</a:t>
            </a:r>
          </a:p>
          <a:p>
            <a:pPr lvl="2"/>
            <a:r>
              <a:rPr lang="en-AU" dirty="0" smtClean="0"/>
              <a:t>Slow approval means more use of Notified Bodies, with more expense and longer time to market</a:t>
            </a:r>
          </a:p>
          <a:p>
            <a:pPr lvl="1"/>
            <a:r>
              <a:rPr lang="en-AU" dirty="0" smtClean="0"/>
              <a:t>Why do we care about adaptivity clauses in EN 301 893?</a:t>
            </a:r>
          </a:p>
          <a:p>
            <a:pPr lvl="2"/>
            <a:r>
              <a:rPr lang="en-AU" dirty="0" smtClean="0"/>
              <a:t>The are helping support the idea of “fair” access using agreed rules in Europe, but with global impact</a:t>
            </a:r>
          </a:p>
          <a:p>
            <a:pPr lvl="2"/>
            <a:r>
              <a:rPr lang="en-AU" dirty="0" smtClean="0"/>
              <a:t>No rules risk other technologies designing around Wi-Fi, putting at risk:</a:t>
            </a:r>
          </a:p>
          <a:p>
            <a:pPr lvl="3"/>
            <a:r>
              <a:rPr lang="en-AU" dirty="0" smtClean="0"/>
              <a:t>A multi-billion dollar industry (the Wi-Fi industry should care about this!)</a:t>
            </a:r>
          </a:p>
          <a:p>
            <a:pPr lvl="3"/>
            <a:r>
              <a:rPr lang="en-AU" dirty="0" smtClean="0"/>
              <a:t>The trillion dollar economic impact of Wi-Fi (the world should care about this!)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972984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needs to be done? Who is going to do it?</a:t>
            </a:r>
            <a:endParaRPr lang="en-AU" dirty="0"/>
          </a:p>
        </p:txBody>
      </p:sp>
      <p:sp>
        <p:nvSpPr>
          <p:cNvPr id="3" name="Content Placeholder 2"/>
          <p:cNvSpPr>
            <a:spLocks noGrp="1"/>
          </p:cNvSpPr>
          <p:nvPr>
            <p:ph idx="1"/>
          </p:nvPr>
        </p:nvSpPr>
        <p:spPr/>
        <p:txBody>
          <a:bodyPr/>
          <a:lstStyle/>
          <a:p>
            <a:pPr lvl="1"/>
            <a:r>
              <a:rPr lang="en-AU" dirty="0" smtClean="0"/>
              <a:t>What needs to be done to finish EN 301 893?</a:t>
            </a:r>
          </a:p>
          <a:p>
            <a:pPr lvl="2"/>
            <a:r>
              <a:rPr lang="en-AU" dirty="0" smtClean="0"/>
              <a:t>Conclude all the issues discussed in this agenda</a:t>
            </a:r>
          </a:p>
          <a:p>
            <a:pPr lvl="2"/>
            <a:r>
              <a:rPr lang="en-AU" dirty="0" smtClean="0"/>
              <a:t>Essentially finalise the adaptivity requirements in EN 301 893 …</a:t>
            </a:r>
          </a:p>
          <a:p>
            <a:pPr lvl="2"/>
            <a:r>
              <a:rPr lang="en-AU" dirty="0" smtClean="0"/>
              <a:t>… and then finalise associated testing</a:t>
            </a:r>
          </a:p>
          <a:p>
            <a:pPr lvl="1"/>
            <a:r>
              <a:rPr lang="en-AU" dirty="0" smtClean="0"/>
              <a:t>Who is going to do it?</a:t>
            </a:r>
          </a:p>
          <a:p>
            <a:pPr lvl="2"/>
            <a:r>
              <a:rPr lang="en-AU" dirty="0" smtClean="0"/>
              <a:t>Anyone who volunteers, but so far it has been limited to a few companies; Cisco, Broadcom, Qualcomm, Ericsson, </a:t>
            </a:r>
            <a:r>
              <a:rPr lang="en-AU" dirty="0" err="1" smtClean="0"/>
              <a:t>CableLabs</a:t>
            </a:r>
            <a:r>
              <a:rPr lang="en-AU" dirty="0" smtClean="0"/>
              <a:t>, …</a:t>
            </a:r>
          </a:p>
          <a:p>
            <a:pPr lvl="2"/>
            <a:r>
              <a:rPr lang="en-AU" dirty="0" smtClean="0"/>
              <a:t>An ad hoc is probably going to form in ETSI BRAN to work on the text but there is no reason others can’t get involved too</a:t>
            </a:r>
          </a:p>
          <a:p>
            <a:pPr lvl="1"/>
            <a:r>
              <a:rPr lang="en-AU" dirty="0" smtClean="0"/>
              <a:t>Why should “others” get involved?</a:t>
            </a:r>
          </a:p>
          <a:p>
            <a:pPr lvl="2"/>
            <a:r>
              <a:rPr lang="en-AU" dirty="0" smtClean="0"/>
              <a:t>To ensure rules are not put in place that cause a problem with existing 802,11ac gear or 802.11ax gear</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093412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next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34155794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any known submissions to the next ETSI BRAN meeting</a:t>
            </a:r>
            <a:endParaRPr lang="en-AU" dirty="0"/>
          </a:p>
        </p:txBody>
      </p:sp>
      <p:sp>
        <p:nvSpPr>
          <p:cNvPr id="3" name="Content Placeholder 2"/>
          <p:cNvSpPr>
            <a:spLocks noGrp="1"/>
          </p:cNvSpPr>
          <p:nvPr>
            <p:ph idx="1"/>
          </p:nvPr>
        </p:nvSpPr>
        <p:spPr/>
        <p:txBody>
          <a:bodyPr/>
          <a:lstStyle/>
          <a:p>
            <a:pPr lvl="1"/>
            <a:r>
              <a:rPr lang="en-AU" dirty="0" smtClean="0"/>
              <a:t>The next ETSI BRAN meeting (</a:t>
            </a:r>
            <a:r>
              <a:rPr lang="en-GB" dirty="0" smtClean="0"/>
              <a:t>BRAN </a:t>
            </a:r>
            <a:r>
              <a:rPr lang="en-GB" dirty="0"/>
              <a:t>#</a:t>
            </a:r>
            <a:r>
              <a:rPr lang="en-GB" dirty="0" smtClean="0"/>
              <a:t>100) will be held 17-20 </a:t>
            </a:r>
            <a:r>
              <a:rPr lang="en-GB" dirty="0"/>
              <a:t>December 2018 </a:t>
            </a:r>
            <a:r>
              <a:rPr lang="en-GB" dirty="0" smtClean="0"/>
              <a:t>in Sophia </a:t>
            </a:r>
            <a:r>
              <a:rPr lang="en-GB" dirty="0"/>
              <a:t>Antipolis</a:t>
            </a:r>
            <a:endParaRPr lang="en-AU" dirty="0"/>
          </a:p>
          <a:p>
            <a:pPr lvl="2"/>
            <a:r>
              <a:rPr lang="en-GB" dirty="0" smtClean="0"/>
              <a:t>The deadline </a:t>
            </a:r>
            <a:r>
              <a:rPr lang="en-GB" dirty="0"/>
              <a:t>for </a:t>
            </a:r>
            <a:r>
              <a:rPr lang="en-GB" dirty="0" smtClean="0"/>
              <a:t>contributions is 3 December 2018 @ </a:t>
            </a:r>
            <a:r>
              <a:rPr lang="en-GB" dirty="0"/>
              <a:t>14h00 </a:t>
            </a:r>
            <a:r>
              <a:rPr lang="en-GB" dirty="0" smtClean="0"/>
              <a:t>CET</a:t>
            </a:r>
          </a:p>
          <a:p>
            <a:pPr lvl="1"/>
            <a:r>
              <a:rPr lang="en-GB" dirty="0" smtClean="0"/>
              <a:t>Submissions so far include:</a:t>
            </a:r>
          </a:p>
          <a:p>
            <a:pPr lvl="2"/>
            <a:r>
              <a:rPr lang="en-GB" dirty="0" smtClean="0"/>
              <a:t>&lt;</a:t>
            </a:r>
            <a:r>
              <a:rPr lang="en-GB" dirty="0" err="1" smtClean="0"/>
              <a:t>tbd</a:t>
            </a:r>
            <a:r>
              <a:rPr lang="en-GB" dirty="0" smtClean="0"/>
              <a:t>&gt;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94699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has confirmed plans for future meetings &amp; teleconferences</a:t>
            </a:r>
            <a:endParaRPr lang="en-AU" dirty="0"/>
          </a:p>
        </p:txBody>
      </p:sp>
      <p:sp>
        <p:nvSpPr>
          <p:cNvPr id="3" name="Content Placeholder 2"/>
          <p:cNvSpPr>
            <a:spLocks noGrp="1"/>
          </p:cNvSpPr>
          <p:nvPr>
            <p:ph idx="1"/>
          </p:nvPr>
        </p:nvSpPr>
        <p:spPr/>
        <p:txBody>
          <a:bodyPr/>
          <a:lstStyle/>
          <a:p>
            <a:r>
              <a:rPr lang="en-GB" dirty="0" smtClean="0"/>
              <a:t>ETSI BRAN plans</a:t>
            </a:r>
          </a:p>
          <a:p>
            <a:pPr lvl="1"/>
            <a:r>
              <a:rPr lang="en-GB" dirty="0" smtClean="0"/>
              <a:t>GoToMeeting on EN 302 567</a:t>
            </a:r>
          </a:p>
          <a:p>
            <a:pPr lvl="2"/>
            <a:r>
              <a:rPr lang="en-GB" dirty="0" smtClean="0"/>
              <a:t>Details: tbc</a:t>
            </a:r>
          </a:p>
          <a:p>
            <a:pPr lvl="1"/>
            <a:r>
              <a:rPr lang="en-GB" dirty="0" smtClean="0"/>
              <a:t>GoToMeeting on missing receiver requirements:</a:t>
            </a:r>
          </a:p>
          <a:p>
            <a:pPr lvl="2"/>
            <a:r>
              <a:rPr lang="en-GB" dirty="0"/>
              <a:t>Details: tbc</a:t>
            </a:r>
          </a:p>
          <a:p>
            <a:pPr lvl="1"/>
            <a:r>
              <a:rPr lang="en-GB" dirty="0" smtClean="0"/>
              <a:t> BRAN #100</a:t>
            </a:r>
          </a:p>
          <a:p>
            <a:pPr lvl="2"/>
            <a:r>
              <a:rPr lang="en-GB" dirty="0" smtClean="0"/>
              <a:t>17 to 20 December 2018 – Sophia Antipolis</a:t>
            </a:r>
            <a:endParaRPr lang="en-AU" dirty="0" smtClean="0"/>
          </a:p>
          <a:p>
            <a:pPr lvl="2"/>
            <a:r>
              <a:rPr lang="en-GB" dirty="0" smtClean="0"/>
              <a:t>Deadline for contributions: 3 December – 14h00 CET</a:t>
            </a:r>
            <a:endParaRPr lang="en-AU" dirty="0"/>
          </a:p>
          <a:p>
            <a:pPr lvl="1"/>
            <a:r>
              <a:rPr lang="en-GB" dirty="0" smtClean="0"/>
              <a:t>BRAN #101</a:t>
            </a:r>
          </a:p>
          <a:p>
            <a:pPr lvl="2"/>
            <a:r>
              <a:rPr lang="en-GB" dirty="0" smtClean="0"/>
              <a:t>25 – 28 February 2019 – Sophia Antipolis</a:t>
            </a:r>
            <a:endParaRPr lang="en-AU" dirty="0"/>
          </a:p>
          <a:p>
            <a:pPr lvl="1"/>
            <a:r>
              <a:rPr lang="en-GB" dirty="0" smtClean="0"/>
              <a:t>BRAN #102</a:t>
            </a:r>
          </a:p>
          <a:p>
            <a:pPr lvl="2"/>
            <a:r>
              <a:rPr lang="en-GB" dirty="0" smtClean="0"/>
              <a:t>18 – 21 June 2019 – Sophia Antipolis</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954593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6934609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a:t>
            </a:r>
            <a:r>
              <a:rPr lang="en-AU" dirty="0" smtClean="0"/>
              <a:t>may </a:t>
            </a:r>
            <a:r>
              <a:rPr lang="en-AU" dirty="0" smtClean="0"/>
              <a:t>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may hear a status update … focused on coexistence issues of course!</a:t>
            </a:r>
          </a:p>
          <a:p>
            <a:pPr lvl="2"/>
            <a:r>
              <a:rPr lang="en-US" dirty="0" smtClean="0"/>
              <a:t>Sindhu Verma (Broadcom) &amp; </a:t>
            </a:r>
            <a:r>
              <a:rPr lang="en-US" dirty="0" err="1" smtClean="0"/>
              <a:t>Shubho</a:t>
            </a:r>
            <a:r>
              <a:rPr lang="en-US" dirty="0" smtClean="0"/>
              <a:t> </a:t>
            </a:r>
            <a:r>
              <a:rPr lang="en-US" dirty="0" err="1" smtClean="0"/>
              <a:t>Adhikari</a:t>
            </a:r>
            <a:r>
              <a:rPr lang="en-US" dirty="0" smtClean="0"/>
              <a:t> (Broadcom) </a:t>
            </a:r>
            <a:r>
              <a:rPr lang="en-US" dirty="0" smtClean="0"/>
              <a:t>may provide </a:t>
            </a:r>
            <a:r>
              <a:rPr lang="en-US" dirty="0" smtClean="0"/>
              <a:t>a </a:t>
            </a:r>
            <a:r>
              <a:rPr lang="en-US" dirty="0" smtClean="0"/>
              <a:t>report</a:t>
            </a:r>
          </a:p>
          <a:p>
            <a:pPr lvl="1"/>
            <a:r>
              <a:rPr lang="en-US" dirty="0" smtClean="0"/>
              <a:t>Possible topics include:</a:t>
            </a:r>
          </a:p>
          <a:p>
            <a:pPr lvl="2"/>
            <a:r>
              <a:rPr lang="en-US" dirty="0" smtClean="0"/>
              <a:t>Use of no LBT by many NR-U frames, based on a misunderstanding of how Beacons are transmitted in 802.11</a:t>
            </a:r>
          </a:p>
          <a:p>
            <a:pPr lvl="2"/>
            <a:r>
              <a:rPr lang="en-US" dirty="0" smtClean="0"/>
              <a:t>Discussio</a:t>
            </a:r>
            <a:r>
              <a:rPr lang="en-US" dirty="0" smtClean="0"/>
              <a:t>n in 3GPP RAN1 of the use of 802.11a preambles by NR-U</a:t>
            </a:r>
          </a:p>
          <a:p>
            <a:pPr lvl="2"/>
            <a:r>
              <a:rPr lang="en-US" dirty="0" smtClean="0"/>
              <a:t>…</a:t>
            </a:r>
            <a:endParaRPr lang="en-US" dirty="0" smtClean="0"/>
          </a:p>
          <a:p>
            <a:pPr lvl="1"/>
            <a:endParaRPr lang="en-US" dirty="0" smtClean="0"/>
          </a:p>
          <a:p>
            <a:pPr lvl="2"/>
            <a:endParaRPr lang="en-US" dirty="0" smtClean="0"/>
          </a:p>
          <a:p>
            <a:pPr lvl="2"/>
            <a:endParaRPr lang="en-AU" dirty="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2997638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9017616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a:t>
            </a:r>
            <a:r>
              <a:rPr lang="en-AU" dirty="0" smtClean="0"/>
              <a:t>our </a:t>
            </a:r>
            <a:r>
              <a:rPr lang="en-AU" dirty="0" smtClean="0"/>
              <a:t>San Diego meeting (July 2018), </a:t>
            </a:r>
            <a:r>
              <a:rPr lang="en-AU" dirty="0" smtClean="0"/>
              <a:t>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Jim P</a:t>
            </a:r>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3088335"/>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16452"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538869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 are still awaiting for a reply to our LS to RAN4 after the initial reply was withdrawn</a:t>
            </a:r>
            <a:endParaRPr lang="en-AU" dirty="0"/>
          </a:p>
        </p:txBody>
      </p:sp>
      <p:sp>
        <p:nvSpPr>
          <p:cNvPr id="3" name="Content Placeholder 2"/>
          <p:cNvSpPr>
            <a:spLocks noGrp="1"/>
          </p:cNvSpPr>
          <p:nvPr>
            <p:ph idx="1"/>
          </p:nvPr>
        </p:nvSpPr>
        <p:spPr/>
        <p:txBody>
          <a:bodyPr/>
          <a:lstStyle/>
          <a:p>
            <a:pPr lvl="1"/>
            <a:r>
              <a:rPr lang="en-US" dirty="0" smtClean="0"/>
              <a:t>A reply was </a:t>
            </a:r>
            <a:r>
              <a:rPr lang="en-US" dirty="0" smtClean="0"/>
              <a:t>received from RAN4 before </a:t>
            </a:r>
            <a:r>
              <a:rPr lang="en-US" dirty="0" smtClean="0"/>
              <a:t>our Hawaii meeting</a:t>
            </a:r>
            <a:r>
              <a:rPr lang="en-US" dirty="0" smtClean="0"/>
              <a:t> </a:t>
            </a:r>
            <a:endParaRPr lang="en-US" dirty="0" smtClean="0"/>
          </a:p>
          <a:p>
            <a:pPr lvl="2"/>
            <a:r>
              <a:rPr lang="en-US" dirty="0" smtClean="0"/>
              <a:t>See </a:t>
            </a:r>
            <a:r>
              <a:rPr lang="en-AU" u="sng" dirty="0" smtClean="0">
                <a:hlinkClick r:id="rId2"/>
              </a:rPr>
              <a:t>11-18-1561-00</a:t>
            </a:r>
            <a:endParaRPr lang="en-AU" u="sng" dirty="0" smtClean="0"/>
          </a:p>
          <a:p>
            <a:pPr lvl="2"/>
            <a:r>
              <a:rPr lang="en-AU" dirty="0" smtClean="0"/>
              <a:t>Some </a:t>
            </a:r>
            <a:r>
              <a:rPr lang="en-AU" dirty="0" smtClean="0"/>
              <a:t>discussion of </a:t>
            </a:r>
            <a:r>
              <a:rPr lang="en-AU" dirty="0" smtClean="0"/>
              <a:t>the reply </a:t>
            </a:r>
            <a:r>
              <a:rPr lang="en-AU" dirty="0" smtClean="0"/>
              <a:t>in </a:t>
            </a:r>
            <a:r>
              <a:rPr lang="en-US" dirty="0" smtClean="0">
                <a:hlinkClick r:id="rId3"/>
              </a:rPr>
              <a:t>11-18-1642-00</a:t>
            </a:r>
            <a:r>
              <a:rPr lang="en-US" dirty="0" smtClean="0"/>
              <a:t> (slides 8-10</a:t>
            </a:r>
            <a:r>
              <a:rPr lang="en-US" dirty="0" smtClean="0"/>
              <a:t>)</a:t>
            </a:r>
          </a:p>
          <a:p>
            <a:pPr lvl="1"/>
            <a:r>
              <a:rPr lang="en-US" dirty="0" smtClean="0"/>
              <a:t>A further reply was then officially received from RAN after our Hawaii meeting telling us to ignore the reply from RAN4</a:t>
            </a:r>
          </a:p>
          <a:p>
            <a:pPr lvl="2"/>
            <a:r>
              <a:rPr lang="en-US" dirty="0"/>
              <a:t>It appears the reply was withdrawn by RAN based on objections by Nokia (supported by Huawei &amp; T-Mobile)</a:t>
            </a:r>
          </a:p>
          <a:p>
            <a:pPr lvl="2"/>
            <a:r>
              <a:rPr lang="en-US" dirty="0" smtClean="0"/>
              <a:t>See </a:t>
            </a:r>
            <a:r>
              <a:rPr lang="en-US" dirty="0" smtClean="0">
                <a:hlinkClick r:id="rId4"/>
              </a:rPr>
              <a:t>11-18-1687-00</a:t>
            </a:r>
            <a:endParaRPr lang="en-US" dirty="0" smtClean="0"/>
          </a:p>
          <a:p>
            <a:pPr lvl="3"/>
            <a:r>
              <a:rPr lang="en-GB" i="1" dirty="0"/>
              <a:t>3GPP TSG RAN understands that 3GPP RAN WG4 had sent RP-181526 (R4-1811880) to IEEE in response to IEEE’s LS in R4-1809644 titled “IEEE 802.11 Working Group Liaison Statement to 3GPP RAN4 on certain channel combinations for LAA in </a:t>
            </a:r>
            <a:r>
              <a:rPr lang="en-GB" i="1" dirty="0" smtClean="0"/>
              <a:t>5GHz”</a:t>
            </a:r>
          </a:p>
          <a:p>
            <a:pPr lvl="3"/>
            <a:r>
              <a:rPr lang="en-GB" i="1" dirty="0" smtClean="0"/>
              <a:t>Subsequent </a:t>
            </a:r>
            <a:r>
              <a:rPr lang="en-GB" i="1" dirty="0"/>
              <a:t>to RP-181526 (R4-1811880) there have been additional discussions in 3GPP TSG </a:t>
            </a:r>
            <a:r>
              <a:rPr lang="en-GB" i="1" dirty="0" smtClean="0"/>
              <a:t>RAN</a:t>
            </a:r>
          </a:p>
          <a:p>
            <a:pPr lvl="3"/>
            <a:r>
              <a:rPr lang="en-GB" i="1" dirty="0" smtClean="0"/>
              <a:t>Consequently</a:t>
            </a:r>
            <a:r>
              <a:rPr lang="en-GB" i="1" dirty="0"/>
              <a:t>, 3GPP TSG RAN humbly requests IEEE to await an update following TSG-RAN#82 (10-13 Dec 2018</a:t>
            </a:r>
            <a:r>
              <a:rPr lang="en-GB" i="1" dirty="0" smtClean="0"/>
              <a:t>)</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15636024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3470616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802.11 WG will probably need to work with 3GPP RAN1 on “fair” access in 6GHz</a:t>
            </a:r>
            <a:endParaRPr lang="en-AU" dirty="0"/>
          </a:p>
        </p:txBody>
      </p:sp>
      <p:sp>
        <p:nvSpPr>
          <p:cNvPr id="3" name="Content Placeholder 2"/>
          <p:cNvSpPr>
            <a:spLocks noGrp="1"/>
          </p:cNvSpPr>
          <p:nvPr>
            <p:ph idx="1"/>
          </p:nvPr>
        </p:nvSpPr>
        <p:spPr/>
        <p:txBody>
          <a:bodyPr/>
          <a:lstStyle/>
          <a:p>
            <a:pPr lvl="1"/>
            <a:r>
              <a:rPr lang="en-AU" dirty="0" smtClean="0"/>
              <a:t>It was noted in Chicago </a:t>
            </a:r>
            <a:r>
              <a:rPr lang="en-AU" dirty="0" smtClean="0"/>
              <a:t>(March 2018) that </a:t>
            </a:r>
            <a:r>
              <a:rPr lang="en-AU" dirty="0" smtClean="0"/>
              <a:t>3GPP is treating 802.11 as an incumbent in the 5GHz band, which they have agreed to protect with a “one way definition”</a:t>
            </a:r>
          </a:p>
          <a:p>
            <a:pPr lvl="2"/>
            <a:r>
              <a:rPr lang="en-AU" dirty="0" err="1" smtClean="0"/>
              <a:t>ie</a:t>
            </a:r>
            <a:r>
              <a:rPr lang="en-AU" dirty="0" smtClean="0"/>
              <a:t>, the addition of an LAA systems will not cause any more loss of performance on a Wi-Fi system that the addition of a Wi-Fi system will cause </a:t>
            </a:r>
          </a:p>
          <a:p>
            <a:pPr lvl="2"/>
            <a:r>
              <a:rPr lang="en-AU" dirty="0" err="1"/>
              <a:t>i</a:t>
            </a:r>
            <a:r>
              <a:rPr lang="en-AU" dirty="0" err="1" smtClean="0"/>
              <a:t>e</a:t>
            </a:r>
            <a:r>
              <a:rPr lang="en-AU" dirty="0" smtClean="0"/>
              <a:t>, there is no expectation that Wi-Fi (with possible exception of 802.11ax) will do the same to LAA</a:t>
            </a:r>
          </a:p>
          <a:p>
            <a:pPr lvl="1"/>
            <a:r>
              <a:rPr lang="en-AU" dirty="0" smtClean="0"/>
              <a:t>It was also noted that 3GPP consider 6 GHz to be greenfield spectrum and so Wi-Fi should expect no “incumbency” based protection </a:t>
            </a:r>
          </a:p>
          <a:p>
            <a:pPr lvl="1"/>
            <a:r>
              <a:rPr lang="en-AU" dirty="0" smtClean="0"/>
              <a:t>This highlighted the need for 3GPP RAN1 and IEEE 802.11 to engage with the goal of agreeing on how fair access between all technologies can be maintained in the 6GHz band … hopefully avoiding any public battles (like those that occurred with LTE-U)</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41179846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possibility of a workshop to engage with 3GPP RAN1 on sharing of 5/6GHz</a:t>
            </a:r>
            <a:endParaRPr lang="en-AU" dirty="0"/>
          </a:p>
        </p:txBody>
      </p:sp>
      <p:sp>
        <p:nvSpPr>
          <p:cNvPr id="3" name="Content Placeholder 2"/>
          <p:cNvSpPr>
            <a:spLocks noGrp="1"/>
          </p:cNvSpPr>
          <p:nvPr>
            <p:ph idx="1"/>
          </p:nvPr>
        </p:nvSpPr>
        <p:spPr/>
        <p:txBody>
          <a:bodyPr/>
          <a:lstStyle/>
          <a:p>
            <a:pPr lvl="1"/>
            <a:r>
              <a:rPr lang="en-AU" dirty="0" smtClean="0"/>
              <a:t>In </a:t>
            </a:r>
            <a:r>
              <a:rPr lang="en-AU" dirty="0" smtClean="0"/>
              <a:t>Chicago (March 2018), </a:t>
            </a:r>
            <a:r>
              <a:rPr lang="en-AU" dirty="0" smtClean="0"/>
              <a:t>it was suggested that IEEE 802.11 WG be proactive about engaging with 3GPP on </a:t>
            </a:r>
            <a:r>
              <a:rPr lang="en-AU" dirty="0" smtClean="0"/>
              <a:t>6GHz </a:t>
            </a:r>
            <a:r>
              <a:rPr lang="en-AU" dirty="0" smtClean="0"/>
              <a:t>“fair</a:t>
            </a:r>
            <a:r>
              <a:rPr lang="en-AU" dirty="0" smtClean="0"/>
              <a:t>” sharing </a:t>
            </a:r>
            <a:r>
              <a:rPr lang="en-AU" dirty="0" smtClean="0"/>
              <a:t>mechanisms</a:t>
            </a:r>
          </a:p>
          <a:p>
            <a:pPr lvl="1"/>
            <a:r>
              <a:rPr lang="en-AU" dirty="0"/>
              <a:t>I</a:t>
            </a:r>
            <a:r>
              <a:rPr lang="en-AU" dirty="0" smtClean="0"/>
              <a:t>t </a:t>
            </a:r>
            <a:r>
              <a:rPr lang="en-AU" dirty="0" smtClean="0"/>
              <a:t>was further suggested that IEEE 802 could invite 3GPP RAN1 to participate in a workshop on this topic (as well as 5GHz)</a:t>
            </a:r>
          </a:p>
          <a:p>
            <a:pPr lvl="2"/>
            <a:r>
              <a:rPr lang="en-AU" dirty="0" smtClean="0"/>
              <a:t>Possibly at the IEEE 802.11 interim in Sept 2018 or the plenary in Nov 2018 (with invitation in July 2018</a:t>
            </a:r>
            <a:r>
              <a:rPr lang="en-AU" dirty="0" smtClean="0"/>
              <a:t>) – although obviously this did not happen!</a:t>
            </a:r>
            <a:endParaRPr lang="en-AU" dirty="0" smtClean="0"/>
          </a:p>
          <a:p>
            <a:pPr lvl="1"/>
            <a:r>
              <a:rPr lang="en-AU" dirty="0" smtClean="0"/>
              <a:t>There </a:t>
            </a:r>
            <a:r>
              <a:rPr lang="en-AU" dirty="0" smtClean="0"/>
              <a:t>was some </a:t>
            </a:r>
            <a:r>
              <a:rPr lang="en-AU" dirty="0" smtClean="0"/>
              <a:t>positive feedback </a:t>
            </a:r>
            <a:r>
              <a:rPr lang="en-AU" dirty="0"/>
              <a:t>to the suggestion for a </a:t>
            </a:r>
            <a:r>
              <a:rPr lang="en-AU" dirty="0" smtClean="0"/>
              <a:t>workshop but no one has really stepped up … </a:t>
            </a:r>
            <a:endParaRPr lang="en-AU" dirty="0"/>
          </a:p>
          <a:p>
            <a:pPr lvl="1"/>
            <a:r>
              <a:rPr lang="en-AU" dirty="0" smtClean="0"/>
              <a:t>… until San Diego (July 2018) at which Lili </a:t>
            </a:r>
            <a:r>
              <a:rPr lang="en-AU" dirty="0" err="1"/>
              <a:t>Hervieu</a:t>
            </a:r>
            <a:r>
              <a:rPr lang="en-AU" dirty="0"/>
              <a:t> (</a:t>
            </a:r>
            <a:r>
              <a:rPr lang="en-AU" dirty="0" err="1"/>
              <a:t>Cablelabs</a:t>
            </a:r>
            <a:r>
              <a:rPr lang="en-AU" dirty="0" smtClean="0"/>
              <a:t>) </a:t>
            </a:r>
            <a:r>
              <a:rPr lang="en-AU" dirty="0" smtClean="0"/>
              <a:t>formally proposed </a:t>
            </a:r>
            <a:r>
              <a:rPr lang="en-AU" dirty="0" smtClean="0"/>
              <a:t>a </a:t>
            </a:r>
            <a:r>
              <a:rPr lang="en-AU" dirty="0" smtClean="0"/>
              <a:t>workshop </a:t>
            </a:r>
            <a:r>
              <a:rPr lang="en-AU" dirty="0" smtClean="0"/>
              <a:t>with 3GPP RAN</a:t>
            </a:r>
            <a:endParaRPr lang="en-AU" dirty="0"/>
          </a:p>
          <a:p>
            <a:pPr lvl="2"/>
            <a:r>
              <a:rPr lang="en-AU" dirty="0" smtClean="0"/>
              <a:t>See </a:t>
            </a:r>
            <a:r>
              <a:rPr lang="en-AU" dirty="0" smtClean="0">
                <a:hlinkClick r:id="rId3"/>
              </a:rPr>
              <a:t>11-18-1139-01</a:t>
            </a:r>
            <a:endParaRPr lang="en-AU" dirty="0" smtClean="0"/>
          </a:p>
          <a:p>
            <a:pPr lvl="1"/>
            <a:r>
              <a:rPr lang="en-AU" dirty="0" smtClean="0"/>
              <a:t>Ultimately a Workshop invitation was sent</a:t>
            </a:r>
          </a:p>
          <a:p>
            <a:pPr lvl="2"/>
            <a:r>
              <a:rPr lang="en-AU" dirty="0" smtClean="0"/>
              <a:t>See embedded</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641167155"/>
              </p:ext>
            </p:extLst>
          </p:nvPr>
        </p:nvGraphicFramePr>
        <p:xfrm>
          <a:off x="5410200" y="5692775"/>
          <a:ext cx="914400" cy="806450"/>
        </p:xfrm>
        <a:graphic>
          <a:graphicData uri="http://schemas.openxmlformats.org/presentationml/2006/ole">
            <mc:AlternateContent xmlns:mc="http://schemas.openxmlformats.org/markup-compatibility/2006">
              <mc:Choice xmlns:v="urn:schemas-microsoft-com:vml" Requires="v">
                <p:oleObj spid="_x0000_s17481"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5410200" y="5692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494128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a:t>
            </a:r>
            <a:r>
              <a:rPr lang="en-AU" dirty="0" smtClean="0"/>
              <a:t>RAN’s</a:t>
            </a:r>
            <a:r>
              <a:rPr lang="en-AU" dirty="0" smtClean="0"/>
              <a:t> final </a:t>
            </a:r>
            <a:r>
              <a:rPr lang="en-AU" dirty="0" smtClean="0"/>
              <a:t>response to </a:t>
            </a:r>
            <a:r>
              <a:rPr lang="en-AU" dirty="0" smtClean="0"/>
              <a:t>our </a:t>
            </a:r>
            <a:r>
              <a:rPr lang="en-AU" dirty="0" smtClean="0"/>
              <a:t>Workshop invitation</a:t>
            </a:r>
            <a:endParaRPr lang="en-AU" dirty="0"/>
          </a:p>
        </p:txBody>
      </p:sp>
      <p:sp>
        <p:nvSpPr>
          <p:cNvPr id="3" name="Content Placeholder 2"/>
          <p:cNvSpPr>
            <a:spLocks noGrp="1"/>
          </p:cNvSpPr>
          <p:nvPr>
            <p:ph idx="1"/>
          </p:nvPr>
        </p:nvSpPr>
        <p:spPr/>
        <p:txBody>
          <a:bodyPr/>
          <a:lstStyle/>
          <a:p>
            <a:pPr lvl="1"/>
            <a:r>
              <a:rPr lang="en-US" dirty="0" smtClean="0"/>
              <a:t>Our </a:t>
            </a:r>
            <a:r>
              <a:rPr lang="en-US" dirty="0" smtClean="0"/>
              <a:t>Workshop invitation was discussed </a:t>
            </a:r>
            <a:r>
              <a:rPr lang="en-US" dirty="0" smtClean="0"/>
              <a:t>at the </a:t>
            </a:r>
            <a:r>
              <a:rPr lang="en-US" dirty="0" smtClean="0"/>
              <a:t>RAN plenary on the Gold Coast (Australia</a:t>
            </a:r>
            <a:r>
              <a:rPr lang="en-US" dirty="0" smtClean="0"/>
              <a:t>), which occurred the same week as our Hawaii meeting</a:t>
            </a:r>
            <a:endParaRPr lang="en-US" dirty="0" smtClean="0"/>
          </a:p>
          <a:p>
            <a:pPr lvl="1"/>
            <a:r>
              <a:rPr lang="en-US" dirty="0" smtClean="0"/>
              <a:t>A </a:t>
            </a:r>
            <a:r>
              <a:rPr lang="en-US" dirty="0" smtClean="0"/>
              <a:t>reply </a:t>
            </a:r>
            <a:r>
              <a:rPr lang="en-US" dirty="0" smtClean="0"/>
              <a:t>to our LS was subsequently received </a:t>
            </a:r>
            <a:endParaRPr lang="en-US" dirty="0" smtClean="0"/>
          </a:p>
          <a:p>
            <a:pPr lvl="2"/>
            <a:r>
              <a:rPr lang="en-US" dirty="0"/>
              <a:t>See </a:t>
            </a:r>
            <a:r>
              <a:rPr lang="en-US" dirty="0" smtClean="0">
                <a:hlinkClick r:id="rId2"/>
              </a:rPr>
              <a:t>11-18-1686-00</a:t>
            </a:r>
            <a:endParaRPr lang="en-US" dirty="0"/>
          </a:p>
          <a:p>
            <a:pPr lvl="2"/>
            <a:r>
              <a:rPr lang="en-US" dirty="0" smtClean="0"/>
              <a:t>Reproduced on following page</a:t>
            </a:r>
          </a:p>
          <a:p>
            <a:pPr lvl="1"/>
            <a:r>
              <a:rPr lang="en-US" dirty="0" smtClean="0"/>
              <a:t>The key messages are:</a:t>
            </a:r>
          </a:p>
          <a:p>
            <a:pPr lvl="2"/>
            <a:r>
              <a:rPr lang="en-US" dirty="0" smtClean="0"/>
              <a:t>RAN wants to collaborate </a:t>
            </a:r>
            <a:r>
              <a:rPr lang="en-US" dirty="0"/>
              <a:t>on the coexistence in the 6GHz </a:t>
            </a:r>
            <a:r>
              <a:rPr lang="en-US" dirty="0" smtClean="0"/>
              <a:t>band</a:t>
            </a:r>
          </a:p>
          <a:p>
            <a:pPr lvl="2"/>
            <a:r>
              <a:rPr lang="en-US" dirty="0" smtClean="0"/>
              <a:t>RAN want to hold the workshop coincident with a RAN meeting</a:t>
            </a:r>
          </a:p>
          <a:p>
            <a:pPr lvl="2"/>
            <a:r>
              <a:rPr lang="en-US" dirty="0" smtClean="0"/>
              <a:t>RAN suggested 7 June 2019 in &lt;</a:t>
            </a:r>
            <a:r>
              <a:rPr lang="en-US" dirty="0" err="1" smtClean="0"/>
              <a:t>tbd</a:t>
            </a:r>
            <a:r>
              <a:rPr lang="en-US" dirty="0" smtClean="0"/>
              <a:t>&gt; in the US</a:t>
            </a:r>
          </a:p>
          <a:p>
            <a:pPr lvl="2"/>
            <a:r>
              <a:rPr lang="en-US" dirty="0" smtClean="0"/>
              <a:t>The time &amp; place is up for discussion between leaderships</a:t>
            </a:r>
          </a:p>
          <a:p>
            <a:pPr lvl="2"/>
            <a:endParaRPr lang="en-AU" dirty="0"/>
          </a:p>
          <a:p>
            <a:pPr lvl="2"/>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2996749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RAN agreed to a coexistence Workshop but want to hold it coincident with a RAN meeting in June 2019</a:t>
            </a:r>
            <a:endParaRPr lang="en-AU" dirty="0"/>
          </a:p>
        </p:txBody>
      </p:sp>
      <p:sp>
        <p:nvSpPr>
          <p:cNvPr id="3" name="Content Placeholder 2"/>
          <p:cNvSpPr>
            <a:spLocks noGrp="1"/>
          </p:cNvSpPr>
          <p:nvPr>
            <p:ph idx="1"/>
          </p:nvPr>
        </p:nvSpPr>
        <p:spPr/>
        <p:txBody>
          <a:bodyPr/>
          <a:lstStyle/>
          <a:p>
            <a:r>
              <a:rPr lang="en-US" dirty="0" smtClean="0"/>
              <a:t>3GPP RAN reply to workshop invitation</a:t>
            </a:r>
          </a:p>
          <a:p>
            <a:pPr lvl="1"/>
            <a:r>
              <a:rPr lang="en-US" i="1" dirty="0" smtClean="0"/>
              <a:t>3GPP RAN would like to thank IEEE 802.11 Working Group for their LS (RP-181515 “IEEE 802.11 Working Group Liaison Statement to 3GPP RAN in relation to a proposed joint Coexistence Workshop”). 3GPP RAN agrees it would be beneficial to collaborate on the coexistence in the 6GHz band to enable fair and efficient sharing of the unlicensed spectrum between different technologies. </a:t>
            </a:r>
            <a:endParaRPr lang="en-AU" i="1" dirty="0" smtClean="0"/>
          </a:p>
          <a:p>
            <a:pPr lvl="1"/>
            <a:r>
              <a:rPr lang="en-US" i="1" dirty="0" smtClean="0"/>
              <a:t>For the time and location of the coexistence workshop, 3GPP RAN would propose the event to be co-located with one of the RAN plenary meetings. It is proposed to hold the workshop on Friday June 7th, 2019, the day after the 3GPP RAN #84. The 3GPP RAN #84 meeting is to be held in the United States, though the city is not yet determined. </a:t>
            </a:r>
            <a:endParaRPr lang="en-AU" i="1" dirty="0" smtClean="0"/>
          </a:p>
          <a:p>
            <a:pPr lvl="1"/>
            <a:r>
              <a:rPr lang="en-US" i="1" dirty="0" smtClean="0"/>
              <a:t>It is expected that the meeting place and time would be confirmed after discussion between the respective leaderships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2525186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RAN proposed location for the workshop does not align with our proposal</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71992758"/>
              </p:ext>
            </p:extLst>
          </p:nvPr>
        </p:nvGraphicFramePr>
        <p:xfrm>
          <a:off x="76198" y="2057400"/>
          <a:ext cx="8991602" cy="4165600"/>
        </p:xfrm>
        <a:graphic>
          <a:graphicData uri="http://schemas.openxmlformats.org/drawingml/2006/table">
            <a:tbl>
              <a:tblPr firstRow="1" firstCol="1" bandRow="1">
                <a:tableStyleId>{21E4AEA4-8DFA-4A89-87EB-49C32662AFE0}</a:tableStyleId>
              </a:tblPr>
              <a:tblGrid>
                <a:gridCol w="469127">
                  <a:extLst>
                    <a:ext uri="{9D8B030D-6E8A-4147-A177-3AD203B41FA5}">
                      <a16:colId xmlns:a16="http://schemas.microsoft.com/office/drawing/2014/main" val="1726181458"/>
                    </a:ext>
                  </a:extLst>
                </a:gridCol>
                <a:gridCol w="1704495">
                  <a:extLst>
                    <a:ext uri="{9D8B030D-6E8A-4147-A177-3AD203B41FA5}">
                      <a16:colId xmlns:a16="http://schemas.microsoft.com/office/drawing/2014/main" val="3956467777"/>
                    </a:ext>
                  </a:extLst>
                </a:gridCol>
                <a:gridCol w="1704495">
                  <a:extLst>
                    <a:ext uri="{9D8B030D-6E8A-4147-A177-3AD203B41FA5}">
                      <a16:colId xmlns:a16="http://schemas.microsoft.com/office/drawing/2014/main" val="3911543441"/>
                    </a:ext>
                  </a:extLst>
                </a:gridCol>
                <a:gridCol w="1704495">
                  <a:extLst>
                    <a:ext uri="{9D8B030D-6E8A-4147-A177-3AD203B41FA5}">
                      <a16:colId xmlns:a16="http://schemas.microsoft.com/office/drawing/2014/main" val="853525256"/>
                    </a:ext>
                  </a:extLst>
                </a:gridCol>
                <a:gridCol w="1704495">
                  <a:extLst>
                    <a:ext uri="{9D8B030D-6E8A-4147-A177-3AD203B41FA5}">
                      <a16:colId xmlns:a16="http://schemas.microsoft.com/office/drawing/2014/main" val="117346652"/>
                    </a:ext>
                  </a:extLst>
                </a:gridCol>
                <a:gridCol w="1704495">
                  <a:extLst>
                    <a:ext uri="{9D8B030D-6E8A-4147-A177-3AD203B41FA5}">
                      <a16:colId xmlns:a16="http://schemas.microsoft.com/office/drawing/2014/main" val="2258381664"/>
                    </a:ext>
                  </a:extLst>
                </a:gridCol>
              </a:tblGrid>
              <a:tr h="190500">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kern="1200" dirty="0" smtClean="0">
                          <a:effectLst/>
                        </a:rPr>
                        <a:t>Week1</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dirty="0">
                          <a:effectLst/>
                        </a:rPr>
                        <a:t>Week2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a:effectLst/>
                        </a:rPr>
                        <a:t>Week3</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a:effectLst/>
                        </a:rPr>
                        <a:t>Week4</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tc>
                <a:tc>
                  <a:txBody>
                    <a:bodyPr/>
                    <a:lstStyle/>
                    <a:p>
                      <a:pPr algn="ctr">
                        <a:spcAft>
                          <a:spcPts val="0"/>
                        </a:spcAft>
                      </a:pPr>
                      <a:r>
                        <a:rPr lang="en-AU" sz="1200">
                          <a:effectLst/>
                        </a:rPr>
                        <a:t>Week5</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tc>
                <a:extLst>
                  <a:ext uri="{0D108BD9-81ED-4DB2-BD59-A6C34878D82A}">
                    <a16:rowId xmlns:a16="http://schemas.microsoft.com/office/drawing/2014/main" val="4290195844"/>
                  </a:ext>
                </a:extLst>
              </a:tr>
              <a:tr h="482600">
                <a:tc>
                  <a:txBody>
                    <a:bodyPr/>
                    <a:lstStyle/>
                    <a:p>
                      <a:pPr algn="ctr">
                        <a:spcAft>
                          <a:spcPts val="0"/>
                        </a:spcAft>
                      </a:pPr>
                      <a:r>
                        <a:rPr lang="en-AU" sz="1200" dirty="0" smtClean="0">
                          <a:effectLst/>
                        </a:rPr>
                        <a:t>Nov</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a:t>
                      </a:r>
                      <a:r>
                        <a:rPr lang="en-AU" sz="1200" dirty="0">
                          <a:effectLst/>
                        </a:rPr>
                        <a:t>(</a:t>
                      </a:r>
                      <a:r>
                        <a:rPr lang="en-AU" sz="1200" dirty="0" smtClean="0">
                          <a:effectLst/>
                        </a:rPr>
                        <a:t>Spokane)  12-16</a:t>
                      </a:r>
                      <a:br>
                        <a:rPr lang="en-AU" sz="1200" dirty="0" smtClean="0">
                          <a:effectLst/>
                        </a:rPr>
                      </a:br>
                      <a:r>
                        <a:rPr lang="en-AU" sz="1200" dirty="0" smtClean="0">
                          <a:effectLst/>
                        </a:rPr>
                        <a:t>802.11 </a:t>
                      </a:r>
                      <a:r>
                        <a:rPr lang="en-AU" sz="1200" dirty="0">
                          <a:effectLst/>
                        </a:rPr>
                        <a:t>(</a:t>
                      </a:r>
                      <a:r>
                        <a:rPr lang="en-AU" sz="1200" dirty="0" smtClean="0">
                          <a:effectLst/>
                        </a:rPr>
                        <a:t>Bangkok) 12-16</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501424145"/>
                  </a:ext>
                </a:extLst>
              </a:tr>
              <a:tr h="190500">
                <a:tc>
                  <a:txBody>
                    <a:bodyPr/>
                    <a:lstStyle/>
                    <a:p>
                      <a:pPr algn="ctr">
                        <a:spcAft>
                          <a:spcPts val="0"/>
                        </a:spcAft>
                      </a:pPr>
                      <a:r>
                        <a:rPr lang="en-AU" sz="1200" dirty="0" smtClean="0">
                          <a:effectLst/>
                        </a:rPr>
                        <a:t>Dec</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r>
                        <a:rPr lang="en-AU" sz="1200" dirty="0" smtClean="0">
                          <a:effectLst/>
                        </a:rPr>
                        <a:t>RAN (Sorrento) 10-13</a:t>
                      </a:r>
                      <a:endParaRPr lang="en-AU" sz="1200" dirty="0">
                        <a:effectLst/>
                        <a:latin typeface="+mj-lt"/>
                        <a:cs typeface="Times New Roman" panose="02020603050405020304" pitchFamily="18" charset="0"/>
                      </a:endParaRPr>
                    </a:p>
                  </a:txBody>
                  <a:tcPr marL="25400" marR="25400" marT="25400" marB="25400" anchor="b">
                    <a:lnB w="12700" cap="flat" cmpd="sng" algn="ctr">
                      <a:solidFill>
                        <a:srgbClr val="FF0000"/>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221993808"/>
                  </a:ext>
                </a:extLst>
              </a:tr>
              <a:tr h="215900">
                <a:tc>
                  <a:txBody>
                    <a:bodyPr/>
                    <a:lstStyle/>
                    <a:p>
                      <a:pPr algn="ctr">
                        <a:spcAft>
                          <a:spcPts val="0"/>
                        </a:spcAft>
                      </a:pPr>
                      <a:r>
                        <a:rPr lang="en-AU" sz="1200" dirty="0" smtClean="0">
                          <a:effectLst/>
                        </a:rPr>
                        <a:t>Jan</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R w="12700" cap="flat" cmpd="sng" algn="ctr">
                      <a:solidFill>
                        <a:srgbClr val="FF0000"/>
                      </a:solidFill>
                      <a:prstDash val="solid"/>
                      <a:round/>
                      <a:headEnd type="none" w="med" len="med"/>
                      <a:tailEnd type="none" w="med" len="med"/>
                    </a:lnR>
                  </a:tcPr>
                </a:tc>
                <a:tc>
                  <a:txBody>
                    <a:bodyPr/>
                    <a:lstStyle/>
                    <a:p>
                      <a:pPr algn="ctr">
                        <a:spcAft>
                          <a:spcPts val="0"/>
                        </a:spcAft>
                      </a:pPr>
                      <a:r>
                        <a:rPr lang="en-AU" sz="1200" dirty="0" smtClean="0">
                          <a:effectLst/>
                        </a:rPr>
                        <a:t>802.11 (St</a:t>
                      </a:r>
                      <a:r>
                        <a:rPr lang="en-AU" sz="1200" dirty="0">
                          <a:effectLst/>
                        </a:rPr>
                        <a:t>. </a:t>
                      </a:r>
                      <a:r>
                        <a:rPr lang="en-AU" sz="1200" dirty="0" smtClean="0">
                          <a:effectLst/>
                        </a:rPr>
                        <a:t>Louis) 14-18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en-AU" sz="1200" dirty="0" smtClean="0">
                          <a:effectLst/>
                        </a:rPr>
                        <a:t>RAN1</a:t>
                      </a:r>
                      <a:r>
                        <a:rPr lang="en-AU" sz="1200" baseline="0" dirty="0" smtClean="0">
                          <a:effectLst/>
                        </a:rPr>
                        <a:t> (</a:t>
                      </a:r>
                      <a:r>
                        <a:rPr lang="en-AU" sz="1200" dirty="0" smtClean="0">
                          <a:effectLst/>
                        </a:rPr>
                        <a:t>Taipei) 21-25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tcPr>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668565901"/>
                  </a:ext>
                </a:extLst>
              </a:tr>
              <a:tr h="330200">
                <a:tc>
                  <a:txBody>
                    <a:bodyPr/>
                    <a:lstStyle/>
                    <a:p>
                      <a:pPr algn="ctr">
                        <a:spcAft>
                          <a:spcPts val="0"/>
                        </a:spcAft>
                      </a:pPr>
                      <a:r>
                        <a:rPr lang="en-AU" sz="1200" dirty="0" smtClean="0">
                          <a:effectLst/>
                        </a:rPr>
                        <a:t>Feb</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(Athens) 25-1</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extLst>
                  <a:ext uri="{0D108BD9-81ED-4DB2-BD59-A6C34878D82A}">
                    <a16:rowId xmlns:a16="http://schemas.microsoft.com/office/drawing/2014/main" val="754932299"/>
                  </a:ext>
                </a:extLst>
              </a:tr>
              <a:tr h="190500">
                <a:tc>
                  <a:txBody>
                    <a:bodyPr/>
                    <a:lstStyle/>
                    <a:p>
                      <a:pPr algn="ctr">
                        <a:spcAft>
                          <a:spcPts val="0"/>
                        </a:spcAft>
                      </a:pPr>
                      <a:r>
                        <a:rPr lang="en-AU" sz="1200" dirty="0" smtClean="0">
                          <a:effectLst/>
                        </a:rPr>
                        <a:t>Mar</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r>
                        <a:rPr lang="en-AU" sz="1200" dirty="0" smtClean="0">
                          <a:effectLst/>
                        </a:rPr>
                        <a:t>WFA (China) 5-7</a:t>
                      </a:r>
                      <a:endParaRPr lang="en-AU" sz="1200" dirty="0">
                        <a:effectLst/>
                        <a:latin typeface="+mj-lt"/>
                        <a:cs typeface="Times New Roman" panose="02020603050405020304" pitchFamily="18" charset="0"/>
                      </a:endParaRPr>
                    </a:p>
                  </a:txBody>
                  <a:tcPr marL="25400" marR="25400" marT="25400" marB="25400" anchor="b">
                    <a:lnR w="12700" cap="flat" cmpd="sng" algn="ctr">
                      <a:solidFill>
                        <a:srgbClr val="FF0000"/>
                      </a:solidFill>
                      <a:prstDash val="solid"/>
                      <a:round/>
                      <a:headEnd type="none" w="med" len="med"/>
                      <a:tailEnd type="none" w="med" len="med"/>
                    </a:lnR>
                  </a:tcPr>
                </a:tc>
                <a:tc>
                  <a:txBody>
                    <a:bodyPr/>
                    <a:lstStyle/>
                    <a:p>
                      <a:pPr algn="ctr">
                        <a:spcAft>
                          <a:spcPts val="0"/>
                        </a:spcAft>
                      </a:pPr>
                      <a:r>
                        <a:rPr lang="en-AU" sz="1200" dirty="0" smtClean="0">
                          <a:effectLst/>
                        </a:rPr>
                        <a:t>802.11 (Van.) 11-15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AU" sz="1200" dirty="0" smtClean="0">
                          <a:effectLst/>
                        </a:rPr>
                        <a:t>RAN (China)</a:t>
                      </a:r>
                      <a:r>
                        <a:rPr lang="en-AU" sz="1200" baseline="0" dirty="0" smtClean="0">
                          <a:effectLst/>
                        </a:rPr>
                        <a:t> 18-21</a:t>
                      </a:r>
                      <a:endParaRPr lang="en-AU" sz="1200" dirty="0">
                        <a:effectLst/>
                        <a:latin typeface="+mj-lt"/>
                        <a:cs typeface="Times New Roman" panose="02020603050405020304" pitchFamily="18" charset="0"/>
                      </a:endParaRPr>
                    </a:p>
                  </a:txBody>
                  <a:tcPr marL="25400" marR="25400" marT="25400" marB="25400" anchor="b">
                    <a:lnL w="12700" cap="flat" cmpd="sng" algn="ctr">
                      <a:solidFill>
                        <a:srgbClr val="FF0000"/>
                      </a:solidFill>
                      <a:prstDash val="solid"/>
                      <a:round/>
                      <a:headEnd type="none" w="med" len="med"/>
                      <a:tailEnd type="none" w="med" len="med"/>
                    </a:lnL>
                  </a:tcPr>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2263521664"/>
                  </a:ext>
                </a:extLst>
              </a:tr>
              <a:tr h="190500">
                <a:tc>
                  <a:txBody>
                    <a:bodyPr/>
                    <a:lstStyle/>
                    <a:p>
                      <a:pPr algn="ctr">
                        <a:spcAft>
                          <a:spcPts val="0"/>
                        </a:spcAft>
                      </a:pPr>
                      <a:r>
                        <a:rPr lang="en-AU" sz="1200" dirty="0" smtClean="0">
                          <a:effectLst/>
                        </a:rPr>
                        <a:t>Apr</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spcAft>
                          <a:spcPts val="0"/>
                        </a:spcAft>
                      </a:pP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(China) 8-12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T w="12700" cap="flat" cmpd="sng" algn="ctr">
                      <a:solidFill>
                        <a:srgbClr val="FF0000"/>
                      </a:solidFill>
                      <a:prstDash val="solid"/>
                      <a:round/>
                      <a:headEnd type="none" w="med" len="med"/>
                      <a:tailEnd type="none" w="med" len="med"/>
                    </a:lnT>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1646389952"/>
                  </a:ext>
                </a:extLst>
              </a:tr>
              <a:tr h="330200">
                <a:tc>
                  <a:txBody>
                    <a:bodyPr/>
                    <a:lstStyle/>
                    <a:p>
                      <a:pPr algn="ctr">
                        <a:spcAft>
                          <a:spcPts val="0"/>
                        </a:spcAft>
                      </a:pPr>
                      <a:r>
                        <a:rPr lang="en-AU" sz="1200" dirty="0">
                          <a:effectLst/>
                        </a:rPr>
                        <a:t>May</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a:t>
                      </a:r>
                      <a:r>
                        <a:rPr lang="en-AU" sz="1200" dirty="0">
                          <a:effectLst/>
                        </a:rPr>
                        <a:t>(</a:t>
                      </a:r>
                      <a:r>
                        <a:rPr lang="en-AU" sz="1200" dirty="0" smtClean="0">
                          <a:effectLst/>
                        </a:rPr>
                        <a:t>US) 13-17</a:t>
                      </a:r>
                    </a:p>
                    <a:p>
                      <a:pPr algn="ctr">
                        <a:spcAft>
                          <a:spcPts val="0"/>
                        </a:spcAft>
                      </a:pPr>
                      <a:r>
                        <a:rPr lang="en-AU" sz="1200" dirty="0" smtClean="0">
                          <a:effectLst/>
                        </a:rPr>
                        <a:t>802.11</a:t>
                      </a:r>
                      <a:r>
                        <a:rPr lang="en-AU" sz="1200" baseline="0" dirty="0" smtClean="0">
                          <a:effectLst/>
                        </a:rPr>
                        <a:t> (</a:t>
                      </a:r>
                      <a:r>
                        <a:rPr lang="en-AU" sz="1200" dirty="0" smtClean="0">
                          <a:effectLst/>
                        </a:rPr>
                        <a:t>Atlanta) 13-17</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1808215233"/>
                  </a:ext>
                </a:extLst>
              </a:tr>
              <a:tr h="190500">
                <a:tc>
                  <a:txBody>
                    <a:bodyPr/>
                    <a:lstStyle/>
                    <a:p>
                      <a:pPr algn="ctr">
                        <a:spcAft>
                          <a:spcPts val="0"/>
                        </a:spcAft>
                      </a:pPr>
                      <a:r>
                        <a:rPr lang="en-AU" sz="1200" dirty="0" smtClean="0">
                          <a:effectLst/>
                        </a:rPr>
                        <a:t>Jun</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R w="12700" cap="flat" cmpd="sng" algn="ctr">
                      <a:solidFill>
                        <a:srgbClr val="C0000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smtClean="0">
                          <a:effectLst/>
                        </a:rPr>
                        <a:t>RAN (US) 3-6</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smtClean="0">
                          <a:effectLst/>
                        </a:rPr>
                        <a:t>WFA (DC) 4-6</a:t>
                      </a:r>
                      <a:endParaRPr lang="en-AU" sz="1200" kern="1200" dirty="0" smtClean="0">
                        <a:solidFill>
                          <a:schemeClr val="dk1"/>
                        </a:solidFill>
                        <a:effectLst/>
                        <a:latin typeface="+mn-lt"/>
                        <a:ea typeface="+mn-ea"/>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tcPr>
                </a:tc>
                <a:tc>
                  <a:txBody>
                    <a:bodyPr/>
                    <a:lstStyle/>
                    <a:p>
                      <a:pPr algn="ctr"/>
                      <a:endParaRPr lang="en-AU" sz="1200" dirty="0">
                        <a:effectLst/>
                        <a:latin typeface="+mj-lt"/>
                        <a:cs typeface="Times New Roman" panose="02020603050405020304" pitchFamily="18" charset="0"/>
                      </a:endParaRPr>
                    </a:p>
                  </a:txBody>
                  <a:tcPr marL="25400" marR="25400" marT="25400" marB="25400" anchor="b">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608372628"/>
                  </a:ext>
                </a:extLst>
              </a:tr>
              <a:tr h="190500">
                <a:tc>
                  <a:txBody>
                    <a:bodyPr/>
                    <a:lstStyle/>
                    <a:p>
                      <a:pPr algn="ctr">
                        <a:spcAft>
                          <a:spcPts val="0"/>
                        </a:spcAft>
                      </a:pPr>
                      <a:r>
                        <a:rPr lang="en-AU" sz="1200" dirty="0" smtClean="0">
                          <a:effectLst/>
                        </a:rPr>
                        <a:t>Jul</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lnT w="12700" cap="flat" cmpd="sng" algn="ctr">
                      <a:solidFill>
                        <a:srgbClr val="C00000"/>
                      </a:solidFill>
                      <a:prstDash val="solid"/>
                      <a:round/>
                      <a:headEnd type="none" w="med" len="med"/>
                      <a:tailEnd type="none" w="med" len="med"/>
                    </a:lnT>
                  </a:tcPr>
                </a:tc>
                <a:tc>
                  <a:txBody>
                    <a:bodyPr/>
                    <a:lstStyle/>
                    <a:p>
                      <a:pPr algn="ctr"/>
                      <a:endParaRPr lang="en-AU" sz="1200">
                        <a:effectLst/>
                        <a:latin typeface="+mj-lt"/>
                        <a:cs typeface="Times New Roman" panose="02020603050405020304" pitchFamily="18" charset="0"/>
                      </a:endParaRPr>
                    </a:p>
                  </a:txBody>
                  <a:tcPr marL="25400" marR="25400" marT="25400" marB="25400" anchor="b">
                    <a:lnR w="12700" cap="flat" cmpd="sng" algn="ctr">
                      <a:solidFill>
                        <a:srgbClr val="C00000"/>
                      </a:solidFill>
                      <a:prstDash val="solid"/>
                      <a:round/>
                      <a:headEnd type="none" w="med" len="med"/>
                      <a:tailEnd type="none" w="med" len="med"/>
                    </a:lnR>
                  </a:tcPr>
                </a:tc>
                <a:tc>
                  <a:txBody>
                    <a:bodyPr/>
                    <a:lstStyle/>
                    <a:p>
                      <a:pPr algn="ctr">
                        <a:spcAft>
                          <a:spcPts val="0"/>
                        </a:spcAft>
                      </a:pPr>
                      <a:r>
                        <a:rPr lang="en-AU" sz="1200" dirty="0" smtClean="0">
                          <a:effectLst/>
                        </a:rPr>
                        <a:t>802.11 (Vienna) 15-19</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b">
                    <a:lnL w="12700" cap="flat" cmpd="sng" algn="ctr">
                      <a:solidFill>
                        <a:srgbClr val="C00000"/>
                      </a:solidFill>
                      <a:prstDash val="solid"/>
                      <a:round/>
                      <a:headEnd type="none" w="med" len="med"/>
                      <a:tailEnd type="none" w="med" len="med"/>
                    </a:lnL>
                  </a:tcPr>
                </a:tc>
                <a:tc>
                  <a:txBody>
                    <a:bodyPr/>
                    <a:lstStyle/>
                    <a:p>
                      <a:pPr algn="ctr"/>
                      <a:endParaRPr lang="en-AU" sz="120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255297774"/>
                  </a:ext>
                </a:extLst>
              </a:tr>
              <a:tr h="190500">
                <a:tc>
                  <a:txBody>
                    <a:bodyPr/>
                    <a:lstStyle/>
                    <a:p>
                      <a:pPr algn="ctr">
                        <a:spcAft>
                          <a:spcPts val="0"/>
                        </a:spcAft>
                      </a:pPr>
                      <a:r>
                        <a:rPr lang="en-AU" sz="1200" dirty="0" smtClean="0">
                          <a:effectLst/>
                        </a:rPr>
                        <a:t>Aug</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lnT w="12700" cap="flat" cmpd="sng" algn="ctr">
                      <a:solidFill>
                        <a:srgbClr val="C00000"/>
                      </a:solidFill>
                      <a:prstDash val="solid"/>
                      <a:round/>
                      <a:headEnd type="none" w="med" len="med"/>
                      <a:tailEnd type="none" w="med" len="med"/>
                    </a:lnT>
                  </a:tcPr>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(Prague) 26-30</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extLst>
                  <a:ext uri="{0D108BD9-81ED-4DB2-BD59-A6C34878D82A}">
                    <a16:rowId xmlns:a16="http://schemas.microsoft.com/office/drawing/2014/main" val="823064366"/>
                  </a:ext>
                </a:extLst>
              </a:tr>
              <a:tr h="190500">
                <a:tc>
                  <a:txBody>
                    <a:bodyPr/>
                    <a:lstStyle/>
                    <a:p>
                      <a:pPr algn="ctr">
                        <a:spcAft>
                          <a:spcPts val="0"/>
                        </a:spcAft>
                      </a:pPr>
                      <a:r>
                        <a:rPr lang="en-AU" sz="1200" dirty="0" smtClean="0">
                          <a:effectLst/>
                        </a:rPr>
                        <a:t>Sep</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802.11 (Hanoi) 16-20</a:t>
                      </a:r>
                    </a:p>
                    <a:p>
                      <a:pPr algn="ctr">
                        <a:spcAft>
                          <a:spcPts val="0"/>
                        </a:spcAft>
                      </a:pPr>
                      <a:r>
                        <a:rPr lang="en-AU" sz="1200" dirty="0" smtClean="0">
                          <a:effectLst/>
                        </a:rPr>
                        <a:t>RAN (US) 16-19</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505133733"/>
                  </a:ext>
                </a:extLst>
              </a:tr>
              <a:tr h="190500">
                <a:tc>
                  <a:txBody>
                    <a:bodyPr/>
                    <a:lstStyle/>
                    <a:p>
                      <a:pPr algn="ctr">
                        <a:spcAft>
                          <a:spcPts val="0"/>
                        </a:spcAft>
                      </a:pPr>
                      <a:r>
                        <a:rPr lang="en-AU" sz="1200" dirty="0" smtClean="0">
                          <a:effectLst/>
                        </a:rPr>
                        <a:t>Oct</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endParaRPr lang="en-AU" sz="120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 (China) 14-18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3180996350"/>
                  </a:ext>
                </a:extLst>
              </a:tr>
              <a:tr h="190500">
                <a:tc>
                  <a:txBody>
                    <a:bodyPr/>
                    <a:lstStyle/>
                    <a:p>
                      <a:pPr algn="ctr">
                        <a:spcAft>
                          <a:spcPts val="0"/>
                        </a:spcAft>
                      </a:pPr>
                      <a:r>
                        <a:rPr lang="en-AU" sz="1200" dirty="0" smtClean="0">
                          <a:effectLst/>
                        </a:rPr>
                        <a:t>Nov</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802.11 (Hawaii) 11-15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spcAft>
                          <a:spcPts val="0"/>
                        </a:spcAft>
                      </a:pPr>
                      <a:r>
                        <a:rPr lang="en-AU" sz="1200" dirty="0" smtClean="0">
                          <a:effectLst/>
                        </a:rPr>
                        <a:t>RAN1</a:t>
                      </a:r>
                      <a:r>
                        <a:rPr lang="en-AU" sz="1200" baseline="0" dirty="0" smtClean="0">
                          <a:effectLst/>
                        </a:rPr>
                        <a:t> (</a:t>
                      </a:r>
                      <a:r>
                        <a:rPr lang="en-AU" sz="1200" dirty="0" smtClean="0">
                          <a:effectLst/>
                        </a:rPr>
                        <a:t>US) 18</a:t>
                      </a:r>
                      <a:r>
                        <a:rPr lang="en-AU" sz="1200" baseline="0" dirty="0" smtClean="0">
                          <a:effectLst/>
                        </a:rPr>
                        <a:t>-22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tc>
                <a:tc>
                  <a:txBody>
                    <a:bodyPr/>
                    <a:lstStyle/>
                    <a:p>
                      <a:pPr algn="ctr"/>
                      <a:endParaRPr lang="en-AU" sz="1200" dirty="0">
                        <a:effectLst/>
                        <a:latin typeface="+mj-lt"/>
                        <a:cs typeface="Times New Roman" panose="02020603050405020304" pitchFamily="18" charset="0"/>
                      </a:endParaRPr>
                    </a:p>
                  </a:txBody>
                  <a:tcPr marL="25400" marR="25400" marT="25400" marB="25400" anchor="b"/>
                </a:tc>
                <a:extLst>
                  <a:ext uri="{0D108BD9-81ED-4DB2-BD59-A6C34878D82A}">
                    <a16:rowId xmlns:a16="http://schemas.microsoft.com/office/drawing/2014/main" val="2926406645"/>
                  </a:ext>
                </a:extLst>
              </a:tr>
            </a:tbl>
          </a:graphicData>
        </a:graphic>
      </p:graphicFrame>
      <p:sp>
        <p:nvSpPr>
          <p:cNvPr id="6" name="Rectangle 5"/>
          <p:cNvSpPr/>
          <p:nvPr/>
        </p:nvSpPr>
        <p:spPr bwMode="auto">
          <a:xfrm>
            <a:off x="1219200" y="2514600"/>
            <a:ext cx="1752600" cy="3810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Our suggestions</a:t>
            </a:r>
            <a:endParaRPr kumimoji="0" lang="en-AU" sz="1600" b="0" i="0" u="none" strike="noStrike" cap="none" normalizeH="0" baseline="0" dirty="0" smtClean="0">
              <a:ln>
                <a:noFill/>
              </a:ln>
              <a:solidFill>
                <a:srgbClr val="FF0000"/>
              </a:solidFill>
              <a:effectLst/>
              <a:latin typeface="+mj-lt"/>
            </a:endParaRPr>
          </a:p>
        </p:txBody>
      </p:sp>
      <p:cxnSp>
        <p:nvCxnSpPr>
          <p:cNvPr id="8" name="Straight Arrow Connector 7"/>
          <p:cNvCxnSpPr/>
          <p:nvPr/>
        </p:nvCxnSpPr>
        <p:spPr bwMode="auto">
          <a:xfrm>
            <a:off x="2971800" y="2667000"/>
            <a:ext cx="990600" cy="4572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9" name="Straight Arrow Connector 8"/>
          <p:cNvCxnSpPr/>
          <p:nvPr/>
        </p:nvCxnSpPr>
        <p:spPr bwMode="auto">
          <a:xfrm>
            <a:off x="2971800" y="2667000"/>
            <a:ext cx="990600" cy="9906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12" name="Rectangle 11"/>
          <p:cNvSpPr/>
          <p:nvPr/>
        </p:nvSpPr>
        <p:spPr bwMode="auto">
          <a:xfrm>
            <a:off x="762000" y="3124200"/>
            <a:ext cx="1752600" cy="396641"/>
          </a:xfrm>
          <a:prstGeom prst="rect">
            <a:avLst/>
          </a:prstGeom>
          <a:solidFill>
            <a:schemeClr val="bg1"/>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C00000"/>
                </a:solidFill>
                <a:effectLst/>
                <a:latin typeface="+mj-lt"/>
              </a:rPr>
              <a:t>Their suggestion</a:t>
            </a:r>
            <a:endParaRPr kumimoji="0" lang="en-AU" sz="1600" b="0" i="0" u="none" strike="noStrike" cap="none" normalizeH="0" baseline="0" dirty="0" smtClean="0">
              <a:ln>
                <a:noFill/>
              </a:ln>
              <a:solidFill>
                <a:srgbClr val="C00000"/>
              </a:solidFill>
              <a:effectLst/>
              <a:latin typeface="+mj-lt"/>
            </a:endParaRPr>
          </a:p>
        </p:txBody>
      </p:sp>
      <p:cxnSp>
        <p:nvCxnSpPr>
          <p:cNvPr id="14" name="Straight Arrow Connector 13"/>
          <p:cNvCxnSpPr>
            <a:stCxn id="12" idx="2"/>
          </p:cNvCxnSpPr>
          <p:nvPr/>
        </p:nvCxnSpPr>
        <p:spPr bwMode="auto">
          <a:xfrm flipH="1">
            <a:off x="1447800" y="3520841"/>
            <a:ext cx="190500" cy="974959"/>
          </a:xfrm>
          <a:prstGeom prst="straightConnector1">
            <a:avLst/>
          </a:prstGeom>
          <a:solidFill>
            <a:schemeClr val="accent1"/>
          </a:solidFill>
          <a:ln w="12700" cap="flat" cmpd="sng" algn="ctr">
            <a:solidFill>
              <a:srgbClr val="C00000"/>
            </a:solidFill>
            <a:prstDash val="solid"/>
            <a:round/>
            <a:headEnd type="none" w="sm" len="sm"/>
            <a:tailEnd type="triangle"/>
          </a:ln>
          <a:effectLst/>
        </p:spPr>
      </p:cxnSp>
      <p:sp>
        <p:nvSpPr>
          <p:cNvPr id="16" name="Rectangle 15"/>
          <p:cNvSpPr/>
          <p:nvPr/>
        </p:nvSpPr>
        <p:spPr bwMode="auto">
          <a:xfrm>
            <a:off x="1447800" y="5257800"/>
            <a:ext cx="1752600" cy="3810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An alternative?</a:t>
            </a:r>
            <a:endParaRPr kumimoji="0" lang="en-AU" sz="1600" b="0" i="0" u="none" strike="noStrike" cap="none" normalizeH="0" baseline="0" dirty="0" smtClean="0">
              <a:ln>
                <a:noFill/>
              </a:ln>
              <a:solidFill>
                <a:srgbClr val="FF0000"/>
              </a:solidFill>
              <a:effectLst/>
              <a:latin typeface="+mj-lt"/>
            </a:endParaRPr>
          </a:p>
        </p:txBody>
      </p:sp>
      <p:cxnSp>
        <p:nvCxnSpPr>
          <p:cNvPr id="17" name="Straight Arrow Connector 16"/>
          <p:cNvCxnSpPr>
            <a:stCxn id="16" idx="3"/>
          </p:cNvCxnSpPr>
          <p:nvPr/>
        </p:nvCxnSpPr>
        <p:spPr bwMode="auto">
          <a:xfrm flipV="1">
            <a:off x="3200400" y="5005387"/>
            <a:ext cx="762000" cy="442913"/>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40077586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Should we counter propose with Vancouver in March 2019 or Vienna in July 2019?</a:t>
            </a:r>
            <a:endParaRPr lang="en-AU" dirty="0"/>
          </a:p>
        </p:txBody>
      </p:sp>
      <p:sp>
        <p:nvSpPr>
          <p:cNvPr id="6" name="Content Placeholder 5"/>
          <p:cNvSpPr>
            <a:spLocks noGrp="1"/>
          </p:cNvSpPr>
          <p:nvPr>
            <p:ph idx="1"/>
          </p:nvPr>
        </p:nvSpPr>
        <p:spPr/>
        <p:txBody>
          <a:bodyPr/>
          <a:lstStyle/>
          <a:p>
            <a:pPr lvl="1"/>
            <a:r>
              <a:rPr lang="en-AU" dirty="0" smtClean="0"/>
              <a:t>Our suggestions </a:t>
            </a:r>
          </a:p>
          <a:p>
            <a:pPr lvl="2"/>
            <a:r>
              <a:rPr lang="en-AU" dirty="0" smtClean="0"/>
              <a:t>802.11 in Jan 2019: St Louis: </a:t>
            </a:r>
            <a:r>
              <a:rPr lang="en-AU" dirty="0" smtClean="0">
                <a:solidFill>
                  <a:srgbClr val="FF0000"/>
                </a:solidFill>
              </a:rPr>
              <a:t>probably too late to arrange</a:t>
            </a:r>
          </a:p>
          <a:p>
            <a:pPr lvl="2"/>
            <a:r>
              <a:rPr lang="en-AU" dirty="0" smtClean="0"/>
              <a:t>802.11 in Mar 2019: Vancouver: </a:t>
            </a:r>
            <a:r>
              <a:rPr lang="en-AU" dirty="0" smtClean="0">
                <a:solidFill>
                  <a:srgbClr val="00B050"/>
                </a:solidFill>
              </a:rPr>
              <a:t>still seems feasible</a:t>
            </a:r>
          </a:p>
          <a:p>
            <a:pPr lvl="1"/>
            <a:r>
              <a:rPr lang="en-AU" dirty="0" smtClean="0"/>
              <a:t>Their suggestions</a:t>
            </a:r>
          </a:p>
          <a:p>
            <a:pPr lvl="2"/>
            <a:r>
              <a:rPr lang="en-AU" dirty="0" smtClean="0"/>
              <a:t>RAN on 7 Jun 2019: &lt;</a:t>
            </a:r>
            <a:r>
              <a:rPr lang="en-AU" dirty="0" err="1" smtClean="0"/>
              <a:t>tbd</a:t>
            </a:r>
            <a:r>
              <a:rPr lang="en-AU" dirty="0" smtClean="0"/>
              <a:t>&gt;: </a:t>
            </a:r>
            <a:r>
              <a:rPr lang="en-AU" dirty="0" smtClean="0">
                <a:solidFill>
                  <a:srgbClr val="FFC000"/>
                </a:solidFill>
              </a:rPr>
              <a:t>might work if in DC or very close because WFA meeting finishes on 6 June</a:t>
            </a:r>
          </a:p>
          <a:p>
            <a:pPr lvl="1"/>
            <a:r>
              <a:rPr lang="en-AU" dirty="0" smtClean="0"/>
              <a:t>Alternative suggestions</a:t>
            </a:r>
          </a:p>
          <a:p>
            <a:pPr lvl="2"/>
            <a:r>
              <a:rPr lang="en-AU" dirty="0" smtClean="0"/>
              <a:t>802.11 in Jul 2019 in Vienna: </a:t>
            </a:r>
            <a:r>
              <a:rPr lang="en-AU" dirty="0" smtClean="0">
                <a:solidFill>
                  <a:srgbClr val="FFC000"/>
                </a:solidFill>
              </a:rPr>
              <a:t>a bit far out</a:t>
            </a:r>
          </a:p>
          <a:p>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1730668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WG/SC &amp; RAN/RAN1 Chairs have discussed the Workshop location &amp; place</a:t>
            </a:r>
            <a:endParaRPr lang="en-AU" dirty="0"/>
          </a:p>
        </p:txBody>
      </p:sp>
      <p:sp>
        <p:nvSpPr>
          <p:cNvPr id="3" name="Content Placeholder 2"/>
          <p:cNvSpPr>
            <a:spLocks noGrp="1"/>
          </p:cNvSpPr>
          <p:nvPr>
            <p:ph idx="1"/>
          </p:nvPr>
        </p:nvSpPr>
        <p:spPr/>
        <p:txBody>
          <a:bodyPr/>
          <a:lstStyle/>
          <a:p>
            <a:pPr lvl="1"/>
            <a:r>
              <a:rPr lang="en-AU" dirty="0" smtClean="0"/>
              <a:t>The 802.11 WG suggested DC on the 7 June immediately after WFA meeting</a:t>
            </a:r>
          </a:p>
          <a:p>
            <a:pPr lvl="1"/>
            <a:r>
              <a:rPr lang="en-AU" dirty="0" smtClean="0"/>
              <a:t>The SC Chair suggested March in Vancouver because it is important the two organisations coordinate sooner rather than later</a:t>
            </a:r>
          </a:p>
          <a:p>
            <a:pPr lvl="1"/>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448595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Contributions and idea are sought for the potential Workshop</a:t>
            </a:r>
            <a:endParaRPr lang="en-AU" dirty="0"/>
          </a:p>
        </p:txBody>
      </p:sp>
      <p:sp>
        <p:nvSpPr>
          <p:cNvPr id="3" name="Content Placeholder 2"/>
          <p:cNvSpPr>
            <a:spLocks noGrp="1"/>
          </p:cNvSpPr>
          <p:nvPr>
            <p:ph idx="1"/>
          </p:nvPr>
        </p:nvSpPr>
        <p:spPr/>
        <p:txBody>
          <a:bodyPr/>
          <a:lstStyle/>
          <a:p>
            <a:pPr lvl="1"/>
            <a:r>
              <a:rPr lang="en-AU" dirty="0" smtClean="0"/>
              <a:t>This </a:t>
            </a:r>
            <a:r>
              <a:rPr lang="en-AU" dirty="0" smtClean="0"/>
              <a:t>means we may need to plan the Workshop </a:t>
            </a:r>
            <a:r>
              <a:rPr lang="en-AU" dirty="0" smtClean="0"/>
              <a:t>in January </a:t>
            </a:r>
            <a:r>
              <a:rPr lang="en-AU" dirty="0" smtClean="0"/>
              <a:t>2019 (in </a:t>
            </a:r>
            <a:r>
              <a:rPr lang="en-AU" dirty="0" smtClean="0"/>
              <a:t>St Louis, US)</a:t>
            </a:r>
            <a:endParaRPr lang="en-AU" dirty="0" smtClean="0"/>
          </a:p>
          <a:p>
            <a:pPr lvl="2"/>
            <a:r>
              <a:rPr lang="en-AU" dirty="0" smtClean="0"/>
              <a:t>Ideas and contributions will be demanded … …</a:t>
            </a:r>
          </a:p>
          <a:p>
            <a:pPr lvl="2"/>
            <a:r>
              <a:rPr lang="en-AU" dirty="0" smtClean="0"/>
              <a:t>… the SC Chair is not writing everything! </a:t>
            </a:r>
          </a:p>
          <a:p>
            <a:pPr lvl="1"/>
            <a:r>
              <a:rPr lang="en-AU" dirty="0"/>
              <a:t>How do we resolve the location issue</a:t>
            </a:r>
            <a:r>
              <a:rPr lang="en-AU" dirty="0" smtClean="0"/>
              <a:t>?</a:t>
            </a:r>
          </a:p>
          <a:p>
            <a:pPr lvl="1"/>
            <a:r>
              <a:rPr lang="en-AU" dirty="0" smtClean="0"/>
              <a:t>Are there any concerns about the Workshop?</a:t>
            </a: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261638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a:t>
            </a:r>
            <a:r>
              <a:rPr lang="en-AU" dirty="0" smtClean="0"/>
              <a:t>discuss plans for the next session </a:t>
            </a:r>
            <a:r>
              <a:rPr lang="en-AU" dirty="0" smtClean="0"/>
              <a:t>in St Louis, </a:t>
            </a:r>
            <a:r>
              <a:rPr lang="en-AU" dirty="0" smtClean="0"/>
              <a:t>US </a:t>
            </a:r>
            <a:r>
              <a:rPr lang="en-AU" dirty="0" smtClean="0"/>
              <a:t>in January 2019</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Discussion of results of ETSI BRAN </a:t>
            </a:r>
            <a:r>
              <a:rPr lang="en-AU" dirty="0" smtClean="0"/>
              <a:t>meeting in Dec 2019</a:t>
            </a:r>
            <a:endParaRPr lang="en-AU" dirty="0" smtClean="0"/>
          </a:p>
          <a:p>
            <a:pPr lvl="2"/>
            <a:r>
              <a:rPr lang="en-AU" dirty="0" smtClean="0"/>
              <a:t>Review of 3GPP RAN1 activities</a:t>
            </a:r>
          </a:p>
          <a:p>
            <a:pPr lvl="3"/>
            <a:r>
              <a:rPr lang="en-AU" dirty="0" smtClean="0"/>
              <a:t>Focus on NR-U</a:t>
            </a:r>
          </a:p>
          <a:p>
            <a:pPr lvl="2"/>
            <a:r>
              <a:rPr lang="en-AU" dirty="0" smtClean="0"/>
              <a:t>Preparation for </a:t>
            </a:r>
            <a:r>
              <a:rPr lang="en-AU" dirty="0" smtClean="0"/>
              <a:t>Workshop</a:t>
            </a:r>
            <a:endParaRPr lang="en-AU" dirty="0" smtClean="0"/>
          </a:p>
          <a:p>
            <a:pPr lvl="3"/>
            <a:r>
              <a:rPr lang="en-AU" dirty="0" smtClean="0"/>
              <a:t>If confirmed by 3GPP RAN1</a:t>
            </a:r>
          </a:p>
          <a:p>
            <a:pPr lvl="2"/>
            <a:r>
              <a:rPr lang="en-AU" dirty="0" smtClean="0"/>
              <a:t>… &lt;other suggestions</a:t>
            </a:r>
            <a:r>
              <a:rPr lang="en-AU" dirty="0" smtClean="0"/>
              <a:t>?&gt;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4619790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a:t>
            </a:r>
            <a:r>
              <a:rPr lang="en-AU" dirty="0" smtClean="0"/>
              <a:t>Bangkok </a:t>
            </a:r>
            <a:r>
              <a:rPr lang="en-AU" dirty="0" smtClean="0"/>
              <a:t>in </a:t>
            </a:r>
            <a:r>
              <a:rPr lang="en-AU" dirty="0" smtClean="0"/>
              <a:t>November 2019 </a:t>
            </a:r>
            <a:r>
              <a:rPr lang="en-AU" dirty="0" smtClean="0"/>
              <a:t>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 for </a:t>
            </a:r>
            <a:r>
              <a:rPr lang="en-AU" dirty="0" smtClean="0"/>
              <a:t>Bangkok</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Relationships</a:t>
            </a:r>
          </a:p>
          <a:p>
            <a:pPr lvl="3">
              <a:defRPr/>
            </a:pPr>
            <a:r>
              <a:rPr lang="en-AU" dirty="0"/>
              <a:t>Review </a:t>
            </a:r>
            <a:r>
              <a:rPr lang="en-AU" dirty="0" smtClean="0"/>
              <a:t>of recent </a:t>
            </a:r>
            <a:r>
              <a:rPr lang="en-AU" dirty="0"/>
              <a:t>ETSI BRAN </a:t>
            </a:r>
            <a:r>
              <a:rPr lang="en-AU" dirty="0" smtClean="0"/>
              <a:t>meeting</a:t>
            </a:r>
            <a:endParaRPr lang="en-AU" dirty="0"/>
          </a:p>
          <a:p>
            <a:pPr lvl="3">
              <a:defRPr/>
            </a:pPr>
            <a:r>
              <a:rPr lang="en-AU" dirty="0"/>
              <a:t>Discuss response from 3GPP RAN to workshop invitation</a:t>
            </a:r>
          </a:p>
          <a:p>
            <a:pPr lvl="3">
              <a:defRPr/>
            </a:pPr>
            <a:r>
              <a:rPr lang="en-AU" dirty="0"/>
              <a:t>Discuss response from 3GPP RAN4 to LS</a:t>
            </a:r>
          </a:p>
          <a:p>
            <a:pPr lvl="3"/>
            <a:r>
              <a:rPr lang="en-AU" dirty="0"/>
              <a:t>Review recent 3GPP RAN1 activities</a:t>
            </a:r>
          </a:p>
          <a:p>
            <a:pPr lvl="3"/>
            <a:r>
              <a:rPr lang="en-AU" dirty="0" smtClean="0"/>
              <a:t>…</a:t>
            </a:r>
          </a:p>
          <a:p>
            <a:pPr lvl="2"/>
            <a:r>
              <a:rPr lang="en-AU" dirty="0"/>
              <a:t>Technical issues</a:t>
            </a:r>
          </a:p>
          <a:p>
            <a:pPr lvl="3"/>
            <a:r>
              <a:rPr lang="en-AU" dirty="0"/>
              <a:t>Adaptivity in EN 301 893</a:t>
            </a:r>
            <a:endParaRPr lang="en-AU" dirty="0" smtClean="0"/>
          </a:p>
          <a:p>
            <a:pPr lvl="3"/>
            <a:r>
              <a:rPr lang="en-AU" dirty="0"/>
              <a:t>LBT for management/control in NR-U</a:t>
            </a:r>
          </a:p>
          <a:p>
            <a:pPr lvl="3"/>
            <a:r>
              <a:rPr lang="en-AU" dirty="0"/>
              <a:t>Preambles in NR-U</a:t>
            </a:r>
          </a:p>
          <a:p>
            <a:pPr lvl="3"/>
            <a:r>
              <a:rPr lang="en-AU" dirty="0"/>
              <a:t>Coexistence workshop technical topics</a:t>
            </a:r>
          </a:p>
          <a:p>
            <a:pPr lvl="3"/>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t>
            </a:r>
            <a:r>
              <a:rPr lang="en-AU" dirty="0"/>
              <a:t>agenda for </a:t>
            </a:r>
            <a:r>
              <a:rPr lang="en-AU" dirty="0"/>
              <a:t>Bangkok</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6773</Words>
  <Application>Microsoft Office PowerPoint</Application>
  <PresentationFormat>On-screen Show (4:3)</PresentationFormat>
  <Paragraphs>690</Paragraphs>
  <Slides>67</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5</vt:i4>
      </vt:variant>
      <vt:variant>
        <vt:lpstr>Slide Titles</vt:lpstr>
      </vt:variant>
      <vt:variant>
        <vt:i4>67</vt:i4>
      </vt:variant>
    </vt:vector>
  </HeadingPairs>
  <TitlesOfParts>
    <vt:vector size="77" baseType="lpstr">
      <vt:lpstr>Arial</vt:lpstr>
      <vt:lpstr>Calibri</vt:lpstr>
      <vt:lpstr>Times New Roman</vt:lpstr>
      <vt:lpstr>Wingdings</vt:lpstr>
      <vt:lpstr>802-11-Submission</vt:lpstr>
      <vt:lpstr>Presentation</vt:lpstr>
      <vt:lpstr>Acrobat Document</vt:lpstr>
      <vt:lpstr>Adobe Acrobat Document</vt:lpstr>
      <vt:lpstr>Microsoft Word Document</vt:lpstr>
      <vt:lpstr>Document</vt:lpstr>
      <vt:lpstr>Agenda for IEEE 802.11 Coexistence SC meeting in Bangkok in Nov 2018</vt:lpstr>
      <vt:lpstr>Welcome to the 9th F2F meeting of the Coexistence Standing Committee in Bangkok in November 2018</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 for Bangkok</vt:lpstr>
      <vt:lpstr>The Coexistence SC will consider a proposed agenda for Bangkok</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Coexistence SC will consider approval of the meeting minutes from Hawaii</vt:lpstr>
      <vt:lpstr>PowerPoint Presentation</vt:lpstr>
      <vt:lpstr>The Coex SC will discuss the ETSI BRAN meeting to held next week</vt:lpstr>
      <vt:lpstr>The ETSI BRAN meeting focused on EN 301 893 topics, particularly adaptivity … again</vt:lpstr>
      <vt:lpstr>It is important for ETSI BRAN to move past the adaptivity aspects of EN 301 893</vt:lpstr>
      <vt:lpstr>The long term use of Notified Bodies has cost and delay impacts on the industry</vt:lpstr>
      <vt:lpstr>The best case completion date for EN 301 893 is now almost certainly beyond Sept 2019</vt:lpstr>
      <vt:lpstr>EN 301 893 is now less likely to be held up by the question of how to provide for include of 5.8 GHz</vt:lpstr>
      <vt:lpstr>The receiver sensitivity issue in EN 301 893 is still not resolved suggesting it may delay completion</vt:lpstr>
      <vt:lpstr>ETSI BRAN discussed a submission from Cisco that explained why EN 301 893 is so important</vt:lpstr>
      <vt:lpstr>ETSI BRAN discussed a submission from Cisco that explained why EN 301 893 is so important</vt:lpstr>
      <vt:lpstr>ETSI BRAN discussions highlighted the importance of basing coexistence work on actual test data </vt:lpstr>
      <vt:lpstr>ETSI BRAN has rewritten &amp; refined parts of the adaptivity clause again</vt:lpstr>
      <vt:lpstr>Draft text for a revised adaptivity clause in EN 301 893 was preliminarily agreed by ETSI BRAN in June 2018</vt:lpstr>
      <vt:lpstr>Draft text for a revised adaptivity clause in EN 301 893 was significantly refined by ETSI BRAN in Sept 2018</vt:lpstr>
      <vt:lpstr>A variety of ambiguities were addressed in the first sentence of the refined text</vt:lpstr>
      <vt:lpstr>The scope of the energy integration was made clearer in the refined text</vt:lpstr>
      <vt:lpstr>The specification of where the received power is measured was changed in the refined text</vt:lpstr>
      <vt:lpstr>The ability to flip between modes was not changed in the refined text</vt:lpstr>
      <vt:lpstr>The ability of Wi-Fi to use the ED only mode was not changed in the refined text</vt:lpstr>
      <vt:lpstr>The ability of other technologies to use the ED/PD mode was not changed in the refined text</vt:lpstr>
      <vt:lpstr>Ericsson again proposed that the ED/PD option be defined as an “exception” …</vt:lpstr>
      <vt:lpstr>… but the proposal to define PD/ED option as an exception was not accepted by ETSI BRAN</vt:lpstr>
      <vt:lpstr>ETSI BRAN will remove the “test by declaration” options</vt:lpstr>
      <vt:lpstr>ETSI BRAN will remove the “test by declaration” options</vt:lpstr>
      <vt:lpstr>ETSI BRAN could not agree on a proposal to stop low power devices passing control to high power devices</vt:lpstr>
      <vt:lpstr>ETSI BRAN heard a proposal to test the use of PD but deferred any decision to at least Dec 2018</vt:lpstr>
      <vt:lpstr>ETSI BRAN did not consider a proposal to restrict a initiating devices from restarting after a “pause” </vt:lpstr>
      <vt:lpstr>ETSI BRAN did not consider a proposal to refine the “paused COT” requirements</vt:lpstr>
      <vt:lpstr>ETSI BRAN did not consider a proposal to revise the Channel Occupancy Time definition</vt:lpstr>
      <vt:lpstr>ETSI BRAN did not consider a proposal to inject noise during ED tests</vt:lpstr>
      <vt:lpstr>ETSI BRAN are not very keen on dealing with the blocking energy issue</vt:lpstr>
      <vt:lpstr>ETSI BRAN are not very keen on dealing with the blocking energy issue</vt:lpstr>
      <vt:lpstr>What does this mean? Why do we care?</vt:lpstr>
      <vt:lpstr>What needs to be done? Who is going to do it?</vt:lpstr>
      <vt:lpstr>PowerPoint Presentation</vt:lpstr>
      <vt:lpstr>The SC will review any known submissions to the next ETSI BRAN meeting</vt:lpstr>
      <vt:lpstr>ETSI BRAN has confirmed plans for future meetings &amp; teleconferences</vt:lpstr>
      <vt:lpstr>PowerPoint Presentation</vt:lpstr>
      <vt:lpstr>The Coex SC may hear an update on coexistence relevant activities at the recent 3GPP RAN1 meeting</vt:lpstr>
      <vt:lpstr>PowerPoint Presentation</vt:lpstr>
      <vt:lpstr>The SC sent an LS to 3GPP RAN4 out of San Diego</vt:lpstr>
      <vt:lpstr>We are still awaiting for a reply to our LS to RAN4 after the initial reply was withdrawn</vt:lpstr>
      <vt:lpstr>PowerPoint Presentation</vt:lpstr>
      <vt:lpstr>802.11 WG will probably need to work with 3GPP RAN1 on “fair” access in 6GHz</vt:lpstr>
      <vt:lpstr>The SC discussed the possibility of a workshop to engage with 3GPP RAN1 on sharing of 5/6GHz</vt:lpstr>
      <vt:lpstr>The Coex SC will discuss RAN’s final response to our Workshop invitation</vt:lpstr>
      <vt:lpstr>RAN agreed to a coexistence Workshop but want to hold it coincident with a RAN meeting in June 2019</vt:lpstr>
      <vt:lpstr>RAN proposed location for the workshop does not align with our proposal</vt:lpstr>
      <vt:lpstr>Should we counter propose with Vancouver in March 2019 or Vienna in July 2019?</vt:lpstr>
      <vt:lpstr>The WG/SC &amp; RAN/RAN1 Chairs have discussed the Workshop location &amp; place</vt:lpstr>
      <vt:lpstr>Contributions and idea are sought for the potential Workshop</vt:lpstr>
      <vt:lpstr>PowerPoint Presentation</vt:lpstr>
      <vt:lpstr>The Coex SC will discuss plans for the next session in St Louis, US in January 2019</vt:lpstr>
      <vt:lpstr>The IEEE 802.11 Coexistence SC meeting in Bangkok in November 2019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2018-10-12T05:21:57Z</dcterms:modified>
</cp:coreProperties>
</file>