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339" r:id="rId26"/>
    <p:sldId id="340" r:id="rId27"/>
    <p:sldId id="342" r:id="rId28"/>
    <p:sldId id="341" r:id="rId29"/>
    <p:sldId id="292" r:id="rId30"/>
    <p:sldId id="290" r:id="rId31"/>
    <p:sldId id="278" r:id="rId32"/>
    <p:sldId id="293" r:id="rId33"/>
    <p:sldId id="281" r:id="rId34"/>
    <p:sldId id="343" r:id="rId35"/>
    <p:sldId id="283" r:id="rId36"/>
    <p:sldId id="284" r:id="rId37"/>
    <p:sldId id="285"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296" r:id="rId54"/>
    <p:sldId id="313" r:id="rId55"/>
    <p:sldId id="314" r:id="rId56"/>
    <p:sldId id="315" r:id="rId57"/>
    <p:sldId id="316" r:id="rId58"/>
    <p:sldId id="318" r:id="rId59"/>
    <p:sldId id="320" r:id="rId60"/>
    <p:sldId id="322" r:id="rId61"/>
    <p:sldId id="325" r:id="rId62"/>
    <p:sldId id="326" r:id="rId63"/>
    <p:sldId id="327" r:id="rId64"/>
    <p:sldId id="328" r:id="rId65"/>
    <p:sldId id="329" r:id="rId66"/>
    <p:sldId id="330" r:id="rId67"/>
    <p:sldId id="331" r:id="rId68"/>
    <p:sldId id="332" r:id="rId69"/>
    <p:sldId id="333" r:id="rId70"/>
    <p:sldId id="334" r:id="rId71"/>
    <p:sldId id="335" r:id="rId72"/>
    <p:sldId id="317" r:id="rId73"/>
    <p:sldId id="287" r:id="rId74"/>
    <p:sldId id="286"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7" Type="http://schemas.openxmlformats.org/officeDocument/2006/relationships/hyperlink" Target="https://mentor.ieee.org/802.11/dcn/18/11-18-1824-00-00ax-minutes-of-tgax-teleconferences-oct-and-nov-2018.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9"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02356502"/>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8" name="Content Placeholder 7"/>
          <p:cNvGraphicFramePr>
            <a:graphicFrameLocks noGrp="1" noChangeAspect="1"/>
          </p:cNvGraphicFramePr>
          <p:nvPr>
            <p:ph idx="1"/>
            <p:extLst>
              <p:ext uri="{D42A27DB-BD31-4B8C-83A1-F6EECF244321}">
                <p14:modId xmlns:p14="http://schemas.microsoft.com/office/powerpoint/2010/main" val="3057635923"/>
              </p:ext>
            </p:extLst>
          </p:nvPr>
        </p:nvGraphicFramePr>
        <p:xfrm>
          <a:off x="3352800" y="2743200"/>
          <a:ext cx="2445926" cy="2063750"/>
        </p:xfrm>
        <a:graphic>
          <a:graphicData uri="http://schemas.openxmlformats.org/presentationml/2006/ole">
            <mc:AlternateContent xmlns:mc="http://schemas.openxmlformats.org/markup-compatibility/2006">
              <mc:Choice xmlns:v="urn:schemas-microsoft-com:vml" Requires="v">
                <p:oleObj spid="_x0000_s4110"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7432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11-18/1953r1</a:t>
            </a:r>
            <a:r>
              <a:rPr lang="en-GB" dirty="0" smtClean="0"/>
              <a:t>?</a:t>
            </a:r>
          </a:p>
          <a:p>
            <a:endParaRPr lang="en-GB" dirty="0"/>
          </a:p>
          <a:p>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11-18/1808r0</a:t>
            </a:r>
            <a:r>
              <a:rPr lang="en-GB" dirty="0" smtClean="0"/>
              <a:t>?</a:t>
            </a:r>
          </a:p>
          <a:p>
            <a:pPr lvl="0"/>
            <a:endParaRPr lang="en-GB" dirty="0"/>
          </a:p>
          <a:p>
            <a:pPr lvl="0"/>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16080, 15119, 16685, 16458, 16126, 16140, 16141, 15799, 16598, 17023, 16687, 16688, 16143, 16689 (14 CIDs) </a:t>
            </a:r>
            <a:r>
              <a:rPr lang="en-GB" dirty="0" smtClean="0"/>
              <a:t>in doc 11-18/1778r1?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802.18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mentor.ieee.org/802.11/dcn/18/11-18-1824-00-00ax-minutes-of-tgax-teleconferences-oct-and-nov-2018.docx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a:t>
            </a:r>
            <a:r>
              <a:rPr lang="en-US" altLang="en-US" sz="2000" dirty="0" smtClean="0"/>
              <a:t>: Allan Jones</a:t>
            </a:r>
            <a:r>
              <a:rPr lang="en-US" altLang="en-US" sz="2000" dirty="0"/>
              <a:t>		Second</a:t>
            </a:r>
            <a:r>
              <a:rPr lang="en-US" altLang="en-US" sz="2000" dirty="0" smtClean="0"/>
              <a:t>: Alan </a:t>
            </a:r>
            <a:r>
              <a:rPr lang="en-US" altLang="en-US" sz="2000" dirty="0" err="1" smtClean="0"/>
              <a:t>Berkema</a:t>
            </a:r>
            <a:endParaRPr lang="en-US" altLang="en-US" sz="2000" dirty="0" smtClean="0"/>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a:t>
            </a:r>
            <a:r>
              <a:rPr lang="en-US" dirty="0" smtClean="0"/>
              <a:t>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Accepted with no </a:t>
            </a:r>
            <a:r>
              <a:rPr lang="en-US" dirty="0" smtClean="0"/>
              <a:t>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smtClean="0"/>
              <a:t>MAC Ad hoc : </a:t>
            </a:r>
            <a:r>
              <a:rPr lang="en-US" altLang="en-US" dirty="0" err="1" smtClean="0"/>
              <a:t>Chitlada</a:t>
            </a:r>
            <a:r>
              <a:rPr lang="en-US" altLang="en-US" dirty="0" smtClean="0"/>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 PHY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a:t>
            </a:r>
            <a:r>
              <a:rPr lang="en-US" altLang="en-US" dirty="0" smtClean="0"/>
              <a:t>: MAC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strike="sngStrike" dirty="0"/>
              <a:t>Ad hoc #1: </a:t>
            </a:r>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Review from the ad hoc Groups</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11-18/1851</a:t>
            </a:r>
          </a:p>
          <a:p>
            <a:pPr lvl="1">
              <a:lnSpc>
                <a:spcPct val="80000"/>
              </a:lnSpc>
              <a:buFont typeface="Arial" panose="020B0604020202020204" pitchFamily="34" charset="0"/>
              <a:buChar char="•"/>
            </a:pPr>
            <a:r>
              <a:rPr lang="en-US" altLang="en-US" dirty="0" smtClean="0"/>
              <a:t>11-18/0496</a:t>
            </a:r>
          </a:p>
          <a:p>
            <a:pPr lvl="1">
              <a:lnSpc>
                <a:spcPct val="80000"/>
              </a:lnSpc>
              <a:buFont typeface="Arial" panose="020B0604020202020204" pitchFamily="34" charset="0"/>
              <a:buChar char="•"/>
            </a:pPr>
            <a:r>
              <a:rPr lang="en-US" altLang="en-US" dirty="0" smtClean="0"/>
              <a:t>11-18/1958</a:t>
            </a:r>
            <a:endParaRPr lang="en-US" altLang="en-US" dirty="0"/>
          </a:p>
          <a:p>
            <a:pPr>
              <a:lnSpc>
                <a:spcPct val="80000"/>
              </a:lnSpc>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a:t>
            </a:r>
            <a:endParaRPr lang="en-US" dirty="0"/>
          </a:p>
        </p:txBody>
      </p:sp>
      <p:sp>
        <p:nvSpPr>
          <p:cNvPr id="3" name="Content Placeholder 2"/>
          <p:cNvSpPr>
            <a:spLocks noGrp="1"/>
          </p:cNvSpPr>
          <p:nvPr>
            <p:ph idx="1"/>
          </p:nvPr>
        </p:nvSpPr>
        <p:spPr/>
        <p:txBody>
          <a:bodyPr/>
          <a:lstStyle/>
          <a:p>
            <a:r>
              <a:rPr lang="en-US" dirty="0"/>
              <a:t>Do you accept resolutions to CIDs </a:t>
            </a:r>
            <a:r>
              <a:rPr lang="en-GB" dirty="0">
                <a:latin typeface="Times New Roman" panose="02020603050405020304" pitchFamily="18" charset="0"/>
                <a:ea typeface="MS Mincho" panose="02020609040205080304" pitchFamily="49" charset="-128"/>
              </a:rPr>
              <a:t>16440, 15012, 15930, 15207, 15870, 15871, 16092, 16093, 16202, 16359, 16371, 16374, 16379, 16391, 17043 in doc 11-18/1851r2?</a:t>
            </a:r>
            <a:endParaRPr lang="en-US"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6145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15,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11-18/1832r0?</a:t>
            </a:r>
          </a:p>
          <a:p>
            <a:pPr lvl="1"/>
            <a:r>
              <a:rPr lang="en-US" altLang="zh-CN" dirty="0"/>
              <a:t>CID 16700, 16982</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11-18/1764r0</a:t>
            </a:r>
            <a:endParaRPr lang="en-US" altLang="zh-CN" dirty="0"/>
          </a:p>
          <a:p>
            <a:pPr lvl="1"/>
            <a:r>
              <a:rPr lang="en-US" altLang="zh-CN" dirty="0"/>
              <a:t>CID </a:t>
            </a:r>
            <a:r>
              <a:rPr lang="en-GB" altLang="zh-CN" dirty="0"/>
              <a:t>16179, 15979</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marked in red and corresponding modification to 11ax spec draft D3.2 as in </a:t>
            </a:r>
            <a:r>
              <a:rPr lang="en-US" altLang="zh-CN" dirty="0" smtClean="0"/>
              <a:t>11-18/1759r1</a:t>
            </a:r>
            <a:endParaRPr lang="en-US" altLang="zh-CN" dirty="0"/>
          </a:p>
          <a:p>
            <a:pPr lvl="1"/>
            <a:r>
              <a:rPr lang="en-US" altLang="zh-CN" dirty="0"/>
              <a:t>CID </a:t>
            </a:r>
            <a:r>
              <a:rPr lang="en-GB" altLang="zh-CN" dirty="0"/>
              <a:t>16779, 16989, 16229, 16348, </a:t>
            </a:r>
            <a:r>
              <a:rPr lang="en-GB" altLang="zh-CN" strike="sngStrike" dirty="0">
                <a:solidFill>
                  <a:srgbClr val="FF0000"/>
                </a:solidFill>
              </a:rPr>
              <a:t>17128,</a:t>
            </a:r>
            <a:r>
              <a:rPr lang="en-GB" altLang="zh-CN" dirty="0"/>
              <a:t> 1</a:t>
            </a:r>
            <a:r>
              <a:rPr lang="en-US" altLang="zh-CN" dirty="0"/>
              <a:t>6990, 16830, 15967, </a:t>
            </a:r>
            <a:r>
              <a:rPr lang="en-US" altLang="zh-CN" strike="sngStrike" dirty="0">
                <a:solidFill>
                  <a:srgbClr val="FF0000"/>
                </a:solidFill>
              </a:rPr>
              <a:t>15801,</a:t>
            </a:r>
            <a:r>
              <a:rPr lang="en-US" altLang="zh-CN" dirty="0">
                <a:solidFill>
                  <a:srgbClr val="FF0000"/>
                </a:solidFill>
              </a:rPr>
              <a:t> </a:t>
            </a:r>
            <a:r>
              <a:rPr lang="en-US" altLang="zh-CN" strike="sngStrike" dirty="0">
                <a:solidFill>
                  <a:srgbClr val="FF0000"/>
                </a:solidFill>
              </a:rPr>
              <a:t>16600,</a:t>
            </a:r>
            <a:r>
              <a:rPr lang="en-US" altLang="zh-CN" dirty="0">
                <a:solidFill>
                  <a:srgbClr val="FF0000"/>
                </a:solidFill>
              </a:rPr>
              <a:t> </a:t>
            </a:r>
            <a:r>
              <a:rPr lang="en-US" altLang="zh-CN" dirty="0"/>
              <a:t>16349, 16262, 16829, 16134, 16051, 16635, 16855, 15951, 16065, 16306, 16778, 16834, 16828, 16736, 16831, 15969, </a:t>
            </a:r>
            <a:r>
              <a:rPr lang="en-US" altLang="zh-CN" strike="sngStrike" dirty="0">
                <a:solidFill>
                  <a:srgbClr val="FF0000"/>
                </a:solidFill>
              </a:rPr>
              <a:t>16004,</a:t>
            </a:r>
            <a:r>
              <a:rPr lang="en-US" altLang="zh-CN" strike="sngStrike" dirty="0"/>
              <a:t> </a:t>
            </a:r>
            <a:r>
              <a:rPr lang="en-US" altLang="zh-CN" dirty="0"/>
              <a:t>16780, 16781, 16782, 16784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as in 11-18/1841r1?</a:t>
            </a:r>
          </a:p>
          <a:p>
            <a:pPr lvl="1"/>
            <a:r>
              <a:rPr lang="en-US" altLang="zh-CN" dirty="0"/>
              <a:t>CID </a:t>
            </a:r>
            <a:r>
              <a:rPr lang="en-GB" altLang="zh-CN" dirty="0"/>
              <a:t>15660, 16259, 16314, 16315, 16341, 16522, 16524, 16726, 16725, 16772, 16774, 16776, 16777, 16964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11-18/1842r2</a:t>
            </a:r>
          </a:p>
          <a:p>
            <a:pPr lvl="1"/>
            <a:r>
              <a:rPr lang="en-US" altLang="zh-CN" dirty="0" smtClean="0"/>
              <a:t>CID </a:t>
            </a:r>
            <a:r>
              <a:rPr lang="en-GB" altLang="zh-CN" dirty="0" smtClean="0"/>
              <a:t>15596, 15599, 16189, 16336, 16418, 6838, 16669, 15954,  7102, 16043, 15665, 15980</a:t>
            </a:r>
            <a:endParaRPr lang="zh-CN" altLang="zh-CN"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50</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15796, 16603, 15797, 15798, 17020, 17021, 17022, 15799, 16598, 17023, 15800, 16599, 16967, 15801, 16600, 15802, 16601, 16966</a:t>
            </a:r>
            <a:r>
              <a:rPr lang="en-US" dirty="0"/>
              <a:t> in doc </a:t>
            </a:r>
            <a:r>
              <a:rPr lang="en-US" dirty="0" smtClean="0"/>
              <a:t>11-18/1181r4</a:t>
            </a:r>
            <a:endParaRPr lang="en-US" dirty="0"/>
          </a:p>
          <a:p>
            <a:endParaRPr lang="en-US" dirty="0"/>
          </a:p>
          <a:p>
            <a:r>
              <a:rPr lang="en-US" dirty="0" smtClean="0"/>
              <a:t>Move:				Second:</a:t>
            </a:r>
          </a:p>
          <a:p>
            <a:r>
              <a:rPr lang="en-US" dirty="0" smtClean="0"/>
              <a:t>Y/N/A</a:t>
            </a:r>
            <a:r>
              <a:rPr lang="en-US" dirty="0"/>
              <a:t>: </a:t>
            </a:r>
            <a:endParaRPr lang="en-US" dirty="0" smtClean="0"/>
          </a:p>
          <a:p>
            <a:endParaRPr lang="en-US" dirty="0"/>
          </a:p>
          <a:p>
            <a:r>
              <a:rPr lang="en-US" dirty="0" smtClean="0"/>
              <a:t>SP passed in September but it hasn’t been converted to a motion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GB" dirty="0"/>
              <a:t> 16876, 16877, 16878, 16879, 16880, 16881, 16882, 16883, 16884, 16885, 16886, 16887, 16888, 16889, 16890,16891, 16892, 16893, 16894, 16895, 16896, 16897, 16898, 16899, 16900, 16901, 16902, 16903, 16904, 16905 in doc </a:t>
            </a:r>
            <a:r>
              <a:rPr lang="en-GB" dirty="0" smtClean="0"/>
              <a:t>11-18/1532r2</a:t>
            </a:r>
          </a:p>
          <a:p>
            <a:endParaRPr lang="en-GB" dirty="0"/>
          </a:p>
          <a:p>
            <a:r>
              <a:rPr lang="en-GB" dirty="0" smtClean="0"/>
              <a:t>Move: Osama </a:t>
            </a:r>
            <a:r>
              <a:rPr lang="en-GB" dirty="0" err="1" smtClean="0"/>
              <a:t>Aboul-Magd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15158, 15803, 15804, 16026, 16041, 16103, 16144, 16160, 16161, 16184, 16211, 16255 </a:t>
            </a:r>
            <a:r>
              <a:rPr lang="en-US" dirty="0"/>
              <a:t>in doc </a:t>
            </a:r>
            <a:r>
              <a:rPr lang="en-US" dirty="0" smtClean="0"/>
              <a:t>11-18/1800r1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16668 in doc </a:t>
            </a:r>
            <a:r>
              <a:rPr lang="en-US" dirty="0" smtClean="0"/>
              <a:t>11-18/1799r1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endParaRPr lang="en-GB" dirty="0" smtClean="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r>
              <a:rPr lang="en-US" dirty="0" smtClean="0"/>
              <a:t>Accepted with no objection.</a:t>
            </a:r>
          </a:p>
          <a:p>
            <a:r>
              <a:rPr lang="en-US" dirty="0" smtClean="0"/>
              <a:t>CID written in red is waiting for feedback- done</a:t>
            </a:r>
          </a:p>
          <a:p>
            <a:r>
              <a:rPr lang="en-US" dirty="0" smtClean="0"/>
              <a:t>Revision number change (r2) for editor instructions.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15093, 15130, 15131, 15752 15753 and </a:t>
            </a:r>
            <a:r>
              <a:rPr lang="en-GB" dirty="0" smtClean="0"/>
              <a:t>17048</a:t>
            </a:r>
            <a:r>
              <a:rPr lang="en-GB" dirty="0"/>
              <a:t> </a:t>
            </a:r>
            <a:r>
              <a:rPr lang="en-GB" dirty="0" smtClean="0"/>
              <a:t>in doc 11-18/1830r1</a:t>
            </a:r>
          </a:p>
          <a:p>
            <a:endParaRPr lang="en-GB" dirty="0"/>
          </a:p>
          <a:p>
            <a:r>
              <a:rPr lang="en-GB" dirty="0" smtClean="0"/>
              <a:t>Move: </a:t>
            </a:r>
            <a:r>
              <a:rPr lang="en-GB" dirty="0" err="1" smtClean="0"/>
              <a:t>Jarkko</a:t>
            </a:r>
            <a:r>
              <a:rPr lang="en-GB" dirty="0" smtClean="0"/>
              <a:t> </a:t>
            </a:r>
            <a:r>
              <a:rPr lang="en-GB" dirty="0" err="1" smtClean="0"/>
              <a:t>Kneckt</a:t>
            </a:r>
            <a:endParaRPr lang="en-GB" dirty="0" smtClean="0"/>
          </a:p>
          <a:p>
            <a:r>
              <a:rPr lang="en-GB" dirty="0" smtClean="0"/>
              <a:t>SP is deferred</a:t>
            </a:r>
          </a:p>
          <a:p>
            <a:r>
              <a:rPr lang="en-GB" dirty="0" smtClean="0"/>
              <a:t>Reconsidered on Friday AM1. current revision is r1.  </a:t>
            </a:r>
          </a:p>
          <a:p>
            <a:r>
              <a:rPr lang="en-GB" dirty="0" smtClean="0"/>
              <a:t>SP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16252, 16683, </a:t>
            </a:r>
            <a:r>
              <a:rPr lang="en-GB" dirty="0" smtClean="0"/>
              <a:t>17088 in doc 11-18/1857r2</a:t>
            </a:r>
          </a:p>
          <a:p>
            <a:endParaRPr lang="en-GB" dirty="0"/>
          </a:p>
          <a:p>
            <a:r>
              <a:rPr lang="en-GB" dirty="0" smtClean="0"/>
              <a:t>Move: </a:t>
            </a:r>
            <a:r>
              <a:rPr lang="en-GB" dirty="0" err="1" smtClean="0"/>
              <a:t>Liwen</a:t>
            </a:r>
            <a:r>
              <a:rPr lang="en-GB" dirty="0" smtClean="0"/>
              <a:t> Chu</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15730</a:t>
            </a:r>
            <a:r>
              <a:rPr lang="en-GB" dirty="0"/>
              <a:t>, 15815, 15038, </a:t>
            </a:r>
            <a:r>
              <a:rPr lang="en-GB" dirty="0" smtClean="0"/>
              <a:t>15047 in doc 11-18/1867r1</a:t>
            </a:r>
          </a:p>
          <a:p>
            <a:endParaRPr lang="en-GB" dirty="0"/>
          </a:p>
          <a:p>
            <a:r>
              <a:rPr lang="en-GB" dirty="0" smtClean="0"/>
              <a:t>Move: Laurent </a:t>
            </a:r>
            <a:r>
              <a:rPr lang="en-GB" dirty="0" err="1" smtClean="0"/>
              <a:t>Cariou</a:t>
            </a:r>
            <a:endParaRPr lang="en-GB" dirty="0" smtClean="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Move: Laurent </a:t>
            </a:r>
            <a:r>
              <a:rPr lang="en-GB" dirty="0" err="1" smtClean="0"/>
              <a:t>Cariou</a:t>
            </a:r>
            <a:endParaRPr lang="en-GB" dirty="0" smtClean="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Move: Ming </a:t>
            </a:r>
            <a:r>
              <a:rPr lang="en-GB" dirty="0" err="1" smtClean="0"/>
              <a:t>Gan</a:t>
            </a:r>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11-18/1858r2?</a:t>
            </a:r>
          </a:p>
          <a:p>
            <a:pPr lvl="0"/>
            <a:endParaRPr lang="en-GB" dirty="0"/>
          </a:p>
          <a:p>
            <a:pPr lvl="0"/>
            <a:r>
              <a:rPr lang="en-GB" dirty="0" smtClean="0"/>
              <a:t>Thursday PM: to be continued</a:t>
            </a:r>
          </a:p>
          <a:p>
            <a:pPr lvl="0"/>
            <a:r>
              <a:rPr lang="en-GB" dirty="0" smtClean="0"/>
              <a:t>Friday AM1:  straw poll is deferred. Waiting for some suggestions from Alfred.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1758</TotalTime>
  <Words>3723</Words>
  <Application>Microsoft Office PowerPoint</Application>
  <PresentationFormat>On-screen Show (4:3)</PresentationFormat>
  <Paragraphs>677</Paragraphs>
  <Slides>74</Slides>
  <Notes>5</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74</vt:i4>
      </vt:variant>
    </vt:vector>
  </HeadingPairs>
  <TitlesOfParts>
    <vt:vector size="89" baseType="lpstr">
      <vt:lpstr>Arial Unicode MS</vt:lpstr>
      <vt:lpstr>Malgun Gothic</vt:lpstr>
      <vt:lpstr>MS Gothic</vt:lpstr>
      <vt:lpstr>MS Mincho</vt:lpstr>
      <vt:lpstr>宋体</vt:lpstr>
      <vt:lpstr>Arial</vt:lpstr>
      <vt:lpstr>Arial Black</vt:lpstr>
      <vt:lpstr>Calibri</vt:lpstr>
      <vt:lpstr>Monotype Sorts</vt:lpstr>
      <vt:lpstr>Symbol</vt:lpstr>
      <vt:lpstr>Times New Roman</vt:lpstr>
      <vt:lpstr>Wingdings</vt:lpstr>
      <vt:lpstr>Office Theme</vt:lpstr>
      <vt:lpstr>Document</vt:lpstr>
      <vt:lpstr>Microsoft Excel 97-2003 Worksheet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11-18/1456(Abhishek Patil)</vt:lpstr>
      <vt:lpstr>11-18/1815 (Abhishek Patil)</vt:lpstr>
      <vt:lpstr>11-18/1812 (Abhishek Patil)</vt:lpstr>
      <vt:lpstr>11-18/1814 (Abhishek Patil)</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11-18/1851</vt:lpstr>
      <vt:lpstr>Agenda for Wednesday November 14, 13:30 – 15:30 </vt:lpstr>
      <vt:lpstr>Agenda for Thursday November 15, 08:00 – 10:00</vt:lpstr>
      <vt:lpstr>Agenda for Thursday November 15, 13:30 – 15:30</vt:lpstr>
      <vt:lpstr>Motions</vt:lpstr>
      <vt:lpstr>Motion to Approve the TG CA document</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11-18/1472 (Alfred Asterjadhi)</vt:lpstr>
      <vt:lpstr>CR Motion #</vt:lpstr>
      <vt:lpstr>CR Motion #</vt:lpstr>
      <vt:lpstr>11-18/1858 (Liwen Chu)</vt:lpstr>
      <vt:lpstr>PowerPoint Presentation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130</cp:revision>
  <cp:lastPrinted>1601-01-01T00:00:00Z</cp:lastPrinted>
  <dcterms:created xsi:type="dcterms:W3CDTF">2017-01-26T15:28:16Z</dcterms:created>
  <dcterms:modified xsi:type="dcterms:W3CDTF">2018-11-13T21:53:17Z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