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75" r:id="rId4"/>
    <p:sldId id="296" r:id="rId5"/>
    <p:sldId id="313" r:id="rId6"/>
    <p:sldId id="317" r:id="rId7"/>
    <p:sldId id="269" r:id="rId8"/>
    <p:sldId id="314" r:id="rId9"/>
    <p:sldId id="312" r:id="rId10"/>
    <p:sldId id="308" r:id="rId11"/>
    <p:sldId id="304" r:id="rId12"/>
    <p:sldId id="303" r:id="rId13"/>
    <p:sldId id="291" r:id="rId14"/>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3966822E-F321-4E15-A7C1-858D7BD091C1}">
          <p14:sldIdLst>
            <p14:sldId id="256"/>
            <p14:sldId id="257"/>
            <p14:sldId id="275"/>
            <p14:sldId id="296"/>
            <p14:sldId id="313"/>
            <p14:sldId id="317"/>
            <p14:sldId id="269"/>
            <p14:sldId id="314"/>
          </p14:sldIdLst>
        </p14:section>
        <p14:section name="Meeting Income Report" id="{BD638432-7250-468D-864D-683B9F54E6B8}">
          <p14:sldIdLst>
            <p14:sldId id="312"/>
            <p14:sldId id="308"/>
            <p14:sldId id="304"/>
            <p14:sldId id="303"/>
            <p14:sldId id="2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5" autoAdjust="0"/>
    <p:restoredTop sz="88636" autoAdjust="0"/>
  </p:normalViewPr>
  <p:slideViewPr>
    <p:cSldViewPr>
      <p:cViewPr varScale="1">
        <p:scale>
          <a:sx n="60" d="100"/>
          <a:sy n="60" d="100"/>
        </p:scale>
        <p:origin x="72" y="132"/>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802.11-18/1705r0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November 2018</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802.11-18/1705r0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November 2018</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802.11-18/1705r0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November 2018</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802.11-18/1705r0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3816065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January 2016 – Line item 4.10 – 802 Sponsored Interim, balance of funds returned to 802 Treasury.</a:t>
            </a:r>
          </a:p>
        </p:txBody>
      </p:sp>
      <p:sp>
        <p:nvSpPr>
          <p:cNvPr id="4" name="Header Placeholder 3"/>
          <p:cNvSpPr>
            <a:spLocks noGrp="1"/>
          </p:cNvSpPr>
          <p:nvPr>
            <p:ph type="hdr" idx="10"/>
          </p:nvPr>
        </p:nvSpPr>
        <p:spPr/>
        <p:txBody>
          <a:bodyPr/>
          <a:lstStyle/>
          <a:p>
            <a:pPr>
              <a:defRPr/>
            </a:pPr>
            <a:r>
              <a:rPr lang="en-US"/>
              <a:t>doc.: IEEE 802.11-18/1705r0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68789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January 2015 – 802 Sponsored Plenary – Line item 4.10 returned balance of funds to 802 Treasury</a:t>
            </a:r>
          </a:p>
        </p:txBody>
      </p:sp>
      <p:sp>
        <p:nvSpPr>
          <p:cNvPr id="4" name="Header Placeholder 3"/>
          <p:cNvSpPr>
            <a:spLocks noGrp="1"/>
          </p:cNvSpPr>
          <p:nvPr>
            <p:ph type="hdr" idx="10"/>
          </p:nvPr>
        </p:nvSpPr>
        <p:spPr/>
        <p:txBody>
          <a:bodyPr/>
          <a:lstStyle/>
          <a:p>
            <a:pPr>
              <a:defRPr/>
            </a:pPr>
            <a:r>
              <a:rPr lang="en-US"/>
              <a:t>doc.: IEEE 802.11-18/1705r0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802.11-18/1705r0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13</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802.11-18/1705r0</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November 2018</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802.11-18/1705r0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802.11-18/1705r0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a:p>
            <a:r>
              <a:rPr lang="en-US" baseline="0" dirty="0"/>
              <a:t>Average Income per attendee: $826.85  ($650/$850/$1050 discounted </a:t>
            </a:r>
            <a:r>
              <a:rPr lang="en-US" baseline="0" dirty="0" err="1"/>
              <a:t>reg</a:t>
            </a:r>
            <a:r>
              <a:rPr lang="en-US" baseline="0" dirty="0"/>
              <a:t> rate  - including commissions and rebates)</a:t>
            </a:r>
          </a:p>
        </p:txBody>
      </p:sp>
      <p:sp>
        <p:nvSpPr>
          <p:cNvPr id="4" name="Header Placeholder 3"/>
          <p:cNvSpPr>
            <a:spLocks noGrp="1"/>
          </p:cNvSpPr>
          <p:nvPr>
            <p:ph type="hdr" idx="10"/>
          </p:nvPr>
        </p:nvSpPr>
        <p:spPr/>
        <p:txBody>
          <a:bodyPr/>
          <a:lstStyle/>
          <a:p>
            <a:pPr>
              <a:defRPr/>
            </a:pPr>
            <a:r>
              <a:rPr lang="en-US"/>
              <a:t>doc.: IEEE 802.11-18/1705r0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18593537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conservatively. The</a:t>
            </a:r>
            <a:r>
              <a:rPr lang="en-US" baseline="0" dirty="0"/>
              <a:t> intent is to keep the meeting fees lower, by budgeting a net zero over all the interims over 2-3 years. </a:t>
            </a:r>
          </a:p>
          <a:p>
            <a:r>
              <a:rPr lang="en-US" baseline="0" dirty="0"/>
              <a:t>Average Income per attendee: $762.5 ($650/$850/$1050 discounted </a:t>
            </a:r>
            <a:r>
              <a:rPr lang="en-US" baseline="0" dirty="0" err="1"/>
              <a:t>reg</a:t>
            </a:r>
            <a:r>
              <a:rPr lang="en-US" baseline="0" dirty="0"/>
              <a:t> rate  - including commissions and rebates)</a:t>
            </a:r>
          </a:p>
        </p:txBody>
      </p:sp>
      <p:sp>
        <p:nvSpPr>
          <p:cNvPr id="4" name="Header Placeholder 3"/>
          <p:cNvSpPr>
            <a:spLocks noGrp="1"/>
          </p:cNvSpPr>
          <p:nvPr>
            <p:ph type="hdr" idx="10"/>
          </p:nvPr>
        </p:nvSpPr>
        <p:spPr/>
        <p:txBody>
          <a:bodyPr/>
          <a:lstStyle/>
          <a:p>
            <a:pPr>
              <a:defRPr/>
            </a:pPr>
            <a:r>
              <a:rPr lang="en-US"/>
              <a:t>doc.: IEEE 802.11-18/1705r0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8764551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 for all Accounts to be current each quarter.</a:t>
            </a:r>
          </a:p>
          <a:p>
            <a:r>
              <a:rPr lang="en-US" dirty="0"/>
              <a:t>Reconciling the account proves compliance with being current through the reconcile period.</a:t>
            </a:r>
          </a:p>
        </p:txBody>
      </p:sp>
      <p:sp>
        <p:nvSpPr>
          <p:cNvPr id="4" name="Header Placeholder 3"/>
          <p:cNvSpPr>
            <a:spLocks noGrp="1"/>
          </p:cNvSpPr>
          <p:nvPr>
            <p:ph type="hdr" idx="10"/>
          </p:nvPr>
        </p:nvSpPr>
        <p:spPr/>
        <p:txBody>
          <a:bodyPr/>
          <a:lstStyle/>
          <a:p>
            <a:pPr>
              <a:defRPr/>
            </a:pPr>
            <a:r>
              <a:rPr lang="en-US"/>
              <a:t>doc.: IEEE 802.11-18/1705r0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8</a:t>
            </a:fld>
            <a:endParaRPr lang="en-US"/>
          </a:p>
        </p:txBody>
      </p:sp>
    </p:spTree>
    <p:extLst>
      <p:ext uri="{BB962C8B-B14F-4D97-AF65-F5344CB8AC3E}">
        <p14:creationId xmlns:p14="http://schemas.microsoft.com/office/powerpoint/2010/main" val="946391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Financial fees in 2018 </a:t>
            </a:r>
            <a:r>
              <a:rPr lang="en-US" dirty="0" err="1"/>
              <a:t>Misc</a:t>
            </a:r>
            <a:r>
              <a:rPr lang="en-US" dirty="0"/>
              <a:t> includes Audit Fees for 2017 Audit.</a:t>
            </a:r>
          </a:p>
          <a:p>
            <a:r>
              <a:rPr lang="en-US" dirty="0"/>
              <a:t>The Registrations in 2018 </a:t>
            </a:r>
            <a:r>
              <a:rPr lang="en-US" dirty="0" err="1"/>
              <a:t>Misc</a:t>
            </a:r>
            <a:r>
              <a:rPr lang="en-US" dirty="0"/>
              <a:t> is the 802Wireless share of closing the 802.16 Treasury</a:t>
            </a:r>
          </a:p>
          <a:p>
            <a:endParaRPr lang="en-US" dirty="0"/>
          </a:p>
        </p:txBody>
      </p:sp>
      <p:sp>
        <p:nvSpPr>
          <p:cNvPr id="4" name="Header Placeholder 3"/>
          <p:cNvSpPr>
            <a:spLocks noGrp="1"/>
          </p:cNvSpPr>
          <p:nvPr>
            <p:ph type="hdr" idx="10"/>
          </p:nvPr>
        </p:nvSpPr>
        <p:spPr/>
        <p:txBody>
          <a:bodyPr/>
          <a:lstStyle/>
          <a:p>
            <a:pPr>
              <a:defRPr/>
            </a:pPr>
            <a:r>
              <a:rPr lang="en-US"/>
              <a:t>doc.: IEEE 802.11-18/1705r0</a:t>
            </a:r>
            <a:endParaRPr lang="en-US" dirty="0"/>
          </a:p>
        </p:txBody>
      </p:sp>
      <p:sp>
        <p:nvSpPr>
          <p:cNvPr id="5" name="Date Placeholder 4"/>
          <p:cNvSpPr>
            <a:spLocks noGrp="1"/>
          </p:cNvSpPr>
          <p:nvPr>
            <p:ph type="dt" idx="11"/>
          </p:nvPr>
        </p:nvSpPr>
        <p:spPr/>
        <p:txBody>
          <a:bodyPr/>
          <a:lstStyle/>
          <a:p>
            <a:pPr>
              <a:defRPr/>
            </a:pPr>
            <a:r>
              <a:rPr lang="en-US"/>
              <a:t>November 2018</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138184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2018</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November 2018</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November 2018</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November 2018</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November 2018</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November 2018</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November 2018</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11-18/1705r0</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Nov 2018 - Bangkok</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2018-11-10</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November 2018</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359"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graphicFrame>
        <p:nvGraphicFramePr>
          <p:cNvPr id="6" name="Table 5">
            <a:extLst>
              <a:ext uri="{FF2B5EF4-FFF2-40B4-BE49-F238E27FC236}">
                <a16:creationId xmlns:a16="http://schemas.microsoft.com/office/drawing/2014/main" id="{9A483C7A-66A1-4E94-8AB3-E184C0E1895C}"/>
              </a:ext>
            </a:extLst>
          </p:cNvPr>
          <p:cNvGraphicFramePr>
            <a:graphicFrameLocks noGrp="1"/>
          </p:cNvGraphicFramePr>
          <p:nvPr>
            <p:extLst>
              <p:ext uri="{D42A27DB-BD31-4B8C-83A1-F6EECF244321}">
                <p14:modId xmlns:p14="http://schemas.microsoft.com/office/powerpoint/2010/main" val="3092199942"/>
              </p:ext>
            </p:extLst>
          </p:nvPr>
        </p:nvGraphicFramePr>
        <p:xfrm>
          <a:off x="929218" y="606425"/>
          <a:ext cx="10043582" cy="5884824"/>
        </p:xfrm>
        <a:graphic>
          <a:graphicData uri="http://schemas.openxmlformats.org/drawingml/2006/table">
            <a:tbl>
              <a:tblPr/>
              <a:tblGrid>
                <a:gridCol w="3307461">
                  <a:extLst>
                    <a:ext uri="{9D8B030D-6E8A-4147-A177-3AD203B41FA5}">
                      <a16:colId xmlns:a16="http://schemas.microsoft.com/office/drawing/2014/main" val="1756851896"/>
                    </a:ext>
                  </a:extLst>
                </a:gridCol>
                <a:gridCol w="1096862">
                  <a:extLst>
                    <a:ext uri="{9D8B030D-6E8A-4147-A177-3AD203B41FA5}">
                      <a16:colId xmlns:a16="http://schemas.microsoft.com/office/drawing/2014/main" val="1290645799"/>
                    </a:ext>
                  </a:extLst>
                </a:gridCol>
                <a:gridCol w="1484983">
                  <a:extLst>
                    <a:ext uri="{9D8B030D-6E8A-4147-A177-3AD203B41FA5}">
                      <a16:colId xmlns:a16="http://schemas.microsoft.com/office/drawing/2014/main" val="1635933446"/>
                    </a:ext>
                  </a:extLst>
                </a:gridCol>
                <a:gridCol w="1487276">
                  <a:extLst>
                    <a:ext uri="{9D8B030D-6E8A-4147-A177-3AD203B41FA5}">
                      <a16:colId xmlns:a16="http://schemas.microsoft.com/office/drawing/2014/main" val="3051318727"/>
                    </a:ext>
                  </a:extLst>
                </a:gridCol>
                <a:gridCol w="1371600">
                  <a:extLst>
                    <a:ext uri="{9D8B030D-6E8A-4147-A177-3AD203B41FA5}">
                      <a16:colId xmlns:a16="http://schemas.microsoft.com/office/drawing/2014/main" val="3332776343"/>
                    </a:ext>
                  </a:extLst>
                </a:gridCol>
                <a:gridCol w="1295400">
                  <a:extLst>
                    <a:ext uri="{9D8B030D-6E8A-4147-A177-3AD203B41FA5}">
                      <a16:colId xmlns:a16="http://schemas.microsoft.com/office/drawing/2014/main" val="758425882"/>
                    </a:ext>
                  </a:extLst>
                </a:gridCol>
              </a:tblGrid>
              <a:tr h="403599">
                <a:tc gridSpan="6">
                  <a:txBody>
                    <a:bodyPr/>
                    <a:lstStyle/>
                    <a:p>
                      <a:pPr algn="ctr" fontAlgn="b"/>
                      <a:r>
                        <a:rPr lang="en-US" sz="2000" b="1" i="0" u="none" strike="noStrike" dirty="0">
                          <a:effectLst/>
                          <a:latin typeface="Arial" panose="020B0604020202020204" pitchFamily="34" charset="0"/>
                        </a:rPr>
                        <a:t>2017 Meeting Income Statement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87904541"/>
                  </a:ext>
                </a:extLst>
              </a:tr>
              <a:tr h="420416">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2017-09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2073086254"/>
                  </a:ext>
                </a:extLst>
              </a:tr>
              <a:tr h="252249">
                <a:tc>
                  <a:txBody>
                    <a:bodyPr/>
                    <a:lstStyle/>
                    <a:p>
                      <a:pPr algn="l" fontAlgn="b"/>
                      <a:r>
                        <a:rPr lang="en-US" sz="14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644572273"/>
                  </a:ext>
                </a:extLst>
              </a:tr>
              <a:tr h="252249">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862199909"/>
                  </a:ext>
                </a:extLst>
              </a:tr>
              <a:tr h="252249">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397233571"/>
                  </a:ext>
                </a:extLst>
              </a:tr>
              <a:tr h="252249">
                <a:tc>
                  <a:txBody>
                    <a:bodyPr/>
                    <a:lstStyle/>
                    <a:p>
                      <a:pPr algn="l" fontAlgn="b"/>
                      <a:r>
                        <a:rPr lang="en-US" sz="1400" b="0" i="0" u="none" strike="noStrike">
                          <a:solidFill>
                            <a:srgbClr val="000000"/>
                          </a:solidFill>
                          <a:effectLst/>
                          <a:latin typeface="Arial" panose="020B0604020202020204" pitchFamily="34" charset="0"/>
                        </a:rPr>
                        <a:t>1.20 - Received from Corporations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2744181228"/>
                  </a:ext>
                </a:extLst>
              </a:tr>
              <a:tr h="252249">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$216,701.00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$188,650.00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$605,951.00 </a:t>
                      </a:r>
                    </a:p>
                  </a:txBody>
                  <a:tcPr marL="9525" marR="9525" marT="9525" marB="0" anchor="ctr">
                    <a:lnL>
                      <a:noFill/>
                    </a:lnL>
                    <a:lnR>
                      <a:noFill/>
                    </a:lnR>
                    <a:lnT>
                      <a:noFill/>
                    </a:lnT>
                    <a:lnB>
                      <a:noFill/>
                    </a:lnB>
                  </a:tcPr>
                </a:tc>
                <a:extLst>
                  <a:ext uri="{0D108BD9-81ED-4DB2-BD59-A6C34878D82A}">
                    <a16:rowId xmlns:a16="http://schemas.microsoft.com/office/drawing/2014/main" val="1061421170"/>
                  </a:ext>
                </a:extLst>
              </a:tr>
              <a:tr h="252249">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$25,987.40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$27,626.46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$53,613.86 </a:t>
                      </a:r>
                    </a:p>
                  </a:txBody>
                  <a:tcPr marL="9525" marR="9525" marT="9525" marB="0" anchor="ctr">
                    <a:lnL>
                      <a:noFill/>
                    </a:lnL>
                    <a:lnR>
                      <a:noFill/>
                    </a:lnR>
                    <a:lnT>
                      <a:noFill/>
                    </a:lnT>
                    <a:lnB>
                      <a:noFill/>
                    </a:lnB>
                  </a:tcPr>
                </a:tc>
                <a:extLst>
                  <a:ext uri="{0D108BD9-81ED-4DB2-BD59-A6C34878D82A}">
                    <a16:rowId xmlns:a16="http://schemas.microsoft.com/office/drawing/2014/main" val="2216279670"/>
                  </a:ext>
                </a:extLst>
              </a:tr>
              <a:tr h="252249">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$2,678.78 </a:t>
                      </a:r>
                    </a:p>
                  </a:txBody>
                  <a:tcPr marL="9525" marR="9525" marT="9525" marB="0" anchor="ctr">
                    <a:lnL>
                      <a:noFill/>
                    </a:lnL>
                    <a:lnR>
                      <a:noFill/>
                    </a:lnR>
                    <a:lnT>
                      <a:noFill/>
                    </a:lnT>
                    <a:lnB>
                      <a:noFill/>
                    </a:lnB>
                  </a:tcPr>
                </a:tc>
                <a:extLst>
                  <a:ext uri="{0D108BD9-81ED-4DB2-BD59-A6C34878D82A}">
                    <a16:rowId xmlns:a16="http://schemas.microsoft.com/office/drawing/2014/main" val="367320589"/>
                  </a:ext>
                </a:extLst>
              </a:tr>
              <a:tr h="252249">
                <a:tc>
                  <a:txBody>
                    <a:bodyPr/>
                    <a:lstStyle/>
                    <a:p>
                      <a:pPr algn="l" fontAlgn="b"/>
                      <a:r>
                        <a:rPr lang="en-US" sz="1400" b="0" i="0" u="none" strike="noStrike">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729330336"/>
                  </a:ext>
                </a:extLst>
              </a:tr>
              <a:tr h="252249">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$2,678.78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$312,498.40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$216,276.46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$762,553.64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3214157592"/>
                  </a:ext>
                </a:extLst>
              </a:tr>
              <a:tr h="252249">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1646160"/>
                  </a:ext>
                </a:extLst>
              </a:tr>
              <a:tr h="252249">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$20,899.57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$81,234.32 </a:t>
                      </a:r>
                    </a:p>
                  </a:txBody>
                  <a:tcPr marL="9525" marR="9525" marT="9525" marB="0" anchor="ctr">
                    <a:lnL>
                      <a:noFill/>
                    </a:lnL>
                    <a:lnR>
                      <a:noFill/>
                    </a:lnR>
                    <a:lnT>
                      <a:noFill/>
                    </a:lnT>
                    <a:lnB>
                      <a:noFill/>
                    </a:lnB>
                  </a:tcPr>
                </a:tc>
                <a:extLst>
                  <a:ext uri="{0D108BD9-81ED-4DB2-BD59-A6C34878D82A}">
                    <a16:rowId xmlns:a16="http://schemas.microsoft.com/office/drawing/2014/main" val="2661976300"/>
                  </a:ext>
                </a:extLst>
              </a:tr>
              <a:tr h="252249">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$8,828.25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$28,560.45 </a:t>
                      </a:r>
                    </a:p>
                  </a:txBody>
                  <a:tcPr marL="9525" marR="9525" marT="9525" marB="0" anchor="ctr">
                    <a:lnL>
                      <a:noFill/>
                    </a:lnL>
                    <a:lnR>
                      <a:noFill/>
                    </a:lnR>
                    <a:lnT>
                      <a:noFill/>
                    </a:lnT>
                    <a:lnB>
                      <a:noFill/>
                    </a:lnB>
                  </a:tcPr>
                </a:tc>
                <a:extLst>
                  <a:ext uri="{0D108BD9-81ED-4DB2-BD59-A6C34878D82A}">
                    <a16:rowId xmlns:a16="http://schemas.microsoft.com/office/drawing/2014/main" val="3226426966"/>
                  </a:ext>
                </a:extLst>
              </a:tr>
              <a:tr h="252249">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$47,235.53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$47,733.13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$140,223.66 </a:t>
                      </a:r>
                    </a:p>
                  </a:txBody>
                  <a:tcPr marL="9525" marR="9525" marT="9525" marB="0" anchor="ctr">
                    <a:lnL>
                      <a:noFill/>
                    </a:lnL>
                    <a:lnR>
                      <a:noFill/>
                    </a:lnR>
                    <a:lnT>
                      <a:noFill/>
                    </a:lnT>
                    <a:lnB>
                      <a:noFill/>
                    </a:lnB>
                  </a:tcPr>
                </a:tc>
                <a:extLst>
                  <a:ext uri="{0D108BD9-81ED-4DB2-BD59-A6C34878D82A}">
                    <a16:rowId xmlns:a16="http://schemas.microsoft.com/office/drawing/2014/main" val="1599969978"/>
                  </a:ext>
                </a:extLst>
              </a:tr>
              <a:tr h="252249">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$92,152.42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$249,410.53 </a:t>
                      </a:r>
                    </a:p>
                  </a:txBody>
                  <a:tcPr marL="9525" marR="9525" marT="9525" marB="0" anchor="ctr">
                    <a:lnL>
                      <a:noFill/>
                    </a:lnL>
                    <a:lnR>
                      <a:noFill/>
                    </a:lnR>
                    <a:lnT>
                      <a:noFill/>
                    </a:lnT>
                    <a:lnB>
                      <a:noFill/>
                    </a:lnB>
                  </a:tcPr>
                </a:tc>
                <a:extLst>
                  <a:ext uri="{0D108BD9-81ED-4DB2-BD59-A6C34878D82A}">
                    <a16:rowId xmlns:a16="http://schemas.microsoft.com/office/drawing/2014/main" val="4240747773"/>
                  </a:ext>
                </a:extLst>
              </a:tr>
              <a:tr h="252249">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$32,925.72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$37,841.50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$101,380.27 </a:t>
                      </a:r>
                    </a:p>
                  </a:txBody>
                  <a:tcPr marL="9525" marR="9525" marT="9525" marB="0" anchor="ctr">
                    <a:lnL>
                      <a:noFill/>
                    </a:lnL>
                    <a:lnR>
                      <a:noFill/>
                    </a:lnR>
                    <a:lnT>
                      <a:noFill/>
                    </a:lnT>
                    <a:lnB>
                      <a:noFill/>
                    </a:lnB>
                  </a:tcPr>
                </a:tc>
                <a:extLst>
                  <a:ext uri="{0D108BD9-81ED-4DB2-BD59-A6C34878D82A}">
                    <a16:rowId xmlns:a16="http://schemas.microsoft.com/office/drawing/2014/main" val="862471044"/>
                  </a:ext>
                </a:extLst>
              </a:tr>
              <a:tr h="252249">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$21,687.36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$61,652.40 </a:t>
                      </a:r>
                    </a:p>
                  </a:txBody>
                  <a:tcPr marL="9525" marR="9525" marT="9525" marB="0" anchor="ctr">
                    <a:lnL>
                      <a:noFill/>
                    </a:lnL>
                    <a:lnR>
                      <a:noFill/>
                    </a:lnR>
                    <a:lnT>
                      <a:noFill/>
                    </a:lnT>
                    <a:lnB>
                      <a:noFill/>
                    </a:lnB>
                  </a:tcPr>
                </a:tc>
                <a:extLst>
                  <a:ext uri="{0D108BD9-81ED-4DB2-BD59-A6C34878D82A}">
                    <a16:rowId xmlns:a16="http://schemas.microsoft.com/office/drawing/2014/main" val="1889979785"/>
                  </a:ext>
                </a:extLst>
              </a:tr>
              <a:tr h="252249">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$80.33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$4,392.61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$17,632.44 </a:t>
                      </a:r>
                    </a:p>
                  </a:txBody>
                  <a:tcPr marL="9525" marR="9525" marT="9525" marB="0" anchor="ctr">
                    <a:lnL>
                      <a:noFill/>
                    </a:lnL>
                    <a:lnR>
                      <a:noFill/>
                    </a:lnR>
                    <a:lnT>
                      <a:noFill/>
                    </a:lnT>
                    <a:lnB>
                      <a:noFill/>
                    </a:lnB>
                  </a:tcPr>
                </a:tc>
                <a:extLst>
                  <a:ext uri="{0D108BD9-81ED-4DB2-BD59-A6C34878D82A}">
                    <a16:rowId xmlns:a16="http://schemas.microsoft.com/office/drawing/2014/main" val="3482631193"/>
                  </a:ext>
                </a:extLst>
              </a:tr>
              <a:tr h="252249">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$1,145.83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$9,608.33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56486364"/>
                  </a:ext>
                </a:extLst>
              </a:tr>
              <a:tr h="252249">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$80.33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$241,508.00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$234,680.67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$689,702.40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52464616"/>
                  </a:ext>
                </a:extLst>
              </a:tr>
              <a:tr h="252249">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$2,598.45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$70,990.40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($18,404.21)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$72,851.24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398238283"/>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2002442701"/>
              </p:ext>
            </p:extLst>
          </p:nvPr>
        </p:nvGraphicFramePr>
        <p:xfrm>
          <a:off x="1371600" y="1087615"/>
          <a:ext cx="9524999" cy="5414216"/>
        </p:xfrm>
        <a:graphic>
          <a:graphicData uri="http://schemas.openxmlformats.org/drawingml/2006/table">
            <a:tbl>
              <a:tblPr/>
              <a:tblGrid>
                <a:gridCol w="2625625">
                  <a:extLst>
                    <a:ext uri="{9D8B030D-6E8A-4147-A177-3AD203B41FA5}">
                      <a16:colId xmlns:a16="http://schemas.microsoft.com/office/drawing/2014/main" val="72951079"/>
                    </a:ext>
                  </a:extLst>
                </a:gridCol>
                <a:gridCol w="1166946">
                  <a:extLst>
                    <a:ext uri="{9D8B030D-6E8A-4147-A177-3AD203B41FA5}">
                      <a16:colId xmlns:a16="http://schemas.microsoft.com/office/drawing/2014/main" val="779621269"/>
                    </a:ext>
                  </a:extLst>
                </a:gridCol>
                <a:gridCol w="1348806">
                  <a:extLst>
                    <a:ext uri="{9D8B030D-6E8A-4147-A177-3AD203B41FA5}">
                      <a16:colId xmlns:a16="http://schemas.microsoft.com/office/drawing/2014/main" val="1774276530"/>
                    </a:ext>
                  </a:extLst>
                </a:gridCol>
                <a:gridCol w="1606444">
                  <a:extLst>
                    <a:ext uri="{9D8B030D-6E8A-4147-A177-3AD203B41FA5}">
                      <a16:colId xmlns:a16="http://schemas.microsoft.com/office/drawing/2014/main" val="2672037831"/>
                    </a:ext>
                  </a:extLst>
                </a:gridCol>
                <a:gridCol w="1606444">
                  <a:extLst>
                    <a:ext uri="{9D8B030D-6E8A-4147-A177-3AD203B41FA5}">
                      <a16:colId xmlns:a16="http://schemas.microsoft.com/office/drawing/2014/main" val="1414050561"/>
                    </a:ext>
                  </a:extLst>
                </a:gridCol>
                <a:gridCol w="1170734">
                  <a:extLst>
                    <a:ext uri="{9D8B030D-6E8A-4147-A177-3AD203B41FA5}">
                      <a16:colId xmlns:a16="http://schemas.microsoft.com/office/drawing/2014/main" val="1167857142"/>
                    </a:ext>
                  </a:extLst>
                </a:gridCol>
              </a:tblGrid>
              <a:tr h="223913">
                <a:tc rowSpan="2">
                  <a:txBody>
                    <a:bodyPr/>
                    <a:lstStyle/>
                    <a:p>
                      <a:pPr algn="l" fontAlgn="b"/>
                      <a:r>
                        <a:rPr lang="en-US" sz="1400" b="0" i="0" u="none" strike="noStrike" dirty="0">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dirty="0">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4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400" b="1" i="0" u="none" strike="noStrike" dirty="0">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4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4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4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4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4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4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4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4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4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400" b="1" i="0" u="none" strike="noStrike" dirty="0">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4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4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4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4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4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4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4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4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4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4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4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4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12</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697218928"/>
              </p:ext>
            </p:extLst>
          </p:nvPr>
        </p:nvGraphicFramePr>
        <p:xfrm>
          <a:off x="1295400" y="1064350"/>
          <a:ext cx="10083798" cy="5241214"/>
        </p:xfrm>
        <a:graphic>
          <a:graphicData uri="http://schemas.openxmlformats.org/drawingml/2006/table">
            <a:tbl>
              <a:tblPr/>
              <a:tblGrid>
                <a:gridCol w="2163002">
                  <a:extLst>
                    <a:ext uri="{9D8B030D-6E8A-4147-A177-3AD203B41FA5}">
                      <a16:colId xmlns:a16="http://schemas.microsoft.com/office/drawing/2014/main" val="1017605872"/>
                    </a:ext>
                  </a:extLst>
                </a:gridCol>
                <a:gridCol w="1127522">
                  <a:extLst>
                    <a:ext uri="{9D8B030D-6E8A-4147-A177-3AD203B41FA5}">
                      <a16:colId xmlns:a16="http://schemas.microsoft.com/office/drawing/2014/main" val="3915726091"/>
                    </a:ext>
                  </a:extLst>
                </a:gridCol>
                <a:gridCol w="1127522">
                  <a:extLst>
                    <a:ext uri="{9D8B030D-6E8A-4147-A177-3AD203B41FA5}">
                      <a16:colId xmlns:a16="http://schemas.microsoft.com/office/drawing/2014/main" val="2370362875"/>
                    </a:ext>
                  </a:extLst>
                </a:gridCol>
                <a:gridCol w="1097878">
                  <a:extLst>
                    <a:ext uri="{9D8B030D-6E8A-4147-A177-3AD203B41FA5}">
                      <a16:colId xmlns:a16="http://schemas.microsoft.com/office/drawing/2014/main" val="1128969494"/>
                    </a:ext>
                  </a:extLst>
                </a:gridCol>
                <a:gridCol w="1120422">
                  <a:extLst>
                    <a:ext uri="{9D8B030D-6E8A-4147-A177-3AD203B41FA5}">
                      <a16:colId xmlns:a16="http://schemas.microsoft.com/office/drawing/2014/main" val="2622098525"/>
                    </a:ext>
                  </a:extLst>
                </a:gridCol>
                <a:gridCol w="1120422">
                  <a:extLst>
                    <a:ext uri="{9D8B030D-6E8A-4147-A177-3AD203B41FA5}">
                      <a16:colId xmlns:a16="http://schemas.microsoft.com/office/drawing/2014/main" val="3169467728"/>
                    </a:ext>
                  </a:extLst>
                </a:gridCol>
                <a:gridCol w="1034235">
                  <a:extLst>
                    <a:ext uri="{9D8B030D-6E8A-4147-A177-3AD203B41FA5}">
                      <a16:colId xmlns:a16="http://schemas.microsoft.com/office/drawing/2014/main" val="501320270"/>
                    </a:ext>
                  </a:extLst>
                </a:gridCol>
                <a:gridCol w="1292795">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November 2018</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13</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984613026"/>
              </p:ext>
            </p:extLst>
          </p:nvPr>
        </p:nvGraphicFramePr>
        <p:xfrm>
          <a:off x="1219200" y="762002"/>
          <a:ext cx="9906000" cy="5751027"/>
        </p:xfrm>
        <a:graphic>
          <a:graphicData uri="http://schemas.openxmlformats.org/drawingml/2006/table">
            <a:tbl>
              <a:tblPr/>
              <a:tblGrid>
                <a:gridCol w="3215808">
                  <a:extLst>
                    <a:ext uri="{9D8B030D-6E8A-4147-A177-3AD203B41FA5}">
                      <a16:colId xmlns:a16="http://schemas.microsoft.com/office/drawing/2014/main" val="20000"/>
                    </a:ext>
                  </a:extLst>
                </a:gridCol>
                <a:gridCol w="1241190">
                  <a:extLst>
                    <a:ext uri="{9D8B030D-6E8A-4147-A177-3AD203B41FA5}">
                      <a16:colId xmlns:a16="http://schemas.microsoft.com/office/drawing/2014/main" val="20001"/>
                    </a:ext>
                  </a:extLst>
                </a:gridCol>
                <a:gridCol w="1354022">
                  <a:extLst>
                    <a:ext uri="{9D8B030D-6E8A-4147-A177-3AD203B41FA5}">
                      <a16:colId xmlns:a16="http://schemas.microsoft.com/office/drawing/2014/main" val="20002"/>
                    </a:ext>
                  </a:extLst>
                </a:gridCol>
                <a:gridCol w="1297605">
                  <a:extLst>
                    <a:ext uri="{9D8B030D-6E8A-4147-A177-3AD203B41FA5}">
                      <a16:colId xmlns:a16="http://schemas.microsoft.com/office/drawing/2014/main" val="20003"/>
                    </a:ext>
                  </a:extLst>
                </a:gridCol>
                <a:gridCol w="1485664">
                  <a:extLst>
                    <a:ext uri="{9D8B030D-6E8A-4147-A177-3AD203B41FA5}">
                      <a16:colId xmlns:a16="http://schemas.microsoft.com/office/drawing/2014/main" val="20004"/>
                    </a:ext>
                  </a:extLst>
                </a:gridCol>
                <a:gridCol w="1311711">
                  <a:extLst>
                    <a:ext uri="{9D8B030D-6E8A-4147-A177-3AD203B41FA5}">
                      <a16:colId xmlns:a16="http://schemas.microsoft.com/office/drawing/2014/main" val="20005"/>
                    </a:ext>
                  </a:extLst>
                </a:gridCol>
              </a:tblGrid>
              <a:tr h="310988">
                <a:tc gridSpan="6">
                  <a:txBody>
                    <a:bodyPr/>
                    <a:lstStyle/>
                    <a:p>
                      <a:pPr algn="ctr" fontAlgn="b"/>
                      <a:r>
                        <a:rPr lang="en-US" sz="28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6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6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2014-01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2014-09 </a:t>
                      </a:r>
                      <a:br>
                        <a:rPr lang="en-US" sz="1600" b="1" i="0" u="none" strike="noStrike">
                          <a:effectLst/>
                          <a:latin typeface="Arial" panose="020B0604020202020204" pitchFamily="34" charset="0"/>
                        </a:rPr>
                      </a:br>
                      <a:r>
                        <a:rPr lang="en-US" sz="16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6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6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6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4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4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4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4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4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4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4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4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4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4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4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4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4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November 2018 Treasurer report for the Joint 802.11/.15 Wireless funds</a:t>
            </a:r>
          </a:p>
          <a:p>
            <a:endParaRPr lang="en-GB" dirty="0"/>
          </a:p>
          <a:p>
            <a:r>
              <a:rPr lang="en-GB" dirty="0"/>
              <a:t>Also reported in 802.15 doc: </a:t>
            </a:r>
            <a:r>
              <a:rPr lang="en-US" dirty="0"/>
              <a:t>15-18/0507r0</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November 2018</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2</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November 2018</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929218" y="1020763"/>
            <a:ext cx="10460566" cy="5416868"/>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15-18/</a:t>
            </a:r>
            <a:r>
              <a:rPr lang="en-US" sz="1800" b="1" dirty="0">
                <a:solidFill>
                  <a:schemeClr val="tx1"/>
                </a:solidFill>
              </a:rPr>
              <a:t>0507</a:t>
            </a:r>
            <a:r>
              <a:rPr lang="en-US" altLang="ko-KR" sz="1800" b="1" dirty="0">
                <a:solidFill>
                  <a:schemeClr val="tx1"/>
                </a:solidFill>
                <a:ea typeface="굴림" pitchFamily="50" charset="-127"/>
              </a:rPr>
              <a:t>r0</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Nov 2018 – Bangkok</a:t>
            </a:r>
          </a:p>
          <a:p>
            <a:r>
              <a:rPr lang="en-US" altLang="ko-KR" sz="1800" b="1" dirty="0">
                <a:solidFill>
                  <a:schemeClr val="tx1"/>
                </a:solidFill>
                <a:ea typeface="굴림" pitchFamily="50" charset="-127"/>
              </a:rPr>
              <a:t>Date Submitted: 10 November 2018</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11-18/1705</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2018</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6" name="Table 5">
            <a:extLst>
              <a:ext uri="{FF2B5EF4-FFF2-40B4-BE49-F238E27FC236}">
                <a16:creationId xmlns:a16="http://schemas.microsoft.com/office/drawing/2014/main" id="{2E528A79-F5F2-443E-BE9E-F29BA66689B6}"/>
              </a:ext>
            </a:extLst>
          </p:cNvPr>
          <p:cNvGraphicFramePr>
            <a:graphicFrameLocks noGrp="1"/>
          </p:cNvGraphicFramePr>
          <p:nvPr>
            <p:extLst>
              <p:ext uri="{D42A27DB-BD31-4B8C-83A1-F6EECF244321}">
                <p14:modId xmlns:p14="http://schemas.microsoft.com/office/powerpoint/2010/main" val="212403069"/>
              </p:ext>
            </p:extLst>
          </p:nvPr>
        </p:nvGraphicFramePr>
        <p:xfrm>
          <a:off x="929218" y="914400"/>
          <a:ext cx="8824382" cy="5410199"/>
        </p:xfrm>
        <a:graphic>
          <a:graphicData uri="http://schemas.openxmlformats.org/drawingml/2006/table">
            <a:tbl>
              <a:tblPr/>
              <a:tblGrid>
                <a:gridCol w="6305919">
                  <a:extLst>
                    <a:ext uri="{9D8B030D-6E8A-4147-A177-3AD203B41FA5}">
                      <a16:colId xmlns:a16="http://schemas.microsoft.com/office/drawing/2014/main" val="1860306366"/>
                    </a:ext>
                  </a:extLst>
                </a:gridCol>
                <a:gridCol w="2518463">
                  <a:extLst>
                    <a:ext uri="{9D8B030D-6E8A-4147-A177-3AD203B41FA5}">
                      <a16:colId xmlns:a16="http://schemas.microsoft.com/office/drawing/2014/main" val="2581547357"/>
                    </a:ext>
                  </a:extLst>
                </a:gridCol>
              </a:tblGrid>
              <a:tr h="382346">
                <a:tc gridSpan="2">
                  <a:txBody>
                    <a:bodyPr/>
                    <a:lstStyle/>
                    <a:p>
                      <a:pPr algn="ctr" fontAlgn="b"/>
                      <a:r>
                        <a:rPr lang="en-US" sz="24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709798663"/>
                  </a:ext>
                </a:extLst>
              </a:tr>
              <a:tr h="382346">
                <a:tc gridSpan="2">
                  <a:txBody>
                    <a:bodyPr/>
                    <a:lstStyle/>
                    <a:p>
                      <a:pPr algn="ctr" fontAlgn="b"/>
                      <a:r>
                        <a:rPr lang="en-US" sz="2400" b="1" i="0" u="none" strike="noStrike" dirty="0">
                          <a:effectLst/>
                          <a:latin typeface="Arial" panose="020B0604020202020204" pitchFamily="34" charset="0"/>
                        </a:rPr>
                        <a:t>31-Oct-18</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233671950"/>
                  </a:ext>
                </a:extLst>
              </a:tr>
              <a:tr h="334553">
                <a:tc>
                  <a:txBody>
                    <a:bodyPr/>
                    <a:lstStyle/>
                    <a:p>
                      <a:pPr algn="l" fontAlgn="b"/>
                      <a:r>
                        <a:rPr lang="en-US" sz="2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4211142595"/>
                  </a:ext>
                </a:extLst>
              </a:tr>
              <a:tr h="334553">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151674929"/>
                  </a:ext>
                </a:extLst>
              </a:tr>
              <a:tr h="334553">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06303897"/>
                  </a:ext>
                </a:extLst>
              </a:tr>
              <a:tr h="334553">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678681037"/>
                  </a:ext>
                </a:extLst>
              </a:tr>
              <a:tr h="321808">
                <a:tc>
                  <a:txBody>
                    <a:bodyPr/>
                    <a:lstStyle/>
                    <a:p>
                      <a:pPr algn="l" fontAlgn="b"/>
                      <a:r>
                        <a:rPr lang="en-US" sz="20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$505,395.23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821070725"/>
                  </a:ext>
                </a:extLst>
              </a:tr>
              <a:tr h="334553">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$505,395.23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951881656"/>
                  </a:ext>
                </a:extLst>
              </a:tr>
              <a:tr h="334553">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$505,395.23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885894493"/>
                  </a:ext>
                </a:extLst>
              </a:tr>
              <a:tr h="334553">
                <a:tc>
                  <a:txBody>
                    <a:bodyPr/>
                    <a:lstStyle/>
                    <a:p>
                      <a:pPr algn="l" fontAlgn="ctr"/>
                      <a:r>
                        <a:rPr lang="en-US" sz="2000" b="1" i="0" u="none" strike="noStrike">
                          <a:solidFill>
                            <a:srgbClr val="000000"/>
                          </a:solidFill>
                          <a:effectLst/>
                          <a:latin typeface="Arial" panose="020B0604020202020204" pitchFamily="34" charset="0"/>
                        </a:rPr>
                        <a:t>Total ASSETS</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panose="020B0604020202020204" pitchFamily="34" charset="0"/>
                        </a:rPr>
                        <a:t>$505,395.23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333453196"/>
                  </a:ext>
                </a:extLst>
              </a:tr>
              <a:tr h="334553">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57315368"/>
                  </a:ext>
                </a:extLst>
              </a:tr>
              <a:tr h="334553">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996785332"/>
                  </a:ext>
                </a:extLst>
              </a:tr>
              <a:tr h="32180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$706,628.20 </a:t>
                      </a:r>
                    </a:p>
                  </a:txBody>
                  <a:tcPr marL="9525" marR="9525" marT="9525" marB="0" anchor="ctr">
                    <a:lnL>
                      <a:noFill/>
                    </a:lnL>
                    <a:lnR>
                      <a:noFill/>
                    </a:lnR>
                    <a:lnT>
                      <a:noFill/>
                    </a:lnT>
                    <a:lnB>
                      <a:noFill/>
                    </a:lnB>
                  </a:tcPr>
                </a:tc>
                <a:extLst>
                  <a:ext uri="{0D108BD9-81ED-4DB2-BD59-A6C34878D82A}">
                    <a16:rowId xmlns:a16="http://schemas.microsoft.com/office/drawing/2014/main" val="4028161551"/>
                  </a:ext>
                </a:extLst>
              </a:tr>
              <a:tr h="32180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($201,232.97)</a:t>
                      </a: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547946325"/>
                  </a:ext>
                </a:extLst>
              </a:tr>
              <a:tr h="334553">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2000" b="1" i="0" u="none" strike="noStrike">
                          <a:solidFill>
                            <a:srgbClr val="000000"/>
                          </a:solidFill>
                          <a:effectLst/>
                          <a:latin typeface="Arial" panose="020B0604020202020204" pitchFamily="34" charset="0"/>
                        </a:rPr>
                        <a:t>$505,395.23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4157652668"/>
                  </a:ext>
                </a:extLst>
              </a:tr>
              <a:tr h="334553">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$505,395.23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415690434"/>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September 2018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61827881"/>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1600198">
                  <a:extLst>
                    <a:ext uri="{9D8B030D-6E8A-4147-A177-3AD203B41FA5}">
                      <a16:colId xmlns:a16="http://schemas.microsoft.com/office/drawing/2014/main" val="1907650667"/>
                    </a:ext>
                  </a:extLst>
                </a:gridCol>
                <a:gridCol w="76200">
                  <a:extLst>
                    <a:ext uri="{9D8B030D-6E8A-4147-A177-3AD203B41FA5}">
                      <a16:colId xmlns:a16="http://schemas.microsoft.com/office/drawing/2014/main" val="3120063342"/>
                    </a:ext>
                  </a:extLst>
                </a:gridCol>
                <a:gridCol w="1752600">
                  <a:extLst>
                    <a:ext uri="{9D8B030D-6E8A-4147-A177-3AD203B41FA5}">
                      <a16:colId xmlns:a16="http://schemas.microsoft.com/office/drawing/2014/main" val="1611167362"/>
                    </a:ext>
                  </a:extLst>
                </a:gridCol>
                <a:gridCol w="1244600">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lvl="0" algn="ctr" rtl="0" fontAlgn="ctr"/>
                      <a:r>
                        <a:rPr lang="en-US" sz="1600" u="none" strike="noStrike" dirty="0">
                          <a:effectLst/>
                          <a:latin typeface="+mn-lt"/>
                        </a:rPr>
                        <a:t>7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r>
                        <a:rPr lang="en-US" sz="1600" b="0" i="0" u="none" strike="noStrike" dirty="0">
                          <a:solidFill>
                            <a:srgbClr val="000000"/>
                          </a:solidFill>
                          <a:effectLst/>
                          <a:latin typeface="+mn-lt"/>
                        </a:rPr>
                        <a:t>29 Aug</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r>
                        <a:rPr lang="en-US" sz="1800" b="0" i="0" u="none" strike="noStrike" dirty="0">
                          <a:solidFill>
                            <a:srgbClr val="000000"/>
                          </a:solidFill>
                          <a:effectLst/>
                          <a:latin typeface="+mn-lt"/>
                        </a:rPr>
                        <a:t>31 Oct</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lvl="0" algn="ct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r>
                        <a:rPr lang="en-US" sz="1600" b="0" i="0" u="none" strike="noStrike" dirty="0">
                          <a:solidFill>
                            <a:srgbClr val="000000"/>
                          </a:solidFill>
                          <a:effectLst/>
                          <a:latin typeface="+mn-lt"/>
                        </a:rPr>
                        <a:t>Draft Budget</a:t>
                      </a: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r>
                        <a:rPr lang="en-US" sz="1800" b="0" i="0" u="none" strike="noStrike" dirty="0">
                          <a:solidFill>
                            <a:srgbClr val="000000"/>
                          </a:solidFill>
                          <a:effectLst/>
                          <a:latin typeface="+mn-lt"/>
                        </a:rPr>
                        <a:t>Actuals</a:t>
                      </a: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$212,000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184,450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$204,100.00</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24,500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28,000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$ 29,898.48</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$212,450</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Arial" panose="020B0604020202020204" pitchFamily="34" charset="0"/>
                        </a:rPr>
                        <a:t>$233,998.48</a:t>
                      </a: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ctr" fontAlgn="b"/>
                      <a:endParaRPr lang="en-US" sz="1800" b="0" i="0" u="none" strike="noStrike" dirty="0">
                        <a:effectLst/>
                        <a:latin typeface="+mn-lt"/>
                      </a:endParaRPr>
                    </a:p>
                  </a:txBody>
                  <a:tcPr marL="7944" marR="7944" marT="7944" marB="0" anchor="b">
                    <a:solidFill>
                      <a:schemeClr val="bg1"/>
                    </a:solidFill>
                  </a:tcPr>
                </a:tc>
                <a:tc>
                  <a:txBody>
                    <a:bodyPr/>
                    <a:lstStyle/>
                    <a:p>
                      <a:pPr algn="r" fontAlgn="ct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$23,285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21,1825</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20,418.26</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$9,540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8,300.25</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9,532.48</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$46,000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43,760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45,651.01</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105,000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$109,462.83</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$36,600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36,600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32,417.75</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$23,450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23,859.22</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5,000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4,203.49</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$7,050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6,050</a:t>
                      </a: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0" i="0" u="none" strike="noStrike" dirty="0">
                          <a:solidFill>
                            <a:srgbClr val="000000"/>
                          </a:solidFill>
                          <a:effectLst/>
                          <a:latin typeface="Arial" panose="020B0604020202020204" pitchFamily="34" charset="0"/>
                        </a:rPr>
                        <a:t>$    6,792.03</a:t>
                      </a: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$245,925 </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FF0000"/>
                          </a:solidFill>
                          <a:effectLst/>
                          <a:latin typeface="+mn-lt"/>
                        </a:rPr>
                        <a:t>247,535.25</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r>
                        <a:rPr lang="en-US" sz="1600" b="1" i="0" u="none" strike="noStrike" dirty="0">
                          <a:solidFill>
                            <a:srgbClr val="C00000"/>
                          </a:solidFill>
                          <a:effectLst/>
                          <a:latin typeface="Arial" panose="020B0604020202020204" pitchFamily="34" charset="0"/>
                        </a:rPr>
                        <a:t>$252,337.07</a:t>
                      </a: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solidFill>
                            <a:srgbClr val="C00000"/>
                          </a:solidFill>
                          <a:effectLst/>
                          <a:latin typeface="+mn-lt"/>
                        </a:rPr>
                        <a:t>($9,425)</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C00000"/>
                          </a:solidFill>
                          <a:effectLst/>
                          <a:latin typeface="+mn-lt"/>
                        </a:rPr>
                        <a:t>($35,085.25)</a:t>
                      </a:r>
                    </a:p>
                  </a:txBody>
                  <a:tcPr marL="7944" marR="7944" marT="7944" marB="0" anchor="b">
                    <a:solidFill>
                      <a:schemeClr val="bg1"/>
                    </a:solidFill>
                  </a:tcPr>
                </a:tc>
                <a:tc>
                  <a:txBody>
                    <a:bodyPr/>
                    <a:lstStyle/>
                    <a:p>
                      <a:pPr algn="ct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fontAlgn="ctr"/>
                      <a:r>
                        <a:rPr lang="en-US" sz="1600" b="1" i="0" u="none" strike="noStrike" dirty="0">
                          <a:solidFill>
                            <a:srgbClr val="C00000"/>
                          </a:solidFill>
                          <a:effectLst/>
                          <a:latin typeface="Arial" panose="020B0604020202020204" pitchFamily="34" charset="0"/>
                        </a:rPr>
                        <a:t>($18,338.59)</a:t>
                      </a:r>
                    </a:p>
                  </a:txBody>
                  <a:tcPr marL="6042" marR="6042" marT="6042" marB="0" anchor="ctr">
                    <a:solidFill>
                      <a:schemeClr val="bg1"/>
                    </a:solidFill>
                  </a:tcPr>
                </a:tc>
                <a:tc>
                  <a:txBody>
                    <a:bodyPr/>
                    <a:lstStyle/>
                    <a:p>
                      <a:pPr algn="ctr" rtl="0" fontAlgn="b"/>
                      <a:endParaRPr lang="en-US" sz="1600" b="1" i="0" u="none" strike="noStrike" dirty="0">
                        <a:solidFill>
                          <a:srgbClr val="FF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000000"/>
                          </a:solidFill>
                          <a:effectLst/>
                          <a:latin typeface="+mn-lt"/>
                        </a:rPr>
                        <a:t>268</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283</a:t>
                      </a: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solidFill>
                            <a:srgbClr val="C00000"/>
                          </a:solidFill>
                          <a:effectLst/>
                          <a:latin typeface="+mn-lt"/>
                        </a:rPr>
                        <a:t>$819.75 </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r>
                        <a:rPr lang="en-US" sz="1600" b="0" i="0" u="none" strike="noStrike" dirty="0">
                          <a:solidFill>
                            <a:srgbClr val="C00000"/>
                          </a:solidFill>
                          <a:effectLst/>
                          <a:latin typeface="+mn-lt"/>
                        </a:rPr>
                        <a:t>$923.64</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1" i="0" u="none" strike="noStrike" dirty="0">
                          <a:solidFill>
                            <a:srgbClr val="C00000"/>
                          </a:solidFill>
                          <a:effectLst/>
                          <a:latin typeface="+mn-lt"/>
                        </a:rPr>
                        <a:t>$891.65</a:t>
                      </a: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November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582496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St. Louis, January 2019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26637706"/>
              </p:ext>
            </p:extLst>
          </p:nvPr>
        </p:nvGraphicFramePr>
        <p:xfrm>
          <a:off x="1752602" y="1298576"/>
          <a:ext cx="9626598" cy="5141643"/>
        </p:xfrm>
        <a:graphic>
          <a:graphicData uri="http://schemas.openxmlformats.org/drawingml/2006/table">
            <a:tbl>
              <a:tblPr>
                <a:tableStyleId>{5C22544A-7EE6-4342-B048-85BDC9FD1C3A}</a:tableStyleId>
              </a:tblPr>
              <a:tblGrid>
                <a:gridCol w="66697">
                  <a:extLst>
                    <a:ext uri="{9D8B030D-6E8A-4147-A177-3AD203B41FA5}">
                      <a16:colId xmlns:a16="http://schemas.microsoft.com/office/drawing/2014/main" val="1492724085"/>
                    </a:ext>
                  </a:extLst>
                </a:gridCol>
                <a:gridCol w="1393226">
                  <a:extLst>
                    <a:ext uri="{9D8B030D-6E8A-4147-A177-3AD203B41FA5}">
                      <a16:colId xmlns:a16="http://schemas.microsoft.com/office/drawing/2014/main" val="2146102883"/>
                    </a:ext>
                  </a:extLst>
                </a:gridCol>
                <a:gridCol w="2350077">
                  <a:extLst>
                    <a:ext uri="{9D8B030D-6E8A-4147-A177-3AD203B41FA5}">
                      <a16:colId xmlns:a16="http://schemas.microsoft.com/office/drawing/2014/main" val="3842858102"/>
                    </a:ext>
                  </a:extLst>
                </a:gridCol>
                <a:gridCol w="1143000">
                  <a:extLst>
                    <a:ext uri="{9D8B030D-6E8A-4147-A177-3AD203B41FA5}">
                      <a16:colId xmlns:a16="http://schemas.microsoft.com/office/drawing/2014/main" val="2558456303"/>
                    </a:ext>
                  </a:extLst>
                </a:gridCol>
                <a:gridCol w="1600198">
                  <a:extLst>
                    <a:ext uri="{9D8B030D-6E8A-4147-A177-3AD203B41FA5}">
                      <a16:colId xmlns:a16="http://schemas.microsoft.com/office/drawing/2014/main" val="1907650667"/>
                    </a:ext>
                  </a:extLst>
                </a:gridCol>
                <a:gridCol w="76200">
                  <a:extLst>
                    <a:ext uri="{9D8B030D-6E8A-4147-A177-3AD203B41FA5}">
                      <a16:colId xmlns:a16="http://schemas.microsoft.com/office/drawing/2014/main" val="3120063342"/>
                    </a:ext>
                  </a:extLst>
                </a:gridCol>
                <a:gridCol w="1752600">
                  <a:extLst>
                    <a:ext uri="{9D8B030D-6E8A-4147-A177-3AD203B41FA5}">
                      <a16:colId xmlns:a16="http://schemas.microsoft.com/office/drawing/2014/main" val="1611167362"/>
                    </a:ext>
                  </a:extLst>
                </a:gridCol>
                <a:gridCol w="1244600">
                  <a:extLst>
                    <a:ext uri="{9D8B030D-6E8A-4147-A177-3AD203B41FA5}">
                      <a16:colId xmlns:a16="http://schemas.microsoft.com/office/drawing/2014/main" val="81847459"/>
                    </a:ext>
                  </a:extLst>
                </a:gridCol>
              </a:tblGrid>
              <a:tr h="295503">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lvl="0" algn="ctr" rtl="0" fontAlgn="ctr"/>
                      <a:r>
                        <a:rPr lang="en-US" sz="1600" u="none" strike="noStrike" dirty="0">
                          <a:effectLst/>
                          <a:latin typeface="+mn-lt"/>
                        </a:rPr>
                        <a:t>31 Oct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endParaRPr lang="en-US" sz="18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3175659972"/>
                  </a:ext>
                </a:extLst>
              </a:tr>
              <a:tr h="302525">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lvl="0" algn="ct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lvl="1" algn="ctr" rtl="0" fontAlgn="ctr"/>
                      <a:endParaRPr lang="en-US" sz="18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extLst>
                  <a:ext uri="{0D108BD9-81ED-4DB2-BD59-A6C34878D82A}">
                    <a16:rowId xmlns:a16="http://schemas.microsoft.com/office/drawing/2014/main" val="205415436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$205,500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7205572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23,250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70919663"/>
                  </a:ext>
                </a:extLst>
              </a:tr>
              <a:tr h="319162">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$228,750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701567438"/>
                  </a:ext>
                </a:extLst>
              </a:tr>
              <a:tr h="346957">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ctr" fontAlgn="b"/>
                      <a:endParaRPr lang="en-US" sz="1800" b="0" i="0" u="none" strike="noStrike" dirty="0">
                        <a:effectLst/>
                        <a:latin typeface="+mn-lt"/>
                      </a:endParaRPr>
                    </a:p>
                  </a:txBody>
                  <a:tcPr marL="7944" marR="7944" marT="7944" marB="0" anchor="b">
                    <a:solidFill>
                      <a:schemeClr val="bg1"/>
                    </a:solidFill>
                  </a:tcPr>
                </a:tc>
                <a:tc>
                  <a:txBody>
                    <a:bodyPr/>
                    <a:lstStyle/>
                    <a:p>
                      <a:pPr algn="r" fontAlgn="ctr"/>
                      <a:endParaRPr lang="en-US" sz="1600" b="1"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$21,750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79674691"/>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$9,658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500910061"/>
                  </a:ext>
                </a:extLst>
              </a:tr>
              <a:tr h="276964">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$43,000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150951533"/>
                  </a:ext>
                </a:extLst>
              </a:tr>
              <a:tr h="276964">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$112,000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865418888"/>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$37,600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41788542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923486152"/>
                  </a:ext>
                </a:extLst>
              </a:tr>
              <a:tr h="276964">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891500556"/>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$6,250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0" i="0" u="none" strike="noStrike" dirty="0">
                        <a:solidFill>
                          <a:srgbClr val="0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219182295"/>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$259,158 </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FF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fontAlgn="ctr"/>
                      <a:endParaRPr lang="en-US" sz="1600" b="1" i="0" u="none" strike="noStrike" dirty="0">
                        <a:solidFill>
                          <a:srgbClr val="C00000"/>
                        </a:solidFill>
                        <a:effectLst/>
                        <a:latin typeface="Arial" panose="020B0604020202020204" pitchFamily="34" charset="0"/>
                      </a:endParaRPr>
                    </a:p>
                  </a:txBody>
                  <a:tcPr marL="6042" marR="6042" marT="6042" marB="0" anchor="ctr">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887880850"/>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solidFill>
                            <a:srgbClr val="C00000"/>
                          </a:solidFill>
                          <a:effectLst/>
                          <a:latin typeface="+mn-lt"/>
                        </a:rPr>
                        <a:t>($30,408)</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fontAlgn="ctr"/>
                      <a:endParaRPr lang="en-US" sz="1600" b="1" i="0" u="none" strike="noStrike" dirty="0">
                        <a:solidFill>
                          <a:srgbClr val="C00000"/>
                        </a:solidFill>
                        <a:effectLst/>
                        <a:latin typeface="Arial" panose="020B0604020202020204" pitchFamily="34" charset="0"/>
                      </a:endParaRPr>
                    </a:p>
                  </a:txBody>
                  <a:tcPr marL="6042" marR="6042" marT="6042" marB="0" anchor="ctr">
                    <a:solidFill>
                      <a:schemeClr val="bg1"/>
                    </a:solidFill>
                  </a:tcPr>
                </a:tc>
                <a:tc>
                  <a:txBody>
                    <a:bodyPr/>
                    <a:lstStyle/>
                    <a:p>
                      <a:pPr algn="ctr" rtl="0" fontAlgn="b"/>
                      <a:endParaRPr lang="en-US" sz="1600" b="1" i="0" u="none" strike="noStrike" dirty="0">
                        <a:solidFill>
                          <a:srgbClr val="FF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2937632602"/>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1399707554"/>
                  </a:ext>
                </a:extLst>
              </a:tr>
              <a:tr h="276964">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solidFill>
                            <a:srgbClr val="C00000"/>
                          </a:solidFill>
                          <a:effectLst/>
                          <a:latin typeface="+mn-lt"/>
                        </a:rPr>
                        <a:t>$863.86 </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endParaRPr lang="en-US" sz="1600" b="0"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November 2018</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3447823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November 2018</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7</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812800" y="1068199"/>
            <a:ext cx="3530600" cy="5464702"/>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300" dirty="0"/>
              <a:t>2003</a:t>
            </a:r>
          </a:p>
          <a:p>
            <a:pPr marL="454025" lvl="1" indent="-112713" defTabSz="914400" eaLnBrk="1" hangingPunct="1">
              <a:lnSpc>
                <a:spcPct val="90000"/>
              </a:lnSpc>
              <a:tabLst>
                <a:tab pos="7372350" algn="r"/>
              </a:tabLst>
            </a:pPr>
            <a:r>
              <a:rPr lang="en-US" sz="1300" dirty="0"/>
              <a:t> 420 - Ft. Lauderdale ($47,287 - $42,118)</a:t>
            </a:r>
          </a:p>
          <a:p>
            <a:pPr marL="454025" lvl="1" indent="-112713" defTabSz="914400" eaLnBrk="1" hangingPunct="1">
              <a:lnSpc>
                <a:spcPct val="90000"/>
              </a:lnSpc>
              <a:tabLst>
                <a:tab pos="7372350" algn="r"/>
              </a:tabLst>
            </a:pPr>
            <a:r>
              <a:rPr lang="en-US" sz="1300" dirty="0"/>
              <a:t> 561 - DFW ($72,916 - $78,354)</a:t>
            </a:r>
          </a:p>
          <a:p>
            <a:pPr marL="454025" lvl="1" indent="-112713" defTabSz="914400" eaLnBrk="1" hangingPunct="1">
              <a:lnSpc>
                <a:spcPct val="90000"/>
              </a:lnSpc>
              <a:tabLst>
                <a:tab pos="7372350" algn="r"/>
              </a:tabLst>
            </a:pPr>
            <a:r>
              <a:rPr lang="en-US" sz="1300" dirty="0"/>
              <a:t> 491 - Singapore ($22,077 - </a:t>
            </a:r>
            <a:r>
              <a:rPr lang="en-US" sz="1300" dirty="0">
                <a:solidFill>
                  <a:srgbClr val="FF0000"/>
                </a:solidFill>
              </a:rPr>
              <a:t>$32,319</a:t>
            </a:r>
            <a:r>
              <a:rPr lang="en-US" sz="1300" dirty="0"/>
              <a:t>)</a:t>
            </a:r>
          </a:p>
          <a:p>
            <a:pPr marL="227013" indent="-227013" defTabSz="914400" eaLnBrk="1" hangingPunct="1">
              <a:lnSpc>
                <a:spcPct val="90000"/>
              </a:lnSpc>
              <a:tabLst>
                <a:tab pos="7372350" algn="r"/>
              </a:tabLst>
            </a:pPr>
            <a:r>
              <a:rPr lang="en-US" sz="1300" dirty="0"/>
              <a:t>2004</a:t>
            </a:r>
          </a:p>
          <a:p>
            <a:pPr marL="454025" lvl="1" indent="-112713" defTabSz="914400" eaLnBrk="1" hangingPunct="1">
              <a:lnSpc>
                <a:spcPct val="90000"/>
              </a:lnSpc>
              <a:tabLst>
                <a:tab pos="7372350" algn="r"/>
              </a:tabLst>
            </a:pPr>
            <a:r>
              <a:rPr lang="en-US" sz="1300" dirty="0"/>
              <a:t> 650 - Garden Grove ( $13, 250 - $82,735)</a:t>
            </a:r>
          </a:p>
          <a:p>
            <a:pPr marL="454025" lvl="1" indent="-112713" defTabSz="914400" eaLnBrk="1" hangingPunct="1">
              <a:lnSpc>
                <a:spcPct val="90000"/>
              </a:lnSpc>
              <a:tabLst>
                <a:tab pos="7372350" algn="r"/>
              </a:tabLst>
            </a:pPr>
            <a:r>
              <a:rPr lang="en-US" sz="1300" dirty="0"/>
              <a:t> 714 - Berlin (</a:t>
            </a:r>
            <a:r>
              <a:rPr lang="en-US" sz="1300" dirty="0">
                <a:solidFill>
                  <a:srgbClr val="FF0000"/>
                </a:solidFill>
              </a:rPr>
              <a:t>$25, 914</a:t>
            </a:r>
            <a:r>
              <a:rPr lang="en-US" sz="1300" dirty="0"/>
              <a:t> - $41,257)</a:t>
            </a:r>
          </a:p>
          <a:p>
            <a:pPr marL="227013" indent="-227013" defTabSz="914400" eaLnBrk="1" hangingPunct="1">
              <a:lnSpc>
                <a:spcPct val="90000"/>
              </a:lnSpc>
              <a:tabLst>
                <a:tab pos="7372350" algn="r"/>
              </a:tabLst>
            </a:pPr>
            <a:r>
              <a:rPr lang="en-US" sz="1300" dirty="0"/>
              <a:t>2005</a:t>
            </a:r>
          </a:p>
          <a:p>
            <a:pPr marL="454025" lvl="1" indent="-112713" defTabSz="914400" eaLnBrk="1" hangingPunct="1">
              <a:lnSpc>
                <a:spcPct val="90000"/>
              </a:lnSpc>
              <a:tabLst>
                <a:tab pos="7372350" algn="r"/>
              </a:tabLst>
            </a:pPr>
            <a:r>
              <a:rPr lang="en-US" sz="1300" dirty="0"/>
              <a:t> 802 - Monterey ($11,858 - $63,183)</a:t>
            </a:r>
          </a:p>
          <a:p>
            <a:pPr marL="454025" lvl="1" indent="-112713" defTabSz="914400" eaLnBrk="1" hangingPunct="1">
              <a:lnSpc>
                <a:spcPct val="90000"/>
              </a:lnSpc>
              <a:tabLst>
                <a:tab pos="7372350" algn="r"/>
              </a:tabLst>
            </a:pPr>
            <a:r>
              <a:rPr lang="en-US" sz="1300" dirty="0"/>
              <a:t> 523 - Cairns (Australia) (</a:t>
            </a:r>
            <a:r>
              <a:rPr lang="en-US" sz="1300" dirty="0">
                <a:solidFill>
                  <a:srgbClr val="FF0000"/>
                </a:solidFill>
              </a:rPr>
              <a:t>$60,750 - $51,375</a:t>
            </a:r>
            <a:r>
              <a:rPr lang="en-US" sz="1300" dirty="0"/>
              <a:t>)</a:t>
            </a:r>
          </a:p>
          <a:p>
            <a:pPr marL="454025" lvl="1" indent="-112713" defTabSz="914400" eaLnBrk="1" hangingPunct="1">
              <a:lnSpc>
                <a:spcPct val="90000"/>
              </a:lnSpc>
              <a:tabLst>
                <a:tab pos="7372350" algn="r"/>
              </a:tabLst>
            </a:pPr>
            <a:r>
              <a:rPr lang="en-US" sz="1300" dirty="0"/>
              <a:t> 759 - Garden Grove ($87,772 - $94,114)</a:t>
            </a:r>
          </a:p>
          <a:p>
            <a:pPr marL="227013" indent="-227013" defTabSz="914400" eaLnBrk="1" hangingPunct="1">
              <a:lnSpc>
                <a:spcPct val="90000"/>
              </a:lnSpc>
              <a:tabLst>
                <a:tab pos="7372350" algn="r"/>
              </a:tabLst>
            </a:pPr>
            <a:r>
              <a:rPr lang="en-US" sz="1300" dirty="0"/>
              <a:t>2006</a:t>
            </a:r>
          </a:p>
          <a:p>
            <a:pPr marL="454025" lvl="1" indent="-112713" defTabSz="914400" eaLnBrk="1" hangingPunct="1">
              <a:lnSpc>
                <a:spcPct val="90000"/>
              </a:lnSpc>
              <a:tabLst>
                <a:tab pos="7372350" algn="r"/>
              </a:tabLst>
            </a:pPr>
            <a:r>
              <a:rPr lang="en-US" sz="1300" dirty="0"/>
              <a:t> 740 - Hawaii ($32,272)</a:t>
            </a:r>
          </a:p>
          <a:p>
            <a:pPr marL="454025" lvl="1" indent="-112713" defTabSz="914400" eaLnBrk="1" hangingPunct="1">
              <a:lnSpc>
                <a:spcPct val="90000"/>
              </a:lnSpc>
              <a:tabLst>
                <a:tab pos="7372350" algn="r"/>
              </a:tabLst>
            </a:pPr>
            <a:r>
              <a:rPr lang="en-US" sz="1300" dirty="0"/>
              <a:t> 564 - Jacksonville ($55,163)</a:t>
            </a:r>
          </a:p>
          <a:p>
            <a:pPr marL="454025" lvl="1" indent="-112713" defTabSz="914400" eaLnBrk="1" hangingPunct="1">
              <a:lnSpc>
                <a:spcPct val="90000"/>
              </a:lnSpc>
              <a:tabLst>
                <a:tab pos="7372350" algn="r"/>
              </a:tabLst>
            </a:pPr>
            <a:r>
              <a:rPr lang="en-US" sz="1300" dirty="0"/>
              <a:t> 350 - Melbourne (</a:t>
            </a:r>
            <a:r>
              <a:rPr lang="en-US" sz="1300" dirty="0">
                <a:solidFill>
                  <a:srgbClr val="FF0000"/>
                </a:solidFill>
              </a:rPr>
              <a:t>$38,855 - $23,184</a:t>
            </a:r>
            <a:r>
              <a:rPr lang="en-US" sz="1300" dirty="0"/>
              <a:t>)</a:t>
            </a:r>
          </a:p>
          <a:p>
            <a:pPr marL="227013" indent="-227013" defTabSz="914400" eaLnBrk="1" hangingPunct="1">
              <a:lnSpc>
                <a:spcPct val="90000"/>
              </a:lnSpc>
              <a:tabLst>
                <a:tab pos="7372350" algn="r"/>
              </a:tabLst>
            </a:pPr>
            <a:r>
              <a:rPr lang="en-US" sz="1300" dirty="0"/>
              <a:t>2007</a:t>
            </a:r>
          </a:p>
          <a:p>
            <a:pPr marL="454025" lvl="1" indent="-112713" defTabSz="914400" eaLnBrk="1" hangingPunct="1">
              <a:lnSpc>
                <a:spcPct val="90000"/>
              </a:lnSpc>
              <a:tabLst>
                <a:tab pos="7372350" algn="r"/>
              </a:tabLst>
            </a:pPr>
            <a:r>
              <a:rPr lang="en-US" sz="1300" dirty="0"/>
              <a:t> 478 - Montreal (</a:t>
            </a:r>
            <a:r>
              <a:rPr lang="en-US" sz="1300" dirty="0">
                <a:solidFill>
                  <a:srgbClr val="FF0000"/>
                </a:solidFill>
              </a:rPr>
              <a:t>$750 </a:t>
            </a:r>
            <a:r>
              <a:rPr lang="en-US" sz="1300" dirty="0"/>
              <a:t>- $17,425)</a:t>
            </a:r>
          </a:p>
          <a:p>
            <a:pPr marL="454025" lvl="1" indent="-112713" defTabSz="914400" eaLnBrk="1" hangingPunct="1">
              <a:lnSpc>
                <a:spcPct val="90000"/>
              </a:lnSpc>
              <a:tabLst>
                <a:tab pos="7372350" algn="r"/>
              </a:tabLst>
            </a:pPr>
            <a:r>
              <a:rPr lang="en-US" sz="1300" dirty="0"/>
              <a:t> 439 - Hawaii (</a:t>
            </a:r>
            <a:r>
              <a:rPr lang="en-US" sz="1300" dirty="0">
                <a:solidFill>
                  <a:srgbClr val="FF0000"/>
                </a:solidFill>
              </a:rPr>
              <a:t>$28,200</a:t>
            </a:r>
            <a:r>
              <a:rPr lang="en-US" sz="1300" dirty="0"/>
              <a:t> - $17,720)</a:t>
            </a:r>
          </a:p>
          <a:p>
            <a:pPr marL="227013" indent="-227013" defTabSz="914400" eaLnBrk="1" hangingPunct="1">
              <a:lnSpc>
                <a:spcPct val="90000"/>
              </a:lnSpc>
              <a:tabLst>
                <a:tab pos="7372350" algn="r"/>
              </a:tabLst>
            </a:pPr>
            <a:r>
              <a:rPr lang="en-US" sz="1300" dirty="0"/>
              <a:t>2008</a:t>
            </a:r>
          </a:p>
          <a:p>
            <a:pPr marL="454025" lvl="1" indent="-112713" defTabSz="914400" eaLnBrk="1" hangingPunct="1">
              <a:lnSpc>
                <a:spcPct val="90000"/>
              </a:lnSpc>
              <a:tabLst>
                <a:tab pos="7372350" algn="r"/>
              </a:tabLst>
            </a:pPr>
            <a:r>
              <a:rPr lang="en-US" sz="1300" dirty="0"/>
              <a:t>361 - Taipei (</a:t>
            </a:r>
            <a:r>
              <a:rPr lang="en-US" sz="1300" dirty="0">
                <a:solidFill>
                  <a:srgbClr val="FF0000"/>
                </a:solidFill>
              </a:rPr>
              <a:t>$126,352 - $24,636</a:t>
            </a:r>
            <a:r>
              <a:rPr lang="en-US" sz="1300" dirty="0"/>
              <a:t>)</a:t>
            </a:r>
          </a:p>
          <a:p>
            <a:pPr marL="454025" lvl="1" indent="-112713" defTabSz="914400" eaLnBrk="1" hangingPunct="1">
              <a:lnSpc>
                <a:spcPct val="90000"/>
              </a:lnSpc>
              <a:tabLst>
                <a:tab pos="7372350" algn="r"/>
              </a:tabLst>
            </a:pPr>
            <a:r>
              <a:rPr lang="en-US" sz="1300" dirty="0"/>
              <a:t>402 - Jacksonville ($1,850 - $39,459)</a:t>
            </a:r>
          </a:p>
          <a:p>
            <a:pPr marL="454025" lvl="1" indent="-112713" defTabSz="914400" eaLnBrk="1" hangingPunct="1">
              <a:lnSpc>
                <a:spcPct val="90000"/>
              </a:lnSpc>
              <a:tabLst>
                <a:tab pos="7372350" algn="r"/>
              </a:tabLst>
            </a:pPr>
            <a:r>
              <a:rPr lang="en-US" sz="1300" dirty="0"/>
              <a:t>379 – Hawaii (</a:t>
            </a:r>
            <a:r>
              <a:rPr lang="en-US" sz="1300" dirty="0">
                <a:solidFill>
                  <a:srgbClr val="FF0000"/>
                </a:solidFill>
              </a:rPr>
              <a:t>$13,343 </a:t>
            </a:r>
            <a:r>
              <a:rPr lang="en-US" sz="1300" dirty="0"/>
              <a:t>-</a:t>
            </a:r>
            <a:r>
              <a:rPr lang="en-US" sz="1300" dirty="0">
                <a:solidFill>
                  <a:srgbClr val="FF0000"/>
                </a:solidFill>
              </a:rPr>
              <a:t> </a:t>
            </a:r>
            <a:r>
              <a:rPr lang="en-US" sz="1300" dirty="0"/>
              <a:t>$8,557)</a:t>
            </a:r>
          </a:p>
        </p:txBody>
      </p:sp>
      <p:sp>
        <p:nvSpPr>
          <p:cNvPr id="8200" name="Rectangle 4"/>
          <p:cNvSpPr>
            <a:spLocks noGrp="1" noChangeArrowheads="1"/>
          </p:cNvSpPr>
          <p:nvPr>
            <p:ph type="body" sz="half" idx="4294967295"/>
          </p:nvPr>
        </p:nvSpPr>
        <p:spPr>
          <a:xfrm>
            <a:off x="4195518" y="1028435"/>
            <a:ext cx="3424482"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300" dirty="0"/>
              <a:t>2009</a:t>
            </a:r>
          </a:p>
          <a:p>
            <a:pPr marL="454025" lvl="1" indent="-112713" defTabSz="914400" eaLnBrk="1" hangingPunct="1">
              <a:lnSpc>
                <a:spcPct val="90000"/>
              </a:lnSpc>
              <a:tabLst>
                <a:tab pos="7372350" algn="r"/>
              </a:tabLst>
            </a:pPr>
            <a:r>
              <a:rPr lang="en-US" sz="1300" dirty="0"/>
              <a:t>355 – LA ($4,724 - $9,835)</a:t>
            </a:r>
          </a:p>
          <a:p>
            <a:pPr marL="454025" lvl="1" indent="-112713" defTabSz="914400" eaLnBrk="1" hangingPunct="1">
              <a:lnSpc>
                <a:spcPct val="90000"/>
              </a:lnSpc>
              <a:tabLst>
                <a:tab pos="7372350" algn="r"/>
              </a:tabLst>
            </a:pPr>
            <a:r>
              <a:rPr lang="en-US" sz="1300" dirty="0"/>
              <a:t>344 – Montreal ($8,676 - $29,948)</a:t>
            </a:r>
          </a:p>
          <a:p>
            <a:pPr marL="454025" lvl="1" indent="-112713" defTabSz="914400" eaLnBrk="1" hangingPunct="1">
              <a:lnSpc>
                <a:spcPct val="90000"/>
              </a:lnSpc>
              <a:tabLst>
                <a:tab pos="7372350" algn="r"/>
              </a:tabLst>
            </a:pPr>
            <a:r>
              <a:rPr lang="en-US" sz="1300" dirty="0"/>
              <a:t>500 – Hawaii ($16,793 - $17,330)</a:t>
            </a:r>
          </a:p>
          <a:p>
            <a:pPr marL="182880" indent="-227013" defTabSz="914400" eaLnBrk="1" hangingPunct="1">
              <a:spcBef>
                <a:spcPts val="0"/>
              </a:spcBef>
              <a:tabLst>
                <a:tab pos="7372350" algn="r"/>
              </a:tabLst>
            </a:pPr>
            <a:r>
              <a:rPr lang="en-US" sz="1300" dirty="0"/>
              <a:t>2010</a:t>
            </a:r>
          </a:p>
          <a:p>
            <a:pPr marL="582930" lvl="2" indent="-174625" defTabSz="914400" eaLnBrk="1" hangingPunct="1">
              <a:spcBef>
                <a:spcPts val="0"/>
              </a:spcBef>
              <a:tabLst>
                <a:tab pos="7372350" algn="r"/>
              </a:tabLst>
            </a:pPr>
            <a:r>
              <a:rPr lang="en-US" sz="1300" dirty="0"/>
              <a:t>428 – LA ($9,000 - $33,841)</a:t>
            </a:r>
          </a:p>
          <a:p>
            <a:pPr marL="582930" lvl="2" indent="-174625" defTabSz="914400" eaLnBrk="1" hangingPunct="1">
              <a:spcBef>
                <a:spcPts val="0"/>
              </a:spcBef>
              <a:tabLst>
                <a:tab pos="7372350" algn="r"/>
              </a:tabLst>
            </a:pPr>
            <a:r>
              <a:rPr lang="en-US" sz="1300" dirty="0"/>
              <a:t>426 - Beijing ($0)</a:t>
            </a:r>
          </a:p>
          <a:p>
            <a:pPr marL="582930" lvl="2" indent="-174625" defTabSz="914400" eaLnBrk="1" hangingPunct="1">
              <a:spcBef>
                <a:spcPts val="0"/>
              </a:spcBef>
              <a:tabLst>
                <a:tab pos="7372350" algn="r"/>
              </a:tabLst>
            </a:pPr>
            <a:r>
              <a:rPr lang="en-US" sz="1300" dirty="0"/>
              <a:t>384 – Hawaii ($1,161- $316)</a:t>
            </a:r>
          </a:p>
          <a:p>
            <a:pPr marL="182880" indent="-227013" defTabSz="914400" eaLnBrk="1" hangingPunct="1">
              <a:spcBef>
                <a:spcPts val="0"/>
              </a:spcBef>
              <a:tabLst>
                <a:tab pos="7372350" algn="r"/>
              </a:tabLst>
            </a:pPr>
            <a:r>
              <a:rPr lang="en-US" sz="1300" dirty="0"/>
              <a:t>2011</a:t>
            </a:r>
          </a:p>
          <a:p>
            <a:pPr marL="582930" lvl="2" indent="-174625" defTabSz="914400" eaLnBrk="1" hangingPunct="1">
              <a:spcBef>
                <a:spcPts val="0"/>
              </a:spcBef>
              <a:tabLst>
                <a:tab pos="7372350" algn="r"/>
              </a:tabLst>
            </a:pPr>
            <a:r>
              <a:rPr lang="en-US" sz="1300" dirty="0"/>
              <a:t>410 – LA ($13,378 - $29,080)</a:t>
            </a:r>
          </a:p>
          <a:p>
            <a:pPr marL="582930" lvl="2" indent="-174625" defTabSz="914400" eaLnBrk="1" hangingPunct="1">
              <a:spcBef>
                <a:spcPts val="0"/>
              </a:spcBef>
              <a:tabLst>
                <a:tab pos="7372350" algn="r"/>
              </a:tabLst>
            </a:pPr>
            <a:r>
              <a:rPr lang="en-US" sz="1300" dirty="0"/>
              <a:t>351 – Indian Wells (</a:t>
            </a:r>
            <a:r>
              <a:rPr lang="en-US" sz="1300" dirty="0">
                <a:solidFill>
                  <a:srgbClr val="FF0000"/>
                </a:solidFill>
              </a:rPr>
              <a:t>$9,128 </a:t>
            </a:r>
            <a:r>
              <a:rPr lang="en-US" sz="1300" dirty="0"/>
              <a:t>– $20,536)</a:t>
            </a:r>
          </a:p>
          <a:p>
            <a:pPr marL="582930" lvl="2" indent="-174625" defTabSz="914400" eaLnBrk="1" hangingPunct="1">
              <a:spcBef>
                <a:spcPts val="0"/>
              </a:spcBef>
              <a:tabLst>
                <a:tab pos="7372350" algn="r"/>
              </a:tabLst>
            </a:pPr>
            <a:r>
              <a:rPr lang="en-US" sz="1300" dirty="0"/>
              <a:t>313 – Okinawa (</a:t>
            </a:r>
            <a:r>
              <a:rPr lang="en-US" sz="1300" dirty="0">
                <a:solidFill>
                  <a:srgbClr val="FF0000"/>
                </a:solidFill>
              </a:rPr>
              <a:t>$22,669 </a:t>
            </a:r>
            <a:r>
              <a:rPr lang="en-US" sz="1300" dirty="0"/>
              <a:t>– $0)</a:t>
            </a:r>
          </a:p>
          <a:p>
            <a:pPr marL="182880" indent="-227013" defTabSz="914400" eaLnBrk="1" hangingPunct="1">
              <a:spcBef>
                <a:spcPts val="0"/>
              </a:spcBef>
              <a:tabLst>
                <a:tab pos="7372350" algn="r"/>
              </a:tabLst>
            </a:pPr>
            <a:r>
              <a:rPr lang="en-US" sz="1300" dirty="0"/>
              <a:t>2012</a:t>
            </a:r>
          </a:p>
          <a:p>
            <a:pPr marL="582930" lvl="2" indent="-174625" defTabSz="914400" eaLnBrk="1" hangingPunct="1">
              <a:spcBef>
                <a:spcPts val="0"/>
              </a:spcBef>
              <a:tabLst>
                <a:tab pos="7372350" algn="r"/>
              </a:tabLst>
            </a:pPr>
            <a:r>
              <a:rPr lang="en-US" sz="1300" dirty="0"/>
              <a:t>359 – Jacksonville ($16,398 - $30,931.52)</a:t>
            </a:r>
          </a:p>
          <a:p>
            <a:pPr marL="582930" lvl="2" indent="-174625" defTabSz="914400" eaLnBrk="1" hangingPunct="1">
              <a:spcBef>
                <a:spcPts val="0"/>
              </a:spcBef>
              <a:tabLst>
                <a:tab pos="7372350" algn="r"/>
              </a:tabLst>
            </a:pPr>
            <a:r>
              <a:rPr lang="en-US" sz="1300" dirty="0"/>
              <a:t>335 – Atlanta (</a:t>
            </a:r>
            <a:r>
              <a:rPr lang="en-US" sz="1300" dirty="0">
                <a:solidFill>
                  <a:srgbClr val="FF0000"/>
                </a:solidFill>
              </a:rPr>
              <a:t>$680 </a:t>
            </a:r>
            <a:r>
              <a:rPr lang="en-US" sz="1300" dirty="0"/>
              <a:t>- </a:t>
            </a:r>
            <a:r>
              <a:rPr lang="en-US" sz="1300" dirty="0">
                <a:solidFill>
                  <a:srgbClr val="FF0000"/>
                </a:solidFill>
              </a:rPr>
              <a:t> $100.35</a:t>
            </a:r>
            <a:r>
              <a:rPr lang="en-US" sz="1300" dirty="0"/>
              <a:t>)</a:t>
            </a:r>
          </a:p>
          <a:p>
            <a:pPr marL="582930" lvl="2" indent="-174625" defTabSz="914400" eaLnBrk="1" hangingPunct="1">
              <a:spcBef>
                <a:spcPts val="0"/>
              </a:spcBef>
              <a:tabLst>
                <a:tab pos="7372350" algn="r"/>
              </a:tabLst>
            </a:pPr>
            <a:r>
              <a:rPr lang="en-US" sz="1300" dirty="0"/>
              <a:t>314 – Indian Wells (</a:t>
            </a:r>
            <a:r>
              <a:rPr lang="en-US" sz="1300" dirty="0">
                <a:solidFill>
                  <a:srgbClr val="FF0000"/>
                </a:solidFill>
              </a:rPr>
              <a:t>$7,665 </a:t>
            </a:r>
            <a:r>
              <a:rPr lang="en-US" sz="1300" dirty="0"/>
              <a:t>-  $ 15,480) </a:t>
            </a:r>
          </a:p>
          <a:p>
            <a:pPr marL="182880" indent="-174625" defTabSz="914400" eaLnBrk="1" hangingPunct="1">
              <a:spcBef>
                <a:spcPts val="0"/>
              </a:spcBef>
              <a:tabLst>
                <a:tab pos="7372350" algn="r"/>
              </a:tabLst>
            </a:pPr>
            <a:r>
              <a:rPr lang="en-US" sz="1300" dirty="0"/>
              <a:t>2013</a:t>
            </a:r>
          </a:p>
          <a:p>
            <a:pPr marL="582930" lvl="2" indent="-174625" defTabSz="914400" eaLnBrk="1" hangingPunct="1">
              <a:spcBef>
                <a:spcPts val="0"/>
              </a:spcBef>
              <a:tabLst>
                <a:tab pos="7372350" algn="r"/>
              </a:tabLst>
            </a:pPr>
            <a:r>
              <a:rPr lang="en-US" sz="1300" dirty="0"/>
              <a:t>356 – Vancouver (</a:t>
            </a:r>
            <a:r>
              <a:rPr lang="en-US" sz="1300" dirty="0">
                <a:solidFill>
                  <a:srgbClr val="FF0000"/>
                </a:solidFill>
              </a:rPr>
              <a:t>$15,259  </a:t>
            </a:r>
            <a:r>
              <a:rPr lang="en-US" sz="1300" dirty="0"/>
              <a:t>- </a:t>
            </a:r>
            <a:r>
              <a:rPr lang="en-US" sz="1300" dirty="0">
                <a:solidFill>
                  <a:srgbClr val="FF0000"/>
                </a:solidFill>
              </a:rPr>
              <a:t>$ 5,855</a:t>
            </a:r>
            <a:r>
              <a:rPr lang="en-US" sz="1300" dirty="0"/>
              <a:t>)</a:t>
            </a:r>
          </a:p>
          <a:p>
            <a:pPr marL="582930" lvl="2" indent="-174625" defTabSz="914400" eaLnBrk="1" hangingPunct="1">
              <a:spcBef>
                <a:spcPts val="0"/>
              </a:spcBef>
              <a:tabLst>
                <a:tab pos="7372350" algn="r"/>
              </a:tabLst>
            </a:pPr>
            <a:r>
              <a:rPr lang="en-US" sz="1300" dirty="0"/>
              <a:t>337 – Hawaii      (</a:t>
            </a:r>
            <a:r>
              <a:rPr lang="en-US" sz="1300" dirty="0">
                <a:solidFill>
                  <a:srgbClr val="FF0000"/>
                </a:solidFill>
              </a:rPr>
              <a:t>$10,533 </a:t>
            </a:r>
            <a:r>
              <a:rPr lang="en-US" sz="1300" dirty="0"/>
              <a:t>- </a:t>
            </a:r>
            <a:r>
              <a:rPr lang="en-US" sz="1300" dirty="0">
                <a:solidFill>
                  <a:srgbClr val="FF0000"/>
                </a:solidFill>
              </a:rPr>
              <a:t>$12,227</a:t>
            </a:r>
            <a:r>
              <a:rPr lang="en-US" sz="1300" dirty="0"/>
              <a:t>)</a:t>
            </a:r>
          </a:p>
          <a:p>
            <a:pPr marL="582930" lvl="2" indent="-174625" defTabSz="914400" eaLnBrk="1" hangingPunct="1">
              <a:spcBef>
                <a:spcPts val="0"/>
              </a:spcBef>
              <a:tabLst>
                <a:tab pos="7372350" algn="r"/>
              </a:tabLst>
            </a:pPr>
            <a:r>
              <a:rPr lang="en-US" sz="1300" dirty="0"/>
              <a:t>279 – Nanjing     ($0- </a:t>
            </a:r>
            <a:r>
              <a:rPr lang="en-US" sz="1300" dirty="0">
                <a:solidFill>
                  <a:srgbClr val="FF0000"/>
                </a:solidFill>
              </a:rPr>
              <a:t>$7,475</a:t>
            </a:r>
            <a:r>
              <a:rPr lang="en-US" sz="1300" dirty="0"/>
              <a:t>) </a:t>
            </a:r>
          </a:p>
          <a:p>
            <a:pPr marL="182880" indent="-227013" defTabSz="914400" eaLnBrk="1" hangingPunct="1">
              <a:spcBef>
                <a:spcPts val="0"/>
              </a:spcBef>
              <a:tabLst>
                <a:tab pos="7372350" algn="r"/>
              </a:tabLst>
            </a:pPr>
            <a:r>
              <a:rPr lang="en-US" sz="1300" dirty="0"/>
              <a:t>2014</a:t>
            </a:r>
          </a:p>
          <a:p>
            <a:pPr marL="582930" lvl="2" indent="-112713" defTabSz="914400" eaLnBrk="1" hangingPunct="1">
              <a:spcBef>
                <a:spcPts val="0"/>
              </a:spcBef>
              <a:tabLst>
                <a:tab pos="7372350" algn="r"/>
              </a:tabLst>
            </a:pPr>
            <a:r>
              <a:rPr lang="en-US" sz="1300" dirty="0"/>
              <a:t>426 – LA (</a:t>
            </a:r>
            <a:r>
              <a:rPr lang="en-US" sz="1300" dirty="0">
                <a:solidFill>
                  <a:srgbClr val="FF0000"/>
                </a:solidFill>
              </a:rPr>
              <a:t>$</a:t>
            </a:r>
            <a:r>
              <a:rPr lang="en-US" sz="1300" dirty="0">
                <a:solidFill>
                  <a:srgbClr val="FF0000"/>
                </a:solidFill>
                <a:ea typeface="MS PGothic" pitchFamily="34" charset="-128"/>
              </a:rPr>
              <a:t>9,313 </a:t>
            </a:r>
            <a:r>
              <a:rPr lang="en-US" sz="1300" dirty="0"/>
              <a:t>-- </a:t>
            </a:r>
            <a:r>
              <a:rPr lang="en-US" sz="1300" dirty="0">
                <a:solidFill>
                  <a:srgbClr val="FF0000"/>
                </a:solidFill>
              </a:rPr>
              <a:t>$</a:t>
            </a:r>
            <a:r>
              <a:rPr lang="en-US" sz="1300" dirty="0">
                <a:solidFill>
                  <a:srgbClr val="FF0000"/>
                </a:solidFill>
                <a:ea typeface="MS PGothic" pitchFamily="34" charset="-128"/>
              </a:rPr>
              <a:t>2,082</a:t>
            </a:r>
            <a:r>
              <a:rPr lang="en-US" sz="1300" dirty="0">
                <a:solidFill>
                  <a:schemeClr val="tx1"/>
                </a:solidFill>
                <a:ea typeface="MS PGothic" pitchFamily="34" charset="-128"/>
              </a:rPr>
              <a:t>)</a:t>
            </a:r>
            <a:endParaRPr lang="en-US" sz="1300" dirty="0">
              <a:solidFill>
                <a:schemeClr val="tx1"/>
              </a:solidFill>
            </a:endParaRPr>
          </a:p>
          <a:p>
            <a:pPr marL="582930" lvl="2" indent="-112713" defTabSz="914400" eaLnBrk="1" hangingPunct="1">
              <a:spcBef>
                <a:spcPts val="0"/>
              </a:spcBef>
              <a:tabLst>
                <a:tab pos="7372350" algn="r"/>
              </a:tabLst>
            </a:pPr>
            <a:r>
              <a:rPr lang="en-US" sz="1300" dirty="0"/>
              <a:t>337 – Waikoloa (</a:t>
            </a:r>
            <a:r>
              <a:rPr lang="en-US" sz="1300" dirty="0">
                <a:solidFill>
                  <a:schemeClr val="tx1"/>
                </a:solidFill>
              </a:rPr>
              <a:t>$8,940 - </a:t>
            </a:r>
            <a:r>
              <a:rPr lang="en-US" sz="1300" dirty="0">
                <a:solidFill>
                  <a:schemeClr val="tx1"/>
                </a:solidFill>
                <a:ea typeface="MS PGothic" pitchFamily="34" charset="-128"/>
              </a:rPr>
              <a:t>$13,949</a:t>
            </a:r>
            <a:r>
              <a:rPr lang="en-US" sz="1300" dirty="0"/>
              <a:t>)</a:t>
            </a:r>
          </a:p>
          <a:p>
            <a:pPr marL="582930" lvl="2" indent="-112713" defTabSz="914400" eaLnBrk="1" hangingPunct="1">
              <a:spcBef>
                <a:spcPts val="0"/>
              </a:spcBef>
              <a:tabLst>
                <a:tab pos="7372350" algn="r"/>
              </a:tabLst>
            </a:pPr>
            <a:r>
              <a:rPr lang="en-US" sz="1300" dirty="0"/>
              <a:t>341 – Athens (</a:t>
            </a:r>
            <a:r>
              <a:rPr lang="en-US" sz="1300" dirty="0">
                <a:solidFill>
                  <a:srgbClr val="FF0000"/>
                </a:solidFill>
              </a:rPr>
              <a:t>$63,050 </a:t>
            </a:r>
            <a:r>
              <a:rPr lang="en-US" sz="13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Rectangle 3">
            <a:extLst>
              <a:ext uri="{FF2B5EF4-FFF2-40B4-BE49-F238E27FC236}">
                <a16:creationId xmlns:a16="http://schemas.microsoft.com/office/drawing/2014/main" id="{6B3354A2-7215-4CFB-9EC3-1814DB1BE0C4}"/>
              </a:ext>
            </a:extLst>
          </p:cNvPr>
          <p:cNvSpPr txBox="1">
            <a:spLocks noChangeArrowheads="1"/>
          </p:cNvSpPr>
          <p:nvPr/>
        </p:nvSpPr>
        <p:spPr bwMode="auto">
          <a:xfrm>
            <a:off x="7413737" y="861408"/>
            <a:ext cx="3965463" cy="5325177"/>
          </a:xfrm>
          <a:prstGeom prst="rect">
            <a:avLst/>
          </a:prstGeom>
          <a:noFill/>
          <a:ln w="9525">
            <a:noFill/>
            <a:round/>
            <a:headEnd/>
            <a:tailEnd/>
          </a:ln>
        </p:spPr>
        <p:txBody>
          <a:bodyPr vert="horz" wrap="square" lIns="92075" tIns="46038" rIns="92075" bIns="46038" numCol="1" anchor="t" anchorCtr="0" compatLnSpc="1">
            <a:prstTxWarp prst="textNoShape">
              <a:avLst/>
            </a:prstTxWarp>
            <a:spAutoFit/>
          </a:bodyPr>
          <a:lst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53975" indent="-112713" defTabSz="914400" eaLnBrk="1" hangingPunct="1">
              <a:lnSpc>
                <a:spcPct val="90000"/>
              </a:lnSpc>
              <a:tabLst>
                <a:tab pos="7372350" algn="r"/>
              </a:tabLst>
            </a:pPr>
            <a:r>
              <a:rPr lang="en-US" sz="1400" kern="0" dirty="0"/>
              <a:t>2015</a:t>
            </a:r>
          </a:p>
          <a:p>
            <a:pPr marL="454025" lvl="1" indent="-112713" defTabSz="914400" eaLnBrk="1" hangingPunct="1">
              <a:lnSpc>
                <a:spcPct val="90000"/>
              </a:lnSpc>
              <a:tabLst>
                <a:tab pos="7372350" algn="r"/>
              </a:tabLst>
            </a:pPr>
            <a:r>
              <a:rPr lang="en-US" sz="1200" kern="0" dirty="0"/>
              <a:t>665 – Atlanta ($</a:t>
            </a:r>
            <a:r>
              <a:rPr lang="en-US" sz="1200" b="1" kern="0" dirty="0">
                <a:solidFill>
                  <a:schemeClr val="tx1"/>
                </a:solidFill>
                <a:ea typeface="MS PGothic" pitchFamily="34" charset="-128"/>
              </a:rPr>
              <a:t>190,625 - 0</a:t>
            </a:r>
            <a:r>
              <a:rPr lang="en-US" sz="1200" kern="0" dirty="0"/>
              <a:t>)</a:t>
            </a:r>
            <a:r>
              <a:rPr lang="en-US" sz="1200" kern="0" baseline="30000" dirty="0"/>
              <a:t>1</a:t>
            </a:r>
          </a:p>
          <a:p>
            <a:pPr marL="454025" lvl="1" indent="-112713" defTabSz="914400" eaLnBrk="1" hangingPunct="1">
              <a:lnSpc>
                <a:spcPct val="90000"/>
              </a:lnSpc>
              <a:tabLst>
                <a:tab pos="7372350" algn="r"/>
              </a:tabLst>
            </a:pPr>
            <a:r>
              <a:rPr lang="en-US" sz="1200" kern="0" dirty="0"/>
              <a:t>357 – Vancouver ($6,323 - $14,667)</a:t>
            </a:r>
          </a:p>
          <a:p>
            <a:pPr marL="454025" lvl="1" indent="-112713" defTabSz="914400" eaLnBrk="1" hangingPunct="1">
              <a:lnSpc>
                <a:spcPct val="90000"/>
              </a:lnSpc>
              <a:tabLst>
                <a:tab pos="7372350" algn="r"/>
              </a:tabLst>
            </a:pPr>
            <a:r>
              <a:rPr lang="en-US" sz="1200" kern="0" dirty="0"/>
              <a:t>329 – Bangkok (</a:t>
            </a:r>
            <a:r>
              <a:rPr lang="en-US" sz="1200" kern="0" dirty="0">
                <a:solidFill>
                  <a:srgbClr val="C00000"/>
                </a:solidFill>
              </a:rPr>
              <a:t>$3,147  </a:t>
            </a:r>
            <a:r>
              <a:rPr lang="en-US" sz="1200" kern="0" dirty="0"/>
              <a:t>- </a:t>
            </a:r>
            <a:r>
              <a:rPr lang="en-US" sz="1200" kern="0" dirty="0">
                <a:solidFill>
                  <a:schemeClr val="tx1"/>
                </a:solidFill>
              </a:rPr>
              <a:t>$18,102</a:t>
            </a:r>
            <a:r>
              <a:rPr lang="en-US" sz="1200" kern="0" dirty="0"/>
              <a:t>)</a:t>
            </a:r>
          </a:p>
          <a:p>
            <a:pPr marL="53975" indent="-112713" defTabSz="914400" eaLnBrk="1" hangingPunct="1">
              <a:lnSpc>
                <a:spcPct val="90000"/>
              </a:lnSpc>
              <a:tabLst>
                <a:tab pos="7372350" algn="r"/>
              </a:tabLst>
            </a:pPr>
            <a:r>
              <a:rPr lang="en-US" sz="1400" kern="0" dirty="0"/>
              <a:t>2016</a:t>
            </a:r>
          </a:p>
          <a:p>
            <a:pPr marL="454025" lvl="1" indent="-112713" defTabSz="914400" eaLnBrk="1" hangingPunct="1">
              <a:lnSpc>
                <a:spcPct val="90000"/>
              </a:lnSpc>
              <a:tabLst>
                <a:tab pos="7372350" algn="r"/>
              </a:tabLst>
            </a:pPr>
            <a:r>
              <a:rPr lang="en-US" sz="1400" kern="0" dirty="0"/>
              <a:t>698 – Atlanta </a:t>
            </a:r>
            <a:r>
              <a:rPr lang="en-US" sz="1400" kern="0" dirty="0">
                <a:solidFill>
                  <a:srgbClr val="C00000"/>
                </a:solidFill>
              </a:rPr>
              <a:t>($33,625  </a:t>
            </a:r>
            <a:r>
              <a:rPr lang="en-US" sz="1400" kern="0" dirty="0"/>
              <a:t>- 0)</a:t>
            </a:r>
            <a:r>
              <a:rPr lang="en-US" sz="1400" kern="0" baseline="30000" dirty="0"/>
              <a:t>1</a:t>
            </a:r>
          </a:p>
          <a:p>
            <a:pPr marL="454025" lvl="1" indent="-112713" defTabSz="914400" eaLnBrk="1" hangingPunct="1">
              <a:lnSpc>
                <a:spcPct val="90000"/>
              </a:lnSpc>
              <a:tabLst>
                <a:tab pos="7372350" algn="r"/>
              </a:tabLst>
            </a:pPr>
            <a:r>
              <a:rPr lang="en-US" sz="1400" kern="0" dirty="0"/>
              <a:t>324 – Waikoloa (</a:t>
            </a:r>
            <a:r>
              <a:rPr lang="en-US" sz="1400" kern="0" dirty="0">
                <a:solidFill>
                  <a:srgbClr val="C00000"/>
                </a:solidFill>
              </a:rPr>
              <a:t>$22,740 </a:t>
            </a:r>
            <a:r>
              <a:rPr lang="en-US" sz="1400" kern="0" dirty="0"/>
              <a:t>- $</a:t>
            </a:r>
            <a:r>
              <a:rPr lang="en-US" sz="1400" kern="0" dirty="0">
                <a:solidFill>
                  <a:schemeClr val="tx1"/>
                </a:solidFill>
              </a:rPr>
              <a:t>13,887</a:t>
            </a:r>
            <a:r>
              <a:rPr lang="en-US" sz="1400" kern="0" dirty="0"/>
              <a:t>)</a:t>
            </a:r>
          </a:p>
          <a:p>
            <a:pPr marL="454025" lvl="1" indent="-112713" defTabSz="914400" eaLnBrk="1" hangingPunct="1">
              <a:lnSpc>
                <a:spcPct val="90000"/>
              </a:lnSpc>
              <a:tabLst>
                <a:tab pos="7372350" algn="r"/>
              </a:tabLst>
            </a:pPr>
            <a:r>
              <a:rPr lang="en-US" sz="1400" kern="0" dirty="0"/>
              <a:t>267 – Warsaw ($1,025 - </a:t>
            </a:r>
            <a:r>
              <a:rPr lang="en-US" sz="1400" kern="0" dirty="0">
                <a:solidFill>
                  <a:srgbClr val="C00000"/>
                </a:solidFill>
              </a:rPr>
              <a:t>$7,868</a:t>
            </a:r>
            <a:r>
              <a:rPr lang="en-US" sz="1400" kern="0" dirty="0"/>
              <a:t>)</a:t>
            </a:r>
          </a:p>
          <a:p>
            <a:pPr marL="53975" indent="-112713" defTabSz="914400" eaLnBrk="1" hangingPunct="1">
              <a:lnSpc>
                <a:spcPct val="90000"/>
              </a:lnSpc>
              <a:tabLst>
                <a:tab pos="7372350" algn="r"/>
              </a:tabLst>
            </a:pPr>
            <a:r>
              <a:rPr lang="en-US" sz="1600" kern="0" dirty="0"/>
              <a:t>2017</a:t>
            </a:r>
          </a:p>
          <a:p>
            <a:pPr marL="454025" lvl="1" indent="-112713" defTabSz="914400" eaLnBrk="1" hangingPunct="1">
              <a:lnSpc>
                <a:spcPct val="90000"/>
              </a:lnSpc>
              <a:tabLst>
                <a:tab pos="7372350" algn="r"/>
              </a:tabLst>
            </a:pPr>
            <a:r>
              <a:rPr lang="en-US" sz="1400" kern="0" dirty="0"/>
              <a:t>317 – Atlanta (</a:t>
            </a:r>
            <a:r>
              <a:rPr lang="en-US" sz="1400" b="1" kern="0" dirty="0">
                <a:solidFill>
                  <a:srgbClr val="C00000"/>
                </a:solidFill>
                <a:ea typeface="Tahoma" panose="020B0604030504040204" pitchFamily="34" charset="0"/>
                <a:cs typeface="Tahoma" panose="020B0604030504040204" pitchFamily="34" charset="0"/>
              </a:rPr>
              <a:t>$8,268 </a:t>
            </a:r>
            <a:r>
              <a:rPr lang="en-US" sz="1400" kern="0" dirty="0">
                <a:solidFill>
                  <a:schemeClr val="tx1"/>
                </a:solidFill>
              </a:rPr>
              <a:t>- </a:t>
            </a:r>
            <a:r>
              <a:rPr lang="en-US" sz="1400" b="1" kern="1200" dirty="0">
                <a:solidFill>
                  <a:srgbClr val="C00000"/>
                </a:solidFill>
                <a:ea typeface="Tahoma" panose="020B0604030504040204" pitchFamily="34" charset="0"/>
                <a:cs typeface="Tahoma" panose="020B0604030504040204" pitchFamily="34" charset="0"/>
              </a:rPr>
              <a:t>$733.50</a:t>
            </a:r>
            <a:r>
              <a:rPr lang="en-US" sz="1400" kern="0" dirty="0">
                <a:solidFill>
                  <a:schemeClr val="tx1"/>
                </a:solidFill>
              </a:rPr>
              <a:t>)</a:t>
            </a:r>
            <a:r>
              <a:rPr lang="en-US" sz="1400" kern="0" baseline="30000" dirty="0">
                <a:solidFill>
                  <a:schemeClr val="tx1"/>
                </a:solidFill>
              </a:rPr>
              <a:t>2</a:t>
            </a:r>
          </a:p>
          <a:p>
            <a:pPr marL="454025" lvl="1" indent="-112713" defTabSz="914400" eaLnBrk="1" hangingPunct="1">
              <a:lnSpc>
                <a:spcPct val="90000"/>
              </a:lnSpc>
              <a:tabLst>
                <a:tab pos="7372350" algn="r"/>
              </a:tabLst>
            </a:pPr>
            <a:r>
              <a:rPr lang="en-US" sz="1400" kern="0" dirty="0">
                <a:solidFill>
                  <a:schemeClr val="tx1"/>
                </a:solidFill>
              </a:rPr>
              <a:t>215 – </a:t>
            </a:r>
            <a:r>
              <a:rPr lang="en-US" sz="1400" kern="0" dirty="0" err="1">
                <a:solidFill>
                  <a:schemeClr val="tx1"/>
                </a:solidFill>
              </a:rPr>
              <a:t>Deajeon</a:t>
            </a:r>
            <a:r>
              <a:rPr lang="en-US" sz="1400" kern="0" dirty="0">
                <a:solidFill>
                  <a:schemeClr val="tx1"/>
                </a:solidFill>
              </a:rPr>
              <a:t> ($</a:t>
            </a:r>
            <a:r>
              <a:rPr lang="en-US" sz="1400" kern="0" dirty="0"/>
              <a:t>26,050.00, $5,322)</a:t>
            </a:r>
          </a:p>
          <a:p>
            <a:pPr marL="454025" lvl="1" indent="-112713" defTabSz="914400" eaLnBrk="1" hangingPunct="1">
              <a:lnSpc>
                <a:spcPct val="90000"/>
              </a:lnSpc>
              <a:tabLst>
                <a:tab pos="7372350" algn="r"/>
              </a:tabLst>
            </a:pPr>
            <a:r>
              <a:rPr lang="en-US" sz="1400" kern="0" dirty="0">
                <a:solidFill>
                  <a:schemeClr val="tx1"/>
                </a:solidFill>
              </a:rPr>
              <a:t>267 - Waikoloa (</a:t>
            </a:r>
            <a:r>
              <a:rPr lang="en-US" sz="1400" b="1" kern="0" dirty="0">
                <a:solidFill>
                  <a:srgbClr val="C00000"/>
                </a:solidFill>
              </a:rPr>
              <a:t>$17,750 </a:t>
            </a:r>
            <a:r>
              <a:rPr lang="en-US" sz="1400" kern="0" dirty="0">
                <a:solidFill>
                  <a:srgbClr val="FF0000"/>
                </a:solidFill>
              </a:rPr>
              <a:t>, </a:t>
            </a:r>
            <a:r>
              <a:rPr lang="en-US" sz="1400" b="1" kern="0" dirty="0">
                <a:solidFill>
                  <a:srgbClr val="C00000"/>
                </a:solidFill>
              </a:rPr>
              <a:t>$20,404.21</a:t>
            </a:r>
            <a:r>
              <a:rPr lang="en-US" sz="1400" kern="0" dirty="0">
                <a:solidFill>
                  <a:schemeClr val="tx1"/>
                </a:solidFill>
              </a:rPr>
              <a:t>)</a:t>
            </a:r>
          </a:p>
          <a:p>
            <a:pPr marL="53975" indent="-112713" defTabSz="914400" eaLnBrk="1" hangingPunct="1">
              <a:lnSpc>
                <a:spcPct val="90000"/>
              </a:lnSpc>
              <a:tabLst>
                <a:tab pos="7372350" algn="r"/>
              </a:tabLst>
            </a:pPr>
            <a:r>
              <a:rPr lang="en-US" sz="1800" i="1" kern="0" dirty="0">
                <a:solidFill>
                  <a:schemeClr val="tx1"/>
                </a:solidFill>
              </a:rPr>
              <a:t>2018</a:t>
            </a:r>
          </a:p>
          <a:p>
            <a:pPr marL="454025" lvl="1" indent="-112713" defTabSz="914400" eaLnBrk="1" hangingPunct="1">
              <a:lnSpc>
                <a:spcPct val="90000"/>
              </a:lnSpc>
              <a:tabLst>
                <a:tab pos="7372350" algn="r"/>
              </a:tabLst>
            </a:pPr>
            <a:r>
              <a:rPr lang="en-US" sz="1600" i="1" kern="0" dirty="0">
                <a:solidFill>
                  <a:schemeClr val="tx1"/>
                </a:solidFill>
              </a:rPr>
              <a:t>312 – Irvine (</a:t>
            </a:r>
            <a:r>
              <a:rPr lang="en-US" sz="1600" b="1" i="1" kern="0" dirty="0">
                <a:solidFill>
                  <a:srgbClr val="C00000"/>
                </a:solidFill>
              </a:rPr>
              <a:t>$12,380, $</a:t>
            </a:r>
            <a:r>
              <a:rPr lang="en-US" sz="1600" b="1" kern="0" dirty="0">
                <a:solidFill>
                  <a:srgbClr val="C00000"/>
                </a:solidFill>
              </a:rPr>
              <a:t>10,435.36</a:t>
            </a:r>
            <a:r>
              <a:rPr lang="en-US" sz="1600" i="1" kern="0" dirty="0">
                <a:solidFill>
                  <a:schemeClr val="tx1"/>
                </a:solidFill>
              </a:rPr>
              <a:t>)</a:t>
            </a:r>
          </a:p>
          <a:p>
            <a:pPr marL="454025" lvl="1" indent="-112713" defTabSz="914400" eaLnBrk="1" hangingPunct="1">
              <a:lnSpc>
                <a:spcPct val="90000"/>
              </a:lnSpc>
              <a:tabLst>
                <a:tab pos="7372350" algn="r"/>
              </a:tabLst>
            </a:pPr>
            <a:r>
              <a:rPr lang="en-US" sz="1600" i="1" kern="0" dirty="0">
                <a:solidFill>
                  <a:schemeClr val="tx1"/>
                </a:solidFill>
              </a:rPr>
              <a:t>271 – Warsaw ($</a:t>
            </a:r>
            <a:r>
              <a:rPr lang="en-US" sz="1600" kern="0" dirty="0"/>
              <a:t>5,965.00, </a:t>
            </a:r>
            <a:r>
              <a:rPr lang="en-US" sz="1600" kern="0" dirty="0">
                <a:solidFill>
                  <a:schemeClr val="tx1"/>
                </a:solidFill>
              </a:rPr>
              <a:t>$13,661.10)</a:t>
            </a:r>
          </a:p>
          <a:p>
            <a:pPr marL="454025" lvl="1" indent="-112713" defTabSz="914400" eaLnBrk="1" hangingPunct="1">
              <a:lnSpc>
                <a:spcPct val="90000"/>
              </a:lnSpc>
              <a:tabLst>
                <a:tab pos="7372350" algn="r"/>
              </a:tabLst>
            </a:pPr>
            <a:r>
              <a:rPr lang="en-US" sz="1600" kern="0" dirty="0">
                <a:solidFill>
                  <a:schemeClr val="tx1"/>
                </a:solidFill>
              </a:rPr>
              <a:t>283-- Waikoloa (</a:t>
            </a:r>
            <a:r>
              <a:rPr lang="en-US" sz="1600" b="1" kern="0" dirty="0">
                <a:solidFill>
                  <a:srgbClr val="C00000"/>
                </a:solidFill>
              </a:rPr>
              <a:t>$9,425</a:t>
            </a:r>
            <a:r>
              <a:rPr lang="en-US" sz="1600" kern="0" dirty="0">
                <a:solidFill>
                  <a:schemeClr val="tx1"/>
                </a:solidFill>
              </a:rPr>
              <a:t>, </a:t>
            </a:r>
            <a:r>
              <a:rPr lang="en-US" sz="1600" b="1" kern="0" dirty="0">
                <a:solidFill>
                  <a:srgbClr val="C00000"/>
                </a:solidFill>
              </a:rPr>
              <a:t>$18,391.02</a:t>
            </a:r>
            <a:r>
              <a:rPr lang="en-US" sz="1600" kern="0" dirty="0">
                <a:solidFill>
                  <a:schemeClr val="tx1"/>
                </a:solidFill>
              </a:rPr>
              <a:t>)</a:t>
            </a:r>
          </a:p>
          <a:p>
            <a:pPr>
              <a:spcBef>
                <a:spcPts val="0"/>
              </a:spcBef>
            </a:pPr>
            <a:r>
              <a:rPr lang="en-US" sz="1800" dirty="0">
                <a:solidFill>
                  <a:schemeClr val="tx1"/>
                </a:solidFill>
              </a:rPr>
              <a:t>2019</a:t>
            </a:r>
          </a:p>
          <a:p>
            <a:pPr>
              <a:spcBef>
                <a:spcPts val="0"/>
              </a:spcBef>
            </a:pPr>
            <a:r>
              <a:rPr lang="en-US" sz="1800" dirty="0">
                <a:solidFill>
                  <a:schemeClr val="tx1"/>
                </a:solidFill>
              </a:rPr>
              <a:t>	</a:t>
            </a:r>
            <a:r>
              <a:rPr lang="en-US" sz="1600" b="0" dirty="0">
                <a:solidFill>
                  <a:schemeClr val="tx1"/>
                </a:solidFill>
              </a:rPr>
              <a:t>300 – St Louis ($  , -)</a:t>
            </a:r>
          </a:p>
          <a:p>
            <a:pPr>
              <a:spcBef>
                <a:spcPts val="0"/>
              </a:spcBef>
            </a:pPr>
            <a:r>
              <a:rPr lang="en-US" sz="1600" b="0" dirty="0">
                <a:solidFill>
                  <a:schemeClr val="tx1"/>
                </a:solidFill>
              </a:rPr>
              <a:t>	- Atlanta</a:t>
            </a:r>
          </a:p>
          <a:p>
            <a:pPr>
              <a:spcBef>
                <a:spcPts val="0"/>
              </a:spcBef>
            </a:pPr>
            <a:r>
              <a:rPr lang="en-US" sz="1600" b="0" dirty="0">
                <a:solidFill>
                  <a:schemeClr val="tx1"/>
                </a:solidFill>
              </a:rPr>
              <a:t>	- Hanoi</a:t>
            </a:r>
            <a:endParaRPr lang="en-US" sz="1100" b="0" kern="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19DF25-6D57-4E56-BF47-EDC3030146DD}"/>
              </a:ext>
            </a:extLst>
          </p:cNvPr>
          <p:cNvSpPr>
            <a:spLocks noGrp="1"/>
          </p:cNvSpPr>
          <p:nvPr>
            <p:ph type="dt" idx="10"/>
          </p:nvPr>
        </p:nvSpPr>
        <p:spPr/>
        <p:txBody>
          <a:bodyPr/>
          <a:lstStyle/>
          <a:p>
            <a:pPr>
              <a:defRPr/>
            </a:pPr>
            <a:r>
              <a:rPr lang="en-US"/>
              <a:t>November 2018</a:t>
            </a:r>
            <a:endParaRPr lang="en-GB" dirty="0"/>
          </a:p>
        </p:txBody>
      </p:sp>
      <p:sp>
        <p:nvSpPr>
          <p:cNvPr id="3" name="Footer Placeholder 2">
            <a:extLst>
              <a:ext uri="{FF2B5EF4-FFF2-40B4-BE49-F238E27FC236}">
                <a16:creationId xmlns:a16="http://schemas.microsoft.com/office/drawing/2014/main" id="{7273C881-5D3A-469A-9409-42449E6AA820}"/>
              </a:ext>
            </a:extLst>
          </p:cNvPr>
          <p:cNvSpPr>
            <a:spLocks noGrp="1"/>
          </p:cNvSpPr>
          <p:nvPr>
            <p:ph type="ftr" idx="11"/>
          </p:nvPr>
        </p:nvSpPr>
        <p:spPr/>
        <p:txBody>
          <a:bodyPr/>
          <a:lstStyle/>
          <a:p>
            <a:pPr>
              <a:defRPr/>
            </a:pPr>
            <a:r>
              <a:rPr lang="en-GB"/>
              <a:t>Ben Rolfe (BCA);   Jon Rosdahl (Qualcomm)</a:t>
            </a:r>
            <a:endParaRPr lang="en-GB" dirty="0"/>
          </a:p>
        </p:txBody>
      </p:sp>
      <p:sp>
        <p:nvSpPr>
          <p:cNvPr id="4" name="Slide Number Placeholder 3">
            <a:extLst>
              <a:ext uri="{FF2B5EF4-FFF2-40B4-BE49-F238E27FC236}">
                <a16:creationId xmlns:a16="http://schemas.microsoft.com/office/drawing/2014/main" id="{B36E3818-7916-48F0-9B1A-87E3FA39851F}"/>
              </a:ext>
            </a:extLst>
          </p:cNvPr>
          <p:cNvSpPr>
            <a:spLocks noGrp="1"/>
          </p:cNvSpPr>
          <p:nvPr>
            <p:ph type="sldNum" idx="12"/>
          </p:nvPr>
        </p:nvSpPr>
        <p:spPr/>
        <p:txBody>
          <a:bodyPr/>
          <a:lstStyle/>
          <a:p>
            <a:pPr>
              <a:defRPr/>
            </a:pPr>
            <a:r>
              <a:rPr lang="en-GB"/>
              <a:t>Slide </a:t>
            </a:r>
            <a:fld id="{189D7BFD-E160-402F-BBC8-B5B701941DD4}" type="slidenum">
              <a:rPr lang="en-GB" smtClean="0"/>
              <a:pPr>
                <a:defRPr/>
              </a:pPr>
              <a:t>8</a:t>
            </a:fld>
            <a:endParaRPr lang="en-GB"/>
          </a:p>
        </p:txBody>
      </p:sp>
      <p:graphicFrame>
        <p:nvGraphicFramePr>
          <p:cNvPr id="6" name="Table 5">
            <a:extLst>
              <a:ext uri="{FF2B5EF4-FFF2-40B4-BE49-F238E27FC236}">
                <a16:creationId xmlns:a16="http://schemas.microsoft.com/office/drawing/2014/main" id="{82E40B5C-833B-46E1-8ED1-1ECBB96A1A40}"/>
              </a:ext>
            </a:extLst>
          </p:cNvPr>
          <p:cNvGraphicFramePr>
            <a:graphicFrameLocks noGrp="1"/>
          </p:cNvGraphicFramePr>
          <p:nvPr>
            <p:extLst>
              <p:ext uri="{D42A27DB-BD31-4B8C-83A1-F6EECF244321}">
                <p14:modId xmlns:p14="http://schemas.microsoft.com/office/powerpoint/2010/main" val="3169525696"/>
              </p:ext>
            </p:extLst>
          </p:nvPr>
        </p:nvGraphicFramePr>
        <p:xfrm>
          <a:off x="929218" y="762000"/>
          <a:ext cx="10449982" cy="5486403"/>
        </p:xfrm>
        <a:graphic>
          <a:graphicData uri="http://schemas.openxmlformats.org/drawingml/2006/table">
            <a:tbl>
              <a:tblPr/>
              <a:tblGrid>
                <a:gridCol w="8082553">
                  <a:extLst>
                    <a:ext uri="{9D8B030D-6E8A-4147-A177-3AD203B41FA5}">
                      <a16:colId xmlns:a16="http://schemas.microsoft.com/office/drawing/2014/main" val="2345269634"/>
                    </a:ext>
                  </a:extLst>
                </a:gridCol>
                <a:gridCol w="2367429">
                  <a:extLst>
                    <a:ext uri="{9D8B030D-6E8A-4147-A177-3AD203B41FA5}">
                      <a16:colId xmlns:a16="http://schemas.microsoft.com/office/drawing/2014/main" val="3494881057"/>
                    </a:ext>
                  </a:extLst>
                </a:gridCol>
              </a:tblGrid>
              <a:tr h="422031">
                <a:tc gridSpan="2">
                  <a:txBody>
                    <a:bodyPr/>
                    <a:lstStyle/>
                    <a:p>
                      <a:pPr algn="ctr" fontAlgn="b"/>
                      <a:r>
                        <a:rPr lang="en-US" sz="1800" b="1" i="0" u="none" strike="noStrike">
                          <a:effectLst/>
                          <a:latin typeface="Arial" panose="020B0604020202020204" pitchFamily="34" charset="0"/>
                        </a:rPr>
                        <a:t>Reconciliation Summary -  74331 802.11/.15 CB Acct No. 556802</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771024962"/>
                  </a:ext>
                </a:extLst>
              </a:tr>
              <a:tr h="422031">
                <a:tc gridSpan="2">
                  <a:txBody>
                    <a:bodyPr/>
                    <a:lstStyle/>
                    <a:p>
                      <a:pPr algn="ctr" fontAlgn="b"/>
                      <a:r>
                        <a:rPr lang="en-US" sz="1800" b="1" i="0" u="none" strike="noStrike">
                          <a:effectLst/>
                          <a:latin typeface="Arial" panose="020B0604020202020204" pitchFamily="34" charset="0"/>
                        </a:rPr>
                        <a:t>As of 10/31/2018</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251167182"/>
                  </a:ext>
                </a:extLst>
              </a:tr>
              <a:tr h="422031">
                <a:tc>
                  <a:txBody>
                    <a:bodyPr/>
                    <a:lstStyle/>
                    <a:p>
                      <a:pPr algn="l" fontAlgn="b"/>
                      <a:r>
                        <a:rPr lang="en-US" sz="2000" b="1" i="0" u="none" strike="noStrike">
                          <a:effectLst/>
                          <a:latin typeface="Arial" panose="020B0604020202020204" pitchFamily="34" charset="0"/>
                        </a:rPr>
                        <a:t>ID</a:t>
                      </a: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Balance</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327853792"/>
                  </a:ext>
                </a:extLst>
              </a:tr>
              <a:tr h="422031">
                <a:tc>
                  <a:txBody>
                    <a:bodyPr/>
                    <a:lstStyle/>
                    <a:p>
                      <a:pPr algn="l" fontAlgn="ctr"/>
                      <a:r>
                        <a:rPr lang="en-US" sz="2000" b="1" i="0" u="none" strike="noStrike">
                          <a:solidFill>
                            <a:srgbClr val="000000"/>
                          </a:solidFill>
                          <a:effectLst/>
                          <a:latin typeface="Arial" panose="020B0604020202020204" pitchFamily="34" charset="0"/>
                        </a:rPr>
                        <a:t>Reconciled</a:t>
                      </a:r>
                    </a:p>
                  </a:txBody>
                  <a:tcPr marL="9525" marR="9525" marT="9525" marB="0" anchor="ctr">
                    <a:lnL>
                      <a:noFill/>
                    </a:lnL>
                    <a:lnR>
                      <a:noFill/>
                    </a:lnR>
                    <a:lnT>
                      <a:noFill/>
                    </a:lnT>
                    <a:lnB>
                      <a:noFill/>
                    </a:lnB>
                  </a:tcPr>
                </a:tc>
                <a:tc>
                  <a:txBody>
                    <a:bodyPr/>
                    <a:lstStyle/>
                    <a:p>
                      <a:pPr algn="r" fontAlgn="ctr"/>
                      <a:endParaRPr lang="en-US" sz="2000" b="0"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2077932643"/>
                  </a:ext>
                </a:extLst>
              </a:tr>
              <a:tr h="422031">
                <a:tc>
                  <a:txBody>
                    <a:bodyPr/>
                    <a:lstStyle/>
                    <a:p>
                      <a:pPr algn="l" fontAlgn="b"/>
                      <a:r>
                        <a:rPr lang="en-US" sz="2000" b="0" i="0" u="none" strike="noStrike">
                          <a:solidFill>
                            <a:srgbClr val="000000"/>
                          </a:solidFill>
                          <a:effectLst/>
                          <a:latin typeface="Arial" panose="020B0604020202020204" pitchFamily="34" charset="0"/>
                        </a:rPr>
                        <a:t>Cleared Deposits and Other Credits</a:t>
                      </a:r>
                    </a:p>
                  </a:txBody>
                  <a:tcPr marL="85725" marR="9525" marT="9525" marB="0" anchor="b">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638.97 </a:t>
                      </a:r>
                    </a:p>
                  </a:txBody>
                  <a:tcPr marL="9525" marR="9525" marT="9525" marB="0" anchor="ctr">
                    <a:lnL>
                      <a:noFill/>
                    </a:lnL>
                    <a:lnR>
                      <a:noFill/>
                    </a:lnR>
                    <a:lnT>
                      <a:noFill/>
                    </a:lnT>
                    <a:lnB>
                      <a:noFill/>
                    </a:lnB>
                  </a:tcPr>
                </a:tc>
                <a:extLst>
                  <a:ext uri="{0D108BD9-81ED-4DB2-BD59-A6C34878D82A}">
                    <a16:rowId xmlns:a16="http://schemas.microsoft.com/office/drawing/2014/main" val="3586943300"/>
                  </a:ext>
                </a:extLst>
              </a:tr>
              <a:tr h="422031">
                <a:tc>
                  <a:txBody>
                    <a:bodyPr/>
                    <a:lstStyle/>
                    <a:p>
                      <a:pPr algn="l" fontAlgn="b"/>
                      <a:r>
                        <a:rPr lang="en-US" sz="2000" b="0" i="0" u="none" strike="noStrike">
                          <a:solidFill>
                            <a:srgbClr val="000000"/>
                          </a:solidFill>
                          <a:effectLst/>
                          <a:latin typeface="Arial" panose="020B0604020202020204" pitchFamily="34" charset="0"/>
                        </a:rPr>
                        <a:t>Cleared Checks and Payments</a:t>
                      </a:r>
                    </a:p>
                  </a:txBody>
                  <a:tcPr marL="85725" marR="9525" marT="9525" marB="0" anchor="b">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(214,913.83)</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4270708104"/>
                  </a:ext>
                </a:extLst>
              </a:tr>
              <a:tr h="422031">
                <a:tc>
                  <a:txBody>
                    <a:bodyPr/>
                    <a:lstStyle/>
                    <a:p>
                      <a:pPr algn="l" fontAlgn="ctr"/>
                      <a:r>
                        <a:rPr lang="en-US" sz="2000" b="1" i="0" u="none" strike="noStrike">
                          <a:solidFill>
                            <a:srgbClr val="000000"/>
                          </a:solidFill>
                          <a:effectLst/>
                          <a:latin typeface="Arial" panose="020B0604020202020204" pitchFamily="34" charset="0"/>
                        </a:rPr>
                        <a:t>Total - Reconciled</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a:solidFill>
                            <a:srgbClr val="000000"/>
                          </a:solidFill>
                          <a:effectLst/>
                          <a:latin typeface="Arial" panose="020B0604020202020204" pitchFamily="34" charset="0"/>
                        </a:rPr>
                        <a:t>(214,274.86)</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3792204196"/>
                  </a:ext>
                </a:extLst>
              </a:tr>
              <a:tr h="422031">
                <a:tc>
                  <a:txBody>
                    <a:bodyPr/>
                    <a:lstStyle/>
                    <a:p>
                      <a:pPr algn="l" fontAlgn="ctr"/>
                      <a:r>
                        <a:rPr lang="en-US" sz="2000" b="1" i="0" u="none" strike="noStrike">
                          <a:solidFill>
                            <a:srgbClr val="000000"/>
                          </a:solidFill>
                          <a:effectLst/>
                          <a:latin typeface="Arial" panose="020B0604020202020204" pitchFamily="34" charset="0"/>
                        </a:rPr>
                        <a:t>Last Reconciled Statement Balance - 9/30/2018</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719,670.09 </a:t>
                      </a:r>
                    </a:p>
                  </a:txBody>
                  <a:tcPr marL="9525" marR="9525" marT="9525" marB="0" anchor="ctr">
                    <a:lnL>
                      <a:noFill/>
                    </a:lnL>
                    <a:lnR>
                      <a:noFill/>
                    </a:lnR>
                    <a:lnT>
                      <a:noFill/>
                    </a:lnT>
                    <a:lnB>
                      <a:noFill/>
                    </a:lnB>
                  </a:tcPr>
                </a:tc>
                <a:extLst>
                  <a:ext uri="{0D108BD9-81ED-4DB2-BD59-A6C34878D82A}">
                    <a16:rowId xmlns:a16="http://schemas.microsoft.com/office/drawing/2014/main" val="1251243461"/>
                  </a:ext>
                </a:extLst>
              </a:tr>
              <a:tr h="422031">
                <a:tc>
                  <a:txBody>
                    <a:bodyPr/>
                    <a:lstStyle/>
                    <a:p>
                      <a:pPr algn="l" fontAlgn="ctr"/>
                      <a:r>
                        <a:rPr lang="en-US" sz="2000" b="1" i="0" u="none" strike="noStrike">
                          <a:solidFill>
                            <a:srgbClr val="000000"/>
                          </a:solidFill>
                          <a:effectLst/>
                          <a:latin typeface="Arial" panose="020B0604020202020204" pitchFamily="34" charset="0"/>
                        </a:rPr>
                        <a:t>Current Reconciled Balance</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505,395.23 </a:t>
                      </a:r>
                    </a:p>
                  </a:txBody>
                  <a:tcPr marL="9525" marR="9525" marT="9525" marB="0" anchor="ctr">
                    <a:lnL>
                      <a:noFill/>
                    </a:lnL>
                    <a:lnR>
                      <a:noFill/>
                    </a:lnR>
                    <a:lnT>
                      <a:noFill/>
                    </a:lnT>
                    <a:lnB>
                      <a:noFill/>
                    </a:lnB>
                  </a:tcPr>
                </a:tc>
                <a:extLst>
                  <a:ext uri="{0D108BD9-81ED-4DB2-BD59-A6C34878D82A}">
                    <a16:rowId xmlns:a16="http://schemas.microsoft.com/office/drawing/2014/main" val="1085915540"/>
                  </a:ext>
                </a:extLst>
              </a:tr>
              <a:tr h="422031">
                <a:tc>
                  <a:txBody>
                    <a:bodyPr/>
                    <a:lstStyle/>
                    <a:p>
                      <a:pPr algn="l" fontAlgn="ctr"/>
                      <a:r>
                        <a:rPr lang="en-US" sz="2000" b="1" i="0" u="none" strike="noStrike">
                          <a:solidFill>
                            <a:srgbClr val="000000"/>
                          </a:solidFill>
                          <a:effectLst/>
                          <a:latin typeface="Arial" panose="020B0604020202020204" pitchFamily="34" charset="0"/>
                        </a:rPr>
                        <a:t>Reconcile Statement Balance - 10/31/2018</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505,395.23 </a:t>
                      </a:r>
                    </a:p>
                  </a:txBody>
                  <a:tcPr marL="9525" marR="9525" marT="9525" marB="0" anchor="ctr">
                    <a:lnL>
                      <a:noFill/>
                    </a:lnL>
                    <a:lnR>
                      <a:noFill/>
                    </a:lnR>
                    <a:lnT>
                      <a:noFill/>
                    </a:lnT>
                    <a:lnB>
                      <a:noFill/>
                    </a:lnB>
                  </a:tcPr>
                </a:tc>
                <a:extLst>
                  <a:ext uri="{0D108BD9-81ED-4DB2-BD59-A6C34878D82A}">
                    <a16:rowId xmlns:a16="http://schemas.microsoft.com/office/drawing/2014/main" val="3000035427"/>
                  </a:ext>
                </a:extLst>
              </a:tr>
              <a:tr h="422031">
                <a:tc>
                  <a:txBody>
                    <a:bodyPr/>
                    <a:lstStyle/>
                    <a:p>
                      <a:pPr algn="l" fontAlgn="ctr"/>
                      <a:r>
                        <a:rPr lang="en-US" sz="2000" b="1" i="0" u="none" strike="noStrike">
                          <a:solidFill>
                            <a:srgbClr val="000000"/>
                          </a:solidFill>
                          <a:effectLst/>
                          <a:latin typeface="Arial" panose="020B0604020202020204" pitchFamily="34" charset="0"/>
                        </a:rPr>
                        <a:t>Difference</a:t>
                      </a:r>
                    </a:p>
                  </a:txBody>
                  <a:tcPr marL="9525" marR="9525" marT="9525" marB="0" anchor="ctr">
                    <a:lnL>
                      <a:noFill/>
                    </a:lnL>
                    <a:lnR>
                      <a:noFill/>
                    </a:lnR>
                    <a:lnT>
                      <a:noFill/>
                    </a:lnT>
                    <a:lnB>
                      <a:noFill/>
                    </a:lnB>
                  </a:tcPr>
                </a:tc>
                <a:tc>
                  <a:txBody>
                    <a:bodyPr/>
                    <a:lstStyle/>
                    <a:p>
                      <a:pPr algn="r" fontAlgn="ctr"/>
                      <a:r>
                        <a:rPr lang="en-US" sz="2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extLst>
                  <a:ext uri="{0D108BD9-81ED-4DB2-BD59-A6C34878D82A}">
                    <a16:rowId xmlns:a16="http://schemas.microsoft.com/office/drawing/2014/main" val="2665318545"/>
                  </a:ext>
                </a:extLst>
              </a:tr>
              <a:tr h="422031">
                <a:tc>
                  <a:txBody>
                    <a:bodyPr/>
                    <a:lstStyle/>
                    <a:p>
                      <a:pPr algn="l" fontAlgn="ctr"/>
                      <a:r>
                        <a:rPr lang="en-US" sz="2000" b="1" i="0" u="none" strike="noStrike">
                          <a:solidFill>
                            <a:srgbClr val="000000"/>
                          </a:solidFill>
                          <a:effectLst/>
                          <a:latin typeface="Arial" panose="020B0604020202020204" pitchFamily="34" charset="0"/>
                        </a:rPr>
                        <a:t>Unreconciled</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tc>
                  <a:txBody>
                    <a:bodyPr/>
                    <a:lstStyle/>
                    <a:p>
                      <a:pPr algn="r" fontAlgn="ctr"/>
                      <a:r>
                        <a:rPr lang="en-US" sz="2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CCCCC"/>
                      </a:solidFill>
                      <a:prstDash val="dash"/>
                      <a:round/>
                      <a:headEnd type="none" w="med" len="med"/>
                      <a:tailEnd type="none" w="med" len="med"/>
                    </a:lnB>
                  </a:tcPr>
                </a:tc>
                <a:extLst>
                  <a:ext uri="{0D108BD9-81ED-4DB2-BD59-A6C34878D82A}">
                    <a16:rowId xmlns:a16="http://schemas.microsoft.com/office/drawing/2014/main" val="2817511776"/>
                  </a:ext>
                </a:extLst>
              </a:tr>
              <a:tr h="422031">
                <a:tc>
                  <a:txBody>
                    <a:bodyPr/>
                    <a:lstStyle/>
                    <a:p>
                      <a:pPr algn="l" fontAlgn="ctr"/>
                      <a:r>
                        <a:rPr lang="en-US" sz="2000" b="1" i="0" u="none" strike="noStrike">
                          <a:solidFill>
                            <a:srgbClr val="000000"/>
                          </a:solidFill>
                          <a:effectLst/>
                          <a:latin typeface="Arial" panose="020B0604020202020204" pitchFamily="34" charset="0"/>
                        </a:rPr>
                        <a:t>Total as of 10/31/2018</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tc>
                  <a:txBody>
                    <a:bodyPr/>
                    <a:lstStyle/>
                    <a:p>
                      <a:pPr algn="r" fontAlgn="ctr"/>
                      <a:r>
                        <a:rPr lang="en-US" sz="2000" b="1" i="0" u="none" strike="noStrike" dirty="0">
                          <a:solidFill>
                            <a:srgbClr val="000000"/>
                          </a:solidFill>
                          <a:effectLst/>
                          <a:latin typeface="Arial" panose="020B0604020202020204" pitchFamily="34" charset="0"/>
                        </a:rPr>
                        <a:t>505,395.23 </a:t>
                      </a:r>
                    </a:p>
                  </a:txBody>
                  <a:tcPr marL="9525" marR="9525" marT="9525" marB="0" anchor="ctr">
                    <a:lnL>
                      <a:noFill/>
                    </a:lnL>
                    <a:lnR>
                      <a:noFill/>
                    </a:lnR>
                    <a:lnT w="6350" cap="flat" cmpd="sng" algn="ctr">
                      <a:solidFill>
                        <a:srgbClr val="CCCCCC"/>
                      </a:solidFill>
                      <a:prstDash val="dash"/>
                      <a:round/>
                      <a:headEnd type="none" w="med" len="med"/>
                      <a:tailEnd type="none" w="med" len="med"/>
                    </a:lnT>
                    <a:lnB>
                      <a:noFill/>
                    </a:lnB>
                  </a:tcPr>
                </a:tc>
                <a:extLst>
                  <a:ext uri="{0D108BD9-81ED-4DB2-BD59-A6C34878D82A}">
                    <a16:rowId xmlns:a16="http://schemas.microsoft.com/office/drawing/2014/main" val="1727222901"/>
                  </a:ext>
                </a:extLst>
              </a:tr>
            </a:tbl>
          </a:graphicData>
        </a:graphic>
      </p:graphicFrame>
    </p:spTree>
    <p:extLst>
      <p:ext uri="{BB962C8B-B14F-4D97-AF65-F5344CB8AC3E}">
        <p14:creationId xmlns:p14="http://schemas.microsoft.com/office/powerpoint/2010/main" val="960343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November 2018</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9</a:t>
            </a:fld>
            <a:endParaRPr lang="en-GB"/>
          </a:p>
        </p:txBody>
      </p:sp>
      <p:graphicFrame>
        <p:nvGraphicFramePr>
          <p:cNvPr id="6" name="Table 5">
            <a:extLst>
              <a:ext uri="{FF2B5EF4-FFF2-40B4-BE49-F238E27FC236}">
                <a16:creationId xmlns:a16="http://schemas.microsoft.com/office/drawing/2014/main" id="{8808E4B9-C46F-4A9B-B002-B1145845AD4B}"/>
              </a:ext>
            </a:extLst>
          </p:cNvPr>
          <p:cNvGraphicFramePr>
            <a:graphicFrameLocks noGrp="1"/>
          </p:cNvGraphicFramePr>
          <p:nvPr>
            <p:extLst>
              <p:ext uri="{D42A27DB-BD31-4B8C-83A1-F6EECF244321}">
                <p14:modId xmlns:p14="http://schemas.microsoft.com/office/powerpoint/2010/main" val="2043257517"/>
              </p:ext>
            </p:extLst>
          </p:nvPr>
        </p:nvGraphicFramePr>
        <p:xfrm>
          <a:off x="929218" y="606426"/>
          <a:ext cx="10449981" cy="5860976"/>
        </p:xfrm>
        <a:graphic>
          <a:graphicData uri="http://schemas.openxmlformats.org/drawingml/2006/table">
            <a:tbl>
              <a:tblPr/>
              <a:tblGrid>
                <a:gridCol w="3069982">
                  <a:extLst>
                    <a:ext uri="{9D8B030D-6E8A-4147-A177-3AD203B41FA5}">
                      <a16:colId xmlns:a16="http://schemas.microsoft.com/office/drawing/2014/main" val="3962891165"/>
                    </a:ext>
                  </a:extLst>
                </a:gridCol>
                <a:gridCol w="1143720">
                  <a:extLst>
                    <a:ext uri="{9D8B030D-6E8A-4147-A177-3AD203B41FA5}">
                      <a16:colId xmlns:a16="http://schemas.microsoft.com/office/drawing/2014/main" val="2478767149"/>
                    </a:ext>
                  </a:extLst>
                </a:gridCol>
                <a:gridCol w="1255081">
                  <a:extLst>
                    <a:ext uri="{9D8B030D-6E8A-4147-A177-3AD203B41FA5}">
                      <a16:colId xmlns:a16="http://schemas.microsoft.com/office/drawing/2014/main" val="879966957"/>
                    </a:ext>
                  </a:extLst>
                </a:gridCol>
                <a:gridCol w="1255081">
                  <a:extLst>
                    <a:ext uri="{9D8B030D-6E8A-4147-A177-3AD203B41FA5}">
                      <a16:colId xmlns:a16="http://schemas.microsoft.com/office/drawing/2014/main" val="2941836623"/>
                    </a:ext>
                  </a:extLst>
                </a:gridCol>
                <a:gridCol w="1255081">
                  <a:extLst>
                    <a:ext uri="{9D8B030D-6E8A-4147-A177-3AD203B41FA5}">
                      <a16:colId xmlns:a16="http://schemas.microsoft.com/office/drawing/2014/main" val="2607250677"/>
                    </a:ext>
                  </a:extLst>
                </a:gridCol>
                <a:gridCol w="1215955">
                  <a:extLst>
                    <a:ext uri="{9D8B030D-6E8A-4147-A177-3AD203B41FA5}">
                      <a16:colId xmlns:a16="http://schemas.microsoft.com/office/drawing/2014/main" val="1112370195"/>
                    </a:ext>
                  </a:extLst>
                </a:gridCol>
                <a:gridCol w="1255081">
                  <a:extLst>
                    <a:ext uri="{9D8B030D-6E8A-4147-A177-3AD203B41FA5}">
                      <a16:colId xmlns:a16="http://schemas.microsoft.com/office/drawing/2014/main" val="3714954130"/>
                    </a:ext>
                  </a:extLst>
                </a:gridCol>
              </a:tblGrid>
              <a:tr h="227611">
                <a:tc gridSpan="7">
                  <a:txBody>
                    <a:bodyPr/>
                    <a:lstStyle/>
                    <a:p>
                      <a:pPr algn="ctr" fontAlgn="b"/>
                      <a:r>
                        <a:rPr lang="en-US" sz="1400" b="1" i="0" u="none" strike="noStrike" dirty="0">
                          <a:effectLst/>
                          <a:latin typeface="Arial" panose="020B0604020202020204" pitchFamily="34" charset="0"/>
                        </a:rPr>
                        <a:t>Oct 2018 Income Statement</a:t>
                      </a:r>
                    </a:p>
                  </a:txBody>
                  <a:tcPr marL="6656" marR="6656" marT="6656"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64369323"/>
                  </a:ext>
                </a:extLst>
              </a:tr>
              <a:tr h="768187">
                <a:tc>
                  <a:txBody>
                    <a:bodyPr/>
                    <a:lstStyle/>
                    <a:p>
                      <a:pPr algn="l" fontAlgn="b"/>
                      <a:r>
                        <a:rPr lang="en-US" sz="1400" b="1" i="0" u="none" strike="noStrike" dirty="0">
                          <a:effectLst/>
                          <a:latin typeface="Arial" panose="020B0604020202020204" pitchFamily="34" charset="0"/>
                        </a:rPr>
                        <a:t>Financial Row</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2018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Misc</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2018-01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Irvine,</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California</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2018-05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Warsaw,</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 Poland</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2018-09</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 Waikoloa,</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Hawaii</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2019-01</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St. Louis,</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 Missouri</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Total</a:t>
                      </a:r>
                    </a:p>
                  </a:txBody>
                  <a:tcPr marL="6656" marR="6656" marT="6656" marB="0" anchor="b">
                    <a:lnL>
                      <a:noFill/>
                    </a:lnL>
                    <a:lnR>
                      <a:noFill/>
                    </a:lnR>
                    <a:lnT>
                      <a:noFill/>
                    </a:lnT>
                    <a:lnB>
                      <a:noFill/>
                    </a:lnB>
                    <a:solidFill>
                      <a:srgbClr val="D0D0D0"/>
                    </a:solidFill>
                  </a:tcPr>
                </a:tc>
                <a:extLst>
                  <a:ext uri="{0D108BD9-81ED-4DB2-BD59-A6C34878D82A}">
                    <a16:rowId xmlns:a16="http://schemas.microsoft.com/office/drawing/2014/main" val="3649886895"/>
                  </a:ext>
                </a:extLst>
              </a:tr>
              <a:tr h="256062">
                <a:tc>
                  <a:txBody>
                    <a:bodyPr/>
                    <a:lstStyle/>
                    <a:p>
                      <a:pPr algn="l" fontAlgn="b"/>
                      <a:r>
                        <a:rPr lang="en-US" sz="1400" b="1" i="0" u="none" strike="noStrike">
                          <a:effectLst/>
                          <a:latin typeface="Arial" panose="020B0604020202020204" pitchFamily="34" charset="0"/>
                        </a:rPr>
                        <a:t> </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6656" marR="6656" marT="6656"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6656" marR="6656" marT="6656" marB="0" anchor="b">
                    <a:lnL>
                      <a:noFill/>
                    </a:lnL>
                    <a:lnR>
                      <a:noFill/>
                    </a:lnR>
                    <a:lnT>
                      <a:noFill/>
                    </a:lnT>
                    <a:lnB>
                      <a:noFill/>
                    </a:lnB>
                    <a:solidFill>
                      <a:srgbClr val="D0D0D0"/>
                    </a:solidFill>
                  </a:tcPr>
                </a:tc>
                <a:extLst>
                  <a:ext uri="{0D108BD9-81ED-4DB2-BD59-A6C34878D82A}">
                    <a16:rowId xmlns:a16="http://schemas.microsoft.com/office/drawing/2014/main" val="4255339087"/>
                  </a:ext>
                </a:extLst>
              </a:tr>
              <a:tr h="256062">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extLst>
                  <a:ext uri="{0D108BD9-81ED-4DB2-BD59-A6C34878D82A}">
                    <a16:rowId xmlns:a16="http://schemas.microsoft.com/office/drawing/2014/main" val="595249011"/>
                  </a:ext>
                </a:extLst>
              </a:tr>
              <a:tr h="256062">
                <a:tc>
                  <a:txBody>
                    <a:bodyPr/>
                    <a:lstStyle/>
                    <a:p>
                      <a:pPr algn="l" fontAlgn="b"/>
                      <a:r>
                        <a:rPr lang="en-US" sz="1400" b="1" i="0" u="none" strike="noStrike">
                          <a:solidFill>
                            <a:srgbClr val="000000"/>
                          </a:solidFill>
                          <a:effectLst/>
                          <a:latin typeface="Arial" panose="020B0604020202020204" pitchFamily="34" charset="0"/>
                        </a:rPr>
                        <a:t>Income</a:t>
                      </a:r>
                    </a:p>
                  </a:txBody>
                  <a:tcPr marL="59901" marR="6656" marT="6656"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extLst>
                  <a:ext uri="{0D108BD9-81ED-4DB2-BD59-A6C34878D82A}">
                    <a16:rowId xmlns:a16="http://schemas.microsoft.com/office/drawing/2014/main" val="2046006463"/>
                  </a:ext>
                </a:extLst>
              </a:tr>
              <a:tr h="256062">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$9,692.47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$229,401.00 </a:t>
                      </a:r>
                    </a:p>
                  </a:txBody>
                  <a:tcPr marL="6656" marR="6656" marT="6656"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$271,975.00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$204,100.00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$715,168.47 </a:t>
                      </a:r>
                    </a:p>
                  </a:txBody>
                  <a:tcPr marL="6656" marR="6656" marT="6656" marB="0" anchor="ctr">
                    <a:lnL>
                      <a:noFill/>
                    </a:lnL>
                    <a:lnR>
                      <a:noFill/>
                    </a:lnR>
                    <a:lnT>
                      <a:noFill/>
                    </a:lnT>
                    <a:lnB>
                      <a:noFill/>
                    </a:lnB>
                  </a:tcPr>
                </a:tc>
                <a:extLst>
                  <a:ext uri="{0D108BD9-81ED-4DB2-BD59-A6C34878D82A}">
                    <a16:rowId xmlns:a16="http://schemas.microsoft.com/office/drawing/2014/main" val="4226499522"/>
                  </a:ext>
                </a:extLst>
              </a:tr>
              <a:tr h="256062">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$27,029.84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$18,580.73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$29,898.48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$75,509.05 </a:t>
                      </a:r>
                    </a:p>
                  </a:txBody>
                  <a:tcPr marL="6656" marR="6656" marT="6656" marB="0" anchor="ctr">
                    <a:lnL>
                      <a:noFill/>
                    </a:lnL>
                    <a:lnR>
                      <a:noFill/>
                    </a:lnR>
                    <a:lnT>
                      <a:noFill/>
                    </a:lnT>
                    <a:lnB>
                      <a:noFill/>
                    </a:lnB>
                  </a:tcPr>
                </a:tc>
                <a:extLst>
                  <a:ext uri="{0D108BD9-81ED-4DB2-BD59-A6C34878D82A}">
                    <a16:rowId xmlns:a16="http://schemas.microsoft.com/office/drawing/2014/main" val="1730798874"/>
                  </a:ext>
                </a:extLst>
              </a:tr>
              <a:tr h="256062">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19802" marR="6656" marT="6656"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$4,383.87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$4,383.87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183247173"/>
                  </a:ext>
                </a:extLst>
              </a:tr>
              <a:tr h="256062">
                <a:tc>
                  <a:txBody>
                    <a:bodyPr/>
                    <a:lstStyle/>
                    <a:p>
                      <a:pPr algn="l" fontAlgn="b"/>
                      <a:r>
                        <a:rPr lang="en-US" sz="1400" b="1" i="0" u="none" strike="noStrike">
                          <a:solidFill>
                            <a:srgbClr val="000000"/>
                          </a:solidFill>
                          <a:effectLst/>
                          <a:latin typeface="Arial" panose="020B0604020202020204" pitchFamily="34" charset="0"/>
                        </a:rPr>
                        <a:t>Total - Income</a:t>
                      </a:r>
                    </a:p>
                  </a:txBody>
                  <a:tcPr marL="59901" marR="6656" marT="6656"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$14,076.34 </a:t>
                      </a:r>
                    </a:p>
                  </a:txBody>
                  <a:tcPr marL="6656" marR="6656" marT="665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$256,430.84 </a:t>
                      </a:r>
                    </a:p>
                  </a:txBody>
                  <a:tcPr marL="6656" marR="6656" marT="665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$290,555.73 </a:t>
                      </a:r>
                    </a:p>
                  </a:txBody>
                  <a:tcPr marL="6656" marR="6656" marT="665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$233,998.48 </a:t>
                      </a:r>
                    </a:p>
                  </a:txBody>
                  <a:tcPr marL="6656" marR="6656" marT="665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6656" marR="6656" marT="6656"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$795,061.39 </a:t>
                      </a:r>
                    </a:p>
                  </a:txBody>
                  <a:tcPr marL="6656" marR="6656" marT="6656"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2187696060"/>
                  </a:ext>
                </a:extLst>
              </a:tr>
              <a:tr h="256062">
                <a:tc>
                  <a:txBody>
                    <a:bodyPr/>
                    <a:lstStyle/>
                    <a:p>
                      <a:pPr algn="l" fontAlgn="b"/>
                      <a:r>
                        <a:rPr lang="en-US" sz="1400" b="1" i="0" u="none" strike="noStrike">
                          <a:solidFill>
                            <a:srgbClr val="000000"/>
                          </a:solidFill>
                          <a:effectLst/>
                          <a:latin typeface="Arial" panose="020B0604020202020204" pitchFamily="34" charset="0"/>
                        </a:rPr>
                        <a:t>Expense</a:t>
                      </a:r>
                    </a:p>
                  </a:txBody>
                  <a:tcPr marL="59901" marR="6656" marT="6656"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6656" marR="6656" marT="6656" marB="0" anchor="ctr">
                    <a:lnL>
                      <a:noFill/>
                    </a:lnL>
                    <a:lnR>
                      <a:noFill/>
                    </a:lnR>
                    <a:lnT>
                      <a:noFill/>
                    </a:lnT>
                    <a:lnB>
                      <a:noFill/>
                    </a:lnB>
                  </a:tcPr>
                </a:tc>
                <a:extLst>
                  <a:ext uri="{0D108BD9-81ED-4DB2-BD59-A6C34878D82A}">
                    <a16:rowId xmlns:a16="http://schemas.microsoft.com/office/drawing/2014/main" val="744881606"/>
                  </a:ext>
                </a:extLst>
              </a:tr>
              <a:tr h="256062">
                <a:tc>
                  <a:txBody>
                    <a:bodyPr/>
                    <a:lstStyle/>
                    <a:p>
                      <a:pPr algn="l" fontAlgn="b"/>
                      <a:r>
                        <a:rPr lang="en-US" sz="1400" b="0" i="0" u="none" strike="noStrike" dirty="0">
                          <a:solidFill>
                            <a:srgbClr val="000000"/>
                          </a:solidFill>
                          <a:effectLst/>
                          <a:latin typeface="Arial" panose="020B0604020202020204" pitchFamily="34" charset="0"/>
                        </a:rPr>
                        <a:t>4.110 - Site Survey</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$1,946.63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$1,946.63 </a:t>
                      </a:r>
                    </a:p>
                  </a:txBody>
                  <a:tcPr marL="6656" marR="6656" marT="6656" marB="0" anchor="ctr">
                    <a:lnL>
                      <a:noFill/>
                    </a:lnL>
                    <a:lnR>
                      <a:noFill/>
                    </a:lnR>
                    <a:lnT>
                      <a:noFill/>
                    </a:lnT>
                    <a:lnB>
                      <a:noFill/>
                    </a:lnB>
                  </a:tcPr>
                </a:tc>
                <a:extLst>
                  <a:ext uri="{0D108BD9-81ED-4DB2-BD59-A6C34878D82A}">
                    <a16:rowId xmlns:a16="http://schemas.microsoft.com/office/drawing/2014/main" val="616917834"/>
                  </a:ext>
                </a:extLst>
              </a:tr>
              <a:tr h="256062">
                <a:tc>
                  <a:txBody>
                    <a:bodyPr/>
                    <a:lstStyle/>
                    <a:p>
                      <a:pPr algn="l" fontAlgn="b"/>
                      <a:r>
                        <a:rPr lang="en-US" sz="1400" b="0" i="0" u="none" strike="noStrike">
                          <a:solidFill>
                            <a:srgbClr val="000000"/>
                          </a:solidFill>
                          <a:effectLst/>
                          <a:latin typeface="Arial" panose="020B0604020202020204" pitchFamily="34" charset="0"/>
                        </a:rPr>
                        <a:t>4.113 - Venue</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$21,998.13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$74,375.00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$20,418.26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$116,791.39 </a:t>
                      </a:r>
                    </a:p>
                  </a:txBody>
                  <a:tcPr marL="6656" marR="6656" marT="6656" marB="0" anchor="ctr">
                    <a:lnL>
                      <a:noFill/>
                    </a:lnL>
                    <a:lnR>
                      <a:noFill/>
                    </a:lnR>
                    <a:lnT>
                      <a:noFill/>
                    </a:lnT>
                    <a:lnB>
                      <a:noFill/>
                    </a:lnB>
                  </a:tcPr>
                </a:tc>
                <a:extLst>
                  <a:ext uri="{0D108BD9-81ED-4DB2-BD59-A6C34878D82A}">
                    <a16:rowId xmlns:a16="http://schemas.microsoft.com/office/drawing/2014/main" val="4068729809"/>
                  </a:ext>
                </a:extLst>
              </a:tr>
              <a:tr h="256062">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$3,172.65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$10,460.72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$10,815.18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$9,554.18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$34,002.73 </a:t>
                      </a:r>
                    </a:p>
                  </a:txBody>
                  <a:tcPr marL="6656" marR="6656" marT="6656" marB="0" anchor="ctr">
                    <a:lnL>
                      <a:noFill/>
                    </a:lnL>
                    <a:lnR>
                      <a:noFill/>
                    </a:lnR>
                    <a:lnT>
                      <a:noFill/>
                    </a:lnT>
                    <a:lnB>
                      <a:noFill/>
                    </a:lnB>
                  </a:tcPr>
                </a:tc>
                <a:extLst>
                  <a:ext uri="{0D108BD9-81ED-4DB2-BD59-A6C34878D82A}">
                    <a16:rowId xmlns:a16="http://schemas.microsoft.com/office/drawing/2014/main" val="4040523350"/>
                  </a:ext>
                </a:extLst>
              </a:tr>
              <a:tr h="256062">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$44,271.69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$36,309.56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$45,651.01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$146,232.26 </a:t>
                      </a:r>
                    </a:p>
                  </a:txBody>
                  <a:tcPr marL="6656" marR="6656" marT="6656" marB="0" anchor="ctr">
                    <a:lnL>
                      <a:noFill/>
                    </a:lnL>
                    <a:lnR>
                      <a:noFill/>
                    </a:lnR>
                    <a:lnT>
                      <a:noFill/>
                    </a:lnT>
                    <a:lnB>
                      <a:noFill/>
                    </a:lnB>
                  </a:tcPr>
                </a:tc>
                <a:extLst>
                  <a:ext uri="{0D108BD9-81ED-4DB2-BD59-A6C34878D82A}">
                    <a16:rowId xmlns:a16="http://schemas.microsoft.com/office/drawing/2014/main" val="4187308990"/>
                  </a:ext>
                </a:extLst>
              </a:tr>
              <a:tr h="256062">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$113,654.62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$82,350.00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$109,462.83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$305,467.45 </a:t>
                      </a:r>
                    </a:p>
                  </a:txBody>
                  <a:tcPr marL="6656" marR="6656" marT="6656" marB="0" anchor="ctr">
                    <a:lnL>
                      <a:noFill/>
                    </a:lnL>
                    <a:lnR>
                      <a:noFill/>
                    </a:lnR>
                    <a:lnT>
                      <a:noFill/>
                    </a:lnT>
                    <a:lnB>
                      <a:noFill/>
                    </a:lnB>
                  </a:tcPr>
                </a:tc>
                <a:extLst>
                  <a:ext uri="{0D108BD9-81ED-4DB2-BD59-A6C34878D82A}">
                    <a16:rowId xmlns:a16="http://schemas.microsoft.com/office/drawing/2014/main" val="2893029027"/>
                  </a:ext>
                </a:extLst>
              </a:tr>
              <a:tr h="256062">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$49,500.24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$35,148.80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$32,417.75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$137,066.79 </a:t>
                      </a:r>
                    </a:p>
                  </a:txBody>
                  <a:tcPr marL="6656" marR="6656" marT="6656" marB="0" anchor="ctr">
                    <a:lnL>
                      <a:noFill/>
                    </a:lnL>
                    <a:lnR>
                      <a:noFill/>
                    </a:lnR>
                    <a:lnT>
                      <a:noFill/>
                    </a:lnT>
                    <a:lnB>
                      <a:noFill/>
                    </a:lnB>
                  </a:tcPr>
                </a:tc>
                <a:extLst>
                  <a:ext uri="{0D108BD9-81ED-4DB2-BD59-A6C34878D82A}">
                    <a16:rowId xmlns:a16="http://schemas.microsoft.com/office/drawing/2014/main" val="1961047126"/>
                  </a:ext>
                </a:extLst>
              </a:tr>
              <a:tr h="256062">
                <a:tc>
                  <a:txBody>
                    <a:bodyPr/>
                    <a:lstStyle/>
                    <a:p>
                      <a:pPr algn="l" fontAlgn="b"/>
                      <a:r>
                        <a:rPr lang="en-US" sz="1400" b="0" i="0" u="none" strike="noStrike">
                          <a:solidFill>
                            <a:srgbClr val="000000"/>
                          </a:solidFill>
                          <a:effectLst/>
                          <a:latin typeface="Arial" panose="020B0604020202020204" pitchFamily="34" charset="0"/>
                        </a:rPr>
                        <a:t>4.16 - Social</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$19,049.98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$24,390.00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$23,859.22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$67,299.20 </a:t>
                      </a:r>
                    </a:p>
                  </a:txBody>
                  <a:tcPr marL="6656" marR="6656" marT="6656" marB="0" anchor="ctr">
                    <a:lnL>
                      <a:noFill/>
                    </a:lnL>
                    <a:lnR>
                      <a:noFill/>
                    </a:lnR>
                    <a:lnT>
                      <a:noFill/>
                    </a:lnT>
                    <a:lnB>
                      <a:noFill/>
                    </a:lnB>
                  </a:tcPr>
                </a:tc>
                <a:extLst>
                  <a:ext uri="{0D108BD9-81ED-4DB2-BD59-A6C34878D82A}">
                    <a16:rowId xmlns:a16="http://schemas.microsoft.com/office/drawing/2014/main" val="1644156483"/>
                  </a:ext>
                </a:extLst>
              </a:tr>
              <a:tr h="256062">
                <a:tc>
                  <a:txBody>
                    <a:bodyPr/>
                    <a:lstStyle/>
                    <a:p>
                      <a:pPr algn="l" fontAlgn="b"/>
                      <a:r>
                        <a:rPr lang="en-US" sz="1400" b="0" i="0" u="none" strike="noStrike">
                          <a:solidFill>
                            <a:srgbClr val="000000"/>
                          </a:solidFill>
                          <a:effectLst/>
                          <a:latin typeface="Arial" panose="020B0604020202020204" pitchFamily="34" charset="0"/>
                        </a:rPr>
                        <a:t>4.17 - Shipping</a:t>
                      </a:r>
                    </a:p>
                  </a:txBody>
                  <a:tcPr marL="119802" marR="6656" marT="6656"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$1,518.52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$5,157.59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$4,234.22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$10,920.33 </a:t>
                      </a:r>
                    </a:p>
                  </a:txBody>
                  <a:tcPr marL="6656" marR="6656" marT="6656" marB="0" anchor="ctr">
                    <a:lnL>
                      <a:noFill/>
                    </a:lnL>
                    <a:lnR>
                      <a:noFill/>
                    </a:lnR>
                    <a:lnT>
                      <a:noFill/>
                    </a:lnT>
                    <a:lnB>
                      <a:noFill/>
                    </a:lnB>
                  </a:tcPr>
                </a:tc>
                <a:extLst>
                  <a:ext uri="{0D108BD9-81ED-4DB2-BD59-A6C34878D82A}">
                    <a16:rowId xmlns:a16="http://schemas.microsoft.com/office/drawing/2014/main" val="3202490462"/>
                  </a:ext>
                </a:extLst>
              </a:tr>
              <a:tr h="256062">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19802" marR="6656" marT="6656"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$155.72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$6,412.30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$8,348.50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$6,792.03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$21,708.55 </a:t>
                      </a:r>
                    </a:p>
                  </a:txBody>
                  <a:tcPr marL="6656" marR="6656" marT="6656"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236295266"/>
                  </a:ext>
                </a:extLst>
              </a:tr>
              <a:tr h="256062">
                <a:tc>
                  <a:txBody>
                    <a:bodyPr/>
                    <a:lstStyle/>
                    <a:p>
                      <a:pPr algn="l" fontAlgn="b"/>
                      <a:r>
                        <a:rPr lang="en-US" sz="1400" b="1" i="0" u="none" strike="noStrike">
                          <a:solidFill>
                            <a:srgbClr val="000000"/>
                          </a:solidFill>
                          <a:effectLst/>
                          <a:latin typeface="Arial" panose="020B0604020202020204" pitchFamily="34" charset="0"/>
                        </a:rPr>
                        <a:t>Total - Expense</a:t>
                      </a:r>
                    </a:p>
                  </a:txBody>
                  <a:tcPr marL="59901" marR="6656" marT="6656"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$3,338.37 </a:t>
                      </a:r>
                    </a:p>
                  </a:txBody>
                  <a:tcPr marL="6656" marR="6656" marT="665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$266,866.20 </a:t>
                      </a:r>
                    </a:p>
                  </a:txBody>
                  <a:tcPr marL="6656" marR="6656" marT="665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$276,894.63 </a:t>
                      </a:r>
                    </a:p>
                  </a:txBody>
                  <a:tcPr marL="6656" marR="6656" marT="665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$252,389.50 </a:t>
                      </a:r>
                    </a:p>
                  </a:txBody>
                  <a:tcPr marL="6656" marR="6656" marT="665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$41,946.63 </a:t>
                      </a:r>
                    </a:p>
                  </a:txBody>
                  <a:tcPr marL="6656" marR="6656" marT="665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$841,435.33 </a:t>
                      </a:r>
                    </a:p>
                  </a:txBody>
                  <a:tcPr marL="6656" marR="6656" marT="6656"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107989704"/>
                  </a:ext>
                </a:extLst>
              </a:tr>
              <a:tr h="256062">
                <a:tc>
                  <a:txBody>
                    <a:bodyPr/>
                    <a:lstStyle/>
                    <a:p>
                      <a:pPr algn="l" fontAlgn="ctr"/>
                      <a:r>
                        <a:rPr lang="en-US" sz="1400" b="1" i="0" u="none" strike="noStrike">
                          <a:solidFill>
                            <a:srgbClr val="000000"/>
                          </a:solidFill>
                          <a:effectLst/>
                          <a:latin typeface="Arial" panose="020B0604020202020204" pitchFamily="34" charset="0"/>
                        </a:rPr>
                        <a:t>Net Income</a:t>
                      </a:r>
                    </a:p>
                  </a:txBody>
                  <a:tcPr marL="6656" marR="6656" marT="665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$10,737.97 </a:t>
                      </a:r>
                    </a:p>
                  </a:txBody>
                  <a:tcPr marL="6656" marR="6656" marT="665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($10,435.36)</a:t>
                      </a:r>
                    </a:p>
                  </a:txBody>
                  <a:tcPr marL="6656" marR="6656" marT="665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$13,661.10 </a:t>
                      </a:r>
                    </a:p>
                  </a:txBody>
                  <a:tcPr marL="6656" marR="6656" marT="665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($18,391.02)</a:t>
                      </a:r>
                    </a:p>
                  </a:txBody>
                  <a:tcPr marL="6656" marR="6656" marT="665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($41,946.63)</a:t>
                      </a:r>
                    </a:p>
                  </a:txBody>
                  <a:tcPr marL="6656" marR="6656" marT="6656"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($46,373.94)</a:t>
                      </a:r>
                    </a:p>
                  </a:txBody>
                  <a:tcPr marL="6656" marR="6656" marT="6656"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4187472749"/>
                  </a:ext>
                </a:extLst>
              </a:tr>
            </a:tbl>
          </a:graphicData>
        </a:graphic>
      </p:graphicFrame>
    </p:spTree>
    <p:extLst>
      <p:ext uri="{BB962C8B-B14F-4D97-AF65-F5344CB8AC3E}">
        <p14:creationId xmlns:p14="http://schemas.microsoft.com/office/powerpoint/2010/main" val="1848318869"/>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109577</TotalTime>
  <Words>3037</Words>
  <Application>Microsoft Office PowerPoint</Application>
  <PresentationFormat>Widescreen</PresentationFormat>
  <Paragraphs>999</Paragraphs>
  <Slides>13</Slides>
  <Notes>13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2" baseType="lpstr">
      <vt:lpstr>Arial Unicode MS</vt:lpstr>
      <vt:lpstr>굴림</vt:lpstr>
      <vt:lpstr>MS Gothic</vt:lpstr>
      <vt:lpstr>MS PGothic</vt:lpstr>
      <vt:lpstr>Arial</vt:lpstr>
      <vt:lpstr>Tahoma</vt:lpstr>
      <vt:lpstr>Times New Roman</vt:lpstr>
      <vt:lpstr>802-11-Submission</vt:lpstr>
      <vt:lpstr>Document</vt:lpstr>
      <vt:lpstr>Treasurer Report Nov 2018 - Bangkok</vt:lpstr>
      <vt:lpstr>Abstract</vt:lpstr>
      <vt:lpstr>PowerPoint Presentation</vt:lpstr>
      <vt:lpstr>PowerPoint Presentation</vt:lpstr>
      <vt:lpstr>Waikoloa, September 2018 Budget Report</vt:lpstr>
      <vt:lpstr>St. Louis, January 2019 Budget Report</vt:lpstr>
      <vt:lpstr>Historical Attendance</vt:lpstr>
      <vt:lpstr>PowerPoint Presentation</vt:lpstr>
      <vt:lpstr>PowerPoint Presentation</vt:lpstr>
      <vt:lpstr>PowerPoint Presentation</vt:lpstr>
      <vt:lpstr>PowerPoint Presentation</vt:lpstr>
      <vt:lpstr>PowerPoint Presentation</vt:lpstr>
      <vt:lpstr>PowerPoint Presentation</vt:lpstr>
    </vt:vector>
  </TitlesOfParts>
  <Manager>Benjamin A. Rolfe</Manager>
  <Company>Qualcomm, BCA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Nov 2018 - Bangkok</dc:title>
  <dc:creator>Jon Rosdahl</dc:creator>
  <cp:keywords>November 2018</cp:keywords>
  <dc:description>Ben Rolfe (BCA); Jon Rosdahl (Qualcomm)</dc:description>
  <cp:lastModifiedBy>Jon Rosdahl</cp:lastModifiedBy>
  <cp:revision>488</cp:revision>
  <cp:lastPrinted>1601-01-01T00:00:00Z</cp:lastPrinted>
  <dcterms:created xsi:type="dcterms:W3CDTF">2012-05-13T15:07:35Z</dcterms:created>
  <dcterms:modified xsi:type="dcterms:W3CDTF">2018-11-01T19:03:22Z</dcterms:modified>
</cp:coreProperties>
</file>