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282" r:id="rId22"/>
    <p:sldId id="283" r:id="rId23"/>
    <p:sldId id="319" r:id="rId24"/>
    <p:sldId id="321" r:id="rId25"/>
    <p:sldId id="322" r:id="rId26"/>
    <p:sldId id="317" r:id="rId27"/>
    <p:sldId id="318" r:id="rId28"/>
    <p:sldId id="323" r:id="rId29"/>
    <p:sldId id="284" r:id="rId30"/>
    <p:sldId id="314" r:id="rId31"/>
    <p:sldId id="315" r:id="rId32"/>
    <p:sldId id="286" r:id="rId33"/>
    <p:sldId id="285" r:id="rId34"/>
    <p:sldId id="325" r:id="rId35"/>
    <p:sldId id="326" r:id="rId36"/>
    <p:sldId id="327" r:id="rId37"/>
    <p:sldId id="328" r:id="rId38"/>
    <p:sldId id="329" r:id="rId39"/>
    <p:sldId id="287" r:id="rId40"/>
    <p:sldId id="288" r:id="rId41"/>
    <p:sldId id="299" r:id="rId42"/>
    <p:sldId id="300" r:id="rId43"/>
    <p:sldId id="291" r:id="rId44"/>
    <p:sldId id="330" r:id="rId45"/>
    <p:sldId id="331" r:id="rId46"/>
    <p:sldId id="332" r:id="rId47"/>
    <p:sldId id="333" r:id="rId48"/>
    <p:sldId id="292" r:id="rId49"/>
    <p:sldId id="301" r:id="rId50"/>
    <p:sldId id="302" r:id="rId51"/>
    <p:sldId id="293" r:id="rId52"/>
    <p:sldId id="334" r:id="rId53"/>
    <p:sldId id="335" r:id="rId54"/>
    <p:sldId id="336" r:id="rId55"/>
    <p:sldId id="294" r:id="rId56"/>
    <p:sldId id="303" r:id="rId57"/>
    <p:sldId id="304" r:id="rId58"/>
    <p:sldId id="338" r:id="rId59"/>
    <p:sldId id="295" r:id="rId60"/>
    <p:sldId id="296" r:id="rId61"/>
    <p:sldId id="305" r:id="rId62"/>
    <p:sldId id="306" r:id="rId63"/>
    <p:sldId id="339" r:id="rId64"/>
    <p:sldId id="340" r:id="rId65"/>
    <p:sldId id="341" r:id="rId66"/>
    <p:sldId id="297" r:id="rId67"/>
    <p:sldId id="298" r:id="rId68"/>
    <p:sldId id="307" r:id="rId69"/>
    <p:sldId id="308" r:id="rId70"/>
    <p:sldId id="344" r:id="rId71"/>
    <p:sldId id="346" r:id="rId72"/>
    <p:sldId id="347" r:id="rId73"/>
    <p:sldId id="345" r:id="rId74"/>
    <p:sldId id="309" r:id="rId75"/>
    <p:sldId id="310" r:id="rId76"/>
    <p:sldId id="313" r:id="rId77"/>
    <p:sldId id="311" r:id="rId78"/>
    <p:sldId id="289" r:id="rId79"/>
    <p:sldId id="290" r:id="rId80"/>
    <p:sldId id="312" r:id="rId81"/>
    <p:sldId id="259" r:id="rId82"/>
    <p:sldId id="260" r:id="rId83"/>
    <p:sldId id="261" r:id="rId84"/>
    <p:sldId id="262" r:id="rId85"/>
    <p:sldId id="263" r:id="rId86"/>
    <p:sldId id="264" r:id="rId8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Ad hoc" id="{D9A3C800-883D-4178-BCA5-48B4DDDCCE68}">
          <p14:sldIdLst>
            <p14:sldId id="282"/>
            <p14:sldId id="283"/>
            <p14:sldId id="319"/>
            <p14:sldId id="321"/>
            <p14:sldId id="322"/>
          </p14:sldIdLst>
        </p14:section>
        <p14:section name="Slot#1" id="{61A6E613-32DD-45F7-8FE4-F55F7FE808B5}">
          <p14:sldIdLst>
            <p14:sldId id="317"/>
            <p14:sldId id="318"/>
            <p14:sldId id="323"/>
            <p14:sldId id="284"/>
            <p14:sldId id="314"/>
            <p14:sldId id="315"/>
            <p14:sldId id="286"/>
            <p14:sldId id="285"/>
            <p14:sldId id="325"/>
            <p14:sldId id="326"/>
            <p14:sldId id="327"/>
            <p14:sldId id="328"/>
            <p14:sldId id="329"/>
            <p14:sldId id="287"/>
            <p14:sldId id="288"/>
          </p14:sldIdLst>
        </p14:section>
        <p14:section name="Slot#2" id="{0E687B7E-720E-4035-8603-903AAF037B31}">
          <p14:sldIdLst>
            <p14:sldId id="299"/>
            <p14:sldId id="300"/>
            <p14:sldId id="291"/>
            <p14:sldId id="330"/>
            <p14:sldId id="331"/>
            <p14:sldId id="332"/>
            <p14:sldId id="333"/>
            <p14:sldId id="292"/>
          </p14:sldIdLst>
        </p14:section>
        <p14:section name="Slot#3" id="{5D49AB48-9724-48C6-97B3-577374A1C2CA}">
          <p14:sldIdLst>
            <p14:sldId id="301"/>
            <p14:sldId id="302"/>
            <p14:sldId id="293"/>
            <p14:sldId id="334"/>
            <p14:sldId id="335"/>
            <p14:sldId id="336"/>
            <p14:sldId id="294"/>
          </p14:sldIdLst>
        </p14:section>
        <p14:section name="Slot#4" id="{6193A2DF-E32F-40FC-A604-C1274D537662}">
          <p14:sldIdLst>
            <p14:sldId id="303"/>
            <p14:sldId id="304"/>
            <p14:sldId id="338"/>
            <p14:sldId id="295"/>
            <p14:sldId id="296"/>
          </p14:sldIdLst>
        </p14:section>
        <p14:section name="Slot#5" id="{D51E15C0-1BE5-4B71-8375-F6B1D2A3FFBF}">
          <p14:sldIdLst>
            <p14:sldId id="305"/>
            <p14:sldId id="306"/>
            <p14:sldId id="339"/>
            <p14:sldId id="340"/>
            <p14:sldId id="341"/>
            <p14:sldId id="297"/>
            <p14:sldId id="298"/>
          </p14:sldIdLst>
        </p14:section>
        <p14:section name="Slot#6" id="{D59D5964-9646-4C25-959D-E55F97EAE577}">
          <p14:sldIdLst>
            <p14:sldId id="307"/>
            <p14:sldId id="308"/>
            <p14:sldId id="344"/>
            <p14:sldId id="346"/>
            <p14:sldId id="347"/>
            <p14:sldId id="345"/>
            <p14:sldId id="309"/>
            <p14:sldId id="310"/>
            <p14:sldId id="313"/>
            <p14:sldId id="311"/>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58" autoAdjust="0"/>
    <p:restoredTop sz="94660"/>
  </p:normalViewPr>
  <p:slideViewPr>
    <p:cSldViewPr>
      <p:cViewPr>
        <p:scale>
          <a:sx n="75" d="100"/>
          <a:sy n="75" d="100"/>
        </p:scale>
        <p:origin x="696"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28004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62</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08434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802.11-18/1667r9</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2018-11-12</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2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5271964"/>
              </p:ext>
            </p:extLst>
          </p:nvPr>
        </p:nvGraphicFramePr>
        <p:xfrm>
          <a:off x="914401" y="1825082"/>
          <a:ext cx="10460567" cy="37488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16763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smtClean="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4176610"/>
              </p:ext>
            </p:extLst>
          </p:nvPr>
        </p:nvGraphicFramePr>
        <p:xfrm>
          <a:off x="911424" y="1772816"/>
          <a:ext cx="10478360" cy="399270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16763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r>
              <a:tr h="16763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0">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0">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7954029"/>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r>
              <a:tr h="16763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Hoc 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smtClean="0"/>
              <a:t>Ad Hoc Agenda setting:</a:t>
            </a:r>
          </a:p>
          <a:p>
            <a:pPr lvl="1" algn="just">
              <a:spcBef>
                <a:spcPct val="20000"/>
              </a:spcBef>
              <a:buFontTx/>
              <a:buChar char="•"/>
            </a:pPr>
            <a:r>
              <a:rPr lang="en-US" altLang="en-US" b="0" dirty="0" smtClean="0"/>
              <a:t>Call </a:t>
            </a:r>
            <a:r>
              <a:rPr lang="en-US" altLang="en-US" b="0" dirty="0"/>
              <a:t>Meeting to Order (1 min)</a:t>
            </a:r>
          </a:p>
          <a:p>
            <a:pPr lvl="1" algn="just">
              <a:spcBef>
                <a:spcPct val="20000"/>
              </a:spcBef>
              <a:buFontTx/>
              <a:buChar char="•"/>
            </a:pPr>
            <a:r>
              <a:rPr lang="en-US" altLang="en-US" b="0" dirty="0"/>
              <a:t>Patent Policy and Logistics (9 min)</a:t>
            </a:r>
          </a:p>
          <a:p>
            <a:pPr lvl="1" algn="just">
              <a:spcBef>
                <a:spcPct val="20000"/>
              </a:spcBef>
              <a:buFontTx/>
              <a:buChar char="•"/>
            </a:pPr>
            <a:r>
              <a:rPr lang="en-US" altLang="en-US" b="0" dirty="0" smtClean="0"/>
              <a:t>Last call for Submission for ad hoc (5 min)</a:t>
            </a:r>
          </a:p>
          <a:p>
            <a:pPr lvl="1" algn="just">
              <a:spcBef>
                <a:spcPct val="20000"/>
              </a:spcBef>
              <a:buFontTx/>
              <a:buChar char="•"/>
            </a:pPr>
            <a:r>
              <a:rPr lang="en-US" altLang="en-US" b="0" dirty="0" smtClean="0"/>
              <a:t>Review process for ad hoc (3min)</a:t>
            </a:r>
          </a:p>
          <a:p>
            <a:pPr lvl="1" algn="just">
              <a:spcBef>
                <a:spcPct val="20000"/>
              </a:spcBef>
              <a:buFontTx/>
              <a:buChar char="•"/>
            </a:pPr>
            <a:r>
              <a:rPr lang="en-US" altLang="en-US" b="0" dirty="0" smtClean="0"/>
              <a:t>Review submissions (as needed)</a:t>
            </a:r>
          </a:p>
          <a:p>
            <a:pPr lvl="1" algn="just">
              <a:spcBef>
                <a:spcPct val="20000"/>
              </a:spcBef>
              <a:buFontTx/>
              <a:buChar char="•"/>
            </a:pPr>
            <a:r>
              <a:rPr lang="en-US" altLang="en-US" sz="1800" b="0" dirty="0" smtClean="0"/>
              <a:t>Review CR data base (5min).</a:t>
            </a:r>
          </a:p>
          <a:p>
            <a:pPr lvl="1" algn="just">
              <a:spcBef>
                <a:spcPct val="20000"/>
              </a:spcBef>
              <a:buFontTx/>
              <a:buChar char="•"/>
            </a:pPr>
            <a:endParaRPr lang="en-US" altLang="en-US" sz="18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Ad Hoc slot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3556693"/>
              </p:ext>
            </p:extLst>
          </p:nvPr>
        </p:nvGraphicFramePr>
        <p:xfrm>
          <a:off x="839416" y="2060848"/>
          <a:ext cx="10550369" cy="1981768"/>
        </p:xfrm>
        <a:graphic>
          <a:graphicData uri="http://schemas.openxmlformats.org/drawingml/2006/table">
            <a:tbl>
              <a:tblPr firstRow="1" bandRow="1">
                <a:tableStyleId>{21E4AEA4-8DFA-4A89-87EB-49C32662AFE0}</a:tableStyleId>
              </a:tblPr>
              <a:tblGrid>
                <a:gridCol w="1298507"/>
                <a:gridCol w="2028917"/>
                <a:gridCol w="3732245"/>
                <a:gridCol w="2189419"/>
                <a:gridCol w="130128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25min</a:t>
                      </a:r>
                      <a:endParaRPr lang="en-US" dirty="0"/>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37007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7031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58000395"/>
              </p:ext>
            </p:extLst>
          </p:nvPr>
        </p:nvGraphicFramePr>
        <p:xfrm>
          <a:off x="929215" y="1628800"/>
          <a:ext cx="10460568" cy="368798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Nov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2 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11-18-1860</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Roy Want</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Nov. 2</a:t>
                      </a:r>
                      <a:r>
                        <a:rPr lang="en-US" sz="1600" strike="noStrike" kern="1200" baseline="30000" dirty="0" smtClean="0">
                          <a:solidFill>
                            <a:schemeClr val="dk1"/>
                          </a:solidFill>
                          <a:latin typeface="+mn-lt"/>
                          <a:ea typeface="+mn-ea"/>
                          <a:cs typeface="+mn-cs"/>
                        </a:rPr>
                        <a:t>nd</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r>
                        <a:rPr lang="en-US" sz="1600" strike="noStrike" kern="1200" baseline="0" dirty="0" smtClean="0">
                          <a:solidFill>
                            <a:schemeClr val="dk1"/>
                          </a:solidFill>
                          <a:latin typeface="+mn-lt"/>
                          <a:ea typeface="+mn-ea"/>
                          <a:cs typeface="+mn-cs"/>
                        </a:rPr>
                        <a:t> minutes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3min</a:t>
                      </a:r>
                      <a:endParaRPr lang="en-US" sz="1600" dirty="0"/>
                    </a:p>
                  </a:txBody>
                  <a:tcPr marT="45712" marB="45712"/>
                </a:tc>
              </a:tr>
              <a:tr h="36575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6575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65752">
                <a:tc>
                  <a:txBody>
                    <a:bodyPr/>
                    <a:lstStyle/>
                    <a:p>
                      <a:r>
                        <a:rPr lang="en-US" sz="1600" dirty="0" smtClean="0"/>
                        <a:t>11-18-1742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11-18-1741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62334380"/>
              </p:ext>
            </p:extLst>
          </p:nvPr>
        </p:nvGraphicFramePr>
        <p:xfrm>
          <a:off x="929217" y="1628800"/>
          <a:ext cx="9649072" cy="315762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 as time permits</a:t>
                      </a: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400" smtClean="0"/>
                        <a:t>30min </a:t>
                      </a:r>
                      <a:r>
                        <a:rPr lang="en-US" sz="1400" dirty="0" smtClean="0"/>
                        <a:t>as time permits</a:t>
                      </a:r>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r0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16/0/1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11-18/1732 r1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a:t>
            </a:r>
            <a:r>
              <a:rPr lang="en-US" b="0" dirty="0" smtClean="0"/>
              <a:t>by: Roy Want</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6</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11-18/1860 r0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Qinghua Li</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a:t>
            </a:r>
            <a:r>
              <a:rPr lang="en-US" altLang="en-US" b="0" dirty="0" smtClean="0"/>
              <a:t>Sep., Nov</a:t>
            </a:r>
            <a:r>
              <a:rPr lang="en-US" altLang="en-US" b="0" dirty="0"/>
              <a:t>. </a:t>
            </a:r>
            <a:r>
              <a:rPr lang="en-US" altLang="en-US" b="0" dirty="0" smtClean="0"/>
              <a:t>and Jan. meetings (reject </a:t>
            </a:r>
            <a:r>
              <a:rPr lang="en-US" altLang="en-US" b="0" dirty="0"/>
              <a:t>any remaining comments).</a:t>
            </a:r>
          </a:p>
          <a:p>
            <a:pPr>
              <a:buFont typeface="Arial" panose="020B0604020202020204" pitchFamily="34" charset="0"/>
              <a:buChar char="•"/>
            </a:pPr>
            <a:r>
              <a:rPr lang="en-US" altLang="en-US" b="0" dirty="0"/>
              <a:t>Go to Initial WG ballot coming out of </a:t>
            </a:r>
            <a:r>
              <a:rPr lang="en-US" altLang="en-US" b="0" dirty="0" smtClean="0"/>
              <a:t>Jan. 2019.</a:t>
            </a: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document </a:t>
            </a:r>
            <a:r>
              <a:rPr lang="en-US" b="0" dirty="0" smtClean="0"/>
              <a:t>11-18-1623 r5 to </a:t>
            </a:r>
            <a:r>
              <a:rPr lang="en-US" b="0" dirty="0"/>
              <a:t>the 802.11az </a:t>
            </a:r>
            <a:r>
              <a:rPr lang="en-US" b="0" dirty="0" smtClean="0"/>
              <a:t>draft, instruct </a:t>
            </a:r>
            <a:r>
              <a:rPr lang="en-US" b="0" dirty="0"/>
              <a:t>the technical </a:t>
            </a:r>
            <a:r>
              <a:rPr lang="en-US" b="0" dirty="0" smtClean="0"/>
              <a:t>editor </a:t>
            </a:r>
            <a:r>
              <a:rPr lang="en-US" b="0" dirty="0"/>
              <a:t>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Chao Chun Wang</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11-18-1728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 depicted by document 11-18-1728r4 for CIDs </a:t>
            </a:r>
            <a:r>
              <a:rPr lang="en-US" b="0" dirty="0"/>
              <a:t>86, 232, 233, 235, 236, 334, 335, 482, 523, 524, 536, 84, 230, 231, 85, 471, 91, 92, 93, 316, 337, 333, 314, 215, </a:t>
            </a:r>
            <a:r>
              <a:rPr lang="en-US" b="0" dirty="0" smtClean="0"/>
              <a:t>317,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 </a:t>
            </a:r>
            <a:endParaRPr lang="en-US" b="0" dirty="0"/>
          </a:p>
          <a:p>
            <a:r>
              <a:rPr lang="en-US" dirty="0"/>
              <a:t>Second</a:t>
            </a:r>
            <a:r>
              <a:rPr lang="en-US" dirty="0" smtClean="0"/>
              <a:t>: </a:t>
            </a:r>
            <a:r>
              <a:rPr lang="en-US" b="0" dirty="0" smtClean="0"/>
              <a:t>Qinghua Li</a:t>
            </a:r>
          </a:p>
          <a:p>
            <a:r>
              <a:rPr lang="en-US" dirty="0" smtClean="0"/>
              <a:t>Results </a:t>
            </a:r>
            <a:r>
              <a:rPr lang="en-US" b="0" dirty="0"/>
              <a:t>(Y/N/A</a:t>
            </a:r>
            <a:r>
              <a:rPr lang="en-US" b="0" dirty="0" smtClean="0"/>
              <a:t>): 14/0/1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1465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11-18-1742</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11-18-1742r5 for CIDs</a:t>
            </a:r>
            <a:r>
              <a:rPr lang="pt-BR" b="0" dirty="0" smtClean="0"/>
              <a:t> </a:t>
            </a:r>
            <a:r>
              <a:rPr lang="pt-BR" b="0" dirty="0"/>
              <a:t>491, 387, 43, 122, 397, 392, 396, 45, 132, 393, 394, 400, 401, 402, 403, 404, 40, 41,168,169,339,342,345,346,347,349, 352,353,354,355,356,357,358, 372, 381, 382, 386,388, 389, 395, 41,170,171, 359,260,261,362,363,364, </a:t>
            </a:r>
            <a:r>
              <a:rPr lang="pt-BR" b="0" dirty="0" smtClean="0"/>
              <a:t>530,508,510</a:t>
            </a:r>
            <a:r>
              <a:rPr lang="en-US" b="0" dirty="0" smtClean="0"/>
              <a:t>,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smtClean="0"/>
              <a:t>Second: </a:t>
            </a:r>
            <a:r>
              <a:rPr lang="en-US" b="0" dirty="0" smtClean="0"/>
              <a:t>Chao Chun Wang</a:t>
            </a:r>
          </a:p>
          <a:p>
            <a:r>
              <a:rPr lang="en-US" dirty="0" smtClean="0"/>
              <a:t>Results </a:t>
            </a:r>
            <a:r>
              <a:rPr lang="en-US" b="0" dirty="0"/>
              <a:t>(Y/N/A</a:t>
            </a:r>
            <a:r>
              <a:rPr lang="en-US" b="0" dirty="0" smtClean="0"/>
              <a:t>): 15/0/1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80691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11-18-1741</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11-18-1741r3 for </a:t>
            </a:r>
            <a:r>
              <a:rPr lang="en-US" b="0" dirty="0"/>
              <a:t>CIDs 405, 406, 407, 408, 413, 47, 48, 176, 409, 410, 411, 493, 415, 417, 414, 177, 49, 50, 178, 422, 423, 424, 426, 418, 419, 420, 421, 416, 179, 430, 428, 431, 432,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12/0/1</a:t>
            </a:r>
          </a:p>
          <a:p>
            <a:r>
              <a:rPr lang="en-US" b="0" dirty="0" smtClean="0"/>
              <a:t>Motion passes.</a:t>
            </a:r>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0364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0937745"/>
              </p:ext>
            </p:extLst>
          </p:nvPr>
        </p:nvGraphicFramePr>
        <p:xfrm>
          <a:off x="551384" y="1556793"/>
          <a:ext cx="11161240" cy="3626425"/>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895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7828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600" dirty="0" smtClean="0"/>
                        <a:t>15min</a:t>
                      </a:r>
                      <a:endParaRPr lang="en-US" sz="1600" dirty="0"/>
                    </a:p>
                  </a:txBody>
                  <a:tcPr marT="45712" marB="45712"/>
                </a:tc>
              </a:tr>
              <a:tr h="371030">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400" dirty="0" smtClean="0"/>
                        <a:t>25min</a:t>
                      </a:r>
                      <a:endParaRPr lang="en-US" sz="1400" dirty="0"/>
                    </a:p>
                  </a:txBody>
                  <a:tcPr marT="45712" marB="45712"/>
                </a:tc>
              </a:tr>
              <a:tr h="40476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25min</a:t>
                      </a:r>
                      <a:endParaRPr lang="en-US" sz="1600" dirty="0"/>
                    </a:p>
                  </a:txBody>
                  <a:tcPr marT="45712" marB="45712"/>
                </a:tc>
              </a:tr>
              <a:tr h="37103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dirty="0" smtClean="0"/>
                        <a:t>30min</a:t>
                      </a:r>
                      <a:endParaRPr lang="en-US" dirty="0"/>
                    </a:p>
                  </a:txBody>
                  <a:tcPr marT="45712" marB="45712"/>
                </a:tc>
              </a:tr>
              <a:tr h="404771">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 as</a:t>
                      </a:r>
                      <a:r>
                        <a:rPr lang="en-US" sz="1400" strike="noStrike" kern="1200" baseline="0" dirty="0" smtClean="0">
                          <a:solidFill>
                            <a:schemeClr val="dk1"/>
                          </a:solidFill>
                          <a:latin typeface="+mn-lt"/>
                          <a:ea typeface="+mn-ea"/>
                          <a:cs typeface="+mn-cs"/>
                        </a:rPr>
                        <a:t>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11-18-1909</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11-18-1909r1 for CIDs</a:t>
            </a:r>
            <a:r>
              <a:rPr lang="pt-BR" b="0" dirty="0" smtClean="0"/>
              <a:t> 472, 473, 474, and 545, </a:t>
            </a:r>
            <a:r>
              <a:rPr lang="en-US" b="0" dirty="0" smtClean="0"/>
              <a:t>instruct the technical editor to incorporate it in the 802.11az draft amendment text and grant editorial rights to the technical editor.</a:t>
            </a:r>
          </a:p>
          <a:p>
            <a:endParaRPr lang="en-US" b="0" dirty="0"/>
          </a:p>
          <a:p>
            <a:r>
              <a:rPr lang="en-US" dirty="0"/>
              <a:t>Moved</a:t>
            </a:r>
            <a:r>
              <a:rPr lang="en-US" b="0" dirty="0" smtClean="0"/>
              <a:t>: Feng Jiang</a:t>
            </a:r>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594320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11-18-1818</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a:t>Move to adopt document </a:t>
            </a:r>
            <a:r>
              <a:rPr lang="en-US" b="0" dirty="0" smtClean="0"/>
              <a:t>11-18-1818 r2 </a:t>
            </a:r>
            <a:r>
              <a:rPr lang="en-US" b="0" dirty="0"/>
              <a:t>to the 802.11az draft, instruct the technical editor to incorporate it in the 802.11az draft amendment text and grant editorial rights to the technical editor.</a:t>
            </a:r>
          </a:p>
          <a:p>
            <a:endParaRPr lang="en-US" b="0" dirty="0"/>
          </a:p>
          <a:p>
            <a:r>
              <a:rPr lang="en-US" dirty="0" smtClean="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13/0/1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094254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11-18-2003</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11-18-2003r0 </a:t>
            </a:r>
            <a:r>
              <a:rPr lang="en-US" b="0" dirty="0"/>
              <a:t>for </a:t>
            </a:r>
            <a:r>
              <a:rPr lang="en-US" b="0" dirty="0" smtClean="0"/>
              <a:t>CIDs 239 and 240</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Qinghua Li</a:t>
            </a:r>
            <a:endParaRPr lang="en-US" b="0" dirty="0"/>
          </a:p>
          <a:p>
            <a:r>
              <a:rPr lang="en-US" dirty="0"/>
              <a:t>Results </a:t>
            </a:r>
            <a:r>
              <a:rPr lang="en-US" b="0" dirty="0"/>
              <a:t>(Y/N/A</a:t>
            </a:r>
            <a:r>
              <a:rPr lang="en-US" b="0" dirty="0" smtClean="0"/>
              <a:t>): 13/0/1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7082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11-18-1845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11-18-1845r0 </a:t>
            </a:r>
            <a:r>
              <a:rPr lang="en-US" b="0" dirty="0"/>
              <a:t>for </a:t>
            </a:r>
            <a:r>
              <a:rPr lang="en-US" b="0" dirty="0" smtClean="0"/>
              <a:t>CIDs 479,480 and 481</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Assaf Kasher</a:t>
            </a:r>
          </a:p>
          <a:p>
            <a:r>
              <a:rPr lang="en-US" dirty="0" smtClean="0"/>
              <a:t>Second: </a:t>
            </a:r>
            <a:r>
              <a:rPr lang="en-US" b="0" dirty="0" smtClean="0"/>
              <a:t>Christian Berger</a:t>
            </a:r>
          </a:p>
          <a:p>
            <a:r>
              <a:rPr lang="en-US" dirty="0" smtClean="0"/>
              <a:t>Results </a:t>
            </a:r>
            <a:r>
              <a:rPr lang="en-US" b="0" dirty="0"/>
              <a:t>(Y/N/A</a:t>
            </a:r>
            <a:r>
              <a:rPr lang="en-US" b="0" dirty="0" smtClean="0"/>
              <a:t>): 13/0/1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85953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68418549"/>
              </p:ext>
            </p:extLst>
          </p:nvPr>
        </p:nvGraphicFramePr>
        <p:xfrm>
          <a:off x="529118" y="1751014"/>
          <a:ext cx="11233247" cy="374892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6">
                <a:tc>
                  <a:txBody>
                    <a:bodyPr/>
                    <a:lstStyle/>
                    <a:p>
                      <a:r>
                        <a:rPr lang="en-US" sz="1600" dirty="0" smtClean="0"/>
                        <a:t>11-18-1781</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400" dirty="0" smtClean="0"/>
                        <a:t>CC28 CR Secure Non-TB Ranging Measurement Exchange Protocol</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For</a:t>
                      </a:r>
                      <a:r>
                        <a:rPr lang="en-US" sz="1600" baseline="0" dirty="0" smtClean="0"/>
                        <a:t> completion 10min</a:t>
                      </a:r>
                      <a:endParaRPr lang="en-US" sz="1600" dirty="0"/>
                    </a:p>
                  </a:txBody>
                  <a:tcPr marT="45712" marB="45712"/>
                </a:tc>
              </a:tr>
              <a:tr h="182876">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dirty="0" smtClean="0"/>
                        <a:t>CR</a:t>
                      </a:r>
                      <a:endParaRPr lang="en-US" dirty="0"/>
                    </a:p>
                  </a:txBody>
                  <a:tcPr marT="45712" marB="45712"/>
                </a:tc>
                <a:tc>
                  <a:txBody>
                    <a:bodyPr/>
                    <a:lstStyle/>
                    <a:p>
                      <a:r>
                        <a:rPr lang="en-US" dirty="0" smtClean="0"/>
                        <a:t>30min</a:t>
                      </a:r>
                      <a:endParaRPr lang="en-US" dirty="0"/>
                    </a:p>
                  </a:txBody>
                  <a:tcPr marT="45712" marB="45712"/>
                </a:tc>
              </a:tr>
              <a:tr h="320032">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40min</a:t>
                      </a:r>
                    </a:p>
                  </a:txBody>
                  <a:tcPr marT="45712" marB="45712"/>
                </a:tc>
              </a:tr>
              <a:tr h="320032">
                <a:tc>
                  <a:txBody>
                    <a:bodyPr/>
                    <a:lstStyle/>
                    <a:p>
                      <a:r>
                        <a:rPr lang="en-US" sz="1400" dirty="0" smtClean="0"/>
                        <a:t>11-18-2005</a:t>
                      </a:r>
                      <a:endParaRPr lang="en-US" sz="1400" dirty="0"/>
                    </a:p>
                  </a:txBody>
                  <a:tcPr marT="45712" marB="45712"/>
                </a:tc>
                <a:tc>
                  <a:txBody>
                    <a:bodyPr/>
                    <a:lstStyle/>
                    <a:p>
                      <a:r>
                        <a:rPr lang="en-US" sz="1400" dirty="0" smtClean="0"/>
                        <a:t>Das Dibakar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for</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TB</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Ranging group related scheduling</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30min as time</a:t>
                      </a:r>
                      <a:r>
                        <a:rPr lang="en-US" sz="1600" baseline="0" dirty="0" smtClean="0"/>
                        <a:t> permits</a:t>
                      </a:r>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11-18-1781</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11-18-1781r3 </a:t>
            </a:r>
            <a:r>
              <a:rPr lang="en-US" b="0" dirty="0"/>
              <a:t>for </a:t>
            </a:r>
            <a:r>
              <a:rPr lang="en-US" b="0" dirty="0" smtClean="0"/>
              <a:t>CIDs </a:t>
            </a:r>
            <a:r>
              <a:rPr lang="pt-BR" b="0" dirty="0" smtClean="0"/>
              <a:t>451</a:t>
            </a:r>
            <a:r>
              <a:rPr lang="pt-BR" b="0" dirty="0"/>
              <a:t>, 452, 453, 454, 182, 443, 445, 446, 447, 449, 53, </a:t>
            </a:r>
            <a:r>
              <a:rPr lang="pt-BR" b="0" dirty="0" smtClean="0"/>
              <a:t>450 and 456,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Yongho Seok</a:t>
            </a:r>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584585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11-18-1998</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11-18-1998r1 </a:t>
            </a:r>
            <a:r>
              <a:rPr lang="en-US" b="0" dirty="0"/>
              <a:t>for </a:t>
            </a:r>
            <a:r>
              <a:rPr lang="en-US" b="0" dirty="0" smtClean="0"/>
              <a:t>CIDs 1, 2, 195,196 </a:t>
            </a:r>
            <a:r>
              <a:rPr lang="pt-BR" b="0" dirty="0" smtClean="0"/>
              <a:t>and 525,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err="1" smtClean="0"/>
              <a:t>Chitto</a:t>
            </a:r>
            <a:r>
              <a:rPr lang="en-US" b="0" dirty="0" smtClean="0"/>
              <a:t> Ghosh</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07409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11-18-2005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11-18-2005r2 </a:t>
            </a:r>
            <a:r>
              <a:rPr lang="en-US" b="0" dirty="0"/>
              <a:t>for </a:t>
            </a:r>
            <a:r>
              <a:rPr lang="en-US" b="0" dirty="0" smtClean="0"/>
              <a:t>CIDs 39 and 167,</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a:t>
            </a:r>
            <a:r>
              <a:rPr lang="en-US" b="0" dirty="0" smtClean="0"/>
              <a:t> </a:t>
            </a:r>
            <a:r>
              <a:rPr lang="en-US" b="0" dirty="0" err="1" smtClean="0"/>
              <a:t>Chitto</a:t>
            </a:r>
            <a:r>
              <a:rPr lang="en-US" b="0" dirty="0" smtClean="0"/>
              <a:t> Ghosh</a:t>
            </a:r>
          </a:p>
          <a:p>
            <a:r>
              <a:rPr lang="en-US" dirty="0" smtClean="0"/>
              <a:t>Results </a:t>
            </a:r>
            <a:r>
              <a:rPr lang="en-US" b="0" dirty="0"/>
              <a:t>(Y/N/A</a:t>
            </a:r>
            <a:r>
              <a:rPr lang="en-US" b="0" dirty="0" smtClean="0"/>
              <a:t>): 11/0/0 </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842047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a:t>
            </a:r>
            <a:r>
              <a:rPr lang="en-US" altLang="en-US" sz="2000" b="0"/>
              <a:t>presentation </a:t>
            </a:r>
            <a:r>
              <a:rPr lang="en-US" altLang="en-US" sz="2000" b="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58836281"/>
              </p:ext>
            </p:extLst>
          </p:nvPr>
        </p:nvGraphicFramePr>
        <p:xfrm>
          <a:off x="551384" y="2060848"/>
          <a:ext cx="9649072" cy="2987576"/>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172715">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smtClean="0">
                          <a:solidFill>
                            <a:schemeClr val="dk1"/>
                          </a:solidFill>
                          <a:latin typeface="+mn-lt"/>
                          <a:ea typeface="+mn-ea"/>
                          <a:cs typeface="+mn-cs"/>
                        </a:rPr>
                        <a:t>Debashis </a:t>
                      </a:r>
                      <a:r>
                        <a:rPr lang="en-US" sz="1600" strike="noStrike" kern="1200" dirty="0" smtClean="0">
                          <a:solidFill>
                            <a:schemeClr val="dk1"/>
                          </a:solidFill>
                          <a:latin typeface="+mn-lt"/>
                          <a:ea typeface="+mn-ea"/>
                          <a:cs typeface="+mn-cs"/>
                        </a:rPr>
                        <a:t>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smtClean="0"/>
                        <a:t>25min</a:t>
                      </a:r>
                      <a:endParaRPr lang="en-US" sz="1600" dirty="0"/>
                    </a:p>
                  </a:txBody>
                  <a:tcPr marT="45712" marB="45712"/>
                </a:tc>
              </a:tr>
              <a:tr h="345429">
                <a:tc>
                  <a:txBody>
                    <a:bodyPr/>
                    <a:lstStyle/>
                    <a:p>
                      <a:r>
                        <a:rPr lang="en-US" sz="1600" dirty="0" smtClean="0"/>
                        <a:t>11-18-1805</a:t>
                      </a:r>
                      <a:endParaRPr lang="en-US" sz="1600" dirty="0"/>
                    </a:p>
                  </a:txBody>
                  <a:tcPr marT="45712" marB="45712"/>
                </a:tc>
                <a:tc>
                  <a:txBody>
                    <a:bodyPr/>
                    <a:lstStyle/>
                    <a:p>
                      <a:r>
                        <a:rPr lang="en-US" sz="1600" smtClean="0"/>
                        <a:t>Das Dibakar/Ganesh</a:t>
                      </a:r>
                      <a:r>
                        <a:rPr lang="en-US" sz="1600" baseline="0" smtClean="0"/>
                        <a:t> Venkatesan</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p>
                  </a:txBody>
                  <a:tcPr marT="45712" marB="45712"/>
                </a:tc>
              </a:tr>
              <a:tr h="3657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p>
                  </a:txBody>
                  <a:tcPr marT="45712" marB="45712"/>
                </a:tc>
              </a:tr>
              <a:tr h="182876">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smtClean="0"/>
                        <a:t>30min as time</a:t>
                      </a:r>
                      <a:r>
                        <a:rPr lang="en-US" sz="1600" baseline="0" smtClean="0"/>
                        <a:t> permits</a:t>
                      </a:r>
                      <a:endParaRPr lang="en-US" sz="1600" dirty="0"/>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11-18-1929</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t>
            </a:r>
            <a:r>
              <a:rPr lang="en-US" b="0" dirty="0" smtClean="0"/>
              <a:t>adopt the </a:t>
            </a:r>
            <a:r>
              <a:rPr lang="en-US" b="0" dirty="0"/>
              <a:t>resolution depicted by document </a:t>
            </a:r>
            <a:r>
              <a:rPr lang="en-US" b="0" dirty="0" smtClean="0"/>
              <a:t>11-18-1929r3 </a:t>
            </a:r>
            <a:r>
              <a:rPr lang="en-US" b="0" dirty="0"/>
              <a:t>for </a:t>
            </a:r>
            <a:r>
              <a:rPr lang="en-US" b="0" dirty="0" smtClean="0"/>
              <a:t>CIDs </a:t>
            </a:r>
          </a:p>
          <a:p>
            <a:pPr marL="0" indent="0"/>
            <a:r>
              <a:rPr lang="en-US" b="0" dirty="0" smtClean="0"/>
              <a:t>33</a:t>
            </a:r>
            <a:r>
              <a:rPr lang="en-US" b="0" dirty="0"/>
              <a:t>, 34, 35, </a:t>
            </a:r>
            <a:r>
              <a:rPr lang="en-US" b="0" dirty="0" smtClean="0"/>
              <a:t>104</a:t>
            </a:r>
            <a:r>
              <a:rPr lang="en-US" b="0" dirty="0"/>
              <a:t>, 286, 287, 288, 289, 291, 293 and </a:t>
            </a:r>
            <a:r>
              <a:rPr lang="en-US" b="0" dirty="0" smtClean="0"/>
              <a:t>489</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Erik Lindskog</a:t>
            </a:r>
          </a:p>
          <a:p>
            <a:r>
              <a:rPr lang="en-US" dirty="0" smtClean="0"/>
              <a:t>Results </a:t>
            </a:r>
            <a:r>
              <a:rPr lang="en-US" b="0" dirty="0"/>
              <a:t>(Y/N/A</a:t>
            </a:r>
            <a:r>
              <a:rPr lang="en-US" b="0" dirty="0" smtClean="0"/>
              <a:t>): 12/0/0</a:t>
            </a:r>
          </a:p>
          <a:p>
            <a:r>
              <a:rPr lang="en-US" b="0" dirty="0" smtClean="0"/>
              <a:t>Motion passes.</a:t>
            </a:r>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9020575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56807937"/>
              </p:ext>
            </p:extLst>
          </p:nvPr>
        </p:nvGraphicFramePr>
        <p:xfrm>
          <a:off x="551384" y="2060848"/>
          <a:ext cx="10838401" cy="3657496"/>
        </p:xfrm>
        <a:graphic>
          <a:graphicData uri="http://schemas.openxmlformats.org/drawingml/2006/table">
            <a:tbl>
              <a:tblPr firstRow="1" bandRow="1">
                <a:tableStyleId>{21E4AEA4-8DFA-4A89-87EB-49C32662AFE0}</a:tableStyleId>
              </a:tblPr>
              <a:tblGrid>
                <a:gridCol w="1296144"/>
                <a:gridCol w="2232248"/>
                <a:gridCol w="3831055"/>
                <a:gridCol w="2182052"/>
                <a:gridCol w="1296902"/>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Nov.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895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p>
                  </a:txBody>
                  <a:tcPr marT="45712" marB="45712"/>
                </a:tc>
              </a:tr>
              <a:tr h="2895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dirty="0" smtClean="0"/>
                        <a:t>30min</a:t>
                      </a:r>
                      <a:endParaRPr lang="en-US" sz="1600" dirty="0"/>
                    </a:p>
                  </a:txBody>
                  <a:tcPr marT="45712" marB="45712"/>
                </a:tc>
              </a:tr>
              <a:tr h="3657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30min</a:t>
                      </a:r>
                    </a:p>
                  </a:txBody>
                  <a:tcPr marT="45712" marB="45712"/>
                </a:tc>
              </a:tr>
              <a:tr h="260792">
                <a:tc>
                  <a:txBody>
                    <a:bodyPr/>
                    <a:lstStyle/>
                    <a:p>
                      <a:r>
                        <a:rPr lang="en-US" sz="1600" dirty="0" smtClean="0"/>
                        <a:t>11-18-1805</a:t>
                      </a:r>
                      <a:endParaRPr lang="en-US" sz="1600" dirty="0"/>
                    </a:p>
                  </a:txBody>
                  <a:tcPr marT="45712" marB="45712"/>
                </a:tc>
                <a:tc>
                  <a:txBody>
                    <a:bodyPr/>
                    <a:lstStyle/>
                    <a:p>
                      <a:r>
                        <a:rPr lang="en-US" sz="1600" dirty="0" smtClean="0"/>
                        <a:t>Ganesh</a:t>
                      </a:r>
                      <a:r>
                        <a:rPr lang="en-US" sz="1600" baseline="0" dirty="0" smtClean="0"/>
                        <a:t> </a:t>
                      </a:r>
                      <a:r>
                        <a:rPr lang="en-US" sz="1600" baseline="0" dirty="0" err="1" smtClean="0"/>
                        <a:t>Venkatesan</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Comment resolution</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For</a:t>
                      </a:r>
                      <a:r>
                        <a:rPr lang="en-US" sz="1600" baseline="0" dirty="0" smtClean="0"/>
                        <a:t> completion as time permits</a:t>
                      </a:r>
                      <a:endParaRPr lang="en-US" sz="16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a:t>
            </a:r>
            <a:r>
              <a:rPr lang="en-US" dirty="0" smtClean="0"/>
              <a:t>11-18-1936</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t>
            </a:r>
            <a:r>
              <a:rPr lang="en-US" b="0" dirty="0" smtClean="0"/>
              <a:t>adopt the </a:t>
            </a:r>
            <a:r>
              <a:rPr lang="en-US" b="0" dirty="0"/>
              <a:t>resolution depicted by document </a:t>
            </a:r>
            <a:r>
              <a:rPr lang="en-US" b="0" dirty="0" smtClean="0"/>
              <a:t>11-18-1936r2 </a:t>
            </a:r>
            <a:r>
              <a:rPr lang="en-US" b="0" dirty="0"/>
              <a:t>for </a:t>
            </a:r>
            <a:r>
              <a:rPr lang="en-US" b="0" dirty="0" smtClean="0"/>
              <a:t>CIDs </a:t>
            </a:r>
            <a:r>
              <a:rPr lang="en-US" b="0" dirty="0"/>
              <a:t>68, 101, 107, 108, 109, 117, 118, 119, 120, 124, 125, 126, 128, 127, 129, 130, 131, 226, 227, 458, 459, 461, 463, 464, 465, 466, 467, </a:t>
            </a:r>
            <a:r>
              <a:rPr lang="en-US" b="0" dirty="0" smtClean="0"/>
              <a:t>and 534</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Roy Want</a:t>
            </a:r>
            <a:endParaRPr lang="en-US" b="0" dirty="0" smtClean="0"/>
          </a:p>
          <a:p>
            <a:r>
              <a:rPr lang="en-US" dirty="0" smtClean="0"/>
              <a:t>Results </a:t>
            </a:r>
            <a:r>
              <a:rPr lang="en-US" b="0" dirty="0"/>
              <a:t>(Y/N/A</a:t>
            </a:r>
            <a:r>
              <a:rPr lang="en-US" b="0" dirty="0" smtClean="0"/>
              <a:t>): </a:t>
            </a:r>
            <a:r>
              <a:rPr lang="en-US" b="0" dirty="0" smtClean="0"/>
              <a:t>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4514768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a:t>
            </a:r>
            <a:r>
              <a:rPr lang="en-US" dirty="0" smtClean="0"/>
              <a:t>11-18-1949</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a:t>Motion</a:t>
            </a:r>
          </a:p>
          <a:p>
            <a:pPr marL="0" indent="0"/>
            <a:r>
              <a:rPr lang="en-US" b="0" dirty="0"/>
              <a:t>Move to adopt document </a:t>
            </a:r>
            <a:r>
              <a:rPr lang="en-US" b="0" dirty="0" smtClean="0"/>
              <a:t>11-18-1949r4 to </a:t>
            </a:r>
            <a:r>
              <a:rPr lang="en-US" b="0" dirty="0"/>
              <a:t>the 802.11az draft, instruct the technical editor to incorporate it in the 802.11az draft amendment text and grant editorial rights to the technical editor.</a:t>
            </a:r>
          </a:p>
          <a:p>
            <a:endParaRPr lang="en-US" b="0" dirty="0"/>
          </a:p>
          <a:p>
            <a:r>
              <a:rPr lang="en-US" dirty="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Qinghua Li</a:t>
            </a:r>
            <a:endParaRPr lang="en-US" b="0" dirty="0"/>
          </a:p>
          <a:p>
            <a:r>
              <a:rPr lang="en-US" dirty="0"/>
              <a:t>Results </a:t>
            </a:r>
            <a:r>
              <a:rPr lang="en-US" b="0" dirty="0"/>
              <a:t>(Y/N/A</a:t>
            </a:r>
            <a:r>
              <a:rPr lang="en-US" b="0" dirty="0" smtClean="0"/>
              <a:t>): 15/0/0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036399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a:t>
            </a:r>
            <a:r>
              <a:rPr lang="en-US" dirty="0" smtClean="0"/>
              <a:t>11-18-1805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to adopt the resolution depicted by document 11-18-1805r5 for </a:t>
            </a:r>
            <a:r>
              <a:rPr lang="en-US" b="0" dirty="0"/>
              <a:t>CIDs </a:t>
            </a:r>
            <a:r>
              <a:rPr lang="en-US" b="0" dirty="0" smtClean="0"/>
              <a:t>10,11,12,13,224,221 and 223</a:t>
            </a:r>
            <a:r>
              <a:rPr lang="pt-BR" b="0" dirty="0" smtClean="0"/>
              <a:t>, </a:t>
            </a:r>
            <a:r>
              <a:rPr lang="en-US" b="0" dirty="0" smtClean="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08406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Completion of submissions (70min – as needed)</a:t>
            </a:r>
          </a:p>
          <a:p>
            <a:pPr algn="just">
              <a:spcBef>
                <a:spcPct val="20000"/>
              </a:spcBef>
              <a:buFontTx/>
              <a:buChar char="•"/>
            </a:pPr>
            <a:r>
              <a:rPr lang="en-US" altLang="en-US" sz="2000" b="0" dirty="0" smtClean="0"/>
              <a:t>Review </a:t>
            </a:r>
            <a:r>
              <a:rPr lang="en-US" altLang="en-US" sz="2000" b="0" dirty="0" smtClean="0"/>
              <a:t>Task Group progress and timelines </a:t>
            </a:r>
            <a:r>
              <a:rPr lang="en-US" altLang="en-US" sz="2000" b="0" dirty="0" smtClean="0"/>
              <a:t>(8min</a:t>
            </a:r>
            <a:r>
              <a:rPr lang="en-US" altLang="en-US" sz="2000" b="0" dirty="0" smtClean="0"/>
              <a:t>)</a:t>
            </a:r>
          </a:p>
          <a:p>
            <a:pPr algn="just">
              <a:spcBef>
                <a:spcPct val="20000"/>
              </a:spcBef>
              <a:buFontTx/>
              <a:buChar char="•"/>
            </a:pPr>
            <a:r>
              <a:rPr lang="en-US" altLang="en-US" sz="2000" b="0" dirty="0" smtClean="0"/>
              <a:t>Review achievements for the week </a:t>
            </a:r>
            <a:r>
              <a:rPr lang="en-US" altLang="en-US" sz="2000" b="0" dirty="0" smtClean="0"/>
              <a:t>(6min</a:t>
            </a:r>
            <a:r>
              <a:rPr lang="en-US" altLang="en-US" sz="2000" b="0" dirty="0" smtClean="0"/>
              <a:t>)</a:t>
            </a:r>
          </a:p>
          <a:p>
            <a:pPr algn="just">
              <a:spcBef>
                <a:spcPct val="20000"/>
              </a:spcBef>
              <a:buFontTx/>
              <a:buChar char="•"/>
            </a:pPr>
            <a:r>
              <a:rPr lang="en-US" altLang="en-US" sz="2000" b="0" dirty="0" smtClean="0"/>
              <a:t>Review goals for next meeting </a:t>
            </a:r>
            <a:r>
              <a:rPr lang="en-US" altLang="en-US" sz="2000" b="0" dirty="0" smtClean="0"/>
              <a:t>(10min</a:t>
            </a:r>
            <a:r>
              <a:rPr lang="en-US" altLang="en-US" sz="2000" b="0" dirty="0" smtClean="0"/>
              <a:t>)</a:t>
            </a:r>
          </a:p>
          <a:p>
            <a:pPr algn="just">
              <a:spcBef>
                <a:spcPct val="20000"/>
              </a:spcBef>
              <a:buFontTx/>
              <a:buChar char="•"/>
            </a:pPr>
            <a:r>
              <a:rPr lang="en-US" altLang="en-US" sz="2000" b="0" dirty="0" smtClean="0"/>
              <a:t>AOB? (1min</a:t>
            </a:r>
            <a:r>
              <a:rPr lang="en-US" altLang="en-US" sz="2000" b="0" dirty="0" smtClean="0"/>
              <a:t>)</a:t>
            </a:r>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17217273"/>
              </p:ext>
            </p:extLst>
          </p:nvPr>
        </p:nvGraphicFramePr>
        <p:xfrm>
          <a:off x="551384" y="2060848"/>
          <a:ext cx="9649072" cy="3795280"/>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411472">
                <a:tc>
                  <a:txBody>
                    <a:bodyPr/>
                    <a:lstStyle/>
                    <a:p>
                      <a:r>
                        <a:rPr lang="en-US" sz="1600" dirty="0" smtClean="0"/>
                        <a:t>11-18-1929</a:t>
                      </a:r>
                      <a:endParaRPr lang="en-US" sz="1600" dirty="0"/>
                    </a:p>
                  </a:txBody>
                  <a:tcPr marT="45712" marB="45712"/>
                </a:tc>
                <a:tc>
                  <a:txBody>
                    <a:bodyPr/>
                    <a:lstStyle/>
                    <a:p>
                      <a:r>
                        <a:rPr lang="en-US" sz="1600" dirty="0" err="1" smtClean="0"/>
                        <a:t>Debashis</a:t>
                      </a:r>
                      <a:r>
                        <a:rPr lang="en-US" sz="1600" baseline="0" dirty="0" smtClean="0"/>
                        <a:t> Dash</a:t>
                      </a:r>
                      <a:endParaRPr lang="en-US" sz="1600" dirty="0"/>
                    </a:p>
                  </a:txBody>
                  <a:tcPr marT="45712" marB="45712"/>
                </a:tc>
                <a:tc>
                  <a:txBody>
                    <a:bodyPr/>
                    <a:lstStyle/>
                    <a:p>
                      <a:r>
                        <a:rPr lang="en-US" sz="1600" dirty="0" smtClean="0"/>
                        <a:t>CR for FTM Overview</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10min</a:t>
                      </a:r>
                      <a:endParaRPr lang="en-US" sz="1600" strike="noStrike" kern="1200" dirty="0" smtClean="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30min</a:t>
                      </a:r>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z="1400" dirty="0" smtClean="0"/>
                        <a:t>25min as time permits</a:t>
                      </a:r>
                      <a:endParaRPr lang="en-US" sz="1400" dirty="0"/>
                    </a:p>
                  </a:txBody>
                  <a:tcPr marT="45712" marB="45712"/>
                </a:tc>
              </a:tr>
              <a:tr h="365752">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25min as time</a:t>
                      </a:r>
                      <a:r>
                        <a:rPr lang="en-US" sz="1400" kern="1200" baseline="0" dirty="0" smtClean="0">
                          <a:solidFill>
                            <a:schemeClr val="dk1"/>
                          </a:solidFill>
                          <a:latin typeface="+mn-lt"/>
                          <a:ea typeface="+mn-ea"/>
                          <a:cs typeface="+mn-cs"/>
                        </a:rPr>
                        <a:t> permits</a:t>
                      </a:r>
                      <a:endParaRPr lang="en-US" sz="14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11-18-1929</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t>
            </a:r>
            <a:r>
              <a:rPr lang="en-US" b="0" dirty="0" smtClean="0"/>
              <a:t>adopt the </a:t>
            </a:r>
            <a:r>
              <a:rPr lang="en-US" b="0" dirty="0"/>
              <a:t>resolution depicted by document </a:t>
            </a:r>
            <a:r>
              <a:rPr lang="en-US" b="0" dirty="0" smtClean="0"/>
              <a:t>11-18-1929r4 </a:t>
            </a:r>
            <a:r>
              <a:rPr lang="en-US" b="0" dirty="0"/>
              <a:t>for </a:t>
            </a:r>
            <a:r>
              <a:rPr lang="en-US" b="0" dirty="0" smtClean="0"/>
              <a:t>CIDs </a:t>
            </a:r>
          </a:p>
          <a:p>
            <a:pPr marL="0" indent="0"/>
            <a:r>
              <a:rPr lang="en-US" b="0" dirty="0" smtClean="0"/>
              <a:t>33</a:t>
            </a:r>
            <a:r>
              <a:rPr lang="en-US" b="0" dirty="0"/>
              <a:t>, 34, 35, </a:t>
            </a:r>
            <a:r>
              <a:rPr lang="en-US" b="0" dirty="0" smtClean="0"/>
              <a:t>104</a:t>
            </a:r>
            <a:r>
              <a:rPr lang="en-US" b="0" dirty="0"/>
              <a:t>, 286, 287, 288, 289, 291, 293 and </a:t>
            </a:r>
            <a:r>
              <a:rPr lang="en-US" b="0" dirty="0" smtClean="0"/>
              <a:t>489</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t>
            </a:r>
            <a:r>
              <a:rPr lang="en-US" b="0" dirty="0" err="1" smtClean="0"/>
              <a:t>Debashis</a:t>
            </a:r>
            <a:r>
              <a:rPr lang="en-US" b="0" dirty="0" smtClean="0"/>
              <a:t> Dash </a:t>
            </a:r>
            <a:endParaRPr lang="en-US" b="0" dirty="0" smtClean="0"/>
          </a:p>
          <a:p>
            <a:r>
              <a:rPr lang="en-US" dirty="0" smtClean="0"/>
              <a:t>Second: </a:t>
            </a:r>
            <a:r>
              <a:rPr lang="en-US" b="0" dirty="0" err="1" smtClean="0"/>
              <a:t>Chitto</a:t>
            </a:r>
            <a:r>
              <a:rPr lang="en-US" b="0" dirty="0" smtClean="0"/>
              <a:t> Ghosh</a:t>
            </a:r>
            <a:endParaRPr lang="en-US" b="0" dirty="0" smtClean="0"/>
          </a:p>
          <a:p>
            <a:r>
              <a:rPr lang="en-US" dirty="0" smtClean="0"/>
              <a:t>Results </a:t>
            </a:r>
            <a:r>
              <a:rPr lang="en-US" b="0" dirty="0"/>
              <a:t>(Y/N/A</a:t>
            </a:r>
            <a:r>
              <a:rPr lang="en-US" b="0" dirty="0" smtClean="0"/>
              <a:t>): 11/0/0</a:t>
            </a:r>
            <a:endParaRPr lang="en-US" b="0" dirty="0" smtClean="0"/>
          </a:p>
          <a:p>
            <a:r>
              <a:rPr lang="en-US" b="0" dirty="0" smtClean="0"/>
              <a:t>Motion passes.</a:t>
            </a:r>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127276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For TB and Non TB secured Ranging for 80+80 MHz and 160MHz we agree using the same LTF sequence for the upper and lower 80MHz segments.</a:t>
            </a:r>
          </a:p>
          <a:p>
            <a:endParaRPr lang="en-US" b="0" dirty="0"/>
          </a:p>
          <a:p>
            <a:r>
              <a:rPr lang="en-US" b="0" dirty="0" smtClean="0"/>
              <a:t>Moved: Feng Jiang</a:t>
            </a:r>
          </a:p>
          <a:p>
            <a:r>
              <a:rPr lang="en-US" b="0" dirty="0" smtClean="0"/>
              <a:t>Second: Qinghua Li</a:t>
            </a:r>
          </a:p>
          <a:p>
            <a:r>
              <a:rPr lang="en-US" b="0" dirty="0" smtClean="0"/>
              <a:t>Results (Y/N/A): 12/0/2</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8831638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a:t>
            </a:r>
            <a:r>
              <a:rPr lang="en-US" dirty="0" smtClean="0"/>
              <a:t>11-18-2004</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a:t>Motion</a:t>
            </a:r>
          </a:p>
          <a:p>
            <a:pPr marL="0" indent="0"/>
            <a:r>
              <a:rPr lang="en-US" b="0" dirty="0"/>
              <a:t>Move to adopt document </a:t>
            </a:r>
            <a:r>
              <a:rPr lang="en-US" b="0" dirty="0" smtClean="0"/>
              <a:t>11-18-2004r4 to </a:t>
            </a:r>
            <a:r>
              <a:rPr lang="en-US" b="0" dirty="0"/>
              <a:t>the 802.11az draft, 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r>
              <a:rPr lang="en-US" b="0" dirty="0" smtClean="0"/>
              <a:t> </a:t>
            </a:r>
          </a:p>
          <a:p>
            <a:r>
              <a:rPr lang="en-US" dirty="0" smtClean="0"/>
              <a:t>Second: </a:t>
            </a:r>
            <a:r>
              <a:rPr lang="en-US" b="0" dirty="0" smtClean="0"/>
              <a:t>Erik Lindskog</a:t>
            </a:r>
          </a:p>
          <a:p>
            <a:r>
              <a:rPr lang="en-US" dirty="0" smtClean="0"/>
              <a:t>Results </a:t>
            </a:r>
            <a:r>
              <a:rPr lang="en-US" b="0" dirty="0"/>
              <a:t>(Y/N/A</a:t>
            </a:r>
            <a:r>
              <a:rPr lang="en-US" b="0" dirty="0" smtClean="0"/>
              <a:t>): 11/0/1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4203261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During This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Reviewed a total of 23 submissions.</a:t>
            </a:r>
          </a:p>
          <a:p>
            <a:pPr>
              <a:buFont typeface="Arial" panose="020B0604020202020204" pitchFamily="34" charset="0"/>
              <a:buChar char="•"/>
            </a:pPr>
            <a:r>
              <a:rPr lang="en-US" b="0" dirty="0" smtClean="0"/>
              <a:t>Resolved 184 technical comments, roughly similar number remain for resolution during Jan. 2019 meeting in anticipation of the Initial WG ballot target.</a:t>
            </a:r>
          </a:p>
          <a:p>
            <a:pPr>
              <a:buFont typeface="Arial" panose="020B0604020202020204" pitchFamily="34" charset="0"/>
              <a:buChar char="•"/>
            </a:pPr>
            <a:r>
              <a:rPr lang="en-US" b="0" dirty="0" smtClean="0"/>
              <a:t>Assigned ~100 remaining comments.</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9248982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7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0" y="1556792"/>
            <a:ext cx="10654207" cy="4918621"/>
          </a:xfrm>
        </p:spPr>
        <p:txBody>
          <a:bodyPr/>
          <a:lstStyle/>
          <a:p>
            <a:r>
              <a:rPr lang="en-US" dirty="0" smtClean="0"/>
              <a:t>Motion</a:t>
            </a:r>
            <a:endParaRPr lang="en-US" dirty="0" smtClean="0"/>
          </a:p>
          <a:p>
            <a:r>
              <a:rPr lang="en-US" b="0" dirty="0" smtClean="0"/>
              <a:t>We commit to the project timelines as shown in slide </a:t>
            </a:r>
            <a:r>
              <a:rPr lang="en-US" b="0" dirty="0" smtClean="0"/>
              <a:t>73 of </a:t>
            </a:r>
            <a:r>
              <a:rPr lang="en-US" b="0" dirty="0" smtClean="0"/>
              <a:t>submission </a:t>
            </a:r>
            <a:r>
              <a:rPr lang="en-US" b="0" dirty="0" smtClean="0"/>
              <a:t>11-18-1667r9, </a:t>
            </a:r>
            <a:r>
              <a:rPr lang="en-US" b="0" dirty="0" smtClean="0"/>
              <a:t>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Targeting </a:t>
            </a:r>
            <a:r>
              <a:rPr lang="en-US" b="0" dirty="0" smtClean="0"/>
              <a:t>Initial WG ballot coming out of the January meeting.</a:t>
            </a:r>
          </a:p>
          <a:p>
            <a:pPr marL="0" indent="0"/>
            <a:r>
              <a:rPr lang="en-US" dirty="0" smtClean="0"/>
              <a:t>Moved</a:t>
            </a:r>
            <a:r>
              <a:rPr lang="en-US" dirty="0" smtClean="0"/>
              <a:t>: </a:t>
            </a:r>
            <a:r>
              <a:rPr lang="en-US" b="0" dirty="0" smtClean="0"/>
              <a:t>Ganesh </a:t>
            </a:r>
            <a:r>
              <a:rPr lang="en-US" b="0" dirty="0" err="1" smtClean="0"/>
              <a:t>Venkatesan</a:t>
            </a:r>
            <a:endParaRPr lang="en-US" b="0" dirty="0" smtClean="0"/>
          </a:p>
          <a:p>
            <a:pPr marL="0" indent="0"/>
            <a:r>
              <a:rPr lang="en-US" dirty="0" smtClean="0"/>
              <a:t>Second</a:t>
            </a:r>
            <a:r>
              <a:rPr lang="en-US" dirty="0" smtClean="0"/>
              <a:t>: </a:t>
            </a:r>
            <a:r>
              <a:rPr lang="en-US" b="0" dirty="0" smtClean="0"/>
              <a:t>Roy Want</a:t>
            </a:r>
            <a:endParaRPr lang="en-US" b="0" dirty="0" smtClean="0"/>
          </a:p>
          <a:p>
            <a:pPr marL="0" indent="0"/>
            <a:r>
              <a:rPr lang="en-US" dirty="0" smtClean="0"/>
              <a:t>Results (Y/N/A</a:t>
            </a:r>
            <a:r>
              <a:rPr lang="en-US" dirty="0" smtClean="0"/>
              <a:t>): </a:t>
            </a:r>
            <a:r>
              <a:rPr lang="en-US" b="0" dirty="0" smtClean="0"/>
              <a:t>12/0/1</a:t>
            </a:r>
          </a:p>
          <a:p>
            <a:pPr marL="0" indent="0"/>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Dec. 12</a:t>
            </a:r>
            <a:r>
              <a:rPr lang="en-US" altLang="en-US" b="0" baseline="30000" dirty="0" smtClean="0"/>
              <a:t>th</a:t>
            </a:r>
            <a:r>
              <a:rPr lang="en-US" altLang="en-US" b="0" dirty="0" smtClean="0"/>
              <a:t> </a:t>
            </a:r>
            <a:r>
              <a:rPr lang="en-US" altLang="en-US" b="0" dirty="0" smtClean="0"/>
              <a:t>(Wed.) 12:00 PM ET, 1:30 hr. </a:t>
            </a:r>
          </a:p>
          <a:p>
            <a:pPr algn="just">
              <a:spcBef>
                <a:spcPct val="20000"/>
              </a:spcBef>
              <a:buFontTx/>
              <a:buChar char="•"/>
            </a:pPr>
            <a:r>
              <a:rPr lang="en-US" altLang="en-US" b="0" dirty="0" smtClean="0"/>
              <a:t>Dec. </a:t>
            </a:r>
            <a:r>
              <a:rPr lang="en-US" altLang="en-US" b="0" dirty="0" smtClean="0"/>
              <a:t>19</a:t>
            </a:r>
            <a:r>
              <a:rPr lang="en-US" altLang="en-US" b="0" baseline="30000" dirty="0" smtClean="0"/>
              <a:t>th</a:t>
            </a:r>
            <a:r>
              <a:rPr lang="en-US" altLang="en-US" b="0" dirty="0" smtClean="0"/>
              <a:t> </a:t>
            </a:r>
            <a:r>
              <a:rPr lang="en-US" altLang="en-US" b="0" dirty="0" smtClean="0"/>
              <a:t>(Wed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Generate new baseline draft coming out of the Nov. </a:t>
            </a:r>
            <a:r>
              <a:rPr lang="en-US" b="0" dirty="0" smtClean="0"/>
              <a:t>meeting by Dec. 10</a:t>
            </a:r>
            <a:r>
              <a:rPr lang="en-US" b="0" baseline="30000" dirty="0" smtClean="0"/>
              <a:t>th</a:t>
            </a:r>
            <a:r>
              <a:rPr lang="en-US" b="0" dirty="0" smtClean="0"/>
              <a:t>. </a:t>
            </a:r>
            <a:endParaRPr lang="en-US" b="0" dirty="0"/>
          </a:p>
          <a:p>
            <a:pPr>
              <a:buFont typeface="Arial" panose="020B0604020202020204" pitchFamily="34" charset="0"/>
              <a:buChar char="•"/>
            </a:pPr>
            <a:r>
              <a:rPr lang="en-US" b="0" dirty="0" smtClean="0"/>
              <a:t>Complete comment </a:t>
            </a:r>
            <a:r>
              <a:rPr lang="en-US" b="0" dirty="0" smtClean="0"/>
              <a:t>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a:t>
            </a:r>
            <a:r>
              <a:rPr lang="en-US" b="0" dirty="0" smtClean="0"/>
              <a:t>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12635</TotalTime>
  <Words>5653</Words>
  <Application>Microsoft Office PowerPoint</Application>
  <PresentationFormat>Widescreen</PresentationFormat>
  <Paragraphs>1322</Paragraphs>
  <Slides>86</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9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Ad Hoc Meeting Slot discussion items</vt:lpstr>
      <vt:lpstr>Presentation ordering for Ad Hoc slot</vt:lpstr>
      <vt:lpstr>Process for ad hoc presentations</vt:lpstr>
      <vt:lpstr>Reminder to do attendance</vt:lpstr>
      <vt:lpstr>Adjourn</vt:lpstr>
      <vt:lpstr>Meeting Slot # 1 discussion items</vt:lpstr>
      <vt:lpstr>Presentation ordering for slot # 1</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Submission Review</vt:lpstr>
      <vt:lpstr>Submission 11-18-1623</vt:lpstr>
      <vt:lpstr>Submission 11-18-1728</vt:lpstr>
      <vt:lpstr>Submission 11-18-1742</vt:lpstr>
      <vt:lpstr>Submission 11-18-1741</vt:lpstr>
      <vt:lpstr>Reminder to do attendance</vt:lpstr>
      <vt:lpstr>Recess</vt:lpstr>
      <vt:lpstr>Meeting Slot # 2 discussion items</vt:lpstr>
      <vt:lpstr>Presentation ordering for slot # 2</vt:lpstr>
      <vt:lpstr>Reminder to do attendance</vt:lpstr>
      <vt:lpstr>Submission 11-18-1909</vt:lpstr>
      <vt:lpstr>Submission 11-18-1818</vt:lpstr>
      <vt:lpstr>Submission 11-18-2003</vt:lpstr>
      <vt:lpstr>Submission 11-18-1845</vt:lpstr>
      <vt:lpstr>Recess</vt:lpstr>
      <vt:lpstr>Meeting Slot # 3 discussion items</vt:lpstr>
      <vt:lpstr>Presentation ordering for slot # 3</vt:lpstr>
      <vt:lpstr>Reminder to do attendance</vt:lpstr>
      <vt:lpstr>Submission 11-18-1781</vt:lpstr>
      <vt:lpstr>Submission 11-18-1998</vt:lpstr>
      <vt:lpstr>Submission 11-18-2005</vt:lpstr>
      <vt:lpstr>Recess</vt:lpstr>
      <vt:lpstr>Meeting Slot # 4 discussion items</vt:lpstr>
      <vt:lpstr>Presentation ordering for slot # 4</vt:lpstr>
      <vt:lpstr>Submission 11-18-1929</vt:lpstr>
      <vt:lpstr>Reminder to do attendance</vt:lpstr>
      <vt:lpstr>Recess</vt:lpstr>
      <vt:lpstr>Meeting Slot # 5 discussion items</vt:lpstr>
      <vt:lpstr>Presentation ordering for slot # 5</vt:lpstr>
      <vt:lpstr>Submission 11-18-1936</vt:lpstr>
      <vt:lpstr>Submission 11-18-1949</vt:lpstr>
      <vt:lpstr>Submission 11-18-1805</vt:lpstr>
      <vt:lpstr>Reminder to do attendance</vt:lpstr>
      <vt:lpstr>Recess</vt:lpstr>
      <vt:lpstr>Meeting Slot # 6 discussion items</vt:lpstr>
      <vt:lpstr>Presentation ordering for slot # 6</vt:lpstr>
      <vt:lpstr>Submission 11-18-1929</vt:lpstr>
      <vt:lpstr>Submission 11-18-539</vt:lpstr>
      <vt:lpstr>Submission 11-18-2004</vt:lpstr>
      <vt:lpstr>Achievement During This Week</vt:lpstr>
      <vt:lpstr>Current TG Approved Timeline</vt:lpstr>
      <vt:lpstr>Timelines Approval</vt:lpstr>
      <vt:lpstr>Teleconference Schedule</vt:lpstr>
      <vt:lpstr>Jan. Meeting Goals</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140</cp:revision>
  <cp:lastPrinted>1601-01-01T00:00:00Z</cp:lastPrinted>
  <dcterms:created xsi:type="dcterms:W3CDTF">2018-08-06T10:28:59Z</dcterms:created>
  <dcterms:modified xsi:type="dcterms:W3CDTF">2018-11-15T10:51:31Z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2018-11-15 10:51:31Z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