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282" r:id="rId22"/>
    <p:sldId id="283" r:id="rId23"/>
    <p:sldId id="319" r:id="rId24"/>
    <p:sldId id="321" r:id="rId25"/>
    <p:sldId id="322" r:id="rId26"/>
    <p:sldId id="317" r:id="rId27"/>
    <p:sldId id="318" r:id="rId28"/>
    <p:sldId id="323" r:id="rId29"/>
    <p:sldId id="284" r:id="rId30"/>
    <p:sldId id="314" r:id="rId31"/>
    <p:sldId id="315" r:id="rId32"/>
    <p:sldId id="286" r:id="rId33"/>
    <p:sldId id="285" r:id="rId34"/>
    <p:sldId id="325" r:id="rId35"/>
    <p:sldId id="326" r:id="rId36"/>
    <p:sldId id="327" r:id="rId37"/>
    <p:sldId id="328" r:id="rId38"/>
    <p:sldId id="329" r:id="rId39"/>
    <p:sldId id="287" r:id="rId40"/>
    <p:sldId id="288" r:id="rId41"/>
    <p:sldId id="299" r:id="rId42"/>
    <p:sldId id="300" r:id="rId43"/>
    <p:sldId id="291" r:id="rId44"/>
    <p:sldId id="292" r:id="rId45"/>
    <p:sldId id="301" r:id="rId46"/>
    <p:sldId id="302" r:id="rId47"/>
    <p:sldId id="293" r:id="rId48"/>
    <p:sldId id="294" r:id="rId49"/>
    <p:sldId id="303" r:id="rId50"/>
    <p:sldId id="304" r:id="rId51"/>
    <p:sldId id="295" r:id="rId52"/>
    <p:sldId id="296" r:id="rId53"/>
    <p:sldId id="305" r:id="rId54"/>
    <p:sldId id="306" r:id="rId55"/>
    <p:sldId id="297" r:id="rId56"/>
    <p:sldId id="298" r:id="rId57"/>
    <p:sldId id="307" r:id="rId58"/>
    <p:sldId id="308" r:id="rId59"/>
    <p:sldId id="309" r:id="rId60"/>
    <p:sldId id="310" r:id="rId61"/>
    <p:sldId id="311" r:id="rId62"/>
    <p:sldId id="313" r:id="rId63"/>
    <p:sldId id="289" r:id="rId64"/>
    <p:sldId id="290" r:id="rId65"/>
    <p:sldId id="312" r:id="rId66"/>
    <p:sldId id="259" r:id="rId67"/>
    <p:sldId id="260" r:id="rId68"/>
    <p:sldId id="261" r:id="rId69"/>
    <p:sldId id="262" r:id="rId70"/>
    <p:sldId id="263" r:id="rId71"/>
    <p:sldId id="264" r:id="rId7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Ad hoc" id="{D9A3C800-883D-4178-BCA5-48B4DDDCCE68}">
          <p14:sldIdLst>
            <p14:sldId id="282"/>
            <p14:sldId id="283"/>
            <p14:sldId id="319"/>
            <p14:sldId id="321"/>
            <p14:sldId id="322"/>
          </p14:sldIdLst>
        </p14:section>
        <p14:section name="Slot#1" id="{61A6E613-32DD-45F7-8FE4-F55F7FE808B5}">
          <p14:sldIdLst>
            <p14:sldId id="317"/>
            <p14:sldId id="318"/>
            <p14:sldId id="323"/>
            <p14:sldId id="284"/>
            <p14:sldId id="314"/>
            <p14:sldId id="315"/>
            <p14:sldId id="286"/>
            <p14:sldId id="285"/>
            <p14:sldId id="325"/>
            <p14:sldId id="326"/>
            <p14:sldId id="327"/>
            <p14:sldId id="328"/>
            <p14:sldId id="329"/>
            <p14:sldId id="287"/>
            <p14:sldId id="288"/>
          </p14:sldIdLst>
        </p14:section>
        <p14:section name="Slot#2" id="{0E687B7E-720E-4035-8603-903AAF037B31}">
          <p14:sldIdLst>
            <p14:sldId id="299"/>
            <p14:sldId id="300"/>
            <p14:sldId id="291"/>
            <p14:sldId id="292"/>
          </p14:sldIdLst>
        </p14:section>
        <p14:section name="Slot#3" id="{5D49AB48-9724-48C6-97B3-577374A1C2CA}">
          <p14:sldIdLst>
            <p14:sldId id="301"/>
            <p14:sldId id="302"/>
            <p14:sldId id="293"/>
            <p14:sldId id="294"/>
          </p14:sldIdLst>
        </p14:section>
        <p14:section name="Slot#4" id="{6193A2DF-E32F-40FC-A604-C1274D537662}">
          <p14:sldIdLst>
            <p14:sldId id="303"/>
            <p14:sldId id="304"/>
            <p14:sldId id="295"/>
            <p14:sldId id="296"/>
          </p14:sldIdLst>
        </p14:section>
        <p14:section name="Slot#5" id="{D51E15C0-1BE5-4B71-8375-F6B1D2A3FFBF}">
          <p14:sldIdLst>
            <p14:sldId id="305"/>
            <p14:sldId id="306"/>
            <p14:sldId id="297"/>
            <p14:sldId id="298"/>
          </p14:sldIdLst>
        </p14:section>
        <p14:section name="Slot#6" id="{D59D5964-9646-4C25-959D-E55F97EAE577}">
          <p14:sldIdLst>
            <p14:sldId id="307"/>
            <p14:sldId id="308"/>
            <p14:sldId id="309"/>
            <p14:sldId id="310"/>
            <p14:sldId id="311"/>
            <p14:sldId id="313"/>
            <p14:sldId id="289"/>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58" autoAdjust="0"/>
    <p:restoredTop sz="94660"/>
  </p:normalViewPr>
  <p:slideViewPr>
    <p:cSldViewPr>
      <p:cViewPr>
        <p:scale>
          <a:sx n="75" d="100"/>
          <a:sy n="75" d="100"/>
        </p:scale>
        <p:origin x="570"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1528004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54</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58</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59</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425608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3084344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802.11-18/1667r4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2018-11-12</a:t>
            </a:r>
            <a:endParaRPr lang="en-GB" sz="2000" b="0" dirty="0"/>
          </a:p>
        </p:txBody>
      </p:sp>
      <p:sp>
        <p:nvSpPr>
          <p:cNvPr id="6" name="Date Placeholder 3"/>
          <p:cNvSpPr>
            <a:spLocks noGrp="1"/>
          </p:cNvSpPr>
          <p:nvPr>
            <p:ph type="dt" idx="10"/>
          </p:nvPr>
        </p:nvSpPr>
        <p:spPr/>
        <p:txBody>
          <a:bodyPr/>
          <a:lstStyle/>
          <a:p>
            <a:r>
              <a:rPr lang="en-US" smtClean="0"/>
              <a:t>Nov.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13"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 -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25978974"/>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457823">
                <a:tc>
                  <a:txBody>
                    <a:bodyPr/>
                    <a:lstStyle/>
                    <a:p>
                      <a:r>
                        <a:rPr lang="en-US" sz="1800" dirty="0" smtClean="0"/>
                        <a:t>AM1</a:t>
                      </a: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457823">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pPr algn="ctr"/>
                      <a:endParaRPr lang="en-US"/>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endParaRPr lang="en-US" sz="1800" dirty="0"/>
                    </a:p>
                  </a:txBody>
                  <a:tcPr marT="45746" marB="45746"/>
                </a:tc>
              </a:tr>
              <a:tr h="519195">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sz="1800" dirty="0"/>
                    </a:p>
                  </a:txBody>
                  <a:tcPr marT="45746" marB="45746"/>
                </a:tc>
              </a:tr>
              <a:tr h="457823">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dirty="0"/>
                    </a:p>
                  </a:txBody>
                  <a:tcPr marT="45746" marB="45746">
                    <a:solidFill>
                      <a:srgbClr val="92D050"/>
                    </a:solidFill>
                  </a:tcPr>
                </a:tc>
                <a:tc>
                  <a:txBody>
                    <a:bodyPr/>
                    <a:lstStyle/>
                    <a:p>
                      <a:pPr algn="ctr"/>
                      <a:endParaRPr lang="en-US" dirty="0"/>
                    </a:p>
                  </a:txBody>
                  <a:tcPr marT="45746" marB="45746"/>
                </a:tc>
              </a:tr>
              <a:tr h="457823">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11-18-1627).  </a:t>
            </a:r>
            <a:endParaRPr lang="en-US" altLang="en-US" b="0" dirty="0" smtClean="0"/>
          </a:p>
          <a:p>
            <a:pPr algn="just">
              <a:spcBef>
                <a:spcPct val="20000"/>
              </a:spcBef>
              <a:buFontTx/>
              <a:buChar char="•"/>
            </a:pPr>
            <a:r>
              <a:rPr lang="en-US" altLang="en-US" b="0" dirty="0" smtClean="0"/>
              <a:t>Approve Oct. 10</a:t>
            </a:r>
            <a:r>
              <a:rPr lang="en-US" altLang="en-US" b="0" baseline="30000" dirty="0" smtClean="0"/>
              <a:t>th</a:t>
            </a:r>
            <a:r>
              <a:rPr lang="en-US" altLang="en-US" b="0" dirty="0" smtClean="0"/>
              <a:t> and Nov. 2</a:t>
            </a:r>
            <a:r>
              <a:rPr lang="en-US" altLang="en-US" b="0" baseline="30000" dirty="0" smtClean="0"/>
              <a:t>nd</a:t>
            </a:r>
            <a:r>
              <a:rPr lang="en-US" altLang="en-US" b="0" dirty="0" smtClean="0"/>
              <a:t> teleconferences minutes</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comment collection assignment status.</a:t>
            </a:r>
          </a:p>
          <a:p>
            <a:pPr algn="just">
              <a:spcBef>
                <a:spcPct val="20000"/>
              </a:spcBef>
              <a:buFontTx/>
              <a:buChar char="•"/>
            </a:pPr>
            <a:r>
              <a:rPr lang="en-US" altLang="en-US" b="0" dirty="0" smtClean="0"/>
              <a:t>Review submissions towards amendment text</a:t>
            </a:r>
            <a:r>
              <a:rPr lang="en-US" altLang="en-US" b="0" dirty="0" smtClean="0"/>
              <a:t>.</a:t>
            </a:r>
          </a:p>
          <a:p>
            <a:pPr algn="just">
              <a:spcBef>
                <a:spcPct val="20000"/>
              </a:spcBef>
              <a:buFontTx/>
              <a:buChar char="•"/>
            </a:pPr>
            <a:r>
              <a:rPr lang="en-US" altLang="en-US" b="0" dirty="0" smtClean="0"/>
              <a:t>Other submissions.</a:t>
            </a:r>
            <a:endParaRPr lang="en-US" altLang="en-US" b="0" dirty="0" smtClean="0"/>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65271964"/>
              </p:ext>
            </p:extLst>
          </p:nvPr>
        </p:nvGraphicFramePr>
        <p:xfrm>
          <a:off x="914401" y="1825082"/>
          <a:ext cx="10460567" cy="374886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11-18-1667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r>
                        <a:rPr lang="en-US" sz="1600" dirty="0" smtClean="0"/>
                        <a:t>11-18-1732</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Oct. 10</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r>
              <a:tr h="0">
                <a:tc>
                  <a:txBody>
                    <a:bodyPr/>
                    <a:lstStyle/>
                    <a:p>
                      <a:r>
                        <a:rPr lang="en-US" sz="1600" dirty="0" smtClean="0"/>
                        <a:t>11-18-1860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Nov. 2</a:t>
                      </a:r>
                      <a:r>
                        <a:rPr lang="en-US" sz="1600" baseline="30000" dirty="0" smtClean="0"/>
                        <a:t>nd</a:t>
                      </a:r>
                      <a:r>
                        <a:rPr lang="en-US" sz="1600" dirty="0" smtClean="0"/>
                        <a:t> </a:t>
                      </a:r>
                      <a:r>
                        <a:rPr lang="en-US" sz="1600" dirty="0" err="1" smtClean="0"/>
                        <a:t>telecon</a:t>
                      </a:r>
                      <a:r>
                        <a:rPr lang="en-US" sz="1600" dirty="0" smtClean="0"/>
                        <a:t> minutes </a:t>
                      </a:r>
                      <a:endParaRPr lang="en-US" sz="1600" dirty="0"/>
                    </a:p>
                  </a:txBody>
                  <a:tcPr marT="45712" marB="45712"/>
                </a:tc>
                <a:tc>
                  <a:txBody>
                    <a:bodyPr/>
                    <a:lstStyle/>
                    <a:p>
                      <a:r>
                        <a:rPr lang="en-US" sz="1600" dirty="0" err="1" smtClean="0"/>
                        <a:t>Telecon</a:t>
                      </a:r>
                      <a:r>
                        <a:rPr lang="en-US" sz="1600" baseline="0" dirty="0" smtClean="0"/>
                        <a:t> minutes</a:t>
                      </a:r>
                      <a:endParaRPr lang="en-US" sz="1600" dirty="0"/>
                    </a:p>
                  </a:txBody>
                  <a:tcPr marT="45712" marB="45712"/>
                </a:tc>
              </a:tr>
              <a:tr h="167632">
                <a:tc>
                  <a:txBody>
                    <a:bodyPr/>
                    <a:lstStyle/>
                    <a:p>
                      <a:r>
                        <a:rPr lang="en-US" sz="1600" dirty="0" smtClean="0"/>
                        <a:t>11-18-1623</a:t>
                      </a:r>
                      <a:endParaRPr lang="en-US" sz="1600" dirty="0"/>
                    </a:p>
                  </a:txBody>
                  <a:tcPr marT="45712" marB="45712"/>
                </a:tc>
                <a:tc>
                  <a:txBody>
                    <a:bodyPr/>
                    <a:lstStyle/>
                    <a:p>
                      <a:r>
                        <a:rPr lang="en-US" sz="1600" dirty="0" smtClean="0"/>
                        <a:t>Qinghua Li</a:t>
                      </a:r>
                      <a:endParaRPr lang="en-US" sz="1600" dirty="0"/>
                    </a:p>
                  </a:txBody>
                  <a:tcPr marT="45712" marB="45712"/>
                </a:tc>
                <a:tc>
                  <a:txBody>
                    <a:bodyPr/>
                    <a:lstStyle/>
                    <a:p>
                      <a:r>
                        <a:rPr lang="en-US" sz="1600" dirty="0" smtClean="0"/>
                        <a:t>Spec text for SC mapping in</a:t>
                      </a:r>
                      <a:r>
                        <a:rPr lang="en-US" sz="1600" baseline="0" dirty="0" smtClean="0"/>
                        <a:t> secure mode</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r>
              <a:tr h="167632">
                <a:tc>
                  <a:txBody>
                    <a:bodyPr/>
                    <a:lstStyle/>
                    <a:p>
                      <a:r>
                        <a:rPr lang="en-US" sz="1600" dirty="0" smtClean="0"/>
                        <a:t>11-18-1728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XDMG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Comment</a:t>
                      </a:r>
                      <a:r>
                        <a:rPr lang="en-US" sz="1600" kern="1200" baseline="0" dirty="0" smtClean="0">
                          <a:solidFill>
                            <a:schemeClr val="dk1"/>
                          </a:solidFill>
                          <a:effectLst/>
                          <a:latin typeface="+mn-lt"/>
                          <a:ea typeface="+mn-ea"/>
                          <a:cs typeface="+mn-cs"/>
                        </a:rPr>
                        <a:t> r</a:t>
                      </a:r>
                      <a:r>
                        <a:rPr lang="en-US" sz="1600" kern="1200" dirty="0" smtClean="0">
                          <a:solidFill>
                            <a:schemeClr val="dk1"/>
                          </a:solidFill>
                          <a:effectLst/>
                          <a:latin typeface="+mn-lt"/>
                          <a:ea typeface="+mn-ea"/>
                          <a:cs typeface="+mn-cs"/>
                        </a:rPr>
                        <a:t>esolution</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11-18-1741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smtClean="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11-18-1742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endParaRPr lang="en-US" sz="1600" dirty="0" smtClean="0"/>
                    </a:p>
                  </a:txBody>
                  <a:tcPr marT="45712" marB="45712"/>
                </a:tc>
              </a:tr>
              <a:tr h="0">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r>
              <a:tr h="0">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endParaRPr lang="en-US" sz="1600" dirty="0" smtClean="0"/>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54176610"/>
              </p:ext>
            </p:extLst>
          </p:nvPr>
        </p:nvGraphicFramePr>
        <p:xfrm>
          <a:off x="911424" y="1772816"/>
          <a:ext cx="10478360" cy="399270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600" strike="noStrike" kern="1200" dirty="0" smtClean="0">
                          <a:solidFill>
                            <a:schemeClr val="dk1"/>
                          </a:solidFill>
                          <a:latin typeface="+mn-lt"/>
                          <a:ea typeface="+mn-ea"/>
                          <a:cs typeface="+mn-cs"/>
                        </a:rPr>
                        <a:t>11-18-1929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Debshis</a:t>
                      </a:r>
                      <a:r>
                        <a:rPr lang="en-US" sz="1600" strike="noStrike" kern="1200" dirty="0" smtClean="0">
                          <a:solidFill>
                            <a:schemeClr val="dk1"/>
                          </a:solidFill>
                          <a:latin typeface="+mn-lt"/>
                          <a:ea typeface="+mn-ea"/>
                          <a:cs typeface="+mn-cs"/>
                        </a:rPr>
                        <a:t> Dash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CR for FTM overview</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r>
              <a:tr h="16763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smtClean="0"/>
                        <a:t>Amendment text</a:t>
                      </a:r>
                      <a:endParaRPr lang="en-US" sz="1600" dirty="0"/>
                    </a:p>
                  </a:txBody>
                  <a:tcPr marT="45712" marB="45712"/>
                </a:tc>
              </a:tr>
              <a:tr h="167632">
                <a:tc>
                  <a:txBody>
                    <a:bodyPr/>
                    <a:lstStyle/>
                    <a:p>
                      <a:r>
                        <a:rPr lang="en-US" sz="1600" dirty="0" smtClean="0"/>
                        <a:t>11-18-1845</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CC28-AOA-definition-CIDs</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r>
              <a:tr h="167632">
                <a:tc>
                  <a:txBody>
                    <a:bodyPr/>
                    <a:lstStyle/>
                    <a:p>
                      <a:r>
                        <a:rPr lang="en-US" sz="1600" dirty="0" smtClean="0"/>
                        <a:t>11-18-1998</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Resolution</a:t>
                      </a:r>
                      <a:r>
                        <a:rPr lang="en-US" sz="1600" baseline="0" dirty="0" smtClean="0"/>
                        <a:t> for </a:t>
                      </a:r>
                      <a:r>
                        <a:rPr lang="en-US" sz="1600" dirty="0" smtClean="0"/>
                        <a:t>CIDs 1, 195, 196 and 525</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11-18-2003</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Secure TOF supported</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11-18-1781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Yongho Seok</a:t>
                      </a:r>
                      <a:endParaRPr lang="en-US" sz="1600" dirty="0" smtClean="0"/>
                    </a:p>
                  </a:txBody>
                  <a:tcPr marT="45712" marB="45712"/>
                </a:tc>
                <a:tc>
                  <a:txBody>
                    <a:bodyPr/>
                    <a:lstStyle/>
                    <a:p>
                      <a:r>
                        <a:rPr lang="en-US" sz="1600" dirty="0" smtClean="0"/>
                        <a:t>CC28 CR Secure Non-TB Ranging Measurement Exchange Protocol</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endParaRPr lang="en-US" sz="1600" dirty="0" smtClean="0"/>
                    </a:p>
                  </a:txBody>
                  <a:tcPr marT="45712" marB="45712"/>
                </a:tc>
              </a:tr>
              <a:tr h="0">
                <a:tc>
                  <a:txBody>
                    <a:bodyPr/>
                    <a:lstStyle/>
                    <a:p>
                      <a:r>
                        <a:rPr lang="en-US" sz="1600" dirty="0" smtClean="0"/>
                        <a:t>11-18-1984</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endParaRPr lang="en-US" sz="1600" dirty="0"/>
                    </a:p>
                  </a:txBody>
                  <a:tcPr marT="45712" marB="45712"/>
                </a:tc>
                <a:tc>
                  <a:txBody>
                    <a:bodyPr/>
                    <a:lstStyle/>
                    <a:p>
                      <a:r>
                        <a:rPr lang="en-US" sz="1600" dirty="0" smtClean="0"/>
                        <a:t>EVM negotiation for NDP ranging packets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endParaRPr lang="en-US" sz="1600" dirty="0" smtClean="0"/>
                    </a:p>
                  </a:txBody>
                  <a:tcPr marT="45712" marB="45712"/>
                </a:tc>
              </a:tr>
              <a:tr h="0">
                <a:tc>
                  <a:txBody>
                    <a:bodyPr/>
                    <a:lstStyle/>
                    <a:p>
                      <a:r>
                        <a:rPr lang="en-US" sz="1600" dirty="0" smtClean="0"/>
                        <a:t>11-18-1986</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NTB ranging flow control power save</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47954029"/>
              </p:ext>
            </p:extLst>
          </p:nvPr>
        </p:nvGraphicFramePr>
        <p:xfrm>
          <a:off x="906562" y="1751014"/>
          <a:ext cx="10478360" cy="341361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600" dirty="0" smtClean="0"/>
                        <a:t>11-18-2005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TB</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 group related scheduling</a:t>
                      </a:r>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11-18-1805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r>
              <a:tr h="16763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a:t>
                      </a:r>
                      <a:r>
                        <a:rPr lang="en-US" sz="1600" kern="1200" dirty="0" smtClean="0">
                          <a:solidFill>
                            <a:schemeClr val="dk1"/>
                          </a:solidFill>
                          <a:effectLst/>
                          <a:latin typeface="+mn-lt"/>
                          <a:ea typeface="+mn-ea"/>
                          <a:cs typeface="+mn-cs"/>
                        </a:rPr>
                        <a:t>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11-18-1996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smtClean="0"/>
                    </a:p>
                  </a:txBody>
                  <a:tcPr marT="45712" marB="45712"/>
                </a:tc>
                <a:tc>
                  <a:txBody>
                    <a:bodyPr/>
                    <a:lstStyle/>
                    <a:p>
                      <a:r>
                        <a:rPr lang="en-US" sz="1600" dirty="0" smtClean="0"/>
                        <a:t>Phase roll based TOA</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endParaRPr lang="en-US" sz="1600" dirty="0" smtClean="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Bangkok, Thailand</a:t>
            </a:r>
            <a:endParaRPr lang="en-US" altLang="en-US" sz="4400" dirty="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Nov.  11</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- 16</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2018</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a:t>
            </a:r>
            <a:r>
              <a:rPr lang="en-US" dirty="0" smtClean="0"/>
              <a:t>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solidFill>
                  <a:schemeClr val="tx2"/>
                </a:solidFill>
              </a:rPr>
              <a:t>Ad </a:t>
            </a:r>
            <a:r>
              <a:rPr lang="en-US" altLang="en-US" dirty="0" smtClean="0">
                <a:solidFill>
                  <a:schemeClr val="tx2"/>
                </a:solidFill>
              </a:rPr>
              <a:t>Hoc </a:t>
            </a:r>
            <a:r>
              <a:rPr lang="en-US" altLang="en-US" dirty="0" smtClean="0">
                <a:solidFill>
                  <a:schemeClr val="tx2"/>
                </a:solidFill>
              </a:rPr>
              <a:t>Meeting </a:t>
            </a:r>
            <a:r>
              <a:rPr lang="en-US" altLang="en-US" dirty="0">
                <a:solidFill>
                  <a:schemeClr val="tx2"/>
                </a:solidFill>
              </a:rPr>
              <a:t>Slot </a:t>
            </a:r>
            <a:r>
              <a:rPr lang="en-US" altLang="en-US" dirty="0" smtClean="0">
                <a:solidFill>
                  <a:schemeClr val="tx2"/>
                </a:solidFill>
              </a:rPr>
              <a:t>discussion </a:t>
            </a:r>
            <a:r>
              <a:rPr lang="en-US" altLang="en-US" dirty="0">
                <a:solidFill>
                  <a:schemeClr val="tx2"/>
                </a:solidFill>
              </a:rPr>
              <a:t>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smtClean="0"/>
              <a:t>Ad Hoc Agenda setting:</a:t>
            </a:r>
          </a:p>
          <a:p>
            <a:pPr lvl="1" algn="just">
              <a:spcBef>
                <a:spcPct val="20000"/>
              </a:spcBef>
              <a:buFontTx/>
              <a:buChar char="•"/>
            </a:pPr>
            <a:r>
              <a:rPr lang="en-US" altLang="en-US" b="0" dirty="0" smtClean="0"/>
              <a:t>Call </a:t>
            </a:r>
            <a:r>
              <a:rPr lang="en-US" altLang="en-US" b="0" dirty="0"/>
              <a:t>Meeting to Order (1 min)</a:t>
            </a:r>
          </a:p>
          <a:p>
            <a:pPr lvl="1" algn="just">
              <a:spcBef>
                <a:spcPct val="20000"/>
              </a:spcBef>
              <a:buFontTx/>
              <a:buChar char="•"/>
            </a:pPr>
            <a:r>
              <a:rPr lang="en-US" altLang="en-US" b="0" dirty="0"/>
              <a:t>Patent Policy and Logistics (9 min)</a:t>
            </a:r>
          </a:p>
          <a:p>
            <a:pPr lvl="1" algn="just">
              <a:spcBef>
                <a:spcPct val="20000"/>
              </a:spcBef>
              <a:buFontTx/>
              <a:buChar char="•"/>
            </a:pPr>
            <a:r>
              <a:rPr lang="en-US" altLang="en-US" b="0" dirty="0" smtClean="0"/>
              <a:t>Last call for Submission for ad hoc (5 min)</a:t>
            </a:r>
          </a:p>
          <a:p>
            <a:pPr lvl="1" algn="just">
              <a:spcBef>
                <a:spcPct val="20000"/>
              </a:spcBef>
              <a:buFontTx/>
              <a:buChar char="•"/>
            </a:pPr>
            <a:r>
              <a:rPr lang="en-US" altLang="en-US" b="0" dirty="0" smtClean="0"/>
              <a:t>Review process for ad hoc (3min)</a:t>
            </a:r>
          </a:p>
          <a:p>
            <a:pPr lvl="1" algn="just">
              <a:spcBef>
                <a:spcPct val="20000"/>
              </a:spcBef>
              <a:buFontTx/>
              <a:buChar char="•"/>
            </a:pPr>
            <a:r>
              <a:rPr lang="en-US" altLang="en-US" b="0" dirty="0" smtClean="0"/>
              <a:t>Review submissions (as needed)</a:t>
            </a:r>
          </a:p>
          <a:p>
            <a:pPr lvl="1" algn="just">
              <a:spcBef>
                <a:spcPct val="20000"/>
              </a:spcBef>
              <a:buFontTx/>
              <a:buChar char="•"/>
            </a:pPr>
            <a:r>
              <a:rPr lang="en-US" altLang="en-US" sz="1800" b="0" dirty="0" smtClean="0"/>
              <a:t>Review CR data base (5min).</a:t>
            </a:r>
          </a:p>
          <a:p>
            <a:pPr lvl="1" algn="just">
              <a:spcBef>
                <a:spcPct val="20000"/>
              </a:spcBef>
              <a:buFontTx/>
              <a:buChar char="•"/>
            </a:pPr>
            <a:endParaRPr lang="en-US" altLang="en-US" sz="18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7184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a:t>
            </a:r>
            <a:r>
              <a:rPr lang="en-US" dirty="0" smtClean="0"/>
              <a:t>Ad Hoc slot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3556693"/>
              </p:ext>
            </p:extLst>
          </p:nvPr>
        </p:nvGraphicFramePr>
        <p:xfrm>
          <a:off x="839416" y="2060848"/>
          <a:ext cx="10550369" cy="1981768"/>
        </p:xfrm>
        <a:graphic>
          <a:graphicData uri="http://schemas.openxmlformats.org/drawingml/2006/table">
            <a:tbl>
              <a:tblPr firstRow="1" bandRow="1">
                <a:tableStyleId>{21E4AEA4-8DFA-4A89-87EB-49C32662AFE0}</a:tableStyleId>
              </a:tblPr>
              <a:tblGrid>
                <a:gridCol w="1298507"/>
                <a:gridCol w="2028917"/>
                <a:gridCol w="3732245"/>
                <a:gridCol w="2189419"/>
                <a:gridCol w="130128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11-18-1667</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6575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400" dirty="0" smtClean="0"/>
                        <a:t>45min</a:t>
                      </a:r>
                      <a:endParaRPr lang="en-US" sz="1400" dirty="0"/>
                    </a:p>
                  </a:txBody>
                  <a:tcPr marT="45712" marB="45712"/>
                </a:tc>
              </a:tr>
              <a:tr h="365752">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400" dirty="0" smtClean="0"/>
                        <a:t>25min</a:t>
                      </a:r>
                      <a:endParaRPr lang="en-US" dirty="0"/>
                    </a:p>
                  </a:txBody>
                  <a:tcPr marT="45712" marB="45712"/>
                </a:tc>
              </a:tr>
              <a:tr h="365752">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35</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min</a:t>
                      </a:r>
                    </a:p>
                  </a:txBody>
                  <a:tcPr marT="45712" marB="45712"/>
                </a:tc>
              </a:tr>
            </a:tbl>
          </a:graphicData>
        </a:graphic>
      </p:graphicFrame>
    </p:spTree>
    <p:extLst>
      <p:ext uri="{BB962C8B-B14F-4D97-AF65-F5344CB8AC3E}">
        <p14:creationId xmlns:p14="http://schemas.microsoft.com/office/powerpoint/2010/main" val="1768002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for ad hoc presentations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For those presenting during the ad hoc, there will be allocated time for motioning during the regular meeting time.</a:t>
            </a:r>
          </a:p>
          <a:p>
            <a:pPr>
              <a:buFont typeface="Arial" panose="020B0604020202020204" pitchFamily="34" charset="0"/>
              <a:buChar char="•"/>
            </a:pPr>
            <a:endParaRPr lang="en-US" b="0" dirty="0"/>
          </a:p>
          <a:p>
            <a:pPr>
              <a:buFont typeface="Arial" panose="020B0604020202020204" pitchFamily="34" charset="0"/>
              <a:buChar char="•"/>
            </a:pPr>
            <a:r>
              <a:rPr lang="en-US" b="0" dirty="0" err="1"/>
              <a:t>Strawpolls</a:t>
            </a:r>
            <a:r>
              <a:rPr lang="en-US" b="0" dirty="0"/>
              <a:t> for CR and amendment text submissions that run during the Mon. AM1 ad hoc meeting slot, and meet a 75% approval will be bundled to single CRs motion and amendment text motion respectively for consideration by </a:t>
            </a:r>
            <a:r>
              <a:rPr lang="en-US" b="0" dirty="0" err="1"/>
              <a:t>TGaz</a:t>
            </a:r>
            <a:r>
              <a:rPr lang="en-US" b="0" dirty="0"/>
              <a:t>.</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1122869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637007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07031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2018 D1.0 publication and Initial WG ballot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58000395"/>
              </p:ext>
            </p:extLst>
          </p:nvPr>
        </p:nvGraphicFramePr>
        <p:xfrm>
          <a:off x="929215" y="1628800"/>
          <a:ext cx="10460568" cy="3687984"/>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11-18-1667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Nov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a:t>
                      </a:r>
                      <a:r>
                        <a:rPr lang="en-US" sz="1600" dirty="0" smtClean="0"/>
                        <a:t>needed (25min)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r>
                        <a:rPr lang="en-US" sz="1600" dirty="0" smtClean="0"/>
                        <a:t>11-18-1732</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Oct. 10</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c>
                  <a:txBody>
                    <a:bodyPr/>
                    <a:lstStyle/>
                    <a:p>
                      <a:r>
                        <a:rPr lang="en-US" sz="1600" dirty="0" smtClean="0"/>
                        <a:t>2 </a:t>
                      </a:r>
                      <a:r>
                        <a:rPr lang="en-US" sz="1600" dirty="0" smtClean="0"/>
                        <a:t>min</a:t>
                      </a:r>
                      <a:endParaRPr lang="en-US" sz="1600" dirty="0"/>
                    </a:p>
                  </a:txBody>
                  <a:tcPr marT="45712" marB="45712"/>
                </a:tc>
              </a:tr>
              <a:tr h="365752">
                <a:tc>
                  <a:txBody>
                    <a:bodyPr/>
                    <a:lstStyle/>
                    <a:p>
                      <a:r>
                        <a:rPr lang="en-US" sz="1600" strike="noStrike" kern="1200" dirty="0" smtClean="0">
                          <a:solidFill>
                            <a:schemeClr val="dk1"/>
                          </a:solidFill>
                          <a:latin typeface="+mn-lt"/>
                          <a:ea typeface="+mn-ea"/>
                          <a:cs typeface="+mn-cs"/>
                        </a:rPr>
                        <a:t>11-18-1860</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Roy Want</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Nov. 2</a:t>
                      </a:r>
                      <a:r>
                        <a:rPr lang="en-US" sz="1600" strike="noStrike" kern="1200" baseline="30000" dirty="0" smtClean="0">
                          <a:solidFill>
                            <a:schemeClr val="dk1"/>
                          </a:solidFill>
                          <a:latin typeface="+mn-lt"/>
                          <a:ea typeface="+mn-ea"/>
                          <a:cs typeface="+mn-cs"/>
                        </a:rPr>
                        <a:t>nd</a:t>
                      </a:r>
                      <a:r>
                        <a:rPr lang="en-US" sz="1600" strike="noStrike" kern="1200" dirty="0" smtClean="0">
                          <a:solidFill>
                            <a:schemeClr val="dk1"/>
                          </a:solidFill>
                          <a:latin typeface="+mn-lt"/>
                          <a:ea typeface="+mn-ea"/>
                          <a:cs typeface="+mn-cs"/>
                        </a:rPr>
                        <a:t> </a:t>
                      </a:r>
                      <a:r>
                        <a:rPr lang="en-US" sz="1600" strike="noStrike" kern="1200" dirty="0" err="1" smtClean="0">
                          <a:solidFill>
                            <a:schemeClr val="dk1"/>
                          </a:solidFill>
                          <a:latin typeface="+mn-lt"/>
                          <a:ea typeface="+mn-ea"/>
                          <a:cs typeface="+mn-cs"/>
                        </a:rPr>
                        <a:t>Telecon</a:t>
                      </a:r>
                      <a:r>
                        <a:rPr lang="en-US" sz="1600" strike="noStrike" kern="1200" baseline="0" dirty="0" smtClean="0">
                          <a:solidFill>
                            <a:schemeClr val="dk1"/>
                          </a:solidFill>
                          <a:latin typeface="+mn-lt"/>
                          <a:ea typeface="+mn-ea"/>
                          <a:cs typeface="+mn-cs"/>
                        </a:rPr>
                        <a:t> minutes </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err="1" smtClean="0">
                          <a:solidFill>
                            <a:schemeClr val="dk1"/>
                          </a:solidFill>
                          <a:latin typeface="+mn-lt"/>
                          <a:ea typeface="+mn-ea"/>
                          <a:cs typeface="+mn-cs"/>
                        </a:rPr>
                        <a:t>Telecon</a:t>
                      </a:r>
                      <a:r>
                        <a:rPr lang="en-US" sz="1600" strike="noStrike" kern="1200" dirty="0" smtClean="0">
                          <a:solidFill>
                            <a:schemeClr val="dk1"/>
                          </a:solidFill>
                          <a:latin typeface="+mn-lt"/>
                          <a:ea typeface="+mn-ea"/>
                          <a:cs typeface="+mn-cs"/>
                        </a:rPr>
                        <a:t> minutes</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3min</a:t>
                      </a:r>
                      <a:endParaRPr lang="en-US" sz="1600" dirty="0"/>
                    </a:p>
                  </a:txBody>
                  <a:tcPr marT="45712" marB="45712"/>
                </a:tc>
              </a:tr>
              <a:tr h="365752">
                <a:tc>
                  <a:txBody>
                    <a:bodyPr/>
                    <a:lstStyle/>
                    <a:p>
                      <a:r>
                        <a:rPr lang="en-US" sz="1600" dirty="0" smtClean="0"/>
                        <a:t>11-18-1623</a:t>
                      </a:r>
                      <a:endParaRPr lang="en-US" sz="1600" dirty="0"/>
                    </a:p>
                  </a:txBody>
                  <a:tcPr marT="45712" marB="45712"/>
                </a:tc>
                <a:tc>
                  <a:txBody>
                    <a:bodyPr/>
                    <a:lstStyle/>
                    <a:p>
                      <a:r>
                        <a:rPr lang="en-US" sz="1600" dirty="0" smtClean="0"/>
                        <a:t>Qinghua Li</a:t>
                      </a:r>
                      <a:endParaRPr lang="en-US" sz="1600" dirty="0"/>
                    </a:p>
                  </a:txBody>
                  <a:tcPr marT="45712" marB="45712"/>
                </a:tc>
                <a:tc>
                  <a:txBody>
                    <a:bodyPr/>
                    <a:lstStyle/>
                    <a:p>
                      <a:r>
                        <a:rPr lang="en-US" sz="1600" dirty="0" smtClean="0"/>
                        <a:t>Spec text for SC mapping in</a:t>
                      </a:r>
                      <a:r>
                        <a:rPr lang="en-US" sz="1600" baseline="0" dirty="0" smtClean="0"/>
                        <a:t> secure mode</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11-18-1728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XDMG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Comment</a:t>
                      </a:r>
                      <a:r>
                        <a:rPr lang="en-US" sz="1600" kern="1200" baseline="0" dirty="0" smtClean="0">
                          <a:solidFill>
                            <a:schemeClr val="dk1"/>
                          </a:solidFill>
                          <a:effectLst/>
                          <a:latin typeface="+mn-lt"/>
                          <a:ea typeface="+mn-ea"/>
                          <a:cs typeface="+mn-cs"/>
                        </a:rPr>
                        <a:t> r</a:t>
                      </a:r>
                      <a:r>
                        <a:rPr lang="en-US" sz="1600" kern="1200" dirty="0" smtClean="0">
                          <a:solidFill>
                            <a:schemeClr val="dk1"/>
                          </a:solidFill>
                          <a:effectLst/>
                          <a:latin typeface="+mn-lt"/>
                          <a:ea typeface="+mn-ea"/>
                          <a:cs typeface="+mn-cs"/>
                        </a:rPr>
                        <a:t>esolution</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11-18-1742</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62334380"/>
              </p:ext>
            </p:extLst>
          </p:nvPr>
        </p:nvGraphicFramePr>
        <p:xfrm>
          <a:off x="929217" y="1628800"/>
          <a:ext cx="9649072" cy="315762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15min as time permits</a:t>
                      </a:r>
                      <a:endParaRPr lang="en-US" sz="1400" kern="1200" dirty="0" smtClean="0">
                        <a:solidFill>
                          <a:schemeClr val="dk1"/>
                        </a:solidFill>
                        <a:latin typeface="+mn-lt"/>
                        <a:ea typeface="+mn-ea"/>
                        <a:cs typeface="+mn-cs"/>
                      </a:endParaRPr>
                    </a:p>
                  </a:txBody>
                  <a:tcPr marT="45712" marB="45712"/>
                </a:tc>
              </a:tr>
              <a:tr h="0">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r>
                        <a:rPr lang="en-US" sz="1400" smtClean="0"/>
                        <a:t>30min </a:t>
                      </a:r>
                      <a:r>
                        <a:rPr lang="en-US" sz="1400" dirty="0" smtClean="0"/>
                        <a:t>as time permits</a:t>
                      </a:r>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11-18/1627 </a:t>
            </a:r>
            <a:r>
              <a:rPr lang="en-US" b="0" dirty="0"/>
              <a:t>“</a:t>
            </a:r>
            <a:r>
              <a:rPr lang="en-US" dirty="0"/>
              <a:t>meeting minutes </a:t>
            </a:r>
            <a:r>
              <a:rPr lang="en-US" dirty="0" smtClean="0"/>
              <a:t>Sep. 2018</a:t>
            </a:r>
            <a:r>
              <a:rPr lang="en-US" b="0" dirty="0"/>
              <a:t>” posted to Mentor on </a:t>
            </a:r>
            <a:r>
              <a:rPr lang="en-US" b="0" dirty="0" smtClean="0"/>
              <a:t>Sep. 25</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11-18/1627 </a:t>
            </a:r>
            <a:r>
              <a:rPr lang="en-US" b="0" dirty="0" smtClean="0"/>
              <a:t>r0 </a:t>
            </a:r>
            <a:r>
              <a:rPr lang="en-US" b="0" dirty="0"/>
              <a:t>as </a:t>
            </a:r>
            <a:r>
              <a:rPr lang="en-US" b="0" dirty="0" err="1"/>
              <a:t>TGaz</a:t>
            </a:r>
            <a:r>
              <a:rPr lang="en-US" b="0" dirty="0"/>
              <a:t> meeting minutes for the </a:t>
            </a:r>
            <a:r>
              <a:rPr lang="en-US" b="0" dirty="0" smtClean="0"/>
              <a:t>Sep. meeting</a:t>
            </a:r>
            <a:r>
              <a:rPr lang="en-US" b="0" dirty="0"/>
              <a:t>. </a:t>
            </a:r>
            <a:endParaRPr lang="en-US" b="0" dirty="0" smtClean="0"/>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Roy Want</a:t>
            </a:r>
            <a:endParaRPr lang="en-US" b="0" dirty="0"/>
          </a:p>
          <a:p>
            <a:r>
              <a:rPr lang="en-US" b="0" dirty="0"/>
              <a:t>Results (Y/N/A</a:t>
            </a:r>
            <a:r>
              <a:rPr lang="en-US" b="0" dirty="0" smtClean="0"/>
              <a:t>): 16/0/1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November </a:t>
            </a:r>
            <a:r>
              <a:rPr lang="en-US" altLang="en-US" dirty="0" smtClean="0"/>
              <a:t>meeting as well as the agenda for the Nov. 12</a:t>
            </a:r>
            <a:r>
              <a:rPr lang="en-US" altLang="en-US" baseline="30000" dirty="0" smtClean="0"/>
              <a:t>th</a:t>
            </a:r>
            <a:r>
              <a:rPr lang="en-US" altLang="en-US" dirty="0" smtClean="0"/>
              <a:t> AM1 </a:t>
            </a:r>
            <a:r>
              <a:rPr lang="en-US" altLang="en-US" dirty="0" err="1" smtClean="0"/>
              <a:t>TGaz</a:t>
            </a:r>
            <a:r>
              <a:rPr lang="en-US" altLang="en-US" dirty="0" smtClean="0"/>
              <a:t> Ad hoc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Oct. 10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11-18/1732 “</a:t>
            </a:r>
            <a:r>
              <a:rPr lang="en-US" dirty="0" smtClean="0"/>
              <a:t>Oct. 10</a:t>
            </a:r>
            <a:r>
              <a:rPr lang="en-US" baseline="30000" dirty="0" smtClean="0"/>
              <a:t>th</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Oct. 25</a:t>
            </a:r>
            <a:r>
              <a:rPr lang="en-US" b="0" baseline="30000" dirty="0" smtClean="0"/>
              <a:t>th</a:t>
            </a:r>
            <a:r>
              <a:rPr lang="en-US" b="0" dirty="0" smtClean="0"/>
              <a:t> </a:t>
            </a:r>
            <a:r>
              <a:rPr lang="en-US" b="0" dirty="0" smtClean="0"/>
              <a:t>2018</a:t>
            </a:r>
            <a:r>
              <a:rPr lang="en-US" b="0" dirty="0"/>
              <a:t>. </a:t>
            </a:r>
          </a:p>
          <a:p>
            <a:endParaRPr lang="en-US" dirty="0"/>
          </a:p>
          <a:p>
            <a:r>
              <a:rPr lang="en-US" dirty="0"/>
              <a:t>Motion:</a:t>
            </a:r>
          </a:p>
          <a:p>
            <a:pPr marL="0" indent="0"/>
            <a:r>
              <a:rPr lang="en-US" b="0" dirty="0"/>
              <a:t>Move to approve document </a:t>
            </a:r>
            <a:r>
              <a:rPr lang="en-US" b="0" dirty="0" smtClean="0"/>
              <a:t>11-18/1732 r1 </a:t>
            </a:r>
            <a:r>
              <a:rPr lang="en-US" b="0" dirty="0"/>
              <a:t>as </a:t>
            </a:r>
            <a:r>
              <a:rPr lang="en-US" b="0" dirty="0" err="1"/>
              <a:t>TGaz</a:t>
            </a:r>
            <a:r>
              <a:rPr lang="en-US" b="0" dirty="0"/>
              <a:t> </a:t>
            </a:r>
            <a:r>
              <a:rPr lang="en-US" b="0" dirty="0" smtClean="0"/>
              <a:t>meeting minutes </a:t>
            </a:r>
            <a:r>
              <a:rPr lang="en-US" b="0" dirty="0"/>
              <a:t>for the </a:t>
            </a:r>
            <a:r>
              <a:rPr lang="en-US" b="0" dirty="0" smtClean="0"/>
              <a:t>Oct. 25</a:t>
            </a:r>
            <a:r>
              <a:rPr lang="en-US" b="0" baseline="30000" dirty="0" smtClean="0"/>
              <a:t>th</a:t>
            </a:r>
            <a:r>
              <a:rPr lang="en-US" b="0" dirty="0" smtClean="0"/>
              <a:t> </a:t>
            </a:r>
            <a:r>
              <a:rPr lang="en-US" b="0" dirty="0" err="1" smtClean="0"/>
              <a:t>Telecon</a:t>
            </a:r>
            <a:r>
              <a:rPr lang="en-US" b="0" dirty="0" smtClean="0"/>
              <a:t>. </a:t>
            </a:r>
            <a:endParaRPr lang="en-US" b="0" dirty="0" smtClean="0"/>
          </a:p>
          <a:p>
            <a:pPr marL="0" indent="0"/>
            <a:endParaRPr lang="en-US" b="0" dirty="0"/>
          </a:p>
          <a:p>
            <a:r>
              <a:rPr lang="en-US" b="0" dirty="0"/>
              <a:t>Moved by</a:t>
            </a:r>
            <a:r>
              <a:rPr lang="en-US" b="0" dirty="0" smtClean="0"/>
              <a:t>: Assaf Kasher</a:t>
            </a:r>
            <a:endParaRPr lang="en-US" b="0" dirty="0"/>
          </a:p>
          <a:p>
            <a:r>
              <a:rPr lang="en-US" b="0" dirty="0"/>
              <a:t>Seconded </a:t>
            </a:r>
            <a:r>
              <a:rPr lang="en-US" b="0" dirty="0" smtClean="0"/>
              <a:t>by: Roy Want</a:t>
            </a:r>
            <a:endParaRPr lang="en-US" b="0" dirty="0"/>
          </a:p>
          <a:p>
            <a:r>
              <a:rPr lang="en-US" b="0" dirty="0"/>
              <a:t>Results (Y/N/A</a:t>
            </a:r>
            <a:r>
              <a:rPr lang="en-US" b="0" dirty="0" smtClean="0"/>
              <a:t>): 17/0/0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Nov. 2</a:t>
            </a:r>
            <a:r>
              <a:rPr lang="en-US" altLang="en-US" b="0" baseline="30000" dirty="0" smtClean="0"/>
              <a:t>nd</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11-18/1860 “</a:t>
            </a:r>
            <a:r>
              <a:rPr lang="en-US" dirty="0" smtClean="0"/>
              <a:t>Nov. 2</a:t>
            </a:r>
            <a:r>
              <a:rPr lang="en-US" baseline="30000" dirty="0" smtClean="0"/>
              <a:t>nd</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Nov. 6</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11-18/1860 r0 </a:t>
            </a:r>
            <a:r>
              <a:rPr lang="en-US" b="0" dirty="0"/>
              <a:t>as </a:t>
            </a:r>
            <a:r>
              <a:rPr lang="en-US" b="0" dirty="0" err="1"/>
              <a:t>TGaz</a:t>
            </a:r>
            <a:r>
              <a:rPr lang="en-US" b="0" dirty="0"/>
              <a:t> meeting minutes for the </a:t>
            </a:r>
            <a:r>
              <a:rPr lang="en-US" b="0" dirty="0" smtClean="0"/>
              <a:t>Nov. 2</a:t>
            </a:r>
            <a:r>
              <a:rPr lang="en-US" b="0" baseline="30000" dirty="0" smtClean="0"/>
              <a:t>nd</a:t>
            </a:r>
            <a:r>
              <a:rPr lang="en-US" b="0" dirty="0" smtClean="0"/>
              <a:t> </a:t>
            </a:r>
            <a:r>
              <a:rPr lang="en-US" b="0" dirty="0" err="1" smtClean="0"/>
              <a:t>Telecon</a:t>
            </a:r>
            <a:r>
              <a:rPr lang="en-US" b="0" dirty="0"/>
              <a:t>. </a:t>
            </a:r>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Qinghua Li</a:t>
            </a:r>
            <a:endParaRPr lang="en-US" b="0" dirty="0"/>
          </a:p>
          <a:p>
            <a:r>
              <a:rPr lang="en-US" b="0" dirty="0"/>
              <a:t>Results (Y/N/A</a:t>
            </a:r>
            <a:r>
              <a:rPr lang="en-US" b="0" dirty="0" smtClean="0"/>
              <a:t>): 17/0/0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125174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 </a:t>
            </a:r>
          </a:p>
          <a:p>
            <a:pPr>
              <a:buFont typeface="Arial" panose="020B0604020202020204" pitchFamily="34" charset="0"/>
              <a:buChar char="•"/>
            </a:pPr>
            <a:r>
              <a:rPr lang="en-US" altLang="en-US" b="0" dirty="0"/>
              <a:t>Freeze SFD and perform internal comment collection coming out of July 2018 meeting.</a:t>
            </a:r>
          </a:p>
          <a:p>
            <a:pPr>
              <a:buFont typeface="Arial" panose="020B0604020202020204" pitchFamily="34" charset="0"/>
              <a:buChar char="•"/>
            </a:pPr>
            <a:r>
              <a:rPr lang="en-US" altLang="en-US" b="0" dirty="0"/>
              <a:t>Perform internal comment resolution during the </a:t>
            </a:r>
            <a:r>
              <a:rPr lang="en-US" altLang="en-US" b="0" dirty="0" smtClean="0"/>
              <a:t>Sep., Nov</a:t>
            </a:r>
            <a:r>
              <a:rPr lang="en-US" altLang="en-US" b="0" dirty="0"/>
              <a:t>. </a:t>
            </a:r>
            <a:r>
              <a:rPr lang="en-US" altLang="en-US" b="0" dirty="0" smtClean="0"/>
              <a:t>and Jan. meetings (reject </a:t>
            </a:r>
            <a:r>
              <a:rPr lang="en-US" altLang="en-US" b="0" dirty="0"/>
              <a:t>any remaining comments).</a:t>
            </a:r>
          </a:p>
          <a:p>
            <a:pPr>
              <a:buFont typeface="Arial" panose="020B0604020202020204" pitchFamily="34" charset="0"/>
              <a:buChar char="•"/>
            </a:pPr>
            <a:r>
              <a:rPr lang="en-US" altLang="en-US" b="0" dirty="0"/>
              <a:t>Go to Initial WG ballot coming out of </a:t>
            </a:r>
            <a:r>
              <a:rPr lang="en-US" altLang="en-US" b="0" dirty="0" smtClean="0"/>
              <a:t>Jan. 2019.</a:t>
            </a: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85595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11-18-1623</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11-18-1623 r5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Chao Chun Wang</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16/0/1</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11-18-1728</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 depicted by document 11-18-1728r4 for CIDs </a:t>
            </a:r>
            <a:r>
              <a:rPr lang="en-US" b="0" dirty="0"/>
              <a:t>86, 232, 233, 235, 236, 334, 335, 482, 523, 524, 536, 84, 230, 231, 85, 471, 91, 92, 93, 316, 337, 333, 314, 215, </a:t>
            </a:r>
            <a:r>
              <a:rPr lang="en-US" b="0" dirty="0" smtClean="0"/>
              <a:t>317,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 </a:t>
            </a:r>
            <a:endParaRPr lang="en-US" b="0" dirty="0"/>
          </a:p>
          <a:p>
            <a:r>
              <a:rPr lang="en-US" dirty="0"/>
              <a:t>Second</a:t>
            </a:r>
            <a:r>
              <a:rPr lang="en-US" dirty="0" smtClean="0"/>
              <a:t>: </a:t>
            </a:r>
            <a:r>
              <a:rPr lang="en-US" b="0" dirty="0" smtClean="0"/>
              <a:t>Qinghua Li</a:t>
            </a:r>
          </a:p>
          <a:p>
            <a:r>
              <a:rPr lang="en-US" dirty="0" smtClean="0"/>
              <a:t>Results </a:t>
            </a:r>
            <a:r>
              <a:rPr lang="en-US" b="0" dirty="0"/>
              <a:t>(Y/N/A</a:t>
            </a:r>
            <a:r>
              <a:rPr lang="en-US" b="0" dirty="0" smtClean="0"/>
              <a:t>): 14/0/1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1465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11-18-1742</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smtClean="0"/>
              <a:t>Move to adopt the resolution depicted by document 11-18-1742r5 for CIDs</a:t>
            </a:r>
            <a:r>
              <a:rPr lang="pt-BR" b="0" dirty="0" smtClean="0"/>
              <a:t> </a:t>
            </a:r>
            <a:r>
              <a:rPr lang="pt-BR" b="0" dirty="0"/>
              <a:t>491, 387, 43, 122, 397, 392, 396, 45, 132, 393, 394, 400, 401, 402, 403, 404, 40, 41,168,169,339,342,345,346,347,349, 352,353,354,355,356,357,358, 372, 381, 382, 386,388, 389, 395, 41,170,171, 359,260,261,362,363,364, </a:t>
            </a:r>
            <a:r>
              <a:rPr lang="pt-BR" b="0" dirty="0" smtClean="0"/>
              <a:t>530,508,510</a:t>
            </a:r>
            <a:r>
              <a:rPr lang="en-US" b="0" dirty="0" smtClean="0"/>
              <a:t>,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a:p>
          <a:p>
            <a:r>
              <a:rPr lang="en-US" dirty="0" smtClean="0"/>
              <a:t>Second: </a:t>
            </a:r>
            <a:r>
              <a:rPr lang="en-US" b="0" dirty="0" smtClean="0"/>
              <a:t>Chao Chun Wang</a:t>
            </a:r>
          </a:p>
          <a:p>
            <a:r>
              <a:rPr lang="en-US" dirty="0" smtClean="0"/>
              <a:t>Results </a:t>
            </a:r>
            <a:r>
              <a:rPr lang="en-US" b="0" dirty="0"/>
              <a:t>(Y/N/A</a:t>
            </a:r>
            <a:r>
              <a:rPr lang="en-US" b="0" dirty="0" smtClean="0"/>
              <a:t>): 15/0/1</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9806914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11-18-1741</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smtClean="0"/>
              <a:t>Move to adopt the resolution depicted by document 11-18-1741r3 for </a:t>
            </a:r>
            <a:r>
              <a:rPr lang="en-US" b="0" dirty="0"/>
              <a:t>CIDs 405, 406, 407, 408, 413, 47, 48, 176, 409, 410, 411, 493, 415, 417, 414, 177, 49, 50, 178, 422, 423, 424, 426, 418, 419, 420, 421, 416, 179, 430, 428, 431, 432, </a:t>
            </a:r>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p>
          <a:p>
            <a:r>
              <a:rPr lang="en-US" dirty="0" smtClean="0"/>
              <a:t>Second: </a:t>
            </a:r>
            <a:r>
              <a:rPr lang="en-US" b="0" dirty="0" smtClean="0"/>
              <a:t>Qinghua Li</a:t>
            </a:r>
          </a:p>
          <a:p>
            <a:r>
              <a:rPr lang="en-US" dirty="0" smtClean="0"/>
              <a:t>Results </a:t>
            </a:r>
            <a:r>
              <a:rPr lang="en-US" b="0" dirty="0"/>
              <a:t>(Y/N/A</a:t>
            </a:r>
            <a:r>
              <a:rPr lang="en-US" b="0" dirty="0" smtClean="0"/>
              <a:t>): 12/0/1</a:t>
            </a:r>
          </a:p>
          <a:p>
            <a:r>
              <a:rPr lang="en-US" b="0" dirty="0" smtClean="0"/>
              <a:t>Motion passes.</a:t>
            </a:r>
          </a:p>
          <a:p>
            <a:endParaRPr lang="en-US" b="0" dirty="0" smtClean="0"/>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003649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50343429"/>
              </p:ext>
            </p:extLst>
          </p:nvPr>
        </p:nvGraphicFramePr>
        <p:xfrm>
          <a:off x="551384" y="1556793"/>
          <a:ext cx="11161240" cy="4232012"/>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289552">
                <a:tc>
                  <a:txBody>
                    <a:bodyPr/>
                    <a:lstStyle/>
                    <a:p>
                      <a:r>
                        <a:rPr lang="en-US" sz="1600" dirty="0" smtClean="0"/>
                        <a:t>11-18-1741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p>
                  </a:txBody>
                  <a:tcPr marT="45712" marB="45712"/>
                </a:tc>
              </a:tr>
              <a:tr h="289552">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For completion as needed</a:t>
                      </a:r>
                    </a:p>
                  </a:txBody>
                  <a:tcPr marT="45712" marB="45712"/>
                </a:tc>
              </a:tr>
              <a:tr h="378288">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r>
                        <a:rPr lang="en-US" sz="1600" dirty="0" smtClean="0"/>
                        <a:t>For completion as needed</a:t>
                      </a:r>
                      <a:endParaRPr lang="en-US" sz="1600" dirty="0"/>
                    </a:p>
                  </a:txBody>
                  <a:tcPr marT="45712" marB="45712"/>
                </a:tc>
              </a:tr>
              <a:tr h="371030">
                <a:tc>
                  <a:txBody>
                    <a:bodyPr/>
                    <a:lstStyle/>
                    <a:p>
                      <a:r>
                        <a:rPr lang="en-US" sz="1600" dirty="0" smtClean="0"/>
                        <a:t>11-18-2003</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Secure TOF supported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400" dirty="0" smtClean="0"/>
                        <a:t>25min</a:t>
                      </a:r>
                      <a:endParaRPr lang="en-US" sz="1400" dirty="0"/>
                    </a:p>
                  </a:txBody>
                  <a:tcPr marT="45712" marB="45712"/>
                </a:tc>
              </a:tr>
              <a:tr h="404762">
                <a:tc>
                  <a:txBody>
                    <a:bodyPr/>
                    <a:lstStyle/>
                    <a:p>
                      <a:r>
                        <a:rPr lang="en-US" sz="1600" dirty="0" smtClean="0"/>
                        <a:t>11-18-1845</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CC28-AOA-definition-CIDs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25min</a:t>
                      </a:r>
                      <a:endParaRPr lang="en-US" sz="1600" dirty="0"/>
                    </a:p>
                  </a:txBody>
                  <a:tcPr marT="45712" marB="45712"/>
                </a:tc>
              </a:tr>
              <a:tr h="371030">
                <a:tc>
                  <a:txBody>
                    <a:bodyPr/>
                    <a:lstStyle/>
                    <a:p>
                      <a:r>
                        <a:rPr lang="en-US" sz="1600" dirty="0" smtClean="0"/>
                        <a:t>11-18-1781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Yongho Seok</a:t>
                      </a:r>
                    </a:p>
                  </a:txBody>
                  <a:tcPr marT="45712" marB="45712"/>
                </a:tc>
                <a:tc>
                  <a:txBody>
                    <a:bodyPr/>
                    <a:lstStyle/>
                    <a:p>
                      <a:r>
                        <a:rPr lang="en-US" sz="1600" dirty="0" smtClean="0"/>
                        <a:t>CC28 CR Secure Non-TB Ranging Measurement Exchange Protocol</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r>
                        <a:rPr lang="en-US" dirty="0" smtClean="0"/>
                        <a:t>30min</a:t>
                      </a:r>
                      <a:endParaRPr lang="en-US" dirty="0"/>
                    </a:p>
                  </a:txBody>
                  <a:tcPr marT="45712" marB="45712"/>
                </a:tc>
              </a:tr>
              <a:tr h="404771">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45727068"/>
              </p:ext>
            </p:extLst>
          </p:nvPr>
        </p:nvGraphicFramePr>
        <p:xfrm>
          <a:off x="551384" y="2060848"/>
          <a:ext cx="11233247" cy="2651688"/>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65752">
                <a:tc>
                  <a:txBody>
                    <a:bodyPr/>
                    <a:lstStyle/>
                    <a:p>
                      <a:r>
                        <a:rPr lang="en-US" sz="1600" dirty="0" smtClean="0"/>
                        <a:t>11-18-1998</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Resolution</a:t>
                      </a:r>
                      <a:r>
                        <a:rPr lang="en-US" sz="1600" baseline="0" dirty="0" smtClean="0"/>
                        <a:t> for </a:t>
                      </a:r>
                      <a:r>
                        <a:rPr lang="en-US" sz="1600" dirty="0" smtClean="0"/>
                        <a:t>CIDs 1, 195, 196 and 525</a:t>
                      </a:r>
                      <a:endParaRPr lang="en-US" sz="1600" dirty="0"/>
                    </a:p>
                  </a:txBody>
                  <a:tcPr marT="45712" marB="45712"/>
                </a:tc>
                <a:tc>
                  <a:txBody>
                    <a:bodyPr/>
                    <a:lstStyle/>
                    <a:p>
                      <a:r>
                        <a:rPr lang="en-US" dirty="0" smtClean="0"/>
                        <a:t>CR</a:t>
                      </a:r>
                      <a:endParaRPr lang="en-US" dirty="0"/>
                    </a:p>
                  </a:txBody>
                  <a:tcPr marT="45712" marB="45712"/>
                </a:tc>
                <a:tc>
                  <a:txBody>
                    <a:bodyPr/>
                    <a:lstStyle/>
                    <a:p>
                      <a:r>
                        <a:rPr lang="en-US" dirty="0" smtClean="0"/>
                        <a:t>30min</a:t>
                      </a:r>
                      <a:endParaRPr lang="en-US" dirty="0"/>
                    </a:p>
                  </a:txBody>
                  <a:tcPr marT="45712" marB="45712"/>
                </a:tc>
              </a:tr>
              <a:tr h="365752">
                <a:tc>
                  <a:txBody>
                    <a:bodyPr/>
                    <a:lstStyle/>
                    <a:p>
                      <a:r>
                        <a:rPr lang="en-US" sz="1600" dirty="0" smtClean="0"/>
                        <a:t>11-18-2005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TB</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 group related scheduling</a:t>
                      </a:r>
                    </a:p>
                  </a:txBody>
                  <a:tcPr marT="45712" marB="45712"/>
                </a:tc>
                <a:tc>
                  <a:txBody>
                    <a:bodyPr/>
                    <a:lstStyle/>
                    <a:p>
                      <a:r>
                        <a:rPr lang="en-US" sz="1600" dirty="0" smtClean="0"/>
                        <a:t>CR</a:t>
                      </a:r>
                      <a:endParaRPr lang="en-US" sz="1600" dirty="0"/>
                    </a:p>
                  </a:txBody>
                  <a:tcPr marT="45712" marB="45712"/>
                </a:tc>
                <a:tc>
                  <a:txBody>
                    <a:bodyPr/>
                    <a:lstStyle/>
                    <a:p>
                      <a:r>
                        <a:rPr lang="en-US" dirty="0" smtClean="0"/>
                        <a:t>30min</a:t>
                      </a:r>
                      <a:endParaRPr lang="en-US" dirty="0"/>
                    </a:p>
                  </a:txBody>
                  <a:tcPr marT="45712" marB="45712"/>
                </a:tc>
              </a:tr>
              <a:tr h="365752">
                <a:tc>
                  <a:txBody>
                    <a:bodyPr/>
                    <a:lstStyle/>
                    <a:p>
                      <a:r>
                        <a:rPr lang="en-US" sz="1600" dirty="0" smtClean="0"/>
                        <a:t>11-18-1805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endParaRPr lang="en-US" sz="14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11-18-1929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Debashis</a:t>
                      </a:r>
                      <a:r>
                        <a:rPr lang="en-US" sz="1600" strike="noStrike" kern="1200" dirty="0" smtClean="0">
                          <a:solidFill>
                            <a:schemeClr val="dk1"/>
                          </a:solidFill>
                          <a:latin typeface="+mn-lt"/>
                          <a:ea typeface="+mn-ea"/>
                          <a:cs typeface="+mn-cs"/>
                        </a:rPr>
                        <a:t> Dash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CR for FTM overview</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r>
                        <a:rPr lang="en-US" sz="1600" dirty="0" smtClean="0"/>
                        <a:t>25min</a:t>
                      </a:r>
                      <a:endParaRPr lang="en-US" sz="1600" dirty="0"/>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03297265"/>
              </p:ext>
            </p:extLst>
          </p:nvPr>
        </p:nvGraphicFramePr>
        <p:xfrm>
          <a:off x="551384" y="2060848"/>
          <a:ext cx="9649072" cy="3871472"/>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r>
                        <a:rPr lang="en-US" sz="1600" dirty="0" smtClean="0"/>
                        <a:t>11-18-1805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For</a:t>
                      </a:r>
                      <a:r>
                        <a:rPr lang="en-US" sz="1400" kern="1200" baseline="0" dirty="0" smtClean="0">
                          <a:solidFill>
                            <a:schemeClr val="dk1"/>
                          </a:solidFill>
                          <a:latin typeface="+mn-lt"/>
                          <a:ea typeface="+mn-ea"/>
                          <a:cs typeface="+mn-cs"/>
                        </a:rPr>
                        <a:t> completion </a:t>
                      </a:r>
                      <a:endParaRPr lang="en-US" sz="1400" kern="1200" dirty="0" smtClean="0">
                        <a:solidFill>
                          <a:schemeClr val="dk1"/>
                        </a:solidFill>
                        <a:latin typeface="+mn-lt"/>
                        <a:ea typeface="+mn-ea"/>
                        <a:cs typeface="+mn-cs"/>
                      </a:endParaRPr>
                    </a:p>
                  </a:txBody>
                  <a:tcPr marT="45712" marB="45712"/>
                </a:tc>
              </a:tr>
              <a:tr h="365752">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45min</a:t>
                      </a:r>
                      <a:endParaRPr lang="en-US" sz="1600" kern="1200" dirty="0" smtClean="0">
                        <a:solidFill>
                          <a:schemeClr val="dk1"/>
                        </a:solidFill>
                        <a:latin typeface="+mn-lt"/>
                        <a:ea typeface="+mn-ea"/>
                        <a:cs typeface="+mn-cs"/>
                      </a:endParaRPr>
                    </a:p>
                  </a:txBody>
                  <a:tcPr marT="45712" marB="45712"/>
                </a:tc>
              </a:tr>
              <a:tr h="182876">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600" dirty="0" smtClean="0"/>
                        <a:t>30min</a:t>
                      </a:r>
                      <a:endParaRPr lang="en-US" sz="1600" dirty="0"/>
                    </a:p>
                  </a:txBody>
                  <a:tcPr marT="45712" marB="45712"/>
                </a:tc>
              </a:tr>
              <a:tr h="36575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15min as</a:t>
                      </a:r>
                      <a:r>
                        <a:rPr lang="en-US" sz="1400" strike="noStrike" kern="1200" baseline="0" dirty="0" smtClean="0">
                          <a:solidFill>
                            <a:schemeClr val="dk1"/>
                          </a:solidFill>
                          <a:latin typeface="+mn-lt"/>
                          <a:ea typeface="+mn-ea"/>
                          <a:cs typeface="+mn-cs"/>
                        </a:rPr>
                        <a:t> time permits</a:t>
                      </a: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1976907"/>
              </p:ext>
            </p:extLst>
          </p:nvPr>
        </p:nvGraphicFramePr>
        <p:xfrm>
          <a:off x="551384" y="2060848"/>
          <a:ext cx="9649072" cy="3566688"/>
        </p:xfrm>
        <a:graphic>
          <a:graphicData uri="http://schemas.openxmlformats.org/drawingml/2006/table">
            <a:tbl>
              <a:tblPr firstRow="1" bandRow="1">
                <a:tableStyleId>{21E4AEA4-8DFA-4A89-87EB-49C32662AFE0}</a:tableStyleId>
              </a:tblPr>
              <a:tblGrid>
                <a:gridCol w="1440160"/>
                <a:gridCol w="1368152"/>
                <a:gridCol w="3743562"/>
                <a:gridCol w="1942609"/>
                <a:gridCol w="1154589"/>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28955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For</a:t>
                      </a:r>
                      <a:r>
                        <a:rPr lang="en-US" sz="1400" strike="noStrike" kern="1200" baseline="0" dirty="0" smtClean="0">
                          <a:solidFill>
                            <a:schemeClr val="dk1"/>
                          </a:solidFill>
                          <a:latin typeface="+mn-lt"/>
                          <a:ea typeface="+mn-ea"/>
                          <a:cs typeface="+mn-cs"/>
                        </a:rPr>
                        <a:t> completion</a:t>
                      </a:r>
                      <a:endParaRPr lang="en-US" sz="1400" strike="noStrike" kern="1200" dirty="0" smtClean="0">
                        <a:solidFill>
                          <a:schemeClr val="dk1"/>
                        </a:solidFill>
                        <a:latin typeface="+mn-lt"/>
                        <a:ea typeface="+mn-ea"/>
                        <a:cs typeface="+mn-cs"/>
                      </a:endParaRPr>
                    </a:p>
                  </a:txBody>
                  <a:tcPr marT="45712" marB="45712"/>
                </a:tc>
              </a:tr>
              <a:tr h="2895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15min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11-18-1984</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endParaRPr lang="en-US" sz="1600" dirty="0"/>
                    </a:p>
                  </a:txBody>
                  <a:tcPr marT="45712" marB="45712"/>
                </a:tc>
                <a:tc>
                  <a:txBody>
                    <a:bodyPr/>
                    <a:lstStyle/>
                    <a:p>
                      <a:r>
                        <a:rPr lang="en-US" sz="1600" dirty="0" smtClean="0"/>
                        <a:t>EVM negotiation for NDP ranging packets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40min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11-18-1986</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NTB ranging flow control power save</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sz="1400" dirty="0" smtClean="0"/>
                        <a:t>40min</a:t>
                      </a:r>
                      <a:endParaRPr lang="en-US" sz="1400" dirty="0"/>
                    </a:p>
                  </a:txBody>
                  <a:tcPr marT="45712" marB="45712"/>
                </a:tc>
              </a:tr>
              <a:tr h="36575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p>
          <a:p>
            <a:pPr algn="just">
              <a:spcBef>
                <a:spcPct val="20000"/>
              </a:spcBef>
              <a:buFontTx/>
              <a:buChar char="•"/>
            </a:pPr>
            <a:r>
              <a:rPr lang="en-US" altLang="en-US" sz="2000" b="0" dirty="0" smtClean="0"/>
              <a:t>Review achievements for the week (9min)</a:t>
            </a:r>
          </a:p>
          <a:p>
            <a:pPr algn="just">
              <a:spcBef>
                <a:spcPct val="20000"/>
              </a:spcBef>
              <a:buFontTx/>
              <a:buChar char="•"/>
            </a:pPr>
            <a:r>
              <a:rPr lang="en-US" altLang="en-US" sz="2000" b="0" dirty="0" smtClean="0"/>
              <a:t>Review goals for next meeting (5min)</a:t>
            </a:r>
          </a:p>
          <a:p>
            <a:pPr algn="just">
              <a:spcBef>
                <a:spcPct val="20000"/>
              </a:spcBef>
              <a:buFontTx/>
              <a:buChar char="•"/>
            </a:pPr>
            <a:r>
              <a:rPr lang="en-US" altLang="en-US" sz="2000" b="0" dirty="0" smtClean="0"/>
              <a:t>AOB? (1min)</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95721117"/>
              </p:ext>
            </p:extLst>
          </p:nvPr>
        </p:nvGraphicFramePr>
        <p:xfrm>
          <a:off x="551384" y="2060848"/>
          <a:ext cx="9649072" cy="2682784"/>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11-18-1667</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r>
                        <a:rPr lang="en-US" sz="1600" dirty="0" smtClean="0"/>
                        <a:t>11-18-1996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Phase roll based TOA</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45min</a:t>
                      </a: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a:xfrm>
            <a:off x="914401" y="1556792"/>
            <a:ext cx="10361084" cy="4918621"/>
          </a:xfrm>
        </p:spPr>
        <p:txBody>
          <a:bodyPr/>
          <a:lstStyle/>
          <a:p>
            <a:r>
              <a:rPr lang="en-US" dirty="0" smtClean="0"/>
              <a:t>Motion (if needed)</a:t>
            </a:r>
          </a:p>
          <a:p>
            <a:r>
              <a:rPr lang="en-US" b="0" dirty="0" smtClean="0"/>
              <a:t>We commit to the project timelines as shown in slide xx of submission 11-18-yyyy r?, and approve the following process:</a:t>
            </a:r>
          </a:p>
          <a:p>
            <a:pPr marL="457200" indent="-457200">
              <a:buAutoNum type="arabicPeriod"/>
            </a:pPr>
            <a:r>
              <a:rPr lang="en-US" b="0" dirty="0" smtClean="0"/>
              <a:t>Continue focusing on comment resolution in between now and end of Jan. </a:t>
            </a:r>
            <a:r>
              <a:rPr lang="en-US" b="0" dirty="0"/>
              <a:t>IEEE </a:t>
            </a:r>
            <a:r>
              <a:rPr lang="en-US" b="0" dirty="0" smtClean="0"/>
              <a:t> meeting.</a:t>
            </a:r>
          </a:p>
          <a:p>
            <a:pPr marL="457200" indent="-457200">
              <a:buAutoNum type="arabicPeriod"/>
            </a:pPr>
            <a:r>
              <a:rPr lang="en-US" b="0" dirty="0" smtClean="0"/>
              <a:t>Consider submission targeted towards improving the quality of the protocol in the existing amendment draft.</a:t>
            </a:r>
          </a:p>
          <a:p>
            <a:pPr marL="457200" indent="-457200">
              <a:buAutoNum type="arabicPeriod"/>
            </a:pPr>
            <a:r>
              <a:rPr lang="en-US" b="0" dirty="0" smtClean="0"/>
              <a:t>Target Initial WG ballot coming out of the January meeting.</a:t>
            </a:r>
          </a:p>
          <a:p>
            <a:pPr marL="0" indent="0"/>
            <a:r>
              <a:rPr lang="en-US" dirty="0" smtClean="0"/>
              <a:t>Moved:</a:t>
            </a:r>
            <a:endParaRPr lang="en-US" b="0" dirty="0" smtClean="0"/>
          </a:p>
          <a:p>
            <a:pPr marL="0" indent="0"/>
            <a:r>
              <a:rPr lang="en-US" dirty="0" smtClean="0"/>
              <a:t>Second:</a:t>
            </a:r>
          </a:p>
          <a:p>
            <a:pPr marL="0" indent="0"/>
            <a:r>
              <a:rPr lang="en-US" dirty="0" smtClean="0"/>
              <a:t>Results (Y/N/A):</a:t>
            </a:r>
            <a:endParaRPr lang="en-US" b="0" dirty="0" smtClean="0"/>
          </a:p>
          <a:p>
            <a:pPr marL="0" indent="0"/>
            <a:endParaRPr lang="en-US" b="0" dirty="0" smtClean="0"/>
          </a:p>
          <a:p>
            <a:pPr marL="0" indent="0"/>
            <a:endParaRPr lang="en-US" b="0" dirty="0" smtClean="0"/>
          </a:p>
          <a:p>
            <a:pPr marL="0" indent="0"/>
            <a:endParaRPr lang="en-US"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65035988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CC28.</a:t>
            </a:r>
          </a:p>
          <a:p>
            <a:pPr>
              <a:buFont typeface="Arial" panose="020B0604020202020204" pitchFamily="34" charset="0"/>
              <a:buChar char="•"/>
            </a:pPr>
            <a:r>
              <a:rPr lang="en-US" b="0" dirty="0" smtClean="0"/>
              <a:t>Consider </a:t>
            </a:r>
            <a:r>
              <a:rPr lang="en-US" b="0" dirty="0"/>
              <a:t>submission targeted towards improving the quality of the protocol in the existing amendment draft</a:t>
            </a:r>
            <a:r>
              <a:rPr lang="en-US" b="0" dirty="0" smtClean="0"/>
              <a:t>.</a:t>
            </a:r>
          </a:p>
          <a:p>
            <a:pPr>
              <a:buFont typeface="Arial" panose="020B0604020202020204" pitchFamily="34" charset="0"/>
              <a:buChar char="•"/>
            </a:pPr>
            <a:r>
              <a:rPr lang="en-US" b="0" dirty="0" smtClean="0"/>
              <a:t>Initiate initial WG ballot coming out of Jan.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Nov. 28</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Dec. 5</a:t>
            </a:r>
            <a:r>
              <a:rPr lang="en-US" altLang="en-US" b="0" baseline="30000" dirty="0" smtClean="0"/>
              <a:t>th</a:t>
            </a:r>
            <a:r>
              <a:rPr lang="en-US" altLang="en-US" b="0" dirty="0" smtClean="0"/>
              <a:t> (Wed</a:t>
            </a:r>
            <a:r>
              <a:rPr lang="en-US" altLang="en-US" b="0" dirty="0"/>
              <a:t>.) </a:t>
            </a:r>
            <a:r>
              <a:rPr lang="en-US" altLang="en-US" b="0" dirty="0" smtClean="0"/>
              <a:t>12:00 PM </a:t>
            </a:r>
            <a:r>
              <a:rPr lang="en-US" altLang="en-US" b="0" dirty="0"/>
              <a:t>ET, </a:t>
            </a:r>
            <a:r>
              <a:rPr lang="en-US" altLang="en-US" b="0" dirty="0" smtClean="0"/>
              <a:t>1:30 </a:t>
            </a:r>
            <a:r>
              <a:rPr lang="en-US" altLang="en-US" b="0" dirty="0" err="1" smtClean="0"/>
              <a:t>hr</a:t>
            </a:r>
            <a:endParaRPr lang="en-US" altLang="en-US" b="0" dirty="0"/>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smtClean="0"/>
              <a:t>Continued process</a:t>
            </a:r>
            <a:r>
              <a:rPr lang="en-US" altLang="en-US" b="0" dirty="0" smtClean="0"/>
              <a:t>:</a:t>
            </a:r>
          </a:p>
          <a:p>
            <a:pPr lvl="1" algn="just">
              <a:spcBef>
                <a:spcPct val="20000"/>
              </a:spcBef>
              <a:buFontTx/>
              <a:buChar char="•"/>
            </a:pPr>
            <a:r>
              <a:rPr lang="en-US" altLang="en-US" dirty="0" smtClean="0"/>
              <a:t>Review CR submissions during </a:t>
            </a:r>
            <a:r>
              <a:rPr lang="en-US" altLang="en-US" dirty="0" err="1" smtClean="0"/>
              <a:t>telecons</a:t>
            </a:r>
            <a:r>
              <a:rPr lang="en-US" altLang="en-US" dirty="0" smtClean="0"/>
              <a:t> and </a:t>
            </a:r>
            <a:r>
              <a:rPr lang="en-US" altLang="en-US" dirty="0" err="1" smtClean="0"/>
              <a:t>strawpoll</a:t>
            </a:r>
            <a:r>
              <a:rPr lang="en-US" altLang="en-US" dirty="0" smtClean="0"/>
              <a:t> them.</a:t>
            </a:r>
          </a:p>
          <a:p>
            <a:pPr lvl="1" algn="just">
              <a:spcBef>
                <a:spcPct val="20000"/>
              </a:spcBef>
              <a:buFontTx/>
              <a:buChar char="•"/>
            </a:pPr>
            <a:r>
              <a:rPr lang="en-US" altLang="en-US" b="0" dirty="0" smtClean="0"/>
              <a:t>During the first slot for the week on the next IEEE week, conduct a motion for submission that did not had objections.</a:t>
            </a:r>
            <a:endParaRPr lang="en-US" b="0" dirty="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9678</TotalTime>
  <Words>4515</Words>
  <Application>Microsoft Office PowerPoint</Application>
  <PresentationFormat>Widescreen</PresentationFormat>
  <Paragraphs>1144</Paragraphs>
  <Slides>71</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82"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 - TBD</vt:lpstr>
      <vt:lpstr>Agenda for the Week</vt:lpstr>
      <vt:lpstr>Submission List for the week (1)</vt:lpstr>
      <vt:lpstr>Submission List for the week (2)</vt:lpstr>
      <vt:lpstr>Submission List for the week (3)</vt:lpstr>
      <vt:lpstr>TG Process</vt:lpstr>
      <vt:lpstr>Ad Hoc Meeting Slot discussion items</vt:lpstr>
      <vt:lpstr>Presentation ordering for Ad Hoc slot</vt:lpstr>
      <vt:lpstr>Process for ad hoc presentations</vt:lpstr>
      <vt:lpstr>Reminder to do attendance</vt:lpstr>
      <vt:lpstr>Adjourn</vt:lpstr>
      <vt:lpstr>Meeting Slot # 1 discussion items</vt:lpstr>
      <vt:lpstr>Presentation ordering for slot # 1</vt:lpstr>
      <vt:lpstr>Presentation ordering for slot # 1</vt:lpstr>
      <vt:lpstr>Approval of previous meeting minutes</vt:lpstr>
      <vt:lpstr>Approval of Oct. 10th Telecon Minutes</vt:lpstr>
      <vt:lpstr>Approval of Nov. 2nd Telecon Minutes</vt:lpstr>
      <vt:lpstr>TGaz Approved Plan</vt:lpstr>
      <vt:lpstr>Current TG Approved Timelines</vt:lpstr>
      <vt:lpstr>Submission Review</vt:lpstr>
      <vt:lpstr>Submission 11-18-1623</vt:lpstr>
      <vt:lpstr>Submission 11-18-1728</vt:lpstr>
      <vt:lpstr>Submission 11-18-1742</vt:lpstr>
      <vt:lpstr>Submission 11-18-1741</vt:lpstr>
      <vt:lpstr>Reminder to do attendance</vt:lpstr>
      <vt:lpstr>Recess</vt:lpstr>
      <vt:lpstr>Meeting Slot # 2 discussion items</vt:lpstr>
      <vt:lpstr>Presentation ordering for slot # 2</vt:lpstr>
      <vt:lpstr>Reminder to do attendance</vt:lpstr>
      <vt:lpstr>Recess</vt:lpstr>
      <vt:lpstr>Meeting Slot # 3 discussion items</vt:lpstr>
      <vt:lpstr>Presentation ordering for slot # 3</vt:lpstr>
      <vt:lpstr>Reminder to do attendance</vt:lpstr>
      <vt:lpstr>Recess</vt:lpstr>
      <vt:lpstr>Meeting Slot # 4 discussion items</vt:lpstr>
      <vt:lpstr>Presentation ordering for slot # 4</vt:lpstr>
      <vt:lpstr>Reminder to do attendance</vt:lpstr>
      <vt:lpstr>Recess</vt:lpstr>
      <vt:lpstr>Meeting Slot # 5 discussion items</vt:lpstr>
      <vt:lpstr>Presentation ordering for slot # 5</vt:lpstr>
      <vt:lpstr>Reminder to do attendance</vt:lpstr>
      <vt:lpstr>Recess</vt:lpstr>
      <vt:lpstr>Meeting Slot # 6 discussion items</vt:lpstr>
      <vt:lpstr>Presentation ordering for slot # 6</vt:lpstr>
      <vt:lpstr>Current TG Approved Timeline</vt:lpstr>
      <vt:lpstr>Timelines Approval</vt:lpstr>
      <vt:lpstr>Jan. Meeting Goals</vt:lpstr>
      <vt:lpstr>Teleconference Schedule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83</cp:revision>
  <cp:lastPrinted>1601-01-01T00:00:00Z</cp:lastPrinted>
  <dcterms:created xsi:type="dcterms:W3CDTF">2018-08-06T10:28:59Z</dcterms:created>
  <dcterms:modified xsi:type="dcterms:W3CDTF">2018-11-13T09:01:06Z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2018-10-08 18:07:39Z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