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282" r:id="rId22"/>
    <p:sldId id="283" r:id="rId23"/>
    <p:sldId id="319" r:id="rId24"/>
    <p:sldId id="321" r:id="rId25"/>
    <p:sldId id="322" r:id="rId26"/>
    <p:sldId id="317" r:id="rId27"/>
    <p:sldId id="318" r:id="rId28"/>
    <p:sldId id="323" r:id="rId29"/>
    <p:sldId id="284" r:id="rId30"/>
    <p:sldId id="314" r:id="rId31"/>
    <p:sldId id="315" r:id="rId32"/>
    <p:sldId id="286" r:id="rId33"/>
    <p:sldId id="285" r:id="rId34"/>
    <p:sldId id="325" r:id="rId35"/>
    <p:sldId id="326" r:id="rId36"/>
    <p:sldId id="327" r:id="rId37"/>
    <p:sldId id="328" r:id="rId38"/>
    <p:sldId id="329" r:id="rId39"/>
    <p:sldId id="287" r:id="rId40"/>
    <p:sldId id="288" r:id="rId41"/>
    <p:sldId id="299" r:id="rId42"/>
    <p:sldId id="300" r:id="rId43"/>
    <p:sldId id="291" r:id="rId44"/>
    <p:sldId id="292" r:id="rId45"/>
    <p:sldId id="301" r:id="rId46"/>
    <p:sldId id="302" r:id="rId47"/>
    <p:sldId id="293" r:id="rId48"/>
    <p:sldId id="294" r:id="rId49"/>
    <p:sldId id="303" r:id="rId50"/>
    <p:sldId id="304" r:id="rId51"/>
    <p:sldId id="295" r:id="rId52"/>
    <p:sldId id="296" r:id="rId53"/>
    <p:sldId id="305" r:id="rId54"/>
    <p:sldId id="306" r:id="rId55"/>
    <p:sldId id="297" r:id="rId56"/>
    <p:sldId id="298" r:id="rId57"/>
    <p:sldId id="307" r:id="rId58"/>
    <p:sldId id="308" r:id="rId59"/>
    <p:sldId id="309" r:id="rId60"/>
    <p:sldId id="310" r:id="rId61"/>
    <p:sldId id="311" r:id="rId62"/>
    <p:sldId id="313" r:id="rId63"/>
    <p:sldId id="289" r:id="rId64"/>
    <p:sldId id="290" r:id="rId65"/>
    <p:sldId id="312" r:id="rId66"/>
    <p:sldId id="259" r:id="rId67"/>
    <p:sldId id="260" r:id="rId68"/>
    <p:sldId id="261" r:id="rId69"/>
    <p:sldId id="262" r:id="rId70"/>
    <p:sldId id="263" r:id="rId71"/>
    <p:sldId id="264"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Ad hoc" id="{D9A3C800-883D-4178-BCA5-48B4DDDCCE68}">
          <p14:sldIdLst>
            <p14:sldId id="282"/>
            <p14:sldId id="283"/>
            <p14:sldId id="319"/>
            <p14:sldId id="321"/>
            <p14:sldId id="322"/>
          </p14:sldIdLst>
        </p14:section>
        <p14:section name="Slot#1" id="{61A6E613-32DD-45F7-8FE4-F55F7FE808B5}">
          <p14:sldIdLst>
            <p14:sldId id="317"/>
            <p14:sldId id="318"/>
            <p14:sldId id="323"/>
            <p14:sldId id="284"/>
            <p14:sldId id="314"/>
            <p14:sldId id="315"/>
            <p14:sldId id="286"/>
            <p14:sldId id="285"/>
            <p14:sldId id="325"/>
            <p14:sldId id="326"/>
            <p14:sldId id="327"/>
            <p14:sldId id="328"/>
            <p14:sldId id="329"/>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6" id="{D59D5964-9646-4C25-959D-E55F97EAE577}">
          <p14:sldIdLst>
            <p14:sldId id="307"/>
            <p14:sldId id="308"/>
            <p14:sldId id="309"/>
            <p14:sldId id="310"/>
            <p14:sldId id="311"/>
            <p14:sldId id="313"/>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58" autoAdjust="0"/>
    <p:restoredTop sz="94660"/>
  </p:normalViewPr>
  <p:slideViewPr>
    <p:cSldViewPr>
      <p:cViewPr>
        <p:scale>
          <a:sx n="75" d="100"/>
          <a:sy n="75" d="100"/>
        </p:scale>
        <p:origin x="570"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1528004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08434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802.11-18/1667r4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2018-11-12</a:t>
            </a:r>
            <a:endParaRPr lang="en-GB" sz="2000" b="0" dirty="0"/>
          </a:p>
        </p:txBody>
      </p:sp>
      <p:sp>
        <p:nvSpPr>
          <p:cNvPr id="6" name="Date Placeholder 3"/>
          <p:cNvSpPr>
            <a:spLocks noGrp="1"/>
          </p:cNvSpPr>
          <p:nvPr>
            <p:ph type="dt" idx="10"/>
          </p:nvPr>
        </p:nvSpPr>
        <p:spPr/>
        <p:txBody>
          <a:bodyPr/>
          <a:lstStyle/>
          <a:p>
            <a:r>
              <a:rPr lang="en-US" smtClean="0"/>
              <a:t>Nov.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59789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pPr algn="ctr"/>
                      <a:endParaRPr lang="en-US"/>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a:p>
                  </a:txBody>
                  <a:tcPr marT="45746" marB="45746">
                    <a:solidFill>
                      <a:srgbClr val="92D050"/>
                    </a:solidFill>
                  </a:tcPr>
                </a:tc>
                <a:tc>
                  <a:txBody>
                    <a:bodyPr/>
                    <a:lstStyle/>
                    <a:p>
                      <a:pPr algn="ctr"/>
                      <a:r>
                        <a:rPr lang="en-US" smtClean="0"/>
                        <a:t>AZ</a:t>
                      </a:r>
                      <a:endParaRPr lang="en-US" dirty="0"/>
                    </a:p>
                  </a:txBody>
                  <a:tcPr marT="45746" marB="45746">
                    <a:solidFill>
                      <a:srgbClr val="92D050"/>
                    </a:solidFill>
                  </a:tcPr>
                </a:tc>
                <a:tc>
                  <a:txBody>
                    <a:bodyPr/>
                    <a:lstStyle/>
                    <a:p>
                      <a:pPr algn="ctr"/>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11-18-1627).  </a:t>
            </a:r>
            <a:endParaRPr lang="en-US" altLang="en-US" b="0" dirty="0" smtClean="0"/>
          </a:p>
          <a:p>
            <a:pPr algn="just">
              <a:spcBef>
                <a:spcPct val="20000"/>
              </a:spcBef>
              <a:buFontTx/>
              <a:buChar char="•"/>
            </a:pPr>
            <a:r>
              <a:rPr lang="en-US" altLang="en-US" b="0" dirty="0" smtClean="0"/>
              <a:t>Approve Oct. 10</a:t>
            </a:r>
            <a:r>
              <a:rPr lang="en-US" altLang="en-US" b="0" baseline="30000" dirty="0" smtClean="0"/>
              <a:t>th</a:t>
            </a:r>
            <a:r>
              <a:rPr lang="en-US" altLang="en-US" b="0" dirty="0" smtClean="0"/>
              <a:t> and Nov. 2</a:t>
            </a:r>
            <a:r>
              <a:rPr lang="en-US" altLang="en-US" b="0" baseline="30000" dirty="0" smtClean="0"/>
              <a:t>nd</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r>
              <a:rPr lang="en-US" altLang="en-US" b="0" dirty="0" smtClean="0"/>
              <a:t>.</a:t>
            </a:r>
          </a:p>
          <a:p>
            <a:pPr algn="just">
              <a:spcBef>
                <a:spcPct val="20000"/>
              </a:spcBef>
              <a:buFontTx/>
              <a:buChar char="•"/>
            </a:pPr>
            <a:r>
              <a:rPr lang="en-US" altLang="en-US" b="0" dirty="0" smtClean="0"/>
              <a:t>Other submissions.</a:t>
            </a:r>
            <a:endParaRPr lang="en-US" altLang="en-US" b="0" dirty="0" smtClean="0"/>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5271964"/>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0">
                <a:tc>
                  <a:txBody>
                    <a:bodyPr/>
                    <a:lstStyle/>
                    <a:p>
                      <a:r>
                        <a:rPr lang="en-US" sz="1600" dirty="0" smtClean="0"/>
                        <a:t>11-18-1860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Nov. 2</a:t>
                      </a:r>
                      <a:r>
                        <a:rPr lang="en-US" sz="1600" baseline="30000" dirty="0" smtClean="0"/>
                        <a:t>nd</a:t>
                      </a:r>
                      <a:r>
                        <a:rPr lang="en-US" sz="1600" dirty="0" smtClean="0"/>
                        <a:t> </a:t>
                      </a:r>
                      <a:r>
                        <a:rPr lang="en-US" sz="1600" dirty="0" err="1" smtClean="0"/>
                        <a:t>telecon</a:t>
                      </a:r>
                      <a:r>
                        <a:rPr lang="en-US" sz="1600" dirty="0" smtClean="0"/>
                        <a:t> minutes </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r>
              <a:tr h="16763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16763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11-18-1741</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smtClean="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r>
              <a:tr h="0">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endParaRPr lang="en-US" sz="1600" dirty="0" smtClean="0"/>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4176610"/>
              </p:ext>
            </p:extLst>
          </p:nvPr>
        </p:nvGraphicFramePr>
        <p:xfrm>
          <a:off x="911424" y="1772816"/>
          <a:ext cx="10478360" cy="399270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r>
              <a:tr h="16763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r>
              <a:tr h="16763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endParaRPr lang="en-US" sz="1600" dirty="0" smtClean="0"/>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endParaRPr lang="en-US" sz="1600" dirty="0" smtClean="0"/>
                    </a:p>
                  </a:txBody>
                  <a:tcPr marT="45712" marB="45712"/>
                </a:tc>
              </a:tr>
              <a:tr h="0">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7954029"/>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r>
              <a:tr h="16763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a:t>
                      </a:r>
                      <a:r>
                        <a:rPr lang="en-US" sz="1600" kern="1200" dirty="0" smtClean="0">
                          <a:solidFill>
                            <a:schemeClr val="dk1"/>
                          </a:solidFill>
                          <a:effectLst/>
                          <a:latin typeface="+mn-lt"/>
                          <a:ea typeface="+mn-ea"/>
                          <a:cs typeface="+mn-cs"/>
                        </a:rPr>
                        <a:t>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smtClean="0"/>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Bangkok, Thailand</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Nov.  11</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- 16</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a:t>
            </a:r>
            <a:r>
              <a:rPr lang="en-US" dirty="0" smtClean="0"/>
              <a:t>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chemeClr val="tx2"/>
                </a:solidFill>
              </a:rPr>
              <a:t>Ad </a:t>
            </a:r>
            <a:r>
              <a:rPr lang="en-US" altLang="en-US" dirty="0" smtClean="0">
                <a:solidFill>
                  <a:schemeClr val="tx2"/>
                </a:solidFill>
              </a:rPr>
              <a:t>Hoc </a:t>
            </a:r>
            <a:r>
              <a:rPr lang="en-US" altLang="en-US" dirty="0" smtClean="0">
                <a:solidFill>
                  <a:schemeClr val="tx2"/>
                </a:solidFill>
              </a:rPr>
              <a:t>Meeting </a:t>
            </a:r>
            <a:r>
              <a:rPr lang="en-US" altLang="en-US" dirty="0">
                <a:solidFill>
                  <a:schemeClr val="tx2"/>
                </a:solidFill>
              </a:rPr>
              <a:t>Slot </a:t>
            </a:r>
            <a:r>
              <a:rPr lang="en-US" altLang="en-US" dirty="0" smtClean="0">
                <a:solidFill>
                  <a:schemeClr val="tx2"/>
                </a:solidFill>
              </a:rPr>
              <a:t>discussion </a:t>
            </a:r>
            <a:r>
              <a:rPr lang="en-US" altLang="en-US" dirty="0">
                <a:solidFill>
                  <a:schemeClr val="tx2"/>
                </a:solidFill>
              </a:rPr>
              <a:t>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smtClean="0"/>
              <a:t>Ad Hoc Agenda setting:</a:t>
            </a:r>
          </a:p>
          <a:p>
            <a:pPr lvl="1" algn="just">
              <a:spcBef>
                <a:spcPct val="20000"/>
              </a:spcBef>
              <a:buFontTx/>
              <a:buChar char="•"/>
            </a:pPr>
            <a:r>
              <a:rPr lang="en-US" altLang="en-US" b="0" dirty="0" smtClean="0"/>
              <a:t>Call </a:t>
            </a:r>
            <a:r>
              <a:rPr lang="en-US" altLang="en-US" b="0" dirty="0"/>
              <a:t>Meeting to Order (1 min)</a:t>
            </a:r>
          </a:p>
          <a:p>
            <a:pPr lvl="1" algn="just">
              <a:spcBef>
                <a:spcPct val="20000"/>
              </a:spcBef>
              <a:buFontTx/>
              <a:buChar char="•"/>
            </a:pPr>
            <a:r>
              <a:rPr lang="en-US" altLang="en-US" b="0" dirty="0"/>
              <a:t>Patent Policy and Logistics (9 min)</a:t>
            </a:r>
          </a:p>
          <a:p>
            <a:pPr lvl="1" algn="just">
              <a:spcBef>
                <a:spcPct val="20000"/>
              </a:spcBef>
              <a:buFontTx/>
              <a:buChar char="•"/>
            </a:pPr>
            <a:r>
              <a:rPr lang="en-US" altLang="en-US" b="0" dirty="0" smtClean="0"/>
              <a:t>Last call for Submission for ad hoc (5 min)</a:t>
            </a:r>
          </a:p>
          <a:p>
            <a:pPr lvl="1" algn="just">
              <a:spcBef>
                <a:spcPct val="20000"/>
              </a:spcBef>
              <a:buFontTx/>
              <a:buChar char="•"/>
            </a:pPr>
            <a:r>
              <a:rPr lang="en-US" altLang="en-US" b="0" dirty="0" smtClean="0"/>
              <a:t>Review process for ad hoc (3min)</a:t>
            </a:r>
          </a:p>
          <a:p>
            <a:pPr lvl="1" algn="just">
              <a:spcBef>
                <a:spcPct val="20000"/>
              </a:spcBef>
              <a:buFontTx/>
              <a:buChar char="•"/>
            </a:pPr>
            <a:r>
              <a:rPr lang="en-US" altLang="en-US" b="0" dirty="0" smtClean="0"/>
              <a:t>Review submissions (as needed)</a:t>
            </a:r>
          </a:p>
          <a:p>
            <a:pPr lvl="1" algn="just">
              <a:spcBef>
                <a:spcPct val="20000"/>
              </a:spcBef>
              <a:buFontTx/>
              <a:buChar char="•"/>
            </a:pPr>
            <a:r>
              <a:rPr lang="en-US" altLang="en-US" sz="1800" b="0" dirty="0" smtClean="0"/>
              <a:t>Review CR data base (5min).</a:t>
            </a:r>
          </a:p>
          <a:p>
            <a:pPr lvl="1" algn="just">
              <a:spcBef>
                <a:spcPct val="20000"/>
              </a:spcBef>
              <a:buFontTx/>
              <a:buChar char="•"/>
            </a:pPr>
            <a:endParaRPr lang="en-US" altLang="en-US" sz="18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a:t>
            </a:r>
            <a:r>
              <a:rPr lang="en-US" dirty="0" smtClean="0"/>
              <a:t>Ad Hoc slot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3556693"/>
              </p:ext>
            </p:extLst>
          </p:nvPr>
        </p:nvGraphicFramePr>
        <p:xfrm>
          <a:off x="839416" y="2060848"/>
          <a:ext cx="10550369" cy="1981768"/>
        </p:xfrm>
        <a:graphic>
          <a:graphicData uri="http://schemas.openxmlformats.org/drawingml/2006/table">
            <a:tbl>
              <a:tblPr firstRow="1" bandRow="1">
                <a:tableStyleId>{21E4AEA4-8DFA-4A89-87EB-49C32662AFE0}</a:tableStyleId>
              </a:tblPr>
              <a:tblGrid>
                <a:gridCol w="1298507"/>
                <a:gridCol w="2028917"/>
                <a:gridCol w="3732245"/>
                <a:gridCol w="2189419"/>
                <a:gridCol w="130128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65752">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45min</a:t>
                      </a:r>
                      <a:endParaRPr lang="en-US" sz="1400" dirty="0"/>
                    </a:p>
                  </a:txBody>
                  <a:tcPr marT="45712" marB="45712"/>
                </a:tc>
              </a:tr>
              <a:tr h="3657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400" dirty="0" smtClean="0"/>
                        <a:t>25min</a:t>
                      </a:r>
                      <a:endParaRPr lang="en-US" dirty="0"/>
                    </a:p>
                  </a:txBody>
                  <a:tcPr marT="45712" marB="45712"/>
                </a:tc>
              </a:tr>
              <a:tr h="365752">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ad hoc presentations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For those presenting during the ad hoc, there will be allocated time for motioning during the regular meeting time.</a:t>
            </a:r>
          </a:p>
          <a:p>
            <a:pPr>
              <a:buFont typeface="Arial" panose="020B0604020202020204" pitchFamily="34" charset="0"/>
              <a:buChar char="•"/>
            </a:pPr>
            <a:endParaRPr lang="en-US" b="0" dirty="0"/>
          </a:p>
          <a:p>
            <a:pPr>
              <a:buFont typeface="Arial" panose="020B0604020202020204" pitchFamily="34" charset="0"/>
              <a:buChar char="•"/>
            </a:pPr>
            <a:r>
              <a:rPr lang="en-US" b="0" dirty="0" err="1"/>
              <a:t>Strawpolls</a:t>
            </a:r>
            <a:r>
              <a:rPr lang="en-US" b="0" dirty="0"/>
              <a:t> for CR and amendment text submissions that run during the Mon. AM1 ad hoc meeting slot, and meet a 75% approval will be bundled to single CRs motion and amendment text motion respectively for consideration by </a:t>
            </a:r>
            <a:r>
              <a:rPr lang="en-US" b="0" dirty="0" err="1"/>
              <a:t>TGaz</a:t>
            </a:r>
            <a:r>
              <a:rPr lang="en-US" b="0" dirty="0"/>
              <a:t>.</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11228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37007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703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58000395"/>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11-18-1667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a:t>
                      </a:r>
                      <a:r>
                        <a:rPr lang="en-US" sz="1600" dirty="0" smtClean="0"/>
                        <a:t>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11-18-1627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dirty="0" smtClean="0"/>
                        <a:t>11-18-1732</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Oct. 10</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2 </a:t>
                      </a:r>
                      <a:r>
                        <a:rPr lang="en-US" sz="1600" dirty="0" smtClean="0"/>
                        <a:t>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11-18-1860</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Roy Want</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Nov. 2</a:t>
                      </a:r>
                      <a:r>
                        <a:rPr lang="en-US" sz="1600" strike="noStrike" kern="1200" baseline="30000" dirty="0" smtClean="0">
                          <a:solidFill>
                            <a:schemeClr val="dk1"/>
                          </a:solidFill>
                          <a:latin typeface="+mn-lt"/>
                          <a:ea typeface="+mn-ea"/>
                          <a:cs typeface="+mn-cs"/>
                        </a:rPr>
                        <a:t>nd</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r>
                        <a:rPr lang="en-US" sz="1600" strike="noStrike" kern="1200" baseline="0" dirty="0" smtClean="0">
                          <a:solidFill>
                            <a:schemeClr val="dk1"/>
                          </a:solidFill>
                          <a:latin typeface="+mn-lt"/>
                          <a:ea typeface="+mn-ea"/>
                          <a:cs typeface="+mn-cs"/>
                        </a:rPr>
                        <a:t> minutes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3min</a:t>
                      </a:r>
                      <a:endParaRPr lang="en-US" sz="1600" dirty="0"/>
                    </a:p>
                  </a:txBody>
                  <a:tcPr marT="45712" marB="45712"/>
                </a:tc>
              </a:tr>
              <a:tr h="365752">
                <a:tc>
                  <a:txBody>
                    <a:bodyPr/>
                    <a:lstStyle/>
                    <a:p>
                      <a:r>
                        <a:rPr lang="en-US" sz="1600" dirty="0" smtClean="0"/>
                        <a:t>11-18-1623</a:t>
                      </a:r>
                      <a:endParaRPr lang="en-US" sz="1600" dirty="0"/>
                    </a:p>
                  </a:txBody>
                  <a:tcPr marT="45712" marB="45712"/>
                </a:tc>
                <a:tc>
                  <a:txBody>
                    <a:bodyPr/>
                    <a:lstStyle/>
                    <a:p>
                      <a:r>
                        <a:rPr lang="en-US" sz="1600" dirty="0" smtClean="0"/>
                        <a:t>Qinghua Li</a:t>
                      </a:r>
                      <a:endParaRPr lang="en-US" sz="1600" dirty="0"/>
                    </a:p>
                  </a:txBody>
                  <a:tcPr marT="45712" marB="45712"/>
                </a:tc>
                <a:tc>
                  <a:txBody>
                    <a:bodyPr/>
                    <a:lstStyle/>
                    <a:p>
                      <a:r>
                        <a:rPr lang="en-US" sz="1600" dirty="0" smtClean="0"/>
                        <a:t>Spec text for SC mapping in</a:t>
                      </a:r>
                      <a:r>
                        <a:rPr lang="en-US" sz="1600" baseline="0" dirty="0" smtClean="0"/>
                        <a:t> secure mode</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11-18-1728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XDMG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Comment</a:t>
                      </a:r>
                      <a:r>
                        <a:rPr lang="en-US" sz="1600" kern="1200" baseline="0" dirty="0" smtClean="0">
                          <a:solidFill>
                            <a:schemeClr val="dk1"/>
                          </a:solidFill>
                          <a:effectLst/>
                          <a:latin typeface="+mn-lt"/>
                          <a:ea typeface="+mn-ea"/>
                          <a:cs typeface="+mn-cs"/>
                        </a:rPr>
                        <a:t> r</a:t>
                      </a:r>
                      <a:r>
                        <a:rPr lang="en-US" sz="1600" kern="1200" dirty="0" smtClean="0">
                          <a:solidFill>
                            <a:schemeClr val="dk1"/>
                          </a:solidFill>
                          <a:effectLst/>
                          <a:latin typeface="+mn-lt"/>
                          <a:ea typeface="+mn-ea"/>
                          <a:cs typeface="+mn-cs"/>
                        </a:rPr>
                        <a:t>esolution</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CC28</a:t>
                      </a:r>
                      <a:r>
                        <a:rPr lang="en-US" sz="1600" baseline="0" dirty="0" smtClean="0"/>
                        <a:t> CR </a:t>
                      </a:r>
                      <a:r>
                        <a:rPr lang="en-US" sz="1600" baseline="0" dirty="0" err="1" smtClean="0"/>
                        <a:t>HEz</a:t>
                      </a:r>
                      <a:r>
                        <a:rPr lang="en-US" sz="1600" baseline="0" dirty="0" smtClean="0"/>
                        <a:t> Protocol rewrite</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62334380"/>
              </p:ext>
            </p:extLst>
          </p:nvPr>
        </p:nvGraphicFramePr>
        <p:xfrm>
          <a:off x="929217" y="1628800"/>
          <a:ext cx="9649072" cy="315762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 as time permits</a:t>
                      </a:r>
                      <a:endParaRPr lang="en-US" sz="1400" kern="1200" dirty="0" smtClean="0">
                        <a:solidFill>
                          <a:schemeClr val="dk1"/>
                        </a:solidFill>
                        <a:latin typeface="+mn-lt"/>
                        <a:ea typeface="+mn-ea"/>
                        <a:cs typeface="+mn-cs"/>
                      </a:endParaRPr>
                    </a:p>
                  </a:txBody>
                  <a:tcPr marT="45712" marB="45712"/>
                </a:tc>
              </a:tr>
              <a:tr h="0">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400" smtClean="0"/>
                        <a:t>30min </a:t>
                      </a:r>
                      <a:r>
                        <a:rPr lang="en-US" sz="1400" dirty="0" smtClean="0"/>
                        <a:t>as time permits</a:t>
                      </a:r>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11-18/1627 </a:t>
            </a:r>
            <a:r>
              <a:rPr lang="en-US" b="0" dirty="0"/>
              <a:t>“</a:t>
            </a:r>
            <a:r>
              <a:rPr lang="en-US" dirty="0"/>
              <a:t>meeting minutes </a:t>
            </a:r>
            <a:r>
              <a:rPr lang="en-US" dirty="0" smtClean="0"/>
              <a:t>Sep. 2018</a:t>
            </a:r>
            <a:r>
              <a:rPr lang="en-US" b="0" dirty="0"/>
              <a:t>” posted to Mentor on </a:t>
            </a:r>
            <a:r>
              <a:rPr lang="en-US" b="0" dirty="0" smtClean="0"/>
              <a:t>Sep. 25</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11-18/1627 </a:t>
            </a:r>
            <a:r>
              <a:rPr lang="en-US" b="0" dirty="0" smtClean="0"/>
              <a:t>r0 </a:t>
            </a:r>
            <a:r>
              <a:rPr lang="en-US" b="0" dirty="0"/>
              <a:t>as </a:t>
            </a:r>
            <a:r>
              <a:rPr lang="en-US" b="0" dirty="0" err="1"/>
              <a:t>TGaz</a:t>
            </a:r>
            <a:r>
              <a:rPr lang="en-US" b="0" dirty="0"/>
              <a:t> meeting minutes for the </a:t>
            </a:r>
            <a:r>
              <a:rPr lang="en-US" b="0" dirty="0" smtClean="0"/>
              <a:t>Sep. meeting</a:t>
            </a:r>
            <a:r>
              <a:rPr lang="en-US" b="0" dirty="0"/>
              <a:t>. </a:t>
            </a:r>
            <a:endParaRPr lang="en-US" b="0" dirty="0" smtClean="0"/>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16/0/1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meeting as well as the agenda for the Nov. 12</a:t>
            </a:r>
            <a:r>
              <a:rPr lang="en-US" altLang="en-US" baseline="30000" dirty="0" smtClean="0"/>
              <a:t>th</a:t>
            </a:r>
            <a:r>
              <a:rPr lang="en-US" altLang="en-US" dirty="0" smtClean="0"/>
              <a:t> AM1 </a:t>
            </a:r>
            <a:r>
              <a:rPr lang="en-US" altLang="en-US" dirty="0" err="1" smtClean="0"/>
              <a:t>TGaz</a:t>
            </a:r>
            <a:r>
              <a:rPr lang="en-US" altLang="en-US" dirty="0" smtClean="0"/>
              <a:t> Ad hoc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Oct. 10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11-18/1732 “</a:t>
            </a:r>
            <a:r>
              <a:rPr lang="en-US" dirty="0" smtClean="0"/>
              <a:t>Oct. 10</a:t>
            </a:r>
            <a:r>
              <a:rPr lang="en-US" baseline="30000" dirty="0" smtClean="0"/>
              <a:t>th</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Oct. 25</a:t>
            </a:r>
            <a:r>
              <a:rPr lang="en-US" b="0" baseline="30000" dirty="0"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11-18/1732 r1 </a:t>
            </a:r>
            <a:r>
              <a:rPr lang="en-US" b="0" dirty="0"/>
              <a:t>as </a:t>
            </a:r>
            <a:r>
              <a:rPr lang="en-US" b="0" dirty="0" err="1"/>
              <a:t>TGaz</a:t>
            </a:r>
            <a:r>
              <a:rPr lang="en-US" b="0" dirty="0"/>
              <a:t> </a:t>
            </a:r>
            <a:r>
              <a:rPr lang="en-US" b="0" dirty="0" smtClean="0"/>
              <a:t>meeting minutes </a:t>
            </a:r>
            <a:r>
              <a:rPr lang="en-US" b="0" dirty="0"/>
              <a:t>for the </a:t>
            </a:r>
            <a:r>
              <a:rPr lang="en-US" b="0" dirty="0" smtClean="0"/>
              <a:t>Oct. 25</a:t>
            </a:r>
            <a:r>
              <a:rPr lang="en-US" b="0" baseline="30000" dirty="0" smtClean="0"/>
              <a:t>th</a:t>
            </a:r>
            <a:r>
              <a:rPr lang="en-US" b="0" dirty="0" smtClean="0"/>
              <a:t> </a:t>
            </a:r>
            <a:r>
              <a:rPr lang="en-US" b="0" dirty="0" err="1" smtClean="0"/>
              <a:t>Telecon</a:t>
            </a:r>
            <a:r>
              <a:rPr lang="en-US" b="0" dirty="0" smtClean="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a:t>
            </a:r>
            <a:r>
              <a:rPr lang="en-US" b="0" dirty="0" smtClean="0"/>
              <a:t>by: Roy Want</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Nov. 2</a:t>
            </a:r>
            <a:r>
              <a:rPr lang="en-US" altLang="en-US" b="0" baseline="30000" dirty="0" smtClean="0"/>
              <a:t>nd</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11-18/1860 “</a:t>
            </a:r>
            <a:r>
              <a:rPr lang="en-US" dirty="0" smtClean="0"/>
              <a:t>Nov. 2</a:t>
            </a:r>
            <a:r>
              <a:rPr lang="en-US" baseline="30000" dirty="0" smtClean="0"/>
              <a:t>nd</a:t>
            </a:r>
            <a:r>
              <a:rPr lang="en-US" dirty="0" smtClean="0"/>
              <a:t> </a:t>
            </a:r>
            <a:r>
              <a:rPr lang="en-US" dirty="0" err="1" smtClean="0"/>
              <a:t>Telecon</a:t>
            </a:r>
            <a:r>
              <a:rPr lang="en-US" dirty="0" smtClean="0"/>
              <a:t> Minutes</a:t>
            </a:r>
            <a:r>
              <a:rPr lang="en-US" b="0" dirty="0" smtClean="0"/>
              <a:t>” </a:t>
            </a:r>
            <a:r>
              <a:rPr lang="en-US" b="0" dirty="0"/>
              <a:t>posted to Mentor on </a:t>
            </a:r>
            <a:r>
              <a:rPr lang="en-US" b="0" dirty="0" smtClean="0"/>
              <a:t>Nov. 6</a:t>
            </a:r>
            <a:r>
              <a:rPr lang="en-US" b="0" baseline="30000" dirty="0" smtClean="0"/>
              <a:t>th</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11-18/1860 r0 </a:t>
            </a:r>
            <a:r>
              <a:rPr lang="en-US" b="0" dirty="0"/>
              <a:t>as </a:t>
            </a:r>
            <a:r>
              <a:rPr lang="en-US" b="0" dirty="0" err="1"/>
              <a:t>TGaz</a:t>
            </a:r>
            <a:r>
              <a:rPr lang="en-US" b="0" dirty="0"/>
              <a:t> meeting minutes for the </a:t>
            </a:r>
            <a:r>
              <a:rPr lang="en-US" b="0" dirty="0" smtClean="0"/>
              <a:t>Nov. 2</a:t>
            </a:r>
            <a:r>
              <a:rPr lang="en-US" b="0" baseline="30000" dirty="0" smtClean="0"/>
              <a:t>nd</a:t>
            </a:r>
            <a:r>
              <a:rPr lang="en-US" b="0" dirty="0" smtClean="0"/>
              <a:t> </a:t>
            </a:r>
            <a:r>
              <a:rPr lang="en-US" b="0" dirty="0" err="1" smtClean="0"/>
              <a:t>Telecon</a:t>
            </a:r>
            <a:r>
              <a:rPr lang="en-US" b="0" dirty="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Qinghua Li</a:t>
            </a:r>
            <a:endParaRPr lang="en-US" b="0" dirty="0"/>
          </a:p>
          <a:p>
            <a:r>
              <a:rPr lang="en-US" b="0" dirty="0"/>
              <a:t>Results (Y/N/A</a:t>
            </a:r>
            <a:r>
              <a:rPr lang="en-US" b="0" dirty="0" smtClean="0"/>
              <a:t>): 17/0/0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12517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a:t>
            </a:r>
            <a:r>
              <a:rPr lang="en-US" altLang="en-US" b="0" dirty="0" smtClean="0"/>
              <a:t>Sep., Nov</a:t>
            </a:r>
            <a:r>
              <a:rPr lang="en-US" altLang="en-US" b="0" dirty="0"/>
              <a:t>. </a:t>
            </a:r>
            <a:r>
              <a:rPr lang="en-US" altLang="en-US" b="0" dirty="0" smtClean="0"/>
              <a:t>and Jan. meetings (reject </a:t>
            </a:r>
            <a:r>
              <a:rPr lang="en-US" altLang="en-US" b="0" dirty="0"/>
              <a:t>any remaining comments).</a:t>
            </a:r>
          </a:p>
          <a:p>
            <a:pPr>
              <a:buFont typeface="Arial" panose="020B0604020202020204" pitchFamily="34" charset="0"/>
              <a:buChar char="•"/>
            </a:pPr>
            <a:r>
              <a:rPr lang="en-US" altLang="en-US" b="0" dirty="0"/>
              <a:t>Go to Initial WG ballot coming out of </a:t>
            </a:r>
            <a:r>
              <a:rPr lang="en-US" altLang="en-US" b="0" dirty="0" smtClean="0"/>
              <a:t>Jan. 2019.</a:t>
            </a: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11-18-1623 r5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Chao Chun Wang</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11-18-1728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 depicted by document 11-18-1728r4 for CIDs </a:t>
            </a:r>
            <a:r>
              <a:rPr lang="en-US" b="0" dirty="0"/>
              <a:t>86, 232, 233, 235, 236, 334, 335, 482, 523, 524, 536, 84, 230, 231, 85, 471, 91, 92, 93, 316, 337, 333, 314, 215, </a:t>
            </a:r>
            <a:r>
              <a:rPr lang="en-US" b="0" dirty="0" smtClean="0"/>
              <a:t>317,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 </a:t>
            </a:r>
            <a:endParaRPr lang="en-US" b="0" dirty="0"/>
          </a:p>
          <a:p>
            <a:r>
              <a:rPr lang="en-US" dirty="0"/>
              <a:t>Second</a:t>
            </a:r>
            <a:r>
              <a:rPr lang="en-US" dirty="0" smtClean="0"/>
              <a:t>: </a:t>
            </a:r>
            <a:r>
              <a:rPr lang="en-US" b="0" dirty="0" smtClean="0"/>
              <a:t>Qinghua Li</a:t>
            </a:r>
          </a:p>
          <a:p>
            <a:r>
              <a:rPr lang="en-US" dirty="0" smtClean="0"/>
              <a:t>Results </a:t>
            </a:r>
            <a:r>
              <a:rPr lang="en-US" b="0" dirty="0"/>
              <a:t>(Y/N/A</a:t>
            </a:r>
            <a:r>
              <a:rPr lang="en-US" b="0" dirty="0" smtClean="0"/>
              <a:t>): 14/0/1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1465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11-18-1742</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11-18-1742r5 for CIDs</a:t>
            </a:r>
            <a:r>
              <a:rPr lang="pt-BR" b="0" dirty="0" smtClean="0"/>
              <a:t> </a:t>
            </a:r>
            <a:r>
              <a:rPr lang="pt-BR" b="0" dirty="0"/>
              <a:t>491, 387, 43, 122, 397, 392, 396, 45, 132, 393, 394, 400, 401, 402, 403, 404, 40, 41,168,169,339,342,345,346,347,349, 352,353,354,355,356,357,358, 372, 381, 382, 386,388, 389, 395, 41,170,171, 359,260,261,362,363,364, </a:t>
            </a:r>
            <a:r>
              <a:rPr lang="pt-BR" b="0" dirty="0" smtClean="0"/>
              <a:t>530,508,510</a:t>
            </a:r>
            <a:r>
              <a:rPr lang="en-US" b="0" dirty="0" smtClean="0"/>
              <a:t>,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smtClean="0"/>
              <a:t>Second: </a:t>
            </a:r>
            <a:r>
              <a:rPr lang="en-US" b="0" dirty="0" smtClean="0"/>
              <a:t>Chao Chun Wang</a:t>
            </a:r>
          </a:p>
          <a:p>
            <a:r>
              <a:rPr lang="en-US" dirty="0" smtClean="0"/>
              <a:t>Results </a:t>
            </a:r>
            <a:r>
              <a:rPr lang="en-US" b="0" dirty="0"/>
              <a:t>(Y/N/A</a:t>
            </a:r>
            <a:r>
              <a:rPr lang="en-US" b="0" dirty="0" smtClean="0"/>
              <a:t>): 15/0/1</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98069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89993"/>
          </a:xfrm>
        </p:spPr>
        <p:txBody>
          <a:bodyPr/>
          <a:lstStyle/>
          <a:p>
            <a:r>
              <a:rPr lang="en-US" dirty="0" smtClean="0"/>
              <a:t>Submission 11-18-1741</a:t>
            </a:r>
            <a:endParaRPr lang="en-US" dirty="0"/>
          </a:p>
        </p:txBody>
      </p:sp>
      <p:sp>
        <p:nvSpPr>
          <p:cNvPr id="3" name="Content Placeholder 2"/>
          <p:cNvSpPr>
            <a:spLocks noGrp="1"/>
          </p:cNvSpPr>
          <p:nvPr>
            <p:ph idx="1"/>
          </p:nvPr>
        </p:nvSpPr>
        <p:spPr>
          <a:xfrm>
            <a:off x="914401" y="1340768"/>
            <a:ext cx="10361084" cy="4753647"/>
          </a:xfrm>
        </p:spPr>
        <p:txBody>
          <a:bodyPr/>
          <a:lstStyle/>
          <a:p>
            <a:r>
              <a:rPr lang="en-US" dirty="0" smtClean="0"/>
              <a:t>Motion</a:t>
            </a:r>
          </a:p>
          <a:p>
            <a:pPr marL="0" indent="0"/>
            <a:r>
              <a:rPr lang="en-US" b="0" dirty="0" smtClean="0"/>
              <a:t>Move to adopt the resolution depicted by document 11-18-1741r3 for </a:t>
            </a:r>
            <a:r>
              <a:rPr lang="en-US" b="0" dirty="0"/>
              <a:t>CIDs 405, 406, 407, 408, 413, 47, 48, 176, 409, 410, 411, 493, 415, 417, 414, 177, 49, 50, 178, 422, 423, 424, 426, 418, 419, 420, 421, 416, 179, 430, 428, 431, 432,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p>
          <a:p>
            <a:r>
              <a:rPr lang="en-US" dirty="0" smtClean="0"/>
              <a:t>Second: </a:t>
            </a:r>
            <a:r>
              <a:rPr lang="en-US" b="0" dirty="0" smtClean="0"/>
              <a:t>Qinghua Li</a:t>
            </a:r>
          </a:p>
          <a:p>
            <a:r>
              <a:rPr lang="en-US" dirty="0" smtClean="0"/>
              <a:t>Results </a:t>
            </a:r>
            <a:r>
              <a:rPr lang="en-US" b="0" dirty="0"/>
              <a:t>(Y/N/A</a:t>
            </a:r>
            <a:r>
              <a:rPr lang="en-US" b="0" dirty="0" smtClean="0"/>
              <a:t>): 12/0/1</a:t>
            </a:r>
          </a:p>
          <a:p>
            <a:r>
              <a:rPr lang="en-US" b="0" dirty="0" smtClean="0"/>
              <a:t>Motion passes.</a:t>
            </a:r>
          </a:p>
          <a:p>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400364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0343429"/>
              </p:ext>
            </p:extLst>
          </p:nvPr>
        </p:nvGraphicFramePr>
        <p:xfrm>
          <a:off x="551384" y="1556793"/>
          <a:ext cx="11161240" cy="423201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289552">
                <a:tc>
                  <a:txBody>
                    <a:bodyPr/>
                    <a:lstStyle/>
                    <a:p>
                      <a:r>
                        <a:rPr lang="en-US" sz="1600" dirty="0" smtClean="0"/>
                        <a:t>11-18-1741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CC28 CR</a:t>
                      </a:r>
                      <a:r>
                        <a:rPr lang="en-US" sz="1600" baseline="0" dirty="0" smtClean="0"/>
                        <a:t> </a:t>
                      </a:r>
                      <a:r>
                        <a:rPr lang="en-US" sz="1600" baseline="0" dirty="0" err="1" smtClean="0"/>
                        <a:t>VHTz</a:t>
                      </a:r>
                      <a:r>
                        <a:rPr lang="en-US" sz="1600" baseline="0" dirty="0" smtClean="0"/>
                        <a:t> Protocol rewrite</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289552">
                <a:tc>
                  <a:txBody>
                    <a:bodyPr/>
                    <a:lstStyle/>
                    <a:p>
                      <a:r>
                        <a:rPr lang="en-US" sz="1600" dirty="0" smtClean="0"/>
                        <a:t>11-18-1909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Jiang</a:t>
                      </a:r>
                    </a:p>
                  </a:txBody>
                  <a:tcPr marT="45712" marB="45712"/>
                </a:tc>
                <a:tc>
                  <a:txBody>
                    <a:bodyPr/>
                    <a:lstStyle/>
                    <a:p>
                      <a:r>
                        <a:rPr lang="en-US" sz="1600" dirty="0" smtClean="0"/>
                        <a:t>CR for PHY related topics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For completion as needed</a:t>
                      </a:r>
                    </a:p>
                  </a:txBody>
                  <a:tcPr marT="45712" marB="45712"/>
                </a:tc>
              </a:tr>
              <a:tr h="378288">
                <a:tc>
                  <a:txBody>
                    <a:bodyPr/>
                    <a:lstStyle/>
                    <a:p>
                      <a:r>
                        <a:rPr lang="en-US" sz="1600" dirty="0" smtClean="0"/>
                        <a:t>11-18-1818</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endParaRPr lang="en-US" sz="1600" dirty="0"/>
                    </a:p>
                  </a:txBody>
                  <a:tcPr marT="45712" marB="45712"/>
                </a:tc>
                <a:tc>
                  <a:txBody>
                    <a:bodyPr/>
                    <a:lstStyle/>
                    <a:p>
                      <a:r>
                        <a:rPr lang="en-US" sz="1600" dirty="0" smtClean="0"/>
                        <a:t>Ranging NDP-A Amendment Text</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a:t>
                      </a:r>
                      <a:r>
                        <a:rPr lang="en-US" sz="1600" baseline="0" dirty="0" smtClean="0"/>
                        <a:t> text</a:t>
                      </a:r>
                      <a:endParaRPr lang="en-US" sz="1600" dirty="0" smtClean="0"/>
                    </a:p>
                  </a:txBody>
                  <a:tcPr marT="45712" marB="45712"/>
                </a:tc>
                <a:tc>
                  <a:txBody>
                    <a:bodyPr/>
                    <a:lstStyle/>
                    <a:p>
                      <a:r>
                        <a:rPr lang="en-US" sz="1600" dirty="0" smtClean="0"/>
                        <a:t>For completion as needed</a:t>
                      </a:r>
                      <a:endParaRPr lang="en-US" sz="1600" dirty="0"/>
                    </a:p>
                  </a:txBody>
                  <a:tcPr marT="45712" marB="45712"/>
                </a:tc>
              </a:tr>
              <a:tr h="371030">
                <a:tc>
                  <a:txBody>
                    <a:bodyPr/>
                    <a:lstStyle/>
                    <a:p>
                      <a:r>
                        <a:rPr lang="en-US" sz="1600" dirty="0" smtClean="0"/>
                        <a:t>11-18-2003</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Secure TOF supported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400" dirty="0" smtClean="0"/>
                        <a:t>25min</a:t>
                      </a:r>
                      <a:endParaRPr lang="en-US" sz="1400" dirty="0"/>
                    </a:p>
                  </a:txBody>
                  <a:tcPr marT="45712" marB="45712"/>
                </a:tc>
              </a:tr>
              <a:tr h="404762">
                <a:tc>
                  <a:txBody>
                    <a:bodyPr/>
                    <a:lstStyle/>
                    <a:p>
                      <a:r>
                        <a:rPr lang="en-US" sz="1600" dirty="0" smtClean="0"/>
                        <a:t>11-18-1845</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CC28-AOA-definition-CIDs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25min</a:t>
                      </a:r>
                      <a:endParaRPr lang="en-US" sz="1600" dirty="0"/>
                    </a:p>
                  </a:txBody>
                  <a:tcPr marT="45712" marB="45712"/>
                </a:tc>
              </a:tr>
              <a:tr h="371030">
                <a:tc>
                  <a:txBody>
                    <a:bodyPr/>
                    <a:lstStyle/>
                    <a:p>
                      <a:r>
                        <a:rPr lang="en-US" sz="1600" dirty="0" smtClean="0"/>
                        <a:t>11-18-1781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Yongho Seok</a:t>
                      </a:r>
                    </a:p>
                  </a:txBody>
                  <a:tcPr marT="45712" marB="45712"/>
                </a:tc>
                <a:tc>
                  <a:txBody>
                    <a:bodyPr/>
                    <a:lstStyle/>
                    <a:p>
                      <a:r>
                        <a:rPr lang="en-US" sz="1600" dirty="0" smtClean="0"/>
                        <a:t>CC28 CR Secure Non-TB Ranging Measurement Exchange Protocol</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dirty="0" smtClean="0"/>
                        <a:t>30min</a:t>
                      </a:r>
                      <a:endParaRPr lang="en-US" dirty="0"/>
                    </a:p>
                  </a:txBody>
                  <a:tcPr marT="45712" marB="45712"/>
                </a:tc>
              </a:tr>
              <a:tr h="404771">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45727068"/>
              </p:ext>
            </p:extLst>
          </p:nvPr>
        </p:nvGraphicFramePr>
        <p:xfrm>
          <a:off x="551384" y="2060848"/>
          <a:ext cx="11233247" cy="265168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65752">
                <a:tc>
                  <a:txBody>
                    <a:bodyPr/>
                    <a:lstStyle/>
                    <a:p>
                      <a:r>
                        <a:rPr lang="en-US" sz="1600" dirty="0" smtClean="0"/>
                        <a:t>11-18-1998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a:t>
                      </a:r>
                      <a:r>
                        <a:rPr lang="en-US" sz="1600" baseline="0" dirty="0" smtClean="0"/>
                        <a:t> for </a:t>
                      </a:r>
                      <a:r>
                        <a:rPr lang="en-US" sz="1600" dirty="0" smtClean="0"/>
                        <a:t>CIDs 1, 195, 196 and 525</a:t>
                      </a:r>
                      <a:endParaRPr lang="en-US" sz="1600" dirty="0"/>
                    </a:p>
                  </a:txBody>
                  <a:tcPr marT="45712" marB="45712"/>
                </a:tc>
                <a:tc>
                  <a:txBody>
                    <a:bodyPr/>
                    <a:lstStyle/>
                    <a:p>
                      <a:r>
                        <a:rPr lang="en-US" dirty="0" smtClean="0"/>
                        <a:t>CR</a:t>
                      </a:r>
                      <a:endParaRPr lang="en-US" dirty="0"/>
                    </a:p>
                  </a:txBody>
                  <a:tcPr marT="45712" marB="45712"/>
                </a:tc>
                <a:tc>
                  <a:txBody>
                    <a:bodyPr/>
                    <a:lstStyle/>
                    <a:p>
                      <a:r>
                        <a:rPr lang="en-US" dirty="0" smtClean="0"/>
                        <a:t>30min</a:t>
                      </a:r>
                      <a:endParaRPr lang="en-US" dirty="0"/>
                    </a:p>
                  </a:txBody>
                  <a:tcPr marT="45712" marB="45712"/>
                </a:tc>
              </a:tr>
              <a:tr h="365752">
                <a:tc>
                  <a:txBody>
                    <a:bodyPr/>
                    <a:lstStyle/>
                    <a:p>
                      <a:r>
                        <a:rPr lang="en-US" sz="1600" dirty="0" smtClean="0"/>
                        <a:t>11-18-2005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 group related scheduling</a:t>
                      </a:r>
                    </a:p>
                  </a:txBody>
                  <a:tcPr marT="45712" marB="45712"/>
                </a:tc>
                <a:tc>
                  <a:txBody>
                    <a:bodyPr/>
                    <a:lstStyle/>
                    <a:p>
                      <a:r>
                        <a:rPr lang="en-US" sz="1600" dirty="0" smtClean="0"/>
                        <a:t>CR</a:t>
                      </a:r>
                      <a:endParaRPr lang="en-US" sz="1600" dirty="0"/>
                    </a:p>
                  </a:txBody>
                  <a:tcPr marT="45712" marB="45712"/>
                </a:tc>
                <a:tc>
                  <a:txBody>
                    <a:bodyPr/>
                    <a:lstStyle/>
                    <a:p>
                      <a:r>
                        <a:rPr lang="en-US" dirty="0" smtClean="0"/>
                        <a:t>30min</a:t>
                      </a:r>
                      <a:endParaRPr lang="en-US" dirty="0"/>
                    </a:p>
                  </a:txBody>
                  <a:tcPr marT="45712" marB="45712"/>
                </a:tc>
              </a:tr>
              <a:tr h="365752">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11-18-1929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Debashis</a:t>
                      </a:r>
                      <a:r>
                        <a:rPr lang="en-US" sz="1600" strike="noStrike" kern="1200" dirty="0" smtClean="0">
                          <a:solidFill>
                            <a:schemeClr val="dk1"/>
                          </a:solidFill>
                          <a:latin typeface="+mn-lt"/>
                          <a:ea typeface="+mn-ea"/>
                          <a:cs typeface="+mn-cs"/>
                        </a:rPr>
                        <a:t> Dash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CR for FTM overview</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CR</a:t>
                      </a:r>
                    </a:p>
                  </a:txBody>
                  <a:tcPr marT="45712" marB="45712"/>
                </a:tc>
                <a:tc>
                  <a:txBody>
                    <a:bodyPr/>
                    <a:lstStyle/>
                    <a:p>
                      <a:r>
                        <a:rPr lang="en-US" sz="1600" dirty="0" smtClean="0"/>
                        <a:t>25min</a:t>
                      </a:r>
                      <a:endParaRPr lang="en-US" sz="1600" dirty="0"/>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03297265"/>
              </p:ext>
            </p:extLst>
          </p:nvPr>
        </p:nvGraphicFramePr>
        <p:xfrm>
          <a:off x="551384" y="2060848"/>
          <a:ext cx="9649072" cy="387147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11-18-1805</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CR Trigger frame format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For</a:t>
                      </a:r>
                      <a:r>
                        <a:rPr lang="en-US" sz="1400" kern="1200" baseline="0" dirty="0" smtClean="0">
                          <a:solidFill>
                            <a:schemeClr val="dk1"/>
                          </a:solidFill>
                          <a:latin typeface="+mn-lt"/>
                          <a:ea typeface="+mn-ea"/>
                          <a:cs typeface="+mn-cs"/>
                        </a:rPr>
                        <a:t> completion </a:t>
                      </a:r>
                      <a:endParaRPr lang="en-US" sz="1400" kern="1200" dirty="0" smtClean="0">
                        <a:solidFill>
                          <a:schemeClr val="dk1"/>
                        </a:solidFill>
                        <a:latin typeface="+mn-lt"/>
                        <a:ea typeface="+mn-ea"/>
                        <a:cs typeface="+mn-cs"/>
                      </a:endParaRPr>
                    </a:p>
                  </a:txBody>
                  <a:tcPr marT="45712" marB="45712"/>
                </a:tc>
              </a:tr>
              <a:tr h="365752">
                <a:tc>
                  <a:txBody>
                    <a:bodyPr/>
                    <a:lstStyle/>
                    <a:p>
                      <a:r>
                        <a:rPr lang="en-US" sz="1600" dirty="0" smtClean="0"/>
                        <a:t>11-18-1949</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r>
                        <a:rPr lang="en-US" sz="1600" dirty="0" smtClean="0"/>
                        <a:t>PICS Section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182876">
                <a:tc>
                  <a:txBody>
                    <a:bodyPr/>
                    <a:lstStyle/>
                    <a:p>
                      <a:r>
                        <a:rPr lang="en-US" sz="1600" dirty="0" smtClean="0"/>
                        <a:t>11-18-1936</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CR for</a:t>
                      </a:r>
                      <a:r>
                        <a:rPr lang="en-US" sz="1600" baseline="0" dirty="0" smtClean="0"/>
                        <a:t> Passive Location</a:t>
                      </a:r>
                      <a:endParaRPr lang="en-US" sz="1600" dirty="0"/>
                    </a:p>
                  </a:txBody>
                  <a:tcPr marT="45712" marB="45712"/>
                </a:tc>
                <a:tc>
                  <a:txBody>
                    <a:bodyPr/>
                    <a:lstStyle/>
                    <a:p>
                      <a:r>
                        <a:rPr lang="en-US" sz="1600" dirty="0" smtClean="0"/>
                        <a:t>Comment</a:t>
                      </a:r>
                      <a:r>
                        <a:rPr lang="en-US" sz="1600" baseline="0" dirty="0" smtClean="0"/>
                        <a:t> resolution</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 as</a:t>
                      </a:r>
                      <a:r>
                        <a:rPr lang="en-US" sz="1400" strike="noStrike" kern="1200" baseline="0" dirty="0" smtClean="0">
                          <a:solidFill>
                            <a:schemeClr val="dk1"/>
                          </a:solidFill>
                          <a:latin typeface="+mn-lt"/>
                          <a:ea typeface="+mn-ea"/>
                          <a:cs typeface="+mn-cs"/>
                        </a:rPr>
                        <a:t> time permits</a:t>
                      </a: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1976907"/>
              </p:ext>
            </p:extLst>
          </p:nvPr>
        </p:nvGraphicFramePr>
        <p:xfrm>
          <a:off x="551384" y="2060848"/>
          <a:ext cx="9649072" cy="356668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kern="1200" dirty="0" smtClean="0">
                          <a:solidFill>
                            <a:schemeClr val="dk1"/>
                          </a:solidFill>
                          <a:effectLst/>
                          <a:latin typeface="+mn-lt"/>
                          <a:ea typeface="+mn-ea"/>
                          <a:cs typeface="+mn-cs"/>
                        </a:rPr>
                        <a:t>11-18-2004</a:t>
                      </a:r>
                      <a:endParaRPr lang="en-US" sz="1600" dirty="0"/>
                    </a:p>
                  </a:txBody>
                  <a:tcPr marT="45712" marB="45712"/>
                </a:tc>
                <a:tc>
                  <a:txBody>
                    <a:bodyPr/>
                    <a:lstStyle/>
                    <a:p>
                      <a:r>
                        <a:rPr lang="en-US" sz="1600" dirty="0" smtClean="0"/>
                        <a:t>Das Dibakar</a:t>
                      </a:r>
                      <a:endParaRPr lang="en-US" sz="1600" dirty="0"/>
                    </a:p>
                  </a:txBody>
                  <a:tcPr marT="45712" marB="45712"/>
                </a:tc>
                <a:tc>
                  <a:txBody>
                    <a:bodyPr/>
                    <a:lstStyle/>
                    <a:p>
                      <a:r>
                        <a:rPr lang="en-US" sz="1600" kern="1200" dirty="0" smtClean="0">
                          <a:solidFill>
                            <a:schemeClr val="dk1"/>
                          </a:solidFill>
                          <a:effectLst/>
                          <a:latin typeface="+mn-lt"/>
                          <a:ea typeface="+mn-ea"/>
                          <a:cs typeface="+mn-cs"/>
                        </a:rPr>
                        <a:t>Amendment text TB Ranging</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frame</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format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For</a:t>
                      </a:r>
                      <a:r>
                        <a:rPr lang="en-US" sz="1400" strike="noStrike" kern="1200" baseline="0" dirty="0" smtClean="0">
                          <a:solidFill>
                            <a:schemeClr val="dk1"/>
                          </a:solidFill>
                          <a:latin typeface="+mn-lt"/>
                          <a:ea typeface="+mn-ea"/>
                          <a:cs typeface="+mn-cs"/>
                        </a:rPr>
                        <a:t> completion</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11-18-539</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Existence Indication of Attacker or Jammer in LMR</a:t>
                      </a:r>
                      <a:endParaRPr lang="en-US" sz="1600" dirty="0"/>
                    </a:p>
                  </a:txBody>
                  <a:tcPr marT="45712" marB="45712"/>
                </a:tc>
                <a:tc>
                  <a:txBody>
                    <a:bodyPr/>
                    <a:lstStyle/>
                    <a:p>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11-18-1984</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endParaRPr lang="en-US" sz="1600" dirty="0"/>
                    </a:p>
                  </a:txBody>
                  <a:tcPr marT="45712" marB="45712"/>
                </a:tc>
                <a:tc>
                  <a:txBody>
                    <a:bodyPr/>
                    <a:lstStyle/>
                    <a:p>
                      <a:r>
                        <a:rPr lang="en-US" sz="1600" dirty="0" smtClean="0"/>
                        <a:t>EVM negotiation for NDP ranging packets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11-18-1986</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NTB ranging flow control power save</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z="1400" dirty="0" smtClean="0"/>
                        <a:t>40min</a:t>
                      </a:r>
                      <a:endParaRPr lang="en-US" sz="1400"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95721117"/>
              </p:ext>
            </p:extLst>
          </p:nvPr>
        </p:nvGraphicFramePr>
        <p:xfrm>
          <a:off x="551384" y="2060848"/>
          <a:ext cx="9649072" cy="268278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11-18-1667</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r>
                        <a:rPr lang="en-US" sz="1600" dirty="0" smtClean="0"/>
                        <a:t>11-18-1996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Phase roll based TOA</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45min</a:t>
                      </a: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a:buFont typeface="Arial" panose="020B0604020202020204" pitchFamily="34" charset="0"/>
              <a:buChar char="•"/>
            </a:pPr>
            <a:r>
              <a:rPr lang="en-US" b="0" dirty="0" smtClean="0"/>
              <a:t>Initiate initial WG ballot coming out of Jan.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Nov. 28</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Dec. 5</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smtClean="0"/>
              <a:t>Continued process</a:t>
            </a:r>
            <a:r>
              <a:rPr lang="en-US" altLang="en-US" b="0" dirty="0" smtClean="0"/>
              <a:t>:</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Nov.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9678</TotalTime>
  <Words>4515</Words>
  <Application>Microsoft Office PowerPoint</Application>
  <PresentationFormat>Widescreen</PresentationFormat>
  <Paragraphs>1144</Paragraphs>
  <Slides>71</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Ad Hoc Meeting Slot discussion items</vt:lpstr>
      <vt:lpstr>Presentation ordering for Ad Hoc slot</vt:lpstr>
      <vt:lpstr>Process for ad hoc presentations</vt:lpstr>
      <vt:lpstr>Reminder to do attendance</vt:lpstr>
      <vt:lpstr>Adjourn</vt:lpstr>
      <vt:lpstr>Meeting Slot # 1 discussion items</vt:lpstr>
      <vt:lpstr>Presentation ordering for slot # 1</vt:lpstr>
      <vt:lpstr>Presentation ordering for slot # 1</vt:lpstr>
      <vt:lpstr>Approval of previous meeting minutes</vt:lpstr>
      <vt:lpstr>Approval of Oct. 10th Telecon Minutes</vt:lpstr>
      <vt:lpstr>Approval of Nov. 2nd Telecon Minutes</vt:lpstr>
      <vt:lpstr>TGaz Approved Plan</vt:lpstr>
      <vt:lpstr>Current TG Approved Timelines</vt:lpstr>
      <vt:lpstr>Submission Review</vt:lpstr>
      <vt:lpstr>Submission 11-18-1623</vt:lpstr>
      <vt:lpstr>Submission 11-18-1728</vt:lpstr>
      <vt:lpstr>Submission 11-18-1742</vt:lpstr>
      <vt:lpstr>Submission 11-18-1741</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Jan. Meeting Goals</vt:lpstr>
      <vt:lpstr>Teleconference Schedule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83</cp:revision>
  <cp:lastPrinted>1601-01-01T00:00:00Z</cp:lastPrinted>
  <dcterms:created xsi:type="dcterms:W3CDTF">2018-08-06T10:28:59Z</dcterms:created>
  <dcterms:modified xsi:type="dcterms:W3CDTF">2018-11-13T09:01:06Z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2018-10-08 18:07:39Z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