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69" r:id="rId2"/>
    <p:sldId id="270" r:id="rId3"/>
    <p:sldId id="272" r:id="rId4"/>
    <p:sldId id="282" r:id="rId5"/>
    <p:sldId id="295" r:id="rId6"/>
    <p:sldId id="288" r:id="rId7"/>
    <p:sldId id="296" r:id="rId8"/>
    <p:sldId id="297" r:id="rId9"/>
    <p:sldId id="298" r:id="rId10"/>
    <p:sldId id="299" r:id="rId11"/>
    <p:sldId id="287" r:id="rId1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saf Kasher" initials="AK" lastIdx="6" clrIdx="0">
    <p:extLst>
      <p:ext uri="{19B8F6BF-5375-455C-9EA6-DF929625EA0E}">
        <p15:presenceInfo xmlns:p15="http://schemas.microsoft.com/office/powerpoint/2012/main" userId="S-1-5-21-1952997573-423393015-1030492284-33118" providerId="AD"/>
      </p:ext>
    </p:extLst>
  </p:cmAuthor>
  <p:cmAuthor id="2" name="Alecsander Eitan" initials="AE" lastIdx="4" clrIdx="1">
    <p:extLst>
      <p:ext uri="{19B8F6BF-5375-455C-9EA6-DF929625EA0E}">
        <p15:presenceInfo xmlns:p15="http://schemas.microsoft.com/office/powerpoint/2012/main" userId="S-1-5-21-1952997573-423393015-1030492284-1178" providerId="AD"/>
      </p:ext>
    </p:extLst>
  </p:cmAuthor>
  <p:cmAuthor id="3" name="Assaf Kasher 20180711" initials="AYK" lastIdx="6" clrIdx="2">
    <p:extLst>
      <p:ext uri="{19B8F6BF-5375-455C-9EA6-DF929625EA0E}">
        <p15:presenceInfo xmlns:p15="http://schemas.microsoft.com/office/powerpoint/2012/main" userId="Assaf Kasher 201807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7" d="100"/>
          <a:sy n="87" d="100"/>
        </p:scale>
        <p:origin x="1008" y="7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2848"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dirty="0"/>
              <a:t>May 2015</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dirty="0"/>
              <a:t>Edward Au (Marvell Semiconductor)</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r>
              <a:rPr lang="en-US" altLang="en-US" dirty="0"/>
              <a:t>Page </a:t>
            </a:r>
            <a:fld id="{33E08E1E-6EC7-4C1A-A5A7-331760B4307E}" type="slidenum">
              <a:rPr lang="en-US" altLang="en-US"/>
              <a:pPr/>
              <a:t>‹#›</a:t>
            </a:fld>
            <a:endParaRPr lang="en-US" altLang="en-US" dirty="0"/>
          </a:p>
        </p:txBody>
      </p:sp>
      <p:sp>
        <p:nvSpPr>
          <p:cNvPr id="100357"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0358"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10035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63862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dirty="0"/>
              <a:t>doc.: IEEE 802.11-15/0496r5</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dirty="0"/>
              <a:t>May 2015</a:t>
            </a:r>
          </a:p>
        </p:txBody>
      </p:sp>
      <p:sp>
        <p:nvSpPr>
          <p:cNvPr id="5734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dirty="0"/>
              <a:t>Edward Au (Marvell Semiconductor)</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r>
              <a:rPr lang="en-US" altLang="en-US" dirty="0"/>
              <a:t>Page </a:t>
            </a:r>
            <a:fld id="{A4C469B6-0354-4D64-BCEB-6541BE9EF06F}" type="slidenum">
              <a:rPr lang="en-US" altLang="en-US"/>
              <a:pPr/>
              <a:t>‹#›</a:t>
            </a:fld>
            <a:endParaRPr lang="en-US" altLang="en-US" dirty="0"/>
          </a:p>
        </p:txBody>
      </p:sp>
      <p:sp>
        <p:nvSpPr>
          <p:cNvPr id="5735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5735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735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15086829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dirty="0"/>
              <a:t>doc.: IEEE 802.11-15/0496r1</a:t>
            </a:r>
          </a:p>
        </p:txBody>
      </p:sp>
      <p:sp>
        <p:nvSpPr>
          <p:cNvPr id="583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dirty="0"/>
              <a:t>May 2015</a:t>
            </a:r>
          </a:p>
        </p:txBody>
      </p:sp>
      <p:sp>
        <p:nvSpPr>
          <p:cNvPr id="583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dirty="0"/>
              <a:t>Edward Au (Marvell Semiconductor)</a:t>
            </a:r>
          </a:p>
        </p:txBody>
      </p:sp>
      <p:sp>
        <p:nvSpPr>
          <p:cNvPr id="583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dirty="0"/>
              <a:t>Page </a:t>
            </a:r>
            <a:fld id="{25A8AF81-4441-4602-A932-2E89D75D88E0}" type="slidenum">
              <a:rPr lang="en-US" altLang="en-US"/>
              <a:pPr>
                <a:spcBef>
                  <a:spcPct val="0"/>
                </a:spcBef>
              </a:pPr>
              <a:t>1</a:t>
            </a:fld>
            <a:endParaRPr lang="en-US" altLang="en-US" dirty="0"/>
          </a:p>
        </p:txBody>
      </p:sp>
      <p:sp>
        <p:nvSpPr>
          <p:cNvPr id="58374" name="Rectangle 2"/>
          <p:cNvSpPr>
            <a:spLocks noGrp="1" noRot="1" noChangeAspect="1" noChangeArrowheads="1" noTextEdit="1"/>
          </p:cNvSpPr>
          <p:nvPr>
            <p:ph type="sldImg"/>
          </p:nvPr>
        </p:nvSpPr>
        <p:spPr>
          <a:xfrm>
            <a:off x="1154113" y="701675"/>
            <a:ext cx="4625975" cy="3468688"/>
          </a:xfrm>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2272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B92B35B7-A9DF-4AE0-90F3-BD9FCD6361E6}" type="slidenum">
              <a:rPr lang="en-US" altLang="en-US"/>
              <a:pPr/>
              <a:t>‹#›</a:t>
            </a:fld>
            <a:endParaRPr lang="en-US" altLang="en-US" dirty="0"/>
          </a:p>
        </p:txBody>
      </p:sp>
      <p:sp>
        <p:nvSpPr>
          <p:cNvPr id="7" name="Rectangle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358575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r>
              <a:rPr lang="en-US" dirty="0"/>
              <a:t>July 2013</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A8312614-8984-45B0-BDA0-077279777C94}" type="slidenum">
              <a:rPr lang="en-US" altLang="en-US"/>
              <a:pPr/>
              <a:t>‹#›</a:t>
            </a:fld>
            <a:endParaRPr lang="en-US" altLang="en-US" dirty="0"/>
          </a:p>
        </p:txBody>
      </p:sp>
    </p:spTree>
    <p:extLst>
      <p:ext uri="{BB962C8B-B14F-4D97-AF65-F5344CB8AC3E}">
        <p14:creationId xmlns:p14="http://schemas.microsoft.com/office/powerpoint/2010/main" val="144155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r>
              <a:rPr lang="en-US" dirty="0"/>
              <a:t>July 2013</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54A696A0-C84D-41CA-B897-D54EDAEB7A46}" type="slidenum">
              <a:rPr lang="en-US" altLang="en-US"/>
              <a:pPr/>
              <a:t>‹#›</a:t>
            </a:fld>
            <a:endParaRPr lang="en-US" altLang="en-US" dirty="0"/>
          </a:p>
        </p:txBody>
      </p:sp>
    </p:spTree>
    <p:extLst>
      <p:ext uri="{BB962C8B-B14F-4D97-AF65-F5344CB8AC3E}">
        <p14:creationId xmlns:p14="http://schemas.microsoft.com/office/powerpoint/2010/main" val="285347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0FF88134-36A3-492E-B6B5-2F4703E76746}" type="slidenum">
              <a:rPr lang="en-US" altLang="en-US"/>
              <a:pPr/>
              <a:t>‹#›</a:t>
            </a:fld>
            <a:endParaRPr lang="en-US" altLang="en-US" dirty="0"/>
          </a:p>
        </p:txBody>
      </p:sp>
      <p:sp>
        <p:nvSpPr>
          <p:cNvPr id="7" name="Rectangle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218525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EA943724-5DA9-4183-9894-2B800CB49223}" type="slidenum">
              <a:rPr lang="en-US" altLang="en-US"/>
              <a:pPr/>
              <a:t>‹#›</a:t>
            </a:fld>
            <a:endParaRPr lang="en-US" altLang="en-US" dirty="0"/>
          </a:p>
        </p:txBody>
      </p:sp>
      <p:sp>
        <p:nvSpPr>
          <p:cNvPr id="7" name="Rectangle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86619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7" name="Rectangle 6"/>
          <p:cNvSpPr>
            <a:spLocks noGrp="1" noChangeArrowheads="1"/>
          </p:cNvSpPr>
          <p:nvPr>
            <p:ph type="sldNum" sz="quarter" idx="12"/>
          </p:nvPr>
        </p:nvSpPr>
        <p:spPr/>
        <p:txBody>
          <a:bodyPr/>
          <a:lstStyle>
            <a:lvl1pPr>
              <a:defRPr/>
            </a:lvl1pPr>
          </a:lstStyle>
          <a:p>
            <a:r>
              <a:rPr lang="en-US" altLang="en-US" dirty="0"/>
              <a:t>Slide </a:t>
            </a:r>
            <a:fld id="{68E78D52-B4C3-4C54-8879-630EF7253A65}" type="slidenum">
              <a:rPr lang="en-US" altLang="en-US"/>
              <a:pPr/>
              <a:t>‹#›</a:t>
            </a:fld>
            <a:endParaRPr lang="en-US" altLang="en-US" dirty="0"/>
          </a:p>
        </p:txBody>
      </p:sp>
      <p:sp>
        <p:nvSpPr>
          <p:cNvPr id="8" name="Rectangle 4"/>
          <p:cNvSpPr>
            <a:spLocks noGrp="1" noChangeArrowheads="1"/>
          </p:cNvSpPr>
          <p:nvPr>
            <p:ph type="dt" sz="half" idx="13"/>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355892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r>
              <a:rPr lang="en-US" dirty="0"/>
              <a:t>July 2013</a:t>
            </a:r>
          </a:p>
        </p:txBody>
      </p:sp>
      <p:sp>
        <p:nvSpPr>
          <p:cNvPr id="8"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9" name="Rectangle 6"/>
          <p:cNvSpPr>
            <a:spLocks noGrp="1" noChangeArrowheads="1"/>
          </p:cNvSpPr>
          <p:nvPr>
            <p:ph type="sldNum" sz="quarter" idx="12"/>
          </p:nvPr>
        </p:nvSpPr>
        <p:spPr/>
        <p:txBody>
          <a:bodyPr/>
          <a:lstStyle>
            <a:lvl1pPr>
              <a:defRPr/>
            </a:lvl1pPr>
          </a:lstStyle>
          <a:p>
            <a:r>
              <a:rPr lang="en-US" altLang="en-US" dirty="0"/>
              <a:t>Slide </a:t>
            </a:r>
            <a:fld id="{D311B223-DD3A-4F48-9311-03A92196BF2B}" type="slidenum">
              <a:rPr lang="en-US" altLang="en-US"/>
              <a:pPr/>
              <a:t>‹#›</a:t>
            </a:fld>
            <a:endParaRPr lang="en-US" altLang="en-US" dirty="0"/>
          </a:p>
        </p:txBody>
      </p:sp>
    </p:spTree>
    <p:extLst>
      <p:ext uri="{BB962C8B-B14F-4D97-AF65-F5344CB8AC3E}">
        <p14:creationId xmlns:p14="http://schemas.microsoft.com/office/powerpoint/2010/main" val="269594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xfrm>
            <a:off x="5791200" y="6475413"/>
            <a:ext cx="2752725" cy="184666"/>
          </a:xfrm>
        </p:spPr>
        <p:txBody>
          <a:bodyPr/>
          <a:lstStyle>
            <a:lvl1pPr>
              <a:defRPr/>
            </a:lvl1pPr>
          </a:lstStyle>
          <a:p>
            <a:pPr>
              <a:defRPr/>
            </a:pPr>
            <a:r>
              <a:rPr lang="en-US" dirty="0"/>
              <a:t>Alecsander Eitan (Qualcomm)</a:t>
            </a:r>
          </a:p>
        </p:txBody>
      </p:sp>
      <p:sp>
        <p:nvSpPr>
          <p:cNvPr id="5" name="Rectangle 6"/>
          <p:cNvSpPr>
            <a:spLocks noGrp="1" noChangeArrowheads="1"/>
          </p:cNvSpPr>
          <p:nvPr>
            <p:ph type="sldNum" sz="quarter" idx="12"/>
          </p:nvPr>
        </p:nvSpPr>
        <p:spPr/>
        <p:txBody>
          <a:bodyPr/>
          <a:lstStyle>
            <a:lvl1pPr>
              <a:defRPr/>
            </a:lvl1pPr>
          </a:lstStyle>
          <a:p>
            <a:r>
              <a:rPr lang="en-US" altLang="en-US" dirty="0"/>
              <a:t>Slide </a:t>
            </a:r>
            <a:fld id="{BAA79A68-64D1-4CCC-816B-FF3FB7B89AE4}" type="slidenum">
              <a:rPr lang="en-US" altLang="en-US"/>
              <a:pPr/>
              <a:t>‹#›</a:t>
            </a:fld>
            <a:endParaRPr lang="en-US" altLang="en-US" dirty="0"/>
          </a:p>
        </p:txBody>
      </p:sp>
      <p:sp>
        <p:nvSpPr>
          <p:cNvPr id="6" name="Rectangle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25935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4" name="Rectangle 6"/>
          <p:cNvSpPr>
            <a:spLocks noGrp="1" noChangeArrowheads="1"/>
          </p:cNvSpPr>
          <p:nvPr>
            <p:ph type="sldNum" sz="quarter" idx="12"/>
          </p:nvPr>
        </p:nvSpPr>
        <p:spPr/>
        <p:txBody>
          <a:bodyPr/>
          <a:lstStyle>
            <a:lvl1pPr>
              <a:defRPr/>
            </a:lvl1pPr>
          </a:lstStyle>
          <a:p>
            <a:r>
              <a:rPr lang="en-US" altLang="en-US" dirty="0"/>
              <a:t>Slide </a:t>
            </a:r>
            <a:fld id="{CF617D86-5CEF-4A7A-8BBC-1BE5E3A2734F}" type="slidenum">
              <a:rPr lang="en-US" altLang="en-US"/>
              <a:pPr/>
              <a:t>‹#›</a:t>
            </a:fld>
            <a:endParaRPr lang="en-US" altLang="en-US" dirty="0"/>
          </a:p>
        </p:txBody>
      </p:sp>
      <p:sp>
        <p:nvSpPr>
          <p:cNvPr id="5" name="Date Placeholder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85331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dirty="0"/>
              <a:t>July 2013</a:t>
            </a:r>
          </a:p>
        </p:txBody>
      </p:sp>
      <p:sp>
        <p:nvSpPr>
          <p:cNvPr id="6"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7" name="Rectangle 6"/>
          <p:cNvSpPr>
            <a:spLocks noGrp="1" noChangeArrowheads="1"/>
          </p:cNvSpPr>
          <p:nvPr>
            <p:ph type="sldNum" sz="quarter" idx="12"/>
          </p:nvPr>
        </p:nvSpPr>
        <p:spPr/>
        <p:txBody>
          <a:bodyPr/>
          <a:lstStyle>
            <a:lvl1pPr>
              <a:defRPr/>
            </a:lvl1pPr>
          </a:lstStyle>
          <a:p>
            <a:r>
              <a:rPr lang="en-US" altLang="en-US" dirty="0"/>
              <a:t>Slide </a:t>
            </a:r>
            <a:fld id="{CC8753CA-BECE-40D1-BB6F-2F442C98DD04}" type="slidenum">
              <a:rPr lang="en-US" altLang="en-US"/>
              <a:pPr/>
              <a:t>‹#›</a:t>
            </a:fld>
            <a:endParaRPr lang="en-US" altLang="en-US" dirty="0"/>
          </a:p>
        </p:txBody>
      </p:sp>
    </p:spTree>
    <p:extLst>
      <p:ext uri="{BB962C8B-B14F-4D97-AF65-F5344CB8AC3E}">
        <p14:creationId xmlns:p14="http://schemas.microsoft.com/office/powerpoint/2010/main" val="318045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dirty="0"/>
              <a:t>July 2013</a:t>
            </a:r>
          </a:p>
        </p:txBody>
      </p:sp>
      <p:sp>
        <p:nvSpPr>
          <p:cNvPr id="6"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7" name="Rectangle 6"/>
          <p:cNvSpPr>
            <a:spLocks noGrp="1" noChangeArrowheads="1"/>
          </p:cNvSpPr>
          <p:nvPr>
            <p:ph type="sldNum" sz="quarter" idx="12"/>
          </p:nvPr>
        </p:nvSpPr>
        <p:spPr/>
        <p:txBody>
          <a:bodyPr/>
          <a:lstStyle>
            <a:lvl1pPr>
              <a:defRPr/>
            </a:lvl1pPr>
          </a:lstStyle>
          <a:p>
            <a:r>
              <a:rPr lang="en-US" altLang="en-US" dirty="0"/>
              <a:t>Slide </a:t>
            </a:r>
            <a:fld id="{5C5EEBB6-A40D-4F9D-A461-8A01C53D589C}" type="slidenum">
              <a:rPr lang="en-US" altLang="en-US"/>
              <a:pPr/>
              <a:t>‹#›</a:t>
            </a:fld>
            <a:endParaRPr lang="en-US" altLang="en-US" dirty="0"/>
          </a:p>
        </p:txBody>
      </p:sp>
    </p:spTree>
    <p:extLst>
      <p:ext uri="{BB962C8B-B14F-4D97-AF65-F5344CB8AC3E}">
        <p14:creationId xmlns:p14="http://schemas.microsoft.com/office/powerpoint/2010/main" val="279140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
        <p:nvSpPr>
          <p:cNvPr id="1029" name="Rectangle 5"/>
          <p:cNvSpPr>
            <a:spLocks noGrp="1" noChangeArrowheads="1"/>
          </p:cNvSpPr>
          <p:nvPr>
            <p:ph type="ftr" sz="quarter" idx="3"/>
          </p:nvPr>
        </p:nvSpPr>
        <p:spPr bwMode="auto">
          <a:xfrm>
            <a:off x="5791200" y="6475413"/>
            <a:ext cx="27527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mn-ea"/>
                <a:cs typeface="+mn-cs"/>
              </a:defRPr>
            </a:lvl1pPr>
          </a:lstStyle>
          <a:p>
            <a:pPr>
              <a:defRPr/>
            </a:pPr>
            <a:r>
              <a:rPr lang="en-US" dirty="0"/>
              <a:t>Alecsander Eitan (Qualcomm)</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r>
              <a:rPr lang="en-US" altLang="en-US" dirty="0"/>
              <a:t>Slide </a:t>
            </a:r>
            <a:fld id="{6F1F6262-6948-42CD-BF7B-D2CB9D8BADE4}" type="slidenum">
              <a:rPr lang="en-US" altLang="en-US"/>
              <a:pPr/>
              <a:t>‹#›</a:t>
            </a:fld>
            <a:endParaRPr lang="en-US" altLang="en-US" dirty="0"/>
          </a:p>
        </p:txBody>
      </p:sp>
      <p:sp>
        <p:nvSpPr>
          <p:cNvPr id="1031" name="Rectangle 7"/>
          <p:cNvSpPr>
            <a:spLocks noChangeArrowheads="1"/>
          </p:cNvSpPr>
          <p:nvPr/>
        </p:nvSpPr>
        <p:spPr bwMode="auto">
          <a:xfrm>
            <a:off x="4546808" y="332601"/>
            <a:ext cx="3911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457200" eaLnBrk="0" hangingPunct="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r>
              <a:rPr lang="en-US" altLang="en-US" sz="1800" b="1" dirty="0"/>
              <a:t>doc.: IEEE 802.11-18/1647-00-00ay</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6135" r:id="rId1"/>
    <p:sldLayoutId id="2147486136" r:id="rId2"/>
    <p:sldLayoutId id="2147486137" r:id="rId3"/>
    <p:sldLayoutId id="2147486138" r:id="rId4"/>
    <p:sldLayoutId id="2147486139" r:id="rId5"/>
    <p:sldLayoutId id="2147486140" r:id="rId6"/>
    <p:sldLayoutId id="2147486141" r:id="rId7"/>
    <p:sldLayoutId id="2147486142" r:id="rId8"/>
    <p:sldLayoutId id="2147486143" r:id="rId9"/>
    <p:sldLayoutId id="2147486144" r:id="rId10"/>
    <p:sldLayoutId id="2147486145" r:id="rId11"/>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53ABCD13-380B-4CB5-B9B1-96CEC68A8A42}" type="slidenum">
              <a:rPr lang="en-US" altLang="en-US" sz="1200" b="0" smtClean="0"/>
              <a:pPr>
                <a:spcBef>
                  <a:spcPct val="0"/>
                </a:spcBef>
                <a:buFontTx/>
                <a:buNone/>
              </a:pPr>
              <a:t>1</a:t>
            </a:fld>
            <a:endParaRPr lang="en-US" altLang="en-US" sz="1200" b="0" dirty="0"/>
          </a:p>
        </p:txBody>
      </p:sp>
      <p:sp>
        <p:nvSpPr>
          <p:cNvPr id="13317" name="Rectangle 2"/>
          <p:cNvSpPr>
            <a:spLocks noGrp="1" noChangeArrowheads="1"/>
          </p:cNvSpPr>
          <p:nvPr>
            <p:ph type="title"/>
          </p:nvPr>
        </p:nvSpPr>
        <p:spPr>
          <a:xfrm>
            <a:off x="685800" y="609600"/>
            <a:ext cx="7772400" cy="1066800"/>
          </a:xfrm>
        </p:spPr>
        <p:txBody>
          <a:bodyPr/>
          <a:lstStyle/>
          <a:p>
            <a:r>
              <a:rPr lang="en-US" altLang="en-US" dirty="0"/>
              <a:t>CCI support of TDD stations</a:t>
            </a:r>
          </a:p>
        </p:txBody>
      </p:sp>
      <p:sp>
        <p:nvSpPr>
          <p:cNvPr id="13318" name="Rectangle 6"/>
          <p:cNvSpPr>
            <a:spLocks noGrp="1" noChangeArrowheads="1"/>
          </p:cNvSpPr>
          <p:nvPr>
            <p:ph type="body" idx="1"/>
          </p:nvPr>
        </p:nvSpPr>
        <p:spPr>
          <a:xfrm>
            <a:off x="685800" y="1524000"/>
            <a:ext cx="7772400" cy="381000"/>
          </a:xfrm>
        </p:spPr>
        <p:txBody>
          <a:bodyPr/>
          <a:lstStyle/>
          <a:p>
            <a:pPr algn="ctr">
              <a:buFontTx/>
              <a:buNone/>
            </a:pPr>
            <a:r>
              <a:rPr lang="en-US" altLang="en-US" sz="2000" dirty="0"/>
              <a:t>Date:</a:t>
            </a:r>
            <a:r>
              <a:rPr lang="en-US" altLang="en-US" sz="2000" b="0" dirty="0"/>
              <a:t> 2018-September-12</a:t>
            </a:r>
          </a:p>
        </p:txBody>
      </p:sp>
      <p:sp>
        <p:nvSpPr>
          <p:cNvPr id="13320"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dirty="0"/>
              <a:t> Authors:</a:t>
            </a:r>
            <a:endParaRPr lang="en-US" altLang="en-US" sz="2000" b="0" dirty="0"/>
          </a:p>
        </p:txBody>
      </p:sp>
      <p:graphicFrame>
        <p:nvGraphicFramePr>
          <p:cNvPr id="2" name="Table 1"/>
          <p:cNvGraphicFramePr>
            <a:graphicFrameLocks noGrp="1"/>
          </p:cNvGraphicFramePr>
          <p:nvPr>
            <p:extLst>
              <p:ext uri="{D42A27DB-BD31-4B8C-83A1-F6EECF244321}">
                <p14:modId xmlns:p14="http://schemas.microsoft.com/office/powerpoint/2010/main" val="1910599304"/>
              </p:ext>
            </p:extLst>
          </p:nvPr>
        </p:nvGraphicFramePr>
        <p:xfrm>
          <a:off x="381001" y="2707640"/>
          <a:ext cx="8107681" cy="1483360"/>
        </p:xfrm>
        <a:graphic>
          <a:graphicData uri="http://schemas.openxmlformats.org/drawingml/2006/table">
            <a:tbl>
              <a:tblPr>
                <a:tableStyleId>{5940675A-B579-460E-94D1-54222C63F5DA}</a:tableStyleId>
              </a:tblPr>
              <a:tblGrid>
                <a:gridCol w="163068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951286">
                  <a:extLst>
                    <a:ext uri="{9D8B030D-6E8A-4147-A177-3AD203B41FA5}">
                      <a16:colId xmlns:a16="http://schemas.microsoft.com/office/drawing/2014/main" val="20002"/>
                    </a:ext>
                  </a:extLst>
                </a:gridCol>
                <a:gridCol w="840208">
                  <a:extLst>
                    <a:ext uri="{9D8B030D-6E8A-4147-A177-3AD203B41FA5}">
                      <a16:colId xmlns:a16="http://schemas.microsoft.com/office/drawing/2014/main" val="20003"/>
                    </a:ext>
                  </a:extLst>
                </a:gridCol>
                <a:gridCol w="2856707">
                  <a:extLst>
                    <a:ext uri="{9D8B030D-6E8A-4147-A177-3AD203B41FA5}">
                      <a16:colId xmlns:a16="http://schemas.microsoft.com/office/drawing/2014/main" val="20004"/>
                    </a:ext>
                  </a:extLst>
                </a:gridCol>
              </a:tblGrid>
              <a:tr h="370840">
                <a:tc>
                  <a:txBody>
                    <a:bodyPr/>
                    <a:lstStyle/>
                    <a:p>
                      <a:r>
                        <a:rPr lang="en-US" sz="1600" dirty="0"/>
                        <a:t>Name</a:t>
                      </a:r>
                    </a:p>
                  </a:txBody>
                  <a:tcPr/>
                </a:tc>
                <a:tc>
                  <a:txBody>
                    <a:bodyPr/>
                    <a:lstStyle/>
                    <a:p>
                      <a:r>
                        <a:rPr lang="en-US" sz="1600" dirty="0"/>
                        <a:t>Company</a:t>
                      </a:r>
                    </a:p>
                  </a:txBody>
                  <a:tcPr/>
                </a:tc>
                <a:tc>
                  <a:txBody>
                    <a:bodyPr/>
                    <a:lstStyle/>
                    <a:p>
                      <a:r>
                        <a:rPr lang="en-US" sz="1600" dirty="0"/>
                        <a:t>Address</a:t>
                      </a:r>
                    </a:p>
                  </a:txBody>
                  <a:tcPr/>
                </a:tc>
                <a:tc>
                  <a:txBody>
                    <a:bodyPr/>
                    <a:lstStyle/>
                    <a:p>
                      <a:r>
                        <a:rPr lang="en-US" sz="1600" dirty="0"/>
                        <a:t>Phone</a:t>
                      </a:r>
                    </a:p>
                  </a:txBody>
                  <a:tcPr/>
                </a:tc>
                <a:tc>
                  <a:txBody>
                    <a:bodyPr/>
                    <a:lstStyle/>
                    <a:p>
                      <a:r>
                        <a:rPr lang="en-US" sz="1600" dirty="0"/>
                        <a:t>Email</a:t>
                      </a:r>
                    </a:p>
                  </a:txBody>
                  <a:tcPr/>
                </a:tc>
                <a:extLst>
                  <a:ext uri="{0D108BD9-81ED-4DB2-BD59-A6C34878D82A}">
                    <a16:rowId xmlns:a16="http://schemas.microsoft.com/office/drawing/2014/main" val="10000"/>
                  </a:ext>
                </a:extLst>
              </a:tr>
              <a:tr h="370840">
                <a:tc>
                  <a:txBody>
                    <a:bodyPr/>
                    <a:lstStyle/>
                    <a:p>
                      <a:r>
                        <a:rPr lang="en-US" sz="1600" dirty="0"/>
                        <a:t>Alecsander Eitan</a:t>
                      </a:r>
                    </a:p>
                  </a:txBody>
                  <a:tcPr/>
                </a:tc>
                <a:tc>
                  <a:txBody>
                    <a:bodyPr/>
                    <a:lstStyle/>
                    <a:p>
                      <a:r>
                        <a:rPr lang="en-US" sz="1600" dirty="0"/>
                        <a:t>Qualcomm</a:t>
                      </a:r>
                    </a:p>
                  </a:txBody>
                  <a:tcPr/>
                </a:tc>
                <a:tc>
                  <a:txBody>
                    <a:bodyPr/>
                    <a:lstStyle/>
                    <a:p>
                      <a:endParaRPr lang="en-US" sz="1600" dirty="0"/>
                    </a:p>
                  </a:txBody>
                  <a:tcPr/>
                </a:tc>
                <a:tc>
                  <a:txBody>
                    <a:bodyPr/>
                    <a:lstStyle/>
                    <a:p>
                      <a:endParaRPr lang="en-US" sz="1600" dirty="0"/>
                    </a:p>
                  </a:txBody>
                  <a:tcPr/>
                </a:tc>
                <a:tc>
                  <a:txBody>
                    <a:bodyPr/>
                    <a:lstStyle/>
                    <a:p>
                      <a:r>
                        <a:rPr lang="en-US" sz="1600" dirty="0"/>
                        <a:t>eitana@qti.qualcomm.com</a:t>
                      </a:r>
                    </a:p>
                  </a:txBody>
                  <a:tcPr/>
                </a:tc>
                <a:extLst>
                  <a:ext uri="{0D108BD9-81ED-4DB2-BD59-A6C34878D82A}">
                    <a16:rowId xmlns:a16="http://schemas.microsoft.com/office/drawing/2014/main" val="10001"/>
                  </a:ext>
                </a:extLst>
              </a:tr>
              <a:tr h="370840">
                <a:tc>
                  <a:txBody>
                    <a:bodyPr/>
                    <a:lstStyle/>
                    <a:p>
                      <a:r>
                        <a:rPr lang="en-US" sz="1600" dirty="0"/>
                        <a:t>Assaf Kasher</a:t>
                      </a:r>
                    </a:p>
                  </a:txBody>
                  <a:tcPr/>
                </a:tc>
                <a:tc>
                  <a:txBody>
                    <a:bodyPr/>
                    <a:lstStyle/>
                    <a:p>
                      <a:r>
                        <a:rPr lang="en-US" sz="1600" dirty="0"/>
                        <a:t>Qualcomm</a:t>
                      </a:r>
                    </a:p>
                  </a:txBody>
                  <a:tcPr/>
                </a:tc>
                <a:tc>
                  <a:txBody>
                    <a:bodyPr/>
                    <a:lstStyle/>
                    <a:p>
                      <a:endParaRPr lang="en-US" sz="1600" dirty="0"/>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akasher@qti.qualcomm.com</a:t>
                      </a:r>
                    </a:p>
                  </a:txBody>
                  <a:tcPr/>
                </a:tc>
                <a:extLst>
                  <a:ext uri="{0D108BD9-81ED-4DB2-BD59-A6C34878D82A}">
                    <a16:rowId xmlns:a16="http://schemas.microsoft.com/office/drawing/2014/main" val="10002"/>
                  </a:ext>
                </a:extLst>
              </a:tr>
              <a:tr h="370840">
                <a:tc>
                  <a:txBody>
                    <a:bodyPr/>
                    <a:lstStyle/>
                    <a:p>
                      <a:r>
                        <a:rPr lang="en-US" sz="1600" dirty="0"/>
                        <a:t>Solomon Trainin</a:t>
                      </a:r>
                    </a:p>
                  </a:txBody>
                  <a:tcPr/>
                </a:tc>
                <a:tc>
                  <a:txBody>
                    <a:bodyPr/>
                    <a:lstStyle/>
                    <a:p>
                      <a:r>
                        <a:rPr lang="en-US" sz="1600" dirty="0"/>
                        <a:t>Qualcomm</a:t>
                      </a:r>
                    </a:p>
                  </a:txBody>
                  <a:tcPr/>
                </a:tc>
                <a:tc>
                  <a:txBody>
                    <a:bodyPr/>
                    <a:lstStyle/>
                    <a:p>
                      <a:endParaRPr lang="en-US" sz="1600" dirty="0"/>
                    </a:p>
                  </a:txBody>
                  <a:tcPr/>
                </a:tc>
                <a:tc>
                  <a:txBody>
                    <a:bodyPr/>
                    <a:lstStyle/>
                    <a:p>
                      <a:endParaRPr lang="en-US" sz="1600" dirty="0"/>
                    </a:p>
                  </a:txBody>
                  <a:tcPr/>
                </a:tc>
                <a:tc>
                  <a:txBody>
                    <a:bodyPr/>
                    <a:lstStyle/>
                    <a:p>
                      <a:r>
                        <a:rPr lang="en-US" sz="1600" dirty="0"/>
                        <a:t>strainin@qti.qualcomm.com</a:t>
                      </a:r>
                    </a:p>
                  </a:txBody>
                  <a:tcPr/>
                </a:tc>
                <a:extLst>
                  <a:ext uri="{0D108BD9-81ED-4DB2-BD59-A6C34878D82A}">
                    <a16:rowId xmlns:a16="http://schemas.microsoft.com/office/drawing/2014/main" val="10003"/>
                  </a:ext>
                </a:extLst>
              </a:tr>
            </a:tbl>
          </a:graphicData>
        </a:graphic>
      </p:graphicFrame>
      <p:sp>
        <p:nvSpPr>
          <p:cNvPr id="10"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
        <p:nvSpPr>
          <p:cNvPr id="17" name="Footer Placeholder 3"/>
          <p:cNvSpPr>
            <a:spLocks noGrp="1"/>
          </p:cNvSpPr>
          <p:nvPr>
            <p:ph type="ftr" sz="quarter" idx="11"/>
          </p:nvPr>
        </p:nvSpPr>
        <p:spPr>
          <a:xfrm>
            <a:off x="5791200" y="6475413"/>
            <a:ext cx="2752725" cy="184666"/>
          </a:xfrm>
        </p:spPr>
        <p:txBody>
          <a:bodyPr/>
          <a:lstStyle/>
          <a:p>
            <a:pPr>
              <a:defRPr/>
            </a:pPr>
            <a:r>
              <a:rPr lang="en-US" dirty="0"/>
              <a:t>Alecsander Eitan (Qualcomm)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Proposed text for CCI resilience text</a:t>
            </a:r>
          </a:p>
        </p:txBody>
      </p:sp>
      <p:sp>
        <p:nvSpPr>
          <p:cNvPr id="3" name="Content Placeholder 2"/>
          <p:cNvSpPr>
            <a:spLocks noGrp="1"/>
          </p:cNvSpPr>
          <p:nvPr>
            <p:ph idx="1"/>
          </p:nvPr>
        </p:nvSpPr>
        <p:spPr>
          <a:xfrm>
            <a:off x="685800" y="1600200"/>
            <a:ext cx="7924800" cy="4800600"/>
          </a:xfrm>
        </p:spPr>
        <p:txBody>
          <a:bodyPr/>
          <a:lstStyle/>
          <a:p>
            <a:pPr marL="0" lvl="0" indent="0">
              <a:buNone/>
            </a:pPr>
            <a:r>
              <a:rPr lang="en-US" sz="2000" u="sng" dirty="0"/>
              <a:t>Co-Channel Interference (CCI) Resilience:</a:t>
            </a:r>
          </a:p>
          <a:p>
            <a:pPr marL="0" lvl="0" indent="0">
              <a:buNone/>
            </a:pPr>
            <a:r>
              <a:rPr lang="en-US" sz="1800" b="0" i="1" dirty="0"/>
              <a:t>In the presence of DMG CCI, a DMG STA operating in a TDD SP should decode a PPDU that contains at least one MPDU with RA field set to the MAC address of the STA at least under the following conditions:</a:t>
            </a:r>
          </a:p>
          <a:p>
            <a:r>
              <a:rPr lang="en-US" sz="1800" b="0" i="1" dirty="0"/>
              <a:t>The RCPI of the PPDU is at least 3dB above actual receiver sensitivity; and </a:t>
            </a:r>
          </a:p>
          <a:p>
            <a:r>
              <a:rPr lang="en-US" sz="1800" b="0" i="1" dirty="0"/>
              <a:t>The RCPI of the CCI is 6dB or less than the RCPI of the PPDU; and </a:t>
            </a:r>
          </a:p>
          <a:p>
            <a:r>
              <a:rPr lang="en-US" sz="1800" b="0" i="1" dirty="0"/>
              <a:t>The PPDU has sufficient SINR to be decodable.</a:t>
            </a:r>
          </a:p>
          <a:p>
            <a:endParaRPr lang="en-US" sz="1800" b="0" i="1" dirty="0"/>
          </a:p>
          <a:p>
            <a:endParaRPr lang="en-US" sz="1800" b="0" i="1" dirty="0"/>
          </a:p>
          <a:p>
            <a:endParaRPr lang="en-US" sz="1800" b="0" i="1" dirty="0"/>
          </a:p>
          <a:p>
            <a:endParaRPr lang="en-US" sz="1800" b="0" i="1" dirty="0"/>
          </a:p>
          <a:p>
            <a:pPr marL="0" indent="0">
              <a:buNone/>
            </a:pPr>
            <a:r>
              <a:rPr lang="en-US" sz="1800" b="0" dirty="0"/>
              <a:t>(same text as presented in 11-18-0932-01-00)</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10</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84893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Conclusion</a:t>
            </a:r>
          </a:p>
        </p:txBody>
      </p:sp>
      <p:sp>
        <p:nvSpPr>
          <p:cNvPr id="3" name="Content Placeholder 2"/>
          <p:cNvSpPr>
            <a:spLocks noGrp="1"/>
          </p:cNvSpPr>
          <p:nvPr>
            <p:ph idx="1"/>
          </p:nvPr>
        </p:nvSpPr>
        <p:spPr>
          <a:xfrm>
            <a:off x="457200" y="1447800"/>
            <a:ext cx="8382000" cy="4953000"/>
          </a:xfrm>
        </p:spPr>
        <p:txBody>
          <a:bodyPr/>
          <a:lstStyle/>
          <a:p>
            <a:pPr>
              <a:buFont typeface="Arial" panose="020B0604020202020204" pitchFamily="34" charset="0"/>
              <a:buChar char="•"/>
            </a:pPr>
            <a:r>
              <a:rPr lang="en-US" sz="2000" b="0" dirty="0"/>
              <a:t>TDD systems operate in schedule mode, over a common channel and are required to operate with low FER/PER and low latency. TDD systems operate multiple links reusing the frequency and time slots, hence it can be expected that receivers will sense interference from other nodes in the TDD network. The above's sum to a requirement to the receiver to be able to operate in the presence of CCI. The receiver is expected to include methods to be resilient to CCI (unwanted frame received before the wanted frame)</a:t>
            </a:r>
          </a:p>
          <a:p>
            <a:pPr lvl="0">
              <a:buFont typeface="Arial" panose="020B0604020202020204" pitchFamily="34" charset="0"/>
              <a:buChar char="•"/>
            </a:pPr>
            <a:r>
              <a:rPr lang="en-US" sz="2000" b="0" dirty="0"/>
              <a:t>Unwanted frame may precede the wanted frame at TDD slot start by up-to “Guard Time”, with a power up-to </a:t>
            </a:r>
            <a:r>
              <a:rPr lang="en-US" sz="2000" b="0" dirty="0" err="1"/>
              <a:t>XdB</a:t>
            </a:r>
            <a:r>
              <a:rPr lang="en-US" sz="2000" b="0" dirty="0"/>
              <a:t> below the wanted frame power.</a:t>
            </a:r>
            <a:br>
              <a:rPr lang="en-US" sz="2000" b="0" dirty="0"/>
            </a:br>
            <a:r>
              <a:rPr lang="en-US" sz="2000" b="0" dirty="0"/>
              <a:t>(</a:t>
            </a:r>
            <a:r>
              <a:rPr lang="en-US" sz="2000" b="0" dirty="0" err="1"/>
              <a:t>XdB</a:t>
            </a:r>
            <a:r>
              <a:rPr lang="en-US" sz="2000" b="0" dirty="0"/>
              <a:t> value depends on and impacted by the TDD system deployment and configuration; reasonable value can be as low as 6dB)</a:t>
            </a:r>
          </a:p>
          <a:p>
            <a:pPr lvl="0">
              <a:buFont typeface="Arial" panose="020B0604020202020204" pitchFamily="34" charset="0"/>
              <a:buChar char="•"/>
            </a:pPr>
            <a:r>
              <a:rPr lang="en-US" sz="2000" b="0" dirty="0"/>
              <a:t>CCI during the slot, mainly cause SINR degradation</a:t>
            </a:r>
          </a:p>
          <a:p>
            <a:pPr lvl="0">
              <a:buFont typeface="Arial" panose="020B0604020202020204" pitchFamily="34" charset="0"/>
              <a:buChar char="•"/>
            </a:pPr>
            <a:endParaRPr lang="en-US" sz="2000" b="0" dirty="0"/>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11</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147058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85800" y="1752600"/>
            <a:ext cx="7772400" cy="4343400"/>
          </a:xfrm>
        </p:spPr>
        <p:txBody>
          <a:bodyPr/>
          <a:lstStyle/>
          <a:p>
            <a:pPr>
              <a:buFont typeface="Arial" panose="020B0604020202020204" pitchFamily="34" charset="0"/>
              <a:buChar char="•"/>
            </a:pPr>
            <a:r>
              <a:rPr lang="en-US" sz="2000" b="0" dirty="0"/>
              <a:t>TDD systems operate in schedule mode, over a common channel and are required to operate with low FER/PER and low latency. </a:t>
            </a:r>
          </a:p>
          <a:p>
            <a:pPr>
              <a:buFont typeface="Arial" panose="020B0604020202020204" pitchFamily="34" charset="0"/>
              <a:buChar char="•"/>
            </a:pPr>
            <a:r>
              <a:rPr lang="en-US" sz="2000" b="0" dirty="0"/>
              <a:t>TDD systems operate multiple links reusing the frequency and time slots, hence it can be expected that receivers will sense interference from other nodes in the TDD network.</a:t>
            </a:r>
          </a:p>
          <a:p>
            <a:pPr>
              <a:buFont typeface="Arial" panose="020B0604020202020204" pitchFamily="34" charset="0"/>
              <a:buChar char="•"/>
            </a:pPr>
            <a:r>
              <a:rPr lang="en-US" sz="2000" b="0" dirty="0"/>
              <a:t>The above's sum to a requirement to the receiver to be able to operate in the presence of CCI without loosing packets.</a:t>
            </a:r>
          </a:p>
          <a:p>
            <a:pPr>
              <a:buFont typeface="Arial" panose="020B0604020202020204" pitchFamily="34" charset="0"/>
              <a:buChar char="•"/>
            </a:pPr>
            <a:r>
              <a:rPr lang="en-US" sz="2000" b="0" dirty="0"/>
              <a:t>This presentation provides analysis of the problem.</a:t>
            </a:r>
          </a:p>
          <a:p>
            <a:pPr>
              <a:buFont typeface="Arial" panose="020B0604020202020204" pitchFamily="34" charset="0"/>
              <a:buChar char="•"/>
            </a:pPr>
            <a:r>
              <a:rPr lang="en-US" sz="2000" b="0" dirty="0"/>
              <a:t>This topic was presented in 18/0164r01 (Interference mitigation in distribution networks)</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2</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249799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TDD systems</a:t>
            </a:r>
          </a:p>
        </p:txBody>
      </p:sp>
      <p:sp>
        <p:nvSpPr>
          <p:cNvPr id="3" name="Content Placeholder 2"/>
          <p:cNvSpPr>
            <a:spLocks noGrp="1"/>
          </p:cNvSpPr>
          <p:nvPr>
            <p:ph idx="1"/>
          </p:nvPr>
        </p:nvSpPr>
        <p:spPr>
          <a:xfrm>
            <a:off x="457200" y="1447800"/>
            <a:ext cx="8382000" cy="4953000"/>
          </a:xfrm>
        </p:spPr>
        <p:txBody>
          <a:bodyPr/>
          <a:lstStyle/>
          <a:p>
            <a:pPr lvl="0">
              <a:buFont typeface="Arial" panose="020B0604020202020204" pitchFamily="34" charset="0"/>
              <a:buChar char="•"/>
            </a:pPr>
            <a:r>
              <a:rPr lang="en-US" sz="2000" b="0" dirty="0"/>
              <a:t>TDD systems operate within allocated slots in a unidirectional communication within each slot.</a:t>
            </a:r>
          </a:p>
          <a:p>
            <a:pPr lvl="0">
              <a:buFont typeface="Arial" panose="020B0604020202020204" pitchFamily="34" charset="0"/>
              <a:buChar char="•"/>
            </a:pPr>
            <a:r>
              <a:rPr lang="en-US" sz="2000" b="0" dirty="0"/>
              <a:t>The slots are synchronized by a common time reference (usually GPS) to 1usec tolerance.</a:t>
            </a:r>
          </a:p>
          <a:p>
            <a:pPr lvl="0">
              <a:buFont typeface="Arial" panose="020B0604020202020204" pitchFamily="34" charset="0"/>
              <a:buChar char="•"/>
            </a:pPr>
            <a:r>
              <a:rPr lang="en-US" sz="2000" b="0" dirty="0"/>
              <a:t>TDD systems reuse the medium with network planning to reduce the CCI.</a:t>
            </a:r>
          </a:p>
          <a:p>
            <a:pPr lvl="1">
              <a:buFont typeface="Arial" panose="020B0604020202020204" pitchFamily="34" charset="0"/>
              <a:buChar char="•"/>
            </a:pPr>
            <a:r>
              <a:rPr lang="en-US" dirty="0"/>
              <a:t>CCI is avoided by spatial reuse and synchronization of spatially interfering link</a:t>
            </a:r>
          </a:p>
          <a:p>
            <a:pPr lvl="0">
              <a:buFont typeface="Arial" panose="020B0604020202020204" pitchFamily="34" charset="0"/>
              <a:buChar char="•"/>
            </a:pPr>
            <a:r>
              <a:rPr lang="en-US" sz="2000" b="0" dirty="0"/>
              <a:t>TDD systems do not use LBT, ED nor NAV</a:t>
            </a:r>
          </a:p>
          <a:p>
            <a:pPr lvl="0">
              <a:buFont typeface="Arial" panose="020B0604020202020204" pitchFamily="34" charset="0"/>
              <a:buChar char="•"/>
            </a:pPr>
            <a:r>
              <a:rPr lang="en-US" sz="2000" b="0" dirty="0"/>
              <a:t>TDD systems are required to operate with low FER/PER and low latency.</a:t>
            </a:r>
          </a:p>
          <a:p>
            <a:pPr lvl="0">
              <a:buFont typeface="Arial" panose="020B0604020202020204" pitchFamily="34" charset="0"/>
              <a:buChar char="•"/>
            </a:pPr>
            <a:r>
              <a:rPr lang="en-US" sz="2000" b="0" dirty="0"/>
              <a:t>In each slot(s) transmission is unidirectional, where frames are separated by RIFS or RIFS-SIFS. (RIFS can be 1.0-1.5used, SIFS up to 3.5usec)</a:t>
            </a:r>
          </a:p>
          <a:p>
            <a:pPr lvl="0">
              <a:buFont typeface="Arial" panose="020B0604020202020204" pitchFamily="34" charset="0"/>
              <a:buChar char="•"/>
            </a:pPr>
            <a:r>
              <a:rPr lang="en-US" sz="2000" b="0" dirty="0"/>
              <a:t>TDD-SSW spacing is SBIFS (1usec)</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3</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118710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a:t>CCI – issue description</a:t>
            </a:r>
          </a:p>
        </p:txBody>
      </p:sp>
      <p:sp>
        <p:nvSpPr>
          <p:cNvPr id="3" name="Content Placeholder 2"/>
          <p:cNvSpPr>
            <a:spLocks noGrp="1"/>
          </p:cNvSpPr>
          <p:nvPr>
            <p:ph idx="1"/>
          </p:nvPr>
        </p:nvSpPr>
        <p:spPr>
          <a:xfrm>
            <a:off x="457200" y="1217613"/>
            <a:ext cx="8382000" cy="5183187"/>
          </a:xfrm>
        </p:spPr>
        <p:txBody>
          <a:bodyPr/>
          <a:lstStyle/>
          <a:p>
            <a:pPr lvl="0">
              <a:buFont typeface="Arial" panose="020B0604020202020204" pitchFamily="34" charset="0"/>
              <a:buChar char="•"/>
            </a:pPr>
            <a:r>
              <a:rPr lang="en-US" sz="2000" b="0" dirty="0"/>
              <a:t>CCI (Co-Channel Interference) is the situation where a receiver is subject to one or more signals additional to the wanted signal, which overlap in time and frequency (to the wanted signal).</a:t>
            </a:r>
          </a:p>
          <a:p>
            <a:pPr lvl="0">
              <a:buFont typeface="Arial" panose="020B0604020202020204" pitchFamily="34" charset="0"/>
              <a:buChar char="•"/>
            </a:pPr>
            <a:r>
              <a:rPr lang="en-US" sz="2000" b="0" dirty="0"/>
              <a:t>The CCI is much more challenging when the interferer signal is a signal of a type which needs to be decoded by the receiver</a:t>
            </a:r>
          </a:p>
          <a:p>
            <a:pPr lvl="0">
              <a:buFont typeface="Arial" panose="020B0604020202020204" pitchFamily="34" charset="0"/>
              <a:buChar char="•"/>
            </a:pPr>
            <a:r>
              <a:rPr lang="en-US" sz="2000" b="0" dirty="0"/>
              <a:t>The CCI level during detection should </a:t>
            </a:r>
            <a:br>
              <a:rPr lang="en-US" sz="2000" b="0" dirty="0"/>
            </a:br>
            <a:r>
              <a:rPr lang="en-US" sz="2000" b="0" dirty="0"/>
              <a:t>be low since same SINR</a:t>
            </a:r>
            <a:br>
              <a:rPr lang="en-US" sz="2000" b="0" dirty="0"/>
            </a:br>
            <a:r>
              <a:rPr lang="en-US" sz="2000" b="0" dirty="0"/>
              <a:t>ratio applies to the payload reception thus </a:t>
            </a:r>
            <a:br>
              <a:rPr lang="en-US" sz="2000" b="0" dirty="0"/>
            </a:br>
            <a:r>
              <a:rPr lang="en-US" sz="2000" b="0" dirty="0"/>
              <a:t>limiting the throughput.</a:t>
            </a:r>
            <a:br>
              <a:rPr lang="en-US" sz="2000" b="0" dirty="0"/>
            </a:br>
            <a:r>
              <a:rPr lang="en-US" sz="1200" b="0" dirty="0"/>
              <a:t>(If interferer is stronger than packet, signal will not be received)</a:t>
            </a:r>
          </a:p>
          <a:p>
            <a:pPr lvl="0">
              <a:buFont typeface="Arial" panose="020B0604020202020204" pitchFamily="34" charset="0"/>
              <a:buChar char="•"/>
            </a:pPr>
            <a:r>
              <a:rPr lang="en-US" sz="2000" b="0" dirty="0"/>
              <a:t>For DNs placed at </a:t>
            </a:r>
            <a:r>
              <a:rPr lang="en-US" sz="2000" b="0" dirty="0" err="1"/>
              <a:t>equi</a:t>
            </a:r>
            <a:r>
              <a:rPr lang="en-US" sz="2000" b="0" dirty="0">
                <a:solidFill>
                  <a:srgbClr val="FF0000"/>
                </a:solidFill>
              </a:rPr>
              <a:t>-</a:t>
            </a:r>
            <a:r>
              <a:rPr lang="en-US" sz="2000" b="0" dirty="0"/>
              <a:t>spaced intervals</a:t>
            </a:r>
            <a:br>
              <a:rPr lang="en-US" sz="2000" b="0" dirty="0"/>
            </a:br>
            <a:r>
              <a:rPr lang="en-US" sz="2000" b="0" dirty="0"/>
              <a:t>the expected CCI is 9.5dB below the </a:t>
            </a:r>
            <a:br>
              <a:rPr lang="en-US" sz="2000" b="0" dirty="0"/>
            </a:br>
            <a:r>
              <a:rPr lang="en-US" sz="2000" b="0" dirty="0"/>
              <a:t>desired signal.</a:t>
            </a:r>
            <a:endParaRPr lang="en-US" sz="1600" b="0" dirty="0"/>
          </a:p>
          <a:p>
            <a:pPr lvl="0">
              <a:buFont typeface="Arial" panose="020B0604020202020204" pitchFamily="34" charset="0"/>
              <a:buChar char="•"/>
            </a:pPr>
            <a:r>
              <a:rPr lang="en-US" sz="2000" b="0" dirty="0"/>
              <a:t>In 18/0164r01 CCI&gt;5dB was stated.</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4</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pic>
        <p:nvPicPr>
          <p:cNvPr id="7" name="Picture 6">
            <a:extLst>
              <a:ext uri="{FF2B5EF4-FFF2-40B4-BE49-F238E27FC236}">
                <a16:creationId xmlns:a16="http://schemas.microsoft.com/office/drawing/2014/main" id="{548256FC-00CA-4149-8AC2-52DC6DFF9013}"/>
              </a:ext>
            </a:extLst>
          </p:cNvPr>
          <p:cNvPicPr>
            <a:picLocks noChangeAspect="1"/>
          </p:cNvPicPr>
          <p:nvPr/>
        </p:nvPicPr>
        <p:blipFill rotWithShape="1">
          <a:blip r:embed="rId2"/>
          <a:srcRect r="23098"/>
          <a:stretch/>
        </p:blipFill>
        <p:spPr>
          <a:xfrm>
            <a:off x="5340744" y="2992460"/>
            <a:ext cx="3486954" cy="3408340"/>
          </a:xfrm>
          <a:prstGeom prst="rect">
            <a:avLst/>
          </a:prstGeom>
        </p:spPr>
      </p:pic>
    </p:spTree>
    <p:extLst>
      <p:ext uri="{BB962C8B-B14F-4D97-AF65-F5344CB8AC3E}">
        <p14:creationId xmlns:p14="http://schemas.microsoft.com/office/powerpoint/2010/main" val="229322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TDD Access Timing - timeline</a:t>
            </a:r>
          </a:p>
        </p:txBody>
      </p:sp>
      <p:sp>
        <p:nvSpPr>
          <p:cNvPr id="3" name="Content Placeholder 2"/>
          <p:cNvSpPr>
            <a:spLocks noGrp="1"/>
          </p:cNvSpPr>
          <p:nvPr>
            <p:ph idx="1"/>
          </p:nvPr>
        </p:nvSpPr>
        <p:spPr>
          <a:xfrm>
            <a:off x="457200" y="1447800"/>
            <a:ext cx="8086725" cy="4953000"/>
          </a:xfrm>
        </p:spPr>
        <p:txBody>
          <a:bodyPr/>
          <a:lstStyle/>
          <a:p>
            <a:pPr lvl="0">
              <a:buFont typeface="Arial" panose="020B0604020202020204" pitchFamily="34" charset="0"/>
              <a:buChar char="•"/>
            </a:pPr>
            <a:r>
              <a:rPr lang="en-US" sz="2000" b="0" dirty="0"/>
              <a:t>TDD Access Rules define the SP Guard Time as GT1, GT2 and GT3</a:t>
            </a:r>
            <a:br>
              <a:rPr lang="en-US" sz="2000" b="0" dirty="0"/>
            </a:br>
            <a:r>
              <a:rPr lang="en-US" sz="2000" b="0" dirty="0"/>
              <a:t>Defined in Draft 2.0 at 9.4.2.266 TDD Slot Structure element</a:t>
            </a:r>
          </a:p>
          <a:p>
            <a:pPr lvl="0">
              <a:buFont typeface="Arial" panose="020B0604020202020204" pitchFamily="34" charset="0"/>
              <a:buChar char="•"/>
            </a:pPr>
            <a:r>
              <a:rPr lang="en-US" sz="2000" b="0" dirty="0"/>
              <a:t>Although not specified in Draft 2.0, the </a:t>
            </a:r>
            <a:r>
              <a:rPr lang="en-US" sz="2000" b="0" dirty="0" err="1"/>
              <a:t>GTx</a:t>
            </a:r>
            <a:r>
              <a:rPr lang="en-US" sz="2000" b="0" dirty="0"/>
              <a:t> are “same” as the Guard Time defined in IEEE802.11-2016 in section “10.36.6.5 Guard time”</a:t>
            </a:r>
          </a:p>
          <a:p>
            <a:pPr lvl="0">
              <a:buFont typeface="Arial" panose="020B0604020202020204" pitchFamily="34" charset="0"/>
              <a:buChar char="•"/>
            </a:pPr>
            <a:r>
              <a:rPr lang="en-US" sz="2000" b="0" dirty="0"/>
              <a:t>The above means that the time uncertainty at the receiver (actually between transmitter and receiver) is bounded by the Guard Time.</a:t>
            </a:r>
          </a:p>
          <a:p>
            <a:pPr lvl="0">
              <a:buFont typeface="Arial" panose="020B0604020202020204" pitchFamily="34" charset="0"/>
              <a:buChar char="•"/>
            </a:pPr>
            <a:r>
              <a:rPr lang="en-US" sz="2000" b="0" dirty="0"/>
              <a:t>Since all DN and CN devices are synchronized to the same global timing and having a timing error bounded by the Guard Time, it means that the maximum reception time difference between unwanted and wanted frames is bounded by the Guard Time.</a:t>
            </a:r>
            <a:br>
              <a:rPr lang="en-US" sz="2000" b="0" dirty="0"/>
            </a:br>
            <a:r>
              <a:rPr lang="en-US" sz="2000" b="0" dirty="0"/>
              <a:t>In the case of STA operating in TDD mode this max time is defined by the </a:t>
            </a:r>
            <a:r>
              <a:rPr lang="en-US" sz="2000" b="0" dirty="0" err="1"/>
              <a:t>GTx</a:t>
            </a:r>
            <a:r>
              <a:rPr lang="en-US" sz="2000" b="0" dirty="0"/>
              <a:t> in “Slot Structure Control field”</a:t>
            </a:r>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5</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404696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a:t>CCI (</a:t>
            </a:r>
            <a:r>
              <a:rPr lang="en-US" dirty="0" err="1"/>
              <a:t>cont</a:t>
            </a:r>
            <a:r>
              <a:rPr lang="en-US" dirty="0"/>
              <a:t>)</a:t>
            </a:r>
          </a:p>
        </p:txBody>
      </p:sp>
      <p:sp>
        <p:nvSpPr>
          <p:cNvPr id="3" name="Content Placeholder 2"/>
          <p:cNvSpPr>
            <a:spLocks noGrp="1"/>
          </p:cNvSpPr>
          <p:nvPr>
            <p:ph idx="1"/>
          </p:nvPr>
        </p:nvSpPr>
        <p:spPr>
          <a:xfrm>
            <a:off x="457200" y="1217613"/>
            <a:ext cx="8382000" cy="5183187"/>
          </a:xfrm>
        </p:spPr>
        <p:txBody>
          <a:bodyPr/>
          <a:lstStyle/>
          <a:p>
            <a:pPr lvl="0">
              <a:buFont typeface="Arial" panose="020B0604020202020204" pitchFamily="34" charset="0"/>
              <a:buChar char="•"/>
            </a:pPr>
            <a:r>
              <a:rPr lang="en-US" sz="2000" b="0" dirty="0"/>
              <a:t>CCI most challenging case is when the interference arrives earlier than the wanted frame (see 18/0164r01 slide 5).</a:t>
            </a:r>
          </a:p>
          <a:p>
            <a:pPr lvl="0">
              <a:buFont typeface="Arial" panose="020B0604020202020204" pitchFamily="34" charset="0"/>
              <a:buChar char="•"/>
            </a:pPr>
            <a:r>
              <a:rPr lang="en-US" sz="2000" b="0" dirty="0"/>
              <a:t>At slot start the time difference is up to a “Guard Time”.</a:t>
            </a:r>
          </a:p>
          <a:p>
            <a:pPr lvl="0">
              <a:buFont typeface="Arial" panose="020B0604020202020204" pitchFamily="34" charset="0"/>
              <a:buChar char="•"/>
            </a:pPr>
            <a:r>
              <a:rPr lang="en-US" sz="2000" b="0" dirty="0"/>
              <a:t>Some slots are used for BF (e.g. TDD-SSW) </a:t>
            </a:r>
            <a:br>
              <a:rPr lang="en-US" sz="2000" b="0" dirty="0"/>
            </a:br>
            <a:r>
              <a:rPr lang="en-US" sz="2000" b="0" dirty="0"/>
              <a:t>where each frame may have different </a:t>
            </a:r>
            <a:br>
              <a:rPr lang="en-US" sz="2000" b="0" dirty="0"/>
            </a:br>
            <a:r>
              <a:rPr lang="en-US" sz="2000" b="0" dirty="0"/>
              <a:t>received power.</a:t>
            </a:r>
          </a:p>
          <a:p>
            <a:pPr lvl="0">
              <a:buFont typeface="Arial" panose="020B0604020202020204" pitchFamily="34" charset="0"/>
              <a:buChar char="•"/>
            </a:pPr>
            <a:r>
              <a:rPr lang="en-US" sz="2000" b="0" dirty="0"/>
              <a:t>The max </a:t>
            </a:r>
            <a:r>
              <a:rPr lang="el-GR" sz="2000" b="0" dirty="0"/>
              <a:t>Δ</a:t>
            </a:r>
            <a:r>
              <a:rPr lang="en-US" sz="2000" b="0" dirty="0"/>
              <a:t>T to be supported </a:t>
            </a:r>
            <a:br>
              <a:rPr lang="en-US" sz="2000" b="0" dirty="0"/>
            </a:br>
            <a:r>
              <a:rPr lang="en-US" sz="2000" b="0" dirty="0"/>
              <a:t>is the “Guard Time”.</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6</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pic>
        <p:nvPicPr>
          <p:cNvPr id="8" name="Picture 7">
            <a:extLst>
              <a:ext uri="{FF2B5EF4-FFF2-40B4-BE49-F238E27FC236}">
                <a16:creationId xmlns:a16="http://schemas.microsoft.com/office/drawing/2014/main" id="{462C0CF2-82C2-481C-AB22-068C1B514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407" y="3124200"/>
            <a:ext cx="4566335" cy="3048000"/>
          </a:xfrm>
          <a:prstGeom prst="rect">
            <a:avLst/>
          </a:prstGeom>
        </p:spPr>
      </p:pic>
    </p:spTree>
    <p:extLst>
      <p:ext uri="{BB962C8B-B14F-4D97-AF65-F5344CB8AC3E}">
        <p14:creationId xmlns:p14="http://schemas.microsoft.com/office/powerpoint/2010/main" val="41052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TDD CCI levels</a:t>
            </a:r>
          </a:p>
        </p:txBody>
      </p:sp>
      <p:sp>
        <p:nvSpPr>
          <p:cNvPr id="3" name="Content Placeholder 2"/>
          <p:cNvSpPr>
            <a:spLocks noGrp="1"/>
          </p:cNvSpPr>
          <p:nvPr>
            <p:ph idx="1"/>
          </p:nvPr>
        </p:nvSpPr>
        <p:spPr>
          <a:xfrm>
            <a:off x="457200" y="1447800"/>
            <a:ext cx="8229600" cy="4953000"/>
          </a:xfrm>
        </p:spPr>
        <p:txBody>
          <a:bodyPr/>
          <a:lstStyle/>
          <a:p>
            <a:pPr lvl="0">
              <a:buFont typeface="Arial" panose="020B0604020202020204" pitchFamily="34" charset="0"/>
              <a:buChar char="•"/>
            </a:pPr>
            <a:r>
              <a:rPr lang="en-US" sz="2000" b="0" dirty="0"/>
              <a:t>All TDD system are static. </a:t>
            </a:r>
          </a:p>
          <a:p>
            <a:pPr lvl="1">
              <a:buFont typeface="Arial" panose="020B0604020202020204" pitchFamily="34" charset="0"/>
              <a:buChar char="•"/>
            </a:pPr>
            <a:r>
              <a:rPr lang="en-US" b="0" dirty="0"/>
              <a:t>All DN and CN stations are fixed installations</a:t>
            </a:r>
          </a:p>
          <a:p>
            <a:pPr lvl="1">
              <a:buFont typeface="Arial" panose="020B0604020202020204" pitchFamily="34" charset="0"/>
              <a:buChar char="•"/>
            </a:pPr>
            <a:r>
              <a:rPr lang="en-US" dirty="0"/>
              <a:t>The DN-DN and DN-CN are static links</a:t>
            </a:r>
          </a:p>
          <a:p>
            <a:pPr lvl="1">
              <a:buFont typeface="Arial" panose="020B0604020202020204" pitchFamily="34" charset="0"/>
              <a:buChar char="•"/>
            </a:pPr>
            <a:r>
              <a:rPr lang="en-US" b="0" dirty="0"/>
              <a:t>Changes are rarely expected to occur (add/remove of DN/CN and rerouting)</a:t>
            </a:r>
          </a:p>
          <a:p>
            <a:pPr>
              <a:buFont typeface="Arial" panose="020B0604020202020204" pitchFamily="34" charset="0"/>
              <a:buChar char="•"/>
            </a:pPr>
            <a:r>
              <a:rPr lang="en-US" sz="2000" b="0" dirty="0"/>
              <a:t>Link (slots) allocations are expected to be quasi-static </a:t>
            </a:r>
          </a:p>
          <a:p>
            <a:pPr lvl="0">
              <a:buFont typeface="Arial" panose="020B0604020202020204" pitchFamily="34" charset="0"/>
              <a:buChar char="•"/>
            </a:pPr>
            <a:r>
              <a:rPr lang="en-US" sz="2000" b="0" dirty="0"/>
              <a:t>Given the above, any CCI is predictable (within some limits) and repetitive</a:t>
            </a:r>
          </a:p>
          <a:p>
            <a:pPr lvl="1">
              <a:buFont typeface="Arial" panose="020B0604020202020204" pitchFamily="34" charset="0"/>
              <a:buChar char="•"/>
            </a:pPr>
            <a:r>
              <a:rPr lang="en-US" dirty="0"/>
              <a:t>This means that CCI is not sporadic</a:t>
            </a:r>
            <a:endParaRPr lang="en-US" b="0" dirty="0"/>
          </a:p>
          <a:p>
            <a:pPr lvl="0">
              <a:buFont typeface="Arial" panose="020B0604020202020204" pitchFamily="34" charset="0"/>
              <a:buChar char="•"/>
            </a:pPr>
            <a:r>
              <a:rPr lang="en-US" sz="2000" b="0" dirty="0"/>
              <a:t>TDD systems and stations are based on 11ad/11ay technology which doesn’t have fast and dynamic rate adaptations.</a:t>
            </a:r>
          </a:p>
          <a:p>
            <a:pPr lvl="1">
              <a:buFont typeface="Arial" panose="020B0604020202020204" pitchFamily="34" charset="0"/>
              <a:buChar char="•"/>
            </a:pPr>
            <a:r>
              <a:rPr lang="en-US" dirty="0"/>
              <a:t>Meaning that fast changes in SINR cannot be compensated. </a:t>
            </a:r>
          </a:p>
          <a:p>
            <a:pPr lvl="1">
              <a:buFont typeface="Arial" panose="020B0604020202020204" pitchFamily="34" charset="0"/>
              <a:buChar char="•"/>
            </a:pPr>
            <a:r>
              <a:rPr lang="en-US" dirty="0"/>
              <a:t>Therefore SINR must be controlled and managed (by network planning and scheduling)</a:t>
            </a:r>
            <a:endParaRPr lang="en-US" sz="2000" b="0" dirty="0"/>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7</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91015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TDD CCI levels (</a:t>
            </a:r>
            <a:r>
              <a:rPr lang="en-US" dirty="0" err="1"/>
              <a:t>cont</a:t>
            </a:r>
            <a:r>
              <a:rPr lang="en-US" dirty="0"/>
              <a:t>)</a:t>
            </a:r>
          </a:p>
        </p:txBody>
      </p:sp>
      <p:sp>
        <p:nvSpPr>
          <p:cNvPr id="3" name="Content Placeholder 2"/>
          <p:cNvSpPr>
            <a:spLocks noGrp="1"/>
          </p:cNvSpPr>
          <p:nvPr>
            <p:ph idx="1"/>
          </p:nvPr>
        </p:nvSpPr>
        <p:spPr>
          <a:xfrm>
            <a:off x="457200" y="1447800"/>
            <a:ext cx="8229600" cy="4953000"/>
          </a:xfrm>
        </p:spPr>
        <p:txBody>
          <a:bodyPr/>
          <a:lstStyle/>
          <a:p>
            <a:pPr lvl="0">
              <a:buFont typeface="Arial" panose="020B0604020202020204" pitchFamily="34" charset="0"/>
              <a:buChar char="•"/>
            </a:pPr>
            <a:r>
              <a:rPr lang="en-US" sz="2000" b="0" dirty="0"/>
              <a:t>Given all the above means that TDD systems deployment and configuration will be managed and all links will operate with the estimated CCI level. </a:t>
            </a:r>
          </a:p>
          <a:p>
            <a:pPr lvl="0">
              <a:buFont typeface="Arial" panose="020B0604020202020204" pitchFamily="34" charset="0"/>
              <a:buChar char="•"/>
            </a:pPr>
            <a:r>
              <a:rPr lang="en-US" sz="2000" b="0" dirty="0"/>
              <a:t>No “random” nor CCI “spikes” are expected.</a:t>
            </a:r>
          </a:p>
          <a:p>
            <a:pPr>
              <a:buFont typeface="Arial" panose="020B0604020202020204" pitchFamily="34" charset="0"/>
              <a:buChar char="•"/>
            </a:pPr>
            <a:r>
              <a:rPr lang="en-US" sz="2000" b="0" dirty="0"/>
              <a:t>TDD systems are designed, deployed and tuned for high system throughput</a:t>
            </a:r>
          </a:p>
          <a:p>
            <a:pPr lvl="0">
              <a:buFont typeface="Arial" panose="020B0604020202020204" pitchFamily="34" charset="0"/>
              <a:buChar char="•"/>
            </a:pPr>
            <a:r>
              <a:rPr lang="en-US" sz="2000" b="0" dirty="0"/>
              <a:t>Hence it can be expected that TDD systems to operate at high SINR, however some links (some of DN-CN) may operate at lower SINR</a:t>
            </a:r>
          </a:p>
          <a:p>
            <a:pPr lvl="0">
              <a:buFont typeface="Arial" panose="020B0604020202020204" pitchFamily="34" charset="0"/>
              <a:buChar char="•"/>
            </a:pPr>
            <a:r>
              <a:rPr lang="en-US" sz="2000" b="0" dirty="0"/>
              <a:t>Given the DMG performance, especially the robustness of QPSK modulation, it can be expected that minimum SINR in interference limited links to be 6dB (MCS8)</a:t>
            </a:r>
          </a:p>
          <a:p>
            <a:pPr lvl="0">
              <a:buFont typeface="Arial" panose="020B0604020202020204" pitchFamily="34" charset="0"/>
              <a:buChar char="•"/>
            </a:pPr>
            <a:r>
              <a:rPr lang="en-US" sz="2000" b="0" dirty="0"/>
              <a:t>Operators will deploy and configure their system according to their specific features, and therefore expected CCI range will be accordingly different (larger).</a:t>
            </a:r>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8</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426298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Receiver CCI Resilience Requirements</a:t>
            </a:r>
          </a:p>
        </p:txBody>
      </p:sp>
      <p:sp>
        <p:nvSpPr>
          <p:cNvPr id="3" name="Content Placeholder 2"/>
          <p:cNvSpPr>
            <a:spLocks noGrp="1"/>
          </p:cNvSpPr>
          <p:nvPr>
            <p:ph idx="1"/>
          </p:nvPr>
        </p:nvSpPr>
        <p:spPr>
          <a:xfrm>
            <a:off x="457200" y="1447800"/>
            <a:ext cx="8229600" cy="4953000"/>
          </a:xfrm>
        </p:spPr>
        <p:txBody>
          <a:bodyPr/>
          <a:lstStyle/>
          <a:p>
            <a:pPr lvl="0">
              <a:buFont typeface="Arial" panose="020B0604020202020204" pitchFamily="34" charset="0"/>
              <a:buChar char="•"/>
            </a:pPr>
            <a:r>
              <a:rPr lang="en-US" sz="2000" b="0" dirty="0"/>
              <a:t>A good receiver operating as TDD station is required to have CCI resilience.</a:t>
            </a:r>
          </a:p>
          <a:p>
            <a:pPr lvl="0">
              <a:buFont typeface="Arial" panose="020B0604020202020204" pitchFamily="34" charset="0"/>
              <a:buChar char="•"/>
            </a:pPr>
            <a:r>
              <a:rPr lang="en-US" sz="2000" b="0" dirty="0"/>
              <a:t>Receiver should be able to detect and correctly receive a wanted WLAN packet in the presence of CCI WLAN frames even if the unwanted frame arrives earlier than the wanted frame. </a:t>
            </a:r>
            <a:br>
              <a:rPr lang="en-US" sz="2000" b="0" dirty="0"/>
            </a:br>
            <a:r>
              <a:rPr lang="en-US" sz="2000" b="0" dirty="0"/>
              <a:t>The specific values are deployment specific.</a:t>
            </a:r>
          </a:p>
          <a:p>
            <a:pPr lvl="0">
              <a:buFont typeface="Arial" panose="020B0604020202020204" pitchFamily="34" charset="0"/>
              <a:buChar char="•"/>
            </a:pPr>
            <a:r>
              <a:rPr lang="en-US" sz="2000" b="0" dirty="0"/>
              <a:t>Implementation can achieve a wide range of values however the more challenging the CCI requirements are the higher FA can be expected and higher HW complexity is required.</a:t>
            </a:r>
          </a:p>
          <a:p>
            <a:pPr lvl="0">
              <a:buFont typeface="Arial" panose="020B0604020202020204" pitchFamily="34" charset="0"/>
              <a:buChar char="•"/>
            </a:pPr>
            <a:r>
              <a:rPr lang="en-US" sz="2000" b="0" dirty="0"/>
              <a:t>Relaxing the CCI requirements to acceptable levels, is beneficial for the TDD STA implementation since it improves the receiver’s overall performance and cost.</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9</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425433955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27343</TotalTime>
  <Words>1052</Words>
  <Application>Microsoft Office PowerPoint</Application>
  <PresentationFormat>On-screen Show (4:3)</PresentationFormat>
  <Paragraphs>129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MS PGothic</vt:lpstr>
      <vt:lpstr>Arial</vt:lpstr>
      <vt:lpstr>Times New Roman</vt:lpstr>
      <vt:lpstr>802-11-Submission</vt:lpstr>
      <vt:lpstr>CCI support of TDD stations</vt:lpstr>
      <vt:lpstr>Introduction</vt:lpstr>
      <vt:lpstr>TDD systems</vt:lpstr>
      <vt:lpstr>CCI – issue description</vt:lpstr>
      <vt:lpstr>TDD Access Timing - timeline</vt:lpstr>
      <vt:lpstr>CCI (cont)</vt:lpstr>
      <vt:lpstr>TDD CCI levels</vt:lpstr>
      <vt:lpstr>TDD CCI levels (cont)</vt:lpstr>
      <vt:lpstr>Receiver CCI Resilience Requirements</vt:lpstr>
      <vt:lpstr>Proposed text for CCI resilience text</vt:lpstr>
      <vt:lpstr>Conclusion</vt:lpstr>
    </vt:vector>
  </TitlesOfParts>
  <Manager/>
  <Company>Marvell Semiconductor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15/0718r8</dc:title>
  <dc:subject>Task Group AY July 2015 Meeting Agenda</dc:subject>
  <dc:creator>eitana@qti.qualcomm.com</dc:creator>
  <cp:keywords/>
  <dc:description/>
  <cp:lastModifiedBy>Alecsander Eitan</cp:lastModifiedBy>
  <cp:revision>2078</cp:revision>
  <cp:lastPrinted>2014-11-04T15:04:57Z</cp:lastPrinted>
  <dcterms:created xsi:type="dcterms:W3CDTF">2007-04-17T18:10:23Z</dcterms:created>
  <dcterms:modified xsi:type="dcterms:W3CDTF">2018-09-12T18:47:09Z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sflag">
    <vt:lpwstr>1431634268</vt:lpwstr>
  </property>
  <property fmtid="{D5CDD505-2E9C-101B-9397-08002B2CF9AE}" pid="27" name="_NewReviewCycle">
    <vt:lpwstr/>
  </property>
</Properties>
</file>