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70" r:id="rId3"/>
    <p:sldId id="284" r:id="rId4"/>
    <p:sldId id="282" r:id="rId5"/>
    <p:sldId id="283" r:id="rId6"/>
    <p:sldId id="272" r:id="rId7"/>
    <p:sldId id="280" r:id="rId8"/>
    <p:sldId id="274" r:id="rId9"/>
    <p:sldId id="277" r:id="rId10"/>
    <p:sldId id="281" r:id="rId11"/>
    <p:sldId id="275" r:id="rId12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 userDrawn="1">
          <p15:clr>
            <a:srgbClr val="A4A3A4"/>
          </p15:clr>
        </p15:guide>
        <p15:guide id="2" pos="285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CCFF"/>
    <a:srgbClr val="FFFF00"/>
    <a:srgbClr val="66FF99"/>
    <a:srgbClr val="FF9966"/>
    <a:srgbClr val="FF9933"/>
    <a:srgbClr val="66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28" autoAdjust="0"/>
    <p:restoredTop sz="97869" autoAdjust="0"/>
  </p:normalViewPr>
  <p:slideViewPr>
    <p:cSldViewPr>
      <p:cViewPr varScale="1">
        <p:scale>
          <a:sx n="109" d="100"/>
          <a:sy n="109" d="100"/>
        </p:scale>
        <p:origin x="102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820" y="-372"/>
      </p:cViewPr>
      <p:guideLst>
        <p:guide orient="horz" pos="2163"/>
        <p:guide pos="285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81" y="175081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/>
              <a:t>doc.: IEEE 802.11-18/0303r5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9775" y="175081"/>
            <a:ext cx="923255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64740" y="8997951"/>
            <a:ext cx="2005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Sigurd Schelstraete (Quantenna)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4762" y="899795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8182" y="387350"/>
            <a:ext cx="5505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8182" y="8997951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8181" y="8986838"/>
            <a:ext cx="56583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09110" y="95707"/>
            <a:ext cx="202594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GB" dirty="0"/>
              <a:t>doc.: IEEE 802.11-18/</a:t>
            </a:r>
            <a:r>
              <a:rPr lang="en-GB" dirty="0" err="1"/>
              <a:t>xxxx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8357" y="95707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July 2018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3950" y="701675"/>
            <a:ext cx="4637088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416425"/>
            <a:ext cx="5046663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66104" y="9001126"/>
            <a:ext cx="246894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dirty="0"/>
              <a:t>Sigurd Schelstraete (Quantenna)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9171" y="9001126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8449" y="9001126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8450" y="8999538"/>
            <a:ext cx="5444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1985" y="296863"/>
            <a:ext cx="55978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doc.: IEEE 802.11-18/0303r5</a:t>
            </a:r>
            <a:endParaRPr lang="en-US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March 2018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1763" y="9001126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880007" y="6475413"/>
            <a:ext cx="166391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Quantenna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7" y="6475413"/>
            <a:ext cx="166391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7" y="6475413"/>
            <a:ext cx="166391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Quantenna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0007" y="6475413"/>
            <a:ext cx="166391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Quantenna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/>
              <a:t>September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0007" y="6475413"/>
            <a:ext cx="1663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Quantenna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802.11-18/1630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Sounding-only Support During Ranging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 8/7/2018</a:t>
            </a:r>
            <a:endParaRPr lang="en-US" sz="2000" b="0" dirty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403351"/>
              </p:ext>
            </p:extLst>
          </p:nvPr>
        </p:nvGraphicFramePr>
        <p:xfrm>
          <a:off x="990600" y="3022600"/>
          <a:ext cx="6543675" cy="2138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56" name="Document" r:id="rId4" imgW="8534400" imgH="2794000" progId="Word.Document.8">
                  <p:embed/>
                </p:oleObj>
              </mc:Choice>
              <mc:Fallback>
                <p:oleObj name="Document" r:id="rId4" imgW="8534400" imgH="2794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022600"/>
                        <a:ext cx="6543675" cy="2138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46100" y="2189412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7A45F09-ACBC-E044-9008-18E6227B1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80007" y="6475413"/>
            <a:ext cx="1663918" cy="184666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5CA1C-333D-4786-BDC5-293303D92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5F202-FA98-48EF-91F4-8684928B9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part of the scope of Ranging, supporting a sounding-only mode should be considered</a:t>
            </a:r>
          </a:p>
          <a:p>
            <a:pPr lvl="1"/>
            <a:r>
              <a:rPr lang="en-US" dirty="0"/>
              <a:t>Indication in the capabilities</a:t>
            </a:r>
          </a:p>
          <a:p>
            <a:pPr lvl="2"/>
            <a:r>
              <a:rPr lang="en-US" dirty="0"/>
              <a:t>Flag added to the Ranging parameters element</a:t>
            </a:r>
          </a:p>
          <a:p>
            <a:pPr lvl="1"/>
            <a:r>
              <a:rPr lang="en-US" dirty="0"/>
              <a:t>Sounding and Sounding-only without feedback mode to be supported</a:t>
            </a:r>
          </a:p>
          <a:p>
            <a:pPr lvl="1"/>
            <a:r>
              <a:rPr lang="en-US" dirty="0"/>
              <a:t>STAs can trigger a sounding-only session with capable peers using a flag during </a:t>
            </a:r>
            <a:r>
              <a:rPr lang="en-US" dirty="0" err="1"/>
              <a:t>HEz</a:t>
            </a:r>
            <a:r>
              <a:rPr lang="en-US" dirty="0"/>
              <a:t> polling or Ranging NDPA in </a:t>
            </a:r>
            <a:r>
              <a:rPr lang="en-US" dirty="0" err="1"/>
              <a:t>VHTz</a:t>
            </a:r>
            <a:r>
              <a:rPr lang="en-US" dirty="0"/>
              <a:t> mode</a:t>
            </a:r>
          </a:p>
          <a:p>
            <a:pPr lvl="1"/>
            <a:r>
              <a:rPr lang="en-US" dirty="0"/>
              <a:t>Alternatively, allow a trigger mechanism for STAs to trigger ranging even if LMR is invalid or of low resolution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9956D-A644-4062-97A3-1DF1D55F8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6B0FDBE-E9E6-9B44-845E-B79E92E81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80007" y="6475413"/>
            <a:ext cx="1663918" cy="184666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4C85032-DA1B-4045-9A1D-D26597CFD134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3870724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5C645-CFB4-488A-931A-D109BD38E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E3FC9-DAD4-4C93-A7FB-C79DDAB9F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[1] </a:t>
            </a:r>
            <a:r>
              <a:rPr lang="en-US" altLang="en-US" sz="2000" dirty="0"/>
              <a:t>MU sounding improvements, IEEE 802.11-18/1191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[2] Draft standard, </a:t>
            </a:r>
            <a:r>
              <a:rPr lang="en-US" sz="2000" dirty="0" err="1"/>
              <a:t>ammendment</a:t>
            </a:r>
            <a:r>
              <a:rPr lang="en-US" sz="2000" dirty="0"/>
              <a:t> 8: Enhancements for positioning, IEEE P802.11az D0.4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449C5-A031-4847-B86A-A8AC08331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E709BC2-1B84-B142-9ED8-014FA15175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80007" y="6475413"/>
            <a:ext cx="1663918" cy="184666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1B8A790-CE81-454C-ACBB-F0850AAABDF1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2842042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7A2F3-88ED-4351-A4EF-3A9333FB6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4277D-55BC-4F2C-A357-77E246B08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</a:t>
            </a:r>
            <a:r>
              <a:rPr lang="en-US" dirty="0" err="1"/>
              <a:t>az</a:t>
            </a:r>
            <a:r>
              <a:rPr lang="en-US" dirty="0"/>
              <a:t> ranging protocol</a:t>
            </a:r>
          </a:p>
          <a:p>
            <a:pPr lvl="1"/>
            <a:r>
              <a:rPr lang="en-US" dirty="0" err="1"/>
              <a:t>VHTz</a:t>
            </a:r>
            <a:r>
              <a:rPr lang="en-US" dirty="0"/>
              <a:t> or </a:t>
            </a:r>
            <a:r>
              <a:rPr lang="en-US" dirty="0" err="1"/>
              <a:t>HEz</a:t>
            </a:r>
            <a:r>
              <a:rPr lang="en-US" dirty="0"/>
              <a:t> based on sounding frames</a:t>
            </a:r>
          </a:p>
          <a:p>
            <a:pPr lvl="1"/>
            <a:r>
              <a:rPr lang="en-US" dirty="0"/>
              <a:t>Timing estimation through LMR feedback</a:t>
            </a:r>
          </a:p>
          <a:p>
            <a:r>
              <a:rPr lang="en-US" dirty="0"/>
              <a:t>Current explicit MU sounding has high overhead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Majority of the airtime overhead is due to the feedback frame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Adding implicit BF support to existing ranging protocol can allow low overhead sounding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Allow the ranging protocol to skip LMR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Allow a trigger based sounding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Minimal changes to existing ranging protocol and optional feature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96EC8-A970-4E13-88C3-00F79FF3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25DCA3A-465A-F349-925E-CFA00C2B0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80007" y="6477000"/>
            <a:ext cx="1663918" cy="184666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F3A8EE-6BA3-5A47-9F0D-AC7116058A2B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1579156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4A1E0-E33D-C144-BD70-A9B55E0AC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 for CIDs 102, 103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C5194-1786-0847-A9BA-FDEA9AA91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102: “</a:t>
            </a:r>
            <a:r>
              <a:rPr lang="en-US" b="0" dirty="0"/>
              <a:t>The ranging protocol should support to not include the LMR at the end of the measurement phase. This option can be used to do bidirectional implicit beamforming with a smaller airtime overhead. When a STA includes the "only sounding mode supported" flag in its ranging capabilities, RSTA shall not send the LMR to this ISTA.”</a:t>
            </a:r>
          </a:p>
          <a:p>
            <a:endParaRPr lang="en-US" b="0" dirty="0"/>
          </a:p>
          <a:p>
            <a:r>
              <a:rPr lang="en-US" dirty="0"/>
              <a:t>103: “</a:t>
            </a:r>
            <a:r>
              <a:rPr lang="en-US" b="0" dirty="0"/>
              <a:t>Measurement sessions should be able to indicate a sounding only session by including a flag during the sounding negotiation.”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D09D9-6119-394C-9630-6DC9B687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4163DB-0806-3342-966C-404ED23B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Debashis Dash,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D717C-52B9-EA4C-B955-23412C4C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26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ED04D-82E3-5E43-86D1-E5E847C3E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Ranging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B4D30-97EC-E14A-BCFB-DA1C87FA2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VHTz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HEz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A1D4E-1C07-6B42-AC82-FB4E04899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3B17EB-ED10-AA4A-B5D3-FC164ED5A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Debashis Dash,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E5B63-BEF2-BE44-AE09-F2D745738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6FB35C-D093-214C-B479-54E3938FD258}"/>
              </a:ext>
            </a:extLst>
          </p:cNvPr>
          <p:cNvSpPr/>
          <p:nvPr/>
        </p:nvSpPr>
        <p:spPr bwMode="auto">
          <a:xfrm>
            <a:off x="2849024" y="2335977"/>
            <a:ext cx="1264505" cy="533932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85A7C1-534B-CB48-B925-F6B771805015}"/>
              </a:ext>
            </a:extLst>
          </p:cNvPr>
          <p:cNvSpPr/>
          <p:nvPr/>
        </p:nvSpPr>
        <p:spPr bwMode="auto">
          <a:xfrm>
            <a:off x="4696875" y="2335977"/>
            <a:ext cx="666750" cy="533932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B9F849-0FD9-5A47-9116-CCE9F46D66B9}"/>
              </a:ext>
            </a:extLst>
          </p:cNvPr>
          <p:cNvSpPr/>
          <p:nvPr/>
        </p:nvSpPr>
        <p:spPr bwMode="auto">
          <a:xfrm>
            <a:off x="5946970" y="3174177"/>
            <a:ext cx="666750" cy="533932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b="0" dirty="0">
                <a:latin typeface="Times New Roman" pitchFamily="18" charset="0"/>
              </a:rPr>
              <a:t>NDP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BD7B87-54E3-AB41-A338-5B01DF2BEC0A}"/>
              </a:ext>
            </a:extLst>
          </p:cNvPr>
          <p:cNvCxnSpPr>
            <a:cxnSpLocks/>
          </p:cNvCxnSpPr>
          <p:nvPr/>
        </p:nvCxnSpPr>
        <p:spPr bwMode="auto">
          <a:xfrm>
            <a:off x="2696624" y="2869909"/>
            <a:ext cx="614765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887F5DB-5FAE-CD49-B88D-33C8148DAA7B}"/>
              </a:ext>
            </a:extLst>
          </p:cNvPr>
          <p:cNvCxnSpPr>
            <a:cxnSpLocks/>
          </p:cNvCxnSpPr>
          <p:nvPr/>
        </p:nvCxnSpPr>
        <p:spPr bwMode="auto">
          <a:xfrm>
            <a:off x="2696624" y="3708109"/>
            <a:ext cx="614765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D78CB67F-5D85-6349-A77E-1E4356EFBE2D}"/>
              </a:ext>
            </a:extLst>
          </p:cNvPr>
          <p:cNvSpPr/>
          <p:nvPr/>
        </p:nvSpPr>
        <p:spPr>
          <a:xfrm rot="16200000">
            <a:off x="2019213" y="3193417"/>
            <a:ext cx="6908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RSTA</a:t>
            </a:r>
            <a:endParaRPr lang="en-US" b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4B85EB9-8F67-C547-B427-EB2825B30C81}"/>
              </a:ext>
            </a:extLst>
          </p:cNvPr>
          <p:cNvSpPr/>
          <p:nvPr/>
        </p:nvSpPr>
        <p:spPr>
          <a:xfrm rot="16200000">
            <a:off x="2076322" y="2433666"/>
            <a:ext cx="6235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ISTA</a:t>
            </a:r>
            <a:endParaRPr lang="en-US" b="0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AEAC947-D3A8-B242-B2C4-04FF5814AA94}"/>
              </a:ext>
            </a:extLst>
          </p:cNvPr>
          <p:cNvCxnSpPr/>
          <p:nvPr/>
        </p:nvCxnSpPr>
        <p:spPr bwMode="auto">
          <a:xfrm>
            <a:off x="4113529" y="3017279"/>
            <a:ext cx="5833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EDA3507-19DC-214B-BB59-9F53BCB4F2CA}"/>
              </a:ext>
            </a:extLst>
          </p:cNvPr>
          <p:cNvCxnSpPr/>
          <p:nvPr/>
        </p:nvCxnSpPr>
        <p:spPr bwMode="auto">
          <a:xfrm>
            <a:off x="5363624" y="3936709"/>
            <a:ext cx="5833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EA4A375F-08C3-A340-A2FC-28470D4CF740}"/>
              </a:ext>
            </a:extLst>
          </p:cNvPr>
          <p:cNvSpPr/>
          <p:nvPr/>
        </p:nvSpPr>
        <p:spPr>
          <a:xfrm>
            <a:off x="4101840" y="3017278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SIFS</a:t>
            </a:r>
            <a:endParaRPr lang="en-US" b="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2E6E468-81EC-5244-9B72-13426FA4CC07}"/>
              </a:ext>
            </a:extLst>
          </p:cNvPr>
          <p:cNvSpPr/>
          <p:nvPr/>
        </p:nvSpPr>
        <p:spPr>
          <a:xfrm>
            <a:off x="5357779" y="3940261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SIFS</a:t>
            </a:r>
            <a:endParaRPr lang="en-US" b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464DEB3-8356-404A-B5B8-54E20EA6F5F9}"/>
              </a:ext>
            </a:extLst>
          </p:cNvPr>
          <p:cNvSpPr/>
          <p:nvPr/>
        </p:nvSpPr>
        <p:spPr bwMode="auto">
          <a:xfrm>
            <a:off x="2623720" y="4719888"/>
            <a:ext cx="1264505" cy="1026354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HEz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Polling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862819-78E5-274A-942A-E7D813C856C1}"/>
              </a:ext>
            </a:extLst>
          </p:cNvPr>
          <p:cNvSpPr/>
          <p:nvPr/>
        </p:nvSpPr>
        <p:spPr bwMode="auto">
          <a:xfrm>
            <a:off x="4471570" y="4719888"/>
            <a:ext cx="1477109" cy="1026354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 err="1">
                <a:latin typeface="Times New Roman" pitchFamily="18" charset="0"/>
              </a:rPr>
              <a:t>HEz</a:t>
            </a:r>
            <a:r>
              <a:rPr lang="en-US" sz="1800" b="0" dirty="0">
                <a:latin typeface="Times New Roman" pitchFamily="18" charset="0"/>
              </a:rPr>
              <a:t> Measurement Sounding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C31CC638-846E-B943-9C9A-F63F4ABE8EB0}"/>
              </a:ext>
            </a:extLst>
          </p:cNvPr>
          <p:cNvCxnSpPr>
            <a:cxnSpLocks/>
          </p:cNvCxnSpPr>
          <p:nvPr/>
        </p:nvCxnSpPr>
        <p:spPr bwMode="auto">
          <a:xfrm>
            <a:off x="2471320" y="5746242"/>
            <a:ext cx="637295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B624C6C-E47B-1F42-81D1-22132185FACF}"/>
              </a:ext>
            </a:extLst>
          </p:cNvPr>
          <p:cNvCxnSpPr/>
          <p:nvPr/>
        </p:nvCxnSpPr>
        <p:spPr bwMode="auto">
          <a:xfrm>
            <a:off x="3888225" y="5893612"/>
            <a:ext cx="5833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EC3C8BE5-1E14-0E44-B6D2-64F15B8BE2A1}"/>
              </a:ext>
            </a:extLst>
          </p:cNvPr>
          <p:cNvSpPr/>
          <p:nvPr/>
        </p:nvSpPr>
        <p:spPr>
          <a:xfrm>
            <a:off x="3876536" y="5893611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SIFS</a:t>
            </a:r>
            <a:endParaRPr lang="en-US" b="0" dirty="0"/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E4033F8-3B85-7047-96C3-BA41ECC066D3}"/>
              </a:ext>
            </a:extLst>
          </p:cNvPr>
          <p:cNvCxnSpPr/>
          <p:nvPr/>
        </p:nvCxnSpPr>
        <p:spPr bwMode="auto">
          <a:xfrm>
            <a:off x="5960368" y="5893612"/>
            <a:ext cx="5833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5DE0DB85-E1A8-7D4C-87CE-8ECCFB415C45}"/>
              </a:ext>
            </a:extLst>
          </p:cNvPr>
          <p:cNvSpPr/>
          <p:nvPr/>
        </p:nvSpPr>
        <p:spPr>
          <a:xfrm>
            <a:off x="5948679" y="5893611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SIFS</a:t>
            </a:r>
            <a:endParaRPr lang="en-US" b="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58E4609-E6C6-0C42-9661-FD57EAB210E4}"/>
              </a:ext>
            </a:extLst>
          </p:cNvPr>
          <p:cNvSpPr/>
          <p:nvPr/>
        </p:nvSpPr>
        <p:spPr bwMode="auto">
          <a:xfrm>
            <a:off x="6556692" y="4719303"/>
            <a:ext cx="2085243" cy="1026354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RSTA to ISTA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LMR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7166AB8-7560-6E44-99D7-FBC14CA05D68}"/>
              </a:ext>
            </a:extLst>
          </p:cNvPr>
          <p:cNvSpPr/>
          <p:nvPr/>
        </p:nvSpPr>
        <p:spPr bwMode="auto">
          <a:xfrm>
            <a:off x="7209551" y="3175165"/>
            <a:ext cx="1411368" cy="533932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b="0" dirty="0">
                <a:latin typeface="Times New Roman" pitchFamily="18" charset="0"/>
              </a:rPr>
              <a:t>LMR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FF453220-9E53-4B41-8EE8-1137D4A866B9}"/>
              </a:ext>
            </a:extLst>
          </p:cNvPr>
          <p:cNvCxnSpPr/>
          <p:nvPr/>
        </p:nvCxnSpPr>
        <p:spPr bwMode="auto">
          <a:xfrm>
            <a:off x="6613394" y="3914693"/>
            <a:ext cx="5833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5347B384-79D6-E444-93A7-80E7ED12A8C8}"/>
              </a:ext>
            </a:extLst>
          </p:cNvPr>
          <p:cNvSpPr/>
          <p:nvPr/>
        </p:nvSpPr>
        <p:spPr>
          <a:xfrm>
            <a:off x="6607549" y="3918245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SIFS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462381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FDA28-4C24-0B4C-B440-5E6781D23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Observation on Current Ranging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B4181-114D-4742-A0C3-B49508CE2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a side benefit of current ranging protocol</a:t>
            </a:r>
          </a:p>
          <a:p>
            <a:pPr lvl="1"/>
            <a:r>
              <a:rPr lang="en-US" dirty="0"/>
              <a:t>Allows for implicit channel estimation using NDPs</a:t>
            </a:r>
          </a:p>
          <a:p>
            <a:pPr lvl="1"/>
            <a:r>
              <a:rPr lang="en-US" dirty="0"/>
              <a:t>Both directions</a:t>
            </a:r>
          </a:p>
          <a:p>
            <a:pPr lvl="1"/>
            <a:endParaRPr lang="en-US" dirty="0"/>
          </a:p>
          <a:p>
            <a:r>
              <a:rPr lang="en-US" dirty="0"/>
              <a:t>Possibility of supporting an efficient sounding for non-ranging use cases</a:t>
            </a:r>
          </a:p>
          <a:p>
            <a:pPr lvl="1"/>
            <a:r>
              <a:rPr lang="en-US" dirty="0"/>
              <a:t>Allow to skip the LMR feedback stage </a:t>
            </a:r>
          </a:p>
          <a:p>
            <a:pPr lvl="1"/>
            <a:r>
              <a:rPr lang="en-US" dirty="0"/>
              <a:t>Allow to trigger STAs to periodically range without expecting LMR (invalid or low resolution)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D44A3-8BF7-684B-858B-92511900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04D27-F4D3-9944-9474-7A5F5E850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Debashis Dash, 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13CED-28AB-9D4E-B6C7-01FFA04B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343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AD895-6530-4582-8700-6EFFD65E1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BD4BF-2521-41F3-B131-C9A5AED4D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114800"/>
          </a:xfrm>
        </p:spPr>
        <p:txBody>
          <a:bodyPr/>
          <a:lstStyle/>
          <a:p>
            <a:r>
              <a:rPr lang="en-US" dirty="0"/>
              <a:t>MU precoding requires CSI [1]</a:t>
            </a:r>
          </a:p>
          <a:p>
            <a:pPr lvl="1"/>
            <a:r>
              <a:rPr lang="en-US" dirty="0" err="1"/>
              <a:t>11ac</a:t>
            </a:r>
            <a:r>
              <a:rPr lang="en-US" dirty="0"/>
              <a:t> and </a:t>
            </a:r>
            <a:r>
              <a:rPr lang="en-US" dirty="0" err="1"/>
              <a:t>11ax</a:t>
            </a:r>
            <a:r>
              <a:rPr lang="en-US" dirty="0"/>
              <a:t> define only explicit feedback to learn CSI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Most airtime taken up by CSI feedback (Compressed Beamforming Frame)</a:t>
            </a:r>
          </a:p>
          <a:p>
            <a:pPr lvl="1"/>
            <a:r>
              <a:rPr lang="en-US" dirty="0"/>
              <a:t>Length of CBF will grow further with increasing number of streams</a:t>
            </a:r>
          </a:p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12667-F908-45F3-875C-A7F6D2B1C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942C91B-392A-48A6-A59B-AB83CC3E0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990672"/>
            <a:ext cx="7316221" cy="1276528"/>
          </a:xfrm>
          <a:prstGeom prst="rect">
            <a:avLst/>
          </a:prstGeom>
        </p:spPr>
      </p:pic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4919763-516A-FA4A-82A1-7DD8FA588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80007" y="6475413"/>
            <a:ext cx="1663918" cy="184666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CC39D81-9523-5842-9A00-C0F0644C89A2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3208343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9B33D-93FA-4D4F-9C9F-09678EB17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to Ranging Parameter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F1E33-EA19-4FAC-833F-04A072CAF8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81200"/>
            <a:ext cx="8077200" cy="4114800"/>
          </a:xfrm>
        </p:spPr>
        <p:txBody>
          <a:bodyPr/>
          <a:lstStyle/>
          <a:p>
            <a:r>
              <a:rPr lang="en-US" dirty="0"/>
              <a:t>Add new field to the existing IE [2]</a:t>
            </a:r>
          </a:p>
          <a:p>
            <a:pPr lvl="1"/>
            <a:r>
              <a:rPr lang="en-US" dirty="0"/>
              <a:t>Ranging parameters element</a:t>
            </a:r>
          </a:p>
          <a:p>
            <a:pPr lvl="1"/>
            <a:r>
              <a:rPr lang="en-US" dirty="0"/>
              <a:t>Sounding capable – depends on the trigger frame</a:t>
            </a:r>
          </a:p>
          <a:p>
            <a:pPr lvl="1"/>
            <a:r>
              <a:rPr lang="en-US" dirty="0"/>
              <a:t>Sounding-only capable – support only sounding mode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84E373-3865-4F5B-844F-637559C19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BA43D20-1CE0-4D4F-8634-EEFC4911E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80007" y="6475413"/>
            <a:ext cx="1663918" cy="184666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D203CDF-BAC9-9449-83F4-07DB9D9FBC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38" y="4026877"/>
            <a:ext cx="7048500" cy="2019300"/>
          </a:xfrm>
          <a:prstGeom prst="rect">
            <a:avLst/>
          </a:prstGeom>
        </p:spPr>
      </p:pic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9DEEA13-D48B-C842-910E-93D871C63E6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2237029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D89-A63C-4247-95F9-07A4A4CE3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HEz</a:t>
            </a:r>
            <a:r>
              <a:rPr lang="en-US" dirty="0"/>
              <a:t> mode: Trigger based Sounding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9B513-7E90-4316-BB1A-5B2A96D2D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Trigger frame [2]</a:t>
            </a:r>
          </a:p>
          <a:p>
            <a:pPr lvl="1"/>
            <a:r>
              <a:rPr lang="en-US" dirty="0"/>
              <a:t>Trigger type</a:t>
            </a:r>
          </a:p>
          <a:p>
            <a:pPr lvl="1"/>
            <a:r>
              <a:rPr lang="en-US" dirty="0"/>
              <a:t>Location trigger subtype</a:t>
            </a:r>
          </a:p>
          <a:p>
            <a:pPr lvl="1"/>
            <a:endParaRPr lang="en-US" dirty="0"/>
          </a:p>
          <a:p>
            <a:r>
              <a:rPr lang="en-US" dirty="0" err="1"/>
              <a:t>HEz</a:t>
            </a:r>
            <a:r>
              <a:rPr lang="en-US" dirty="0"/>
              <a:t> sounding-only example</a:t>
            </a:r>
          </a:p>
          <a:p>
            <a:pPr lvl="1"/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2A8BF-5F8E-4964-8661-820A25905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80007" y="6475413"/>
            <a:ext cx="1663918" cy="184666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94A63A-0B61-4C25-B5B6-F0F2D943A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43857F-D1CE-4245-A038-86D1D4535C1A}"/>
              </a:ext>
            </a:extLst>
          </p:cNvPr>
          <p:cNvSpPr/>
          <p:nvPr/>
        </p:nvSpPr>
        <p:spPr bwMode="auto">
          <a:xfrm>
            <a:off x="942241" y="4613031"/>
            <a:ext cx="1264505" cy="1026354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HEz</a:t>
            </a: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Polling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62A40C-DE84-DE4B-A32D-DB23EEC8454E}"/>
              </a:ext>
            </a:extLst>
          </p:cNvPr>
          <p:cNvSpPr/>
          <p:nvPr/>
        </p:nvSpPr>
        <p:spPr bwMode="auto">
          <a:xfrm>
            <a:off x="2790092" y="4613031"/>
            <a:ext cx="893762" cy="1026354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Times New Roman" pitchFamily="18" charset="0"/>
              </a:rPr>
              <a:t>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(sounding)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1BA509-26DC-4646-8D2F-6736A92C2D9B}"/>
              </a:ext>
            </a:extLst>
          </p:cNvPr>
          <p:cNvCxnSpPr>
            <a:cxnSpLocks/>
          </p:cNvCxnSpPr>
          <p:nvPr/>
        </p:nvCxnSpPr>
        <p:spPr bwMode="auto">
          <a:xfrm>
            <a:off x="789841" y="5639385"/>
            <a:ext cx="755332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66D99B3-05F2-AB4D-9F01-15A25416FABA}"/>
              </a:ext>
            </a:extLst>
          </p:cNvPr>
          <p:cNvCxnSpPr/>
          <p:nvPr/>
        </p:nvCxnSpPr>
        <p:spPr bwMode="auto">
          <a:xfrm>
            <a:off x="2206746" y="5786755"/>
            <a:ext cx="5833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2761FF32-3239-2B4B-BD72-7142D1EA2315}"/>
              </a:ext>
            </a:extLst>
          </p:cNvPr>
          <p:cNvSpPr/>
          <p:nvPr/>
        </p:nvSpPr>
        <p:spPr>
          <a:xfrm>
            <a:off x="2195057" y="5786754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SIFS</a:t>
            </a:r>
            <a:endParaRPr lang="en-US" b="0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989DB7-F40A-784B-BC61-CE50B77E497D}"/>
              </a:ext>
            </a:extLst>
          </p:cNvPr>
          <p:cNvSpPr/>
          <p:nvPr/>
        </p:nvSpPr>
        <p:spPr bwMode="auto">
          <a:xfrm>
            <a:off x="4267200" y="4613031"/>
            <a:ext cx="893762" cy="1026354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Times New Roman" pitchFamily="18" charset="0"/>
              </a:rPr>
              <a:t>UL NDP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17882D-533D-E346-B4AC-571C86D4A0DB}"/>
              </a:ext>
            </a:extLst>
          </p:cNvPr>
          <p:cNvSpPr/>
          <p:nvPr/>
        </p:nvSpPr>
        <p:spPr bwMode="auto">
          <a:xfrm>
            <a:off x="4447441" y="4384431"/>
            <a:ext cx="893762" cy="1026354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Times New Roman" pitchFamily="18" charset="0"/>
              </a:rPr>
              <a:t>UL NDP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3495A6-C5CF-EE40-9A9F-12F191B41F34}"/>
              </a:ext>
            </a:extLst>
          </p:cNvPr>
          <p:cNvSpPr/>
          <p:nvPr/>
        </p:nvSpPr>
        <p:spPr bwMode="auto">
          <a:xfrm>
            <a:off x="5744308" y="4613031"/>
            <a:ext cx="893762" cy="1026354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Times New Roman" pitchFamily="18" charset="0"/>
              </a:rPr>
              <a:t>TF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(sounding)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49D1260-C87B-A148-B9F6-7A5EB597E1F1}"/>
              </a:ext>
            </a:extLst>
          </p:cNvPr>
          <p:cNvSpPr/>
          <p:nvPr/>
        </p:nvSpPr>
        <p:spPr bwMode="auto">
          <a:xfrm>
            <a:off x="7221416" y="4613031"/>
            <a:ext cx="893762" cy="1026354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Times New Roman" pitchFamily="18" charset="0"/>
              </a:rPr>
              <a:t>UL NDP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6DDF4B4-C63F-7241-9B7A-78DC69A393DD}"/>
              </a:ext>
            </a:extLst>
          </p:cNvPr>
          <p:cNvSpPr/>
          <p:nvPr/>
        </p:nvSpPr>
        <p:spPr bwMode="auto">
          <a:xfrm>
            <a:off x="7401657" y="4384431"/>
            <a:ext cx="893762" cy="1026354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0" dirty="0">
                <a:latin typeface="Times New Roman" pitchFamily="18" charset="0"/>
              </a:rPr>
              <a:t>DL NDP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8FD156C-3D83-1F4C-B094-76070B9C2255}"/>
              </a:ext>
            </a:extLst>
          </p:cNvPr>
          <p:cNvCxnSpPr/>
          <p:nvPr/>
        </p:nvCxnSpPr>
        <p:spPr bwMode="auto">
          <a:xfrm>
            <a:off x="3683854" y="5786755"/>
            <a:ext cx="5833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9776AC0-4D59-8649-8A47-E41CE16F7078}"/>
              </a:ext>
            </a:extLst>
          </p:cNvPr>
          <p:cNvSpPr/>
          <p:nvPr/>
        </p:nvSpPr>
        <p:spPr>
          <a:xfrm>
            <a:off x="3672165" y="5786754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SIFS</a:t>
            </a:r>
            <a:endParaRPr lang="en-US" b="0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070EEBBF-74C9-1942-9022-1ADD19DF9430}"/>
              </a:ext>
            </a:extLst>
          </p:cNvPr>
          <p:cNvCxnSpPr/>
          <p:nvPr/>
        </p:nvCxnSpPr>
        <p:spPr bwMode="auto">
          <a:xfrm>
            <a:off x="5172685" y="5786755"/>
            <a:ext cx="5833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450D1DA2-FDD0-5944-9ED3-3385C9D6CDB8}"/>
              </a:ext>
            </a:extLst>
          </p:cNvPr>
          <p:cNvSpPr/>
          <p:nvPr/>
        </p:nvSpPr>
        <p:spPr>
          <a:xfrm>
            <a:off x="5160996" y="5786754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SIFS</a:t>
            </a:r>
            <a:endParaRPr lang="en-US" b="0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3B1C519-309F-944A-B223-34ADD16CDF43}"/>
              </a:ext>
            </a:extLst>
          </p:cNvPr>
          <p:cNvCxnSpPr/>
          <p:nvPr/>
        </p:nvCxnSpPr>
        <p:spPr bwMode="auto">
          <a:xfrm>
            <a:off x="6649793" y="5792617"/>
            <a:ext cx="5833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1971B00E-7B57-3D44-A040-9B6CC68262FD}"/>
              </a:ext>
            </a:extLst>
          </p:cNvPr>
          <p:cNvSpPr/>
          <p:nvPr/>
        </p:nvSpPr>
        <p:spPr>
          <a:xfrm>
            <a:off x="6638104" y="5792616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SIFS</a:t>
            </a:r>
            <a:endParaRPr lang="en-US" b="0" dirty="0"/>
          </a:p>
        </p:txBody>
      </p:sp>
      <p:sp>
        <p:nvSpPr>
          <p:cNvPr id="27" name="Date Placeholder 3">
            <a:extLst>
              <a:ext uri="{FF2B5EF4-FFF2-40B4-BE49-F238E27FC236}">
                <a16:creationId xmlns:a16="http://schemas.microsoft.com/office/drawing/2014/main" id="{1B89E6EC-7C99-F943-A308-B4EDE57062F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1914584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024DD-A8A4-451B-9F26-AEFE0E0A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Updates to Ranging NDPA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C8F7A-B776-4FBA-954B-ED134D52B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flag to ranging NDPA [2]</a:t>
            </a:r>
          </a:p>
          <a:p>
            <a:pPr lvl="1"/>
            <a:r>
              <a:rPr lang="en-US" dirty="0"/>
              <a:t>Feedback type</a:t>
            </a:r>
          </a:p>
          <a:p>
            <a:pPr lvl="1"/>
            <a:r>
              <a:rPr lang="en-US" dirty="0"/>
              <a:t>STA Info</a:t>
            </a:r>
          </a:p>
          <a:p>
            <a:pPr lvl="1"/>
            <a:endParaRPr lang="en-US" dirty="0"/>
          </a:p>
          <a:p>
            <a:r>
              <a:rPr lang="en-US" dirty="0" err="1"/>
              <a:t>VHTz</a:t>
            </a:r>
            <a:r>
              <a:rPr lang="en-US" dirty="0"/>
              <a:t> sounding-only example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76946-A0E9-4C63-A361-4CEEF0091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8C9C8DD6-DF17-9D41-B854-1891BDDE7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80007" y="6475413"/>
            <a:ext cx="1663918" cy="184666"/>
          </a:xfrm>
        </p:spPr>
        <p:txBody>
          <a:bodyPr/>
          <a:lstStyle/>
          <a:p>
            <a:pPr>
              <a:defRPr/>
            </a:pPr>
            <a:r>
              <a:rPr lang="en-US" dirty="0" err="1"/>
              <a:t>Debashis</a:t>
            </a:r>
            <a:r>
              <a:rPr lang="en-US" dirty="0"/>
              <a:t> Dash, </a:t>
            </a:r>
            <a:r>
              <a:rPr lang="en-US" dirty="0" err="1"/>
              <a:t>Quantenna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A4DC365-9A7D-9E4E-A25F-A06E8BBC8D45}"/>
              </a:ext>
            </a:extLst>
          </p:cNvPr>
          <p:cNvSpPr/>
          <p:nvPr/>
        </p:nvSpPr>
        <p:spPr bwMode="auto">
          <a:xfrm>
            <a:off x="2667000" y="4342868"/>
            <a:ext cx="1264505" cy="533932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NDPA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AE40FA8-A453-8F4D-A5EC-2C81D0C8D6A8}"/>
              </a:ext>
            </a:extLst>
          </p:cNvPr>
          <p:cNvSpPr/>
          <p:nvPr/>
        </p:nvSpPr>
        <p:spPr bwMode="auto">
          <a:xfrm>
            <a:off x="4514851" y="4342868"/>
            <a:ext cx="666750" cy="533932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74F39E-ABE6-D24E-94B6-CF78E6C4C20D}"/>
              </a:ext>
            </a:extLst>
          </p:cNvPr>
          <p:cNvSpPr/>
          <p:nvPr/>
        </p:nvSpPr>
        <p:spPr bwMode="auto">
          <a:xfrm>
            <a:off x="5764946" y="5181068"/>
            <a:ext cx="666750" cy="533932"/>
          </a:xfrm>
          <a:prstGeom prst="rect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b="0" dirty="0">
                <a:latin typeface="Times New Roman" pitchFamily="18" charset="0"/>
              </a:rPr>
              <a:t>NDP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E1EF45B-F99A-3042-AEED-9FC10F187FDF}"/>
              </a:ext>
            </a:extLst>
          </p:cNvPr>
          <p:cNvCxnSpPr/>
          <p:nvPr/>
        </p:nvCxnSpPr>
        <p:spPr bwMode="auto">
          <a:xfrm>
            <a:off x="2514600" y="4876800"/>
            <a:ext cx="420676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13A2D9C-1484-CF4F-8C0F-CA5578702A0F}"/>
              </a:ext>
            </a:extLst>
          </p:cNvPr>
          <p:cNvCxnSpPr/>
          <p:nvPr/>
        </p:nvCxnSpPr>
        <p:spPr bwMode="auto">
          <a:xfrm>
            <a:off x="2514600" y="5715000"/>
            <a:ext cx="420676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6D6D87A0-D0CA-B645-9B57-0470E1EAF6F7}"/>
              </a:ext>
            </a:extLst>
          </p:cNvPr>
          <p:cNvSpPr/>
          <p:nvPr/>
        </p:nvSpPr>
        <p:spPr>
          <a:xfrm rot="16200000">
            <a:off x="1837189" y="5200308"/>
            <a:ext cx="69083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RSTA</a:t>
            </a:r>
            <a:endParaRPr lang="en-US" b="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EA857C9-3904-934B-8702-5BEA463EBFD5}"/>
              </a:ext>
            </a:extLst>
          </p:cNvPr>
          <p:cNvSpPr/>
          <p:nvPr/>
        </p:nvSpPr>
        <p:spPr>
          <a:xfrm rot="16200000">
            <a:off x="1894298" y="4440557"/>
            <a:ext cx="62350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ISTA</a:t>
            </a:r>
            <a:endParaRPr lang="en-US" b="0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12F80E6-DC0E-AE42-997B-85A523B8EDE1}"/>
              </a:ext>
            </a:extLst>
          </p:cNvPr>
          <p:cNvCxnSpPr/>
          <p:nvPr/>
        </p:nvCxnSpPr>
        <p:spPr bwMode="auto">
          <a:xfrm>
            <a:off x="3931505" y="5024170"/>
            <a:ext cx="5833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8D8B163-1846-1945-9704-AE6497691C6C}"/>
              </a:ext>
            </a:extLst>
          </p:cNvPr>
          <p:cNvCxnSpPr/>
          <p:nvPr/>
        </p:nvCxnSpPr>
        <p:spPr bwMode="auto">
          <a:xfrm>
            <a:off x="5181600" y="5943600"/>
            <a:ext cx="5833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BC0F6AB8-6210-AE4E-BE9C-4062C47C56DF}"/>
              </a:ext>
            </a:extLst>
          </p:cNvPr>
          <p:cNvSpPr/>
          <p:nvPr/>
        </p:nvSpPr>
        <p:spPr>
          <a:xfrm>
            <a:off x="3919816" y="5024169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SIFS</a:t>
            </a:r>
            <a:endParaRPr lang="en-US" b="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A6C7589-7815-B44F-8734-6094091EF675}"/>
              </a:ext>
            </a:extLst>
          </p:cNvPr>
          <p:cNvSpPr/>
          <p:nvPr/>
        </p:nvSpPr>
        <p:spPr>
          <a:xfrm>
            <a:off x="5175755" y="5947152"/>
            <a:ext cx="59503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0" dirty="0"/>
              <a:t>SIFS</a:t>
            </a:r>
            <a:endParaRPr lang="en-US" b="0" dirty="0"/>
          </a:p>
        </p:txBody>
      </p:sp>
      <p:sp>
        <p:nvSpPr>
          <p:cNvPr id="24" name="Date Placeholder 3">
            <a:extLst>
              <a:ext uri="{FF2B5EF4-FFF2-40B4-BE49-F238E27FC236}">
                <a16:creationId xmlns:a16="http://schemas.microsoft.com/office/drawing/2014/main" id="{3A3EB545-AB37-5241-888E-D42AE232525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September 2018</a:t>
            </a:r>
          </a:p>
        </p:txBody>
      </p:sp>
    </p:spTree>
    <p:extLst>
      <p:ext uri="{BB962C8B-B14F-4D97-AF65-F5344CB8AC3E}">
        <p14:creationId xmlns:p14="http://schemas.microsoft.com/office/powerpoint/2010/main" val="287535333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140703</TotalTime>
  <Words>595</Words>
  <Application>Microsoft Macintosh PowerPoint</Application>
  <PresentationFormat>On-screen Show (4:3)</PresentationFormat>
  <Paragraphs>140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Default Design</vt:lpstr>
      <vt:lpstr>Document</vt:lpstr>
      <vt:lpstr>Sounding-only Support During Ranging</vt:lpstr>
      <vt:lpstr>Abstract</vt:lpstr>
      <vt:lpstr>Background for CIDs 102, 103</vt:lpstr>
      <vt:lpstr>Current Ranging</vt:lpstr>
      <vt:lpstr>Observation on Current Ranging</vt:lpstr>
      <vt:lpstr>Current Sounding</vt:lpstr>
      <vt:lpstr>Updates to Ranging Parameter</vt:lpstr>
      <vt:lpstr>HEz mode: Trigger based Sounding</vt:lpstr>
      <vt:lpstr>Updates to Ranging NDPA</vt:lpstr>
      <vt:lpstr>Summary</vt:lpstr>
      <vt:lpstr>References</vt:lpstr>
    </vt:vector>
  </TitlesOfParts>
  <Company>HPE-Aruba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2018 IEEE 802.11 WG motions</cp:keywords>
  <cp:lastModifiedBy>Debashis Dash</cp:lastModifiedBy>
  <cp:revision>2783</cp:revision>
  <cp:lastPrinted>2018-06-21T21:58:35Z</cp:lastPrinted>
  <dcterms:created xsi:type="dcterms:W3CDTF">1998-02-10T13:07:52Z</dcterms:created>
  <dcterms:modified xsi:type="dcterms:W3CDTF">2018-09-13T15:55:23Z</dcterms:modified>
</cp:coreProperties>
</file>