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7" r:id="rId4"/>
    <p:sldId id="275" r:id="rId5"/>
    <p:sldId id="268" r:id="rId6"/>
    <p:sldId id="269" r:id="rId7"/>
    <p:sldId id="276" r:id="rId8"/>
    <p:sldId id="274" r:id="rId9"/>
    <p:sldId id="270" r:id="rId10"/>
    <p:sldId id="271" r:id="rId11"/>
    <p:sldId id="272" r:id="rId12"/>
    <p:sldId id="273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2424" autoAdjust="0"/>
  </p:normalViewPr>
  <p:slideViewPr>
    <p:cSldViewPr>
      <p:cViewPr varScale="1">
        <p:scale>
          <a:sx n="93" d="100"/>
          <a:sy n="93" d="100"/>
        </p:scale>
        <p:origin x="88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</a:t>
            </a:r>
            <a:r>
              <a:rPr lang="en-GB" dirty="0" err="1" smtClean="0"/>
              <a:t>Kishida</a:t>
            </a:r>
            <a:r>
              <a:rPr lang="en-GB" dirty="0" smtClean="0"/>
              <a:t> (NTT)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75162" y="6475413"/>
            <a:ext cx="792088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1618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 on Target Applications of RTA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Date:</a:t>
            </a:r>
            <a:r>
              <a:rPr lang="en-GB" sz="2000" b="0" kern="0" dirty="0" smtClean="0"/>
              <a:t> </a:t>
            </a:r>
            <a:r>
              <a:rPr lang="en-GB" sz="2000" b="0" kern="0" dirty="0" smtClean="0"/>
              <a:t>2018-09-13</a:t>
            </a:r>
            <a:endParaRPr lang="en-GB" sz="2000" b="0" kern="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21412"/>
              </p:ext>
            </p:extLst>
          </p:nvPr>
        </p:nvGraphicFramePr>
        <p:xfrm>
          <a:off x="327025" y="2511425"/>
          <a:ext cx="9018588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Document" r:id="rId3" imgW="8250056" imgH="3034721" progId="Word.Document.8">
                  <p:embed/>
                </p:oleObj>
              </mc:Choice>
              <mc:Fallback>
                <p:oleObj name="Document" r:id="rId3" imgW="8250056" imgH="303472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511425"/>
                        <a:ext cx="9018588" cy="331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210218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38905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 Delay Consideration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7371" y="5095493"/>
            <a:ext cx="3484784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4.8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lower 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needed at the air of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 for Motion Control.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563" y="5898968"/>
            <a:ext cx="359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[4] </a:t>
            </a:r>
            <a:r>
              <a:rPr kumimoji="1" lang="en-US" altLang="ja-JP" sz="1200" dirty="0">
                <a:solidFill>
                  <a:schemeClr val="tx1"/>
                </a:solidFill>
              </a:rPr>
              <a:t>David Xin Yang, “Next Generation PHY/MAC in Sub-7GHz,” IEEE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802.11-18-0846r2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084804" y="1785377"/>
            <a:ext cx="2993704" cy="2986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of latency estimation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476"/>
          <p:cNvGrpSpPr>
            <a:grpSpLocks/>
          </p:cNvGrpSpPr>
          <p:nvPr/>
        </p:nvGrpSpPr>
        <p:grpSpPr bwMode="auto">
          <a:xfrm>
            <a:off x="5393261" y="5363533"/>
            <a:ext cx="315170" cy="291436"/>
            <a:chOff x="3015" y="1631"/>
            <a:chExt cx="668" cy="520"/>
          </a:xfrm>
        </p:grpSpPr>
        <p:grpSp>
          <p:nvGrpSpPr>
            <p:cNvPr id="18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25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6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9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23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4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0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697877" y="55199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WLAN AP</a:t>
            </a:r>
            <a:endParaRPr kumimoji="1" lang="ja-JP" altLang="en-US" sz="11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Freeform 486"/>
          <p:cNvSpPr>
            <a:spLocks noChangeAspect="1"/>
          </p:cNvSpPr>
          <p:nvPr/>
        </p:nvSpPr>
        <p:spPr bwMode="auto">
          <a:xfrm rot="20424045">
            <a:off x="5447512" y="5717979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5529580" y="4918843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018533" y="5567296"/>
            <a:ext cx="1349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012972" y="6079722"/>
            <a:ext cx="1634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538753" y="6106717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4538753" y="5567296"/>
            <a:ext cx="0" cy="52150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018533" y="2880508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柱 41"/>
          <p:cNvSpPr/>
          <p:nvPr/>
        </p:nvSpPr>
        <p:spPr>
          <a:xfrm>
            <a:off x="5253740" y="251795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018533" y="2610822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63395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3395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&lt;4.8ms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4541645" y="2599360"/>
            <a:ext cx="0" cy="296980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633957" y="262568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5517548" y="3936558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028300" y="2919094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090409" y="2988201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90009" y="2920305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Broad</a:t>
            </a:r>
            <a:r>
              <a:rPr kumimoji="1" lang="ja-JP" altLang="en-US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Shirahige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5504997" y="3302575"/>
            <a:ext cx="38664" cy="25341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4541645" y="2907802"/>
            <a:ext cx="0" cy="6481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4018533" y="3555995"/>
            <a:ext cx="1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018533" y="4487488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4541645" y="3555996"/>
            <a:ext cx="0" cy="9314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4538752" y="4515560"/>
            <a:ext cx="0" cy="101891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63395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33957" y="389640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0.4ms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33957" y="30887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09325" y="2108148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5504997" y="2857415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円柱 68"/>
          <p:cNvSpPr/>
          <p:nvPr/>
        </p:nvSpPr>
        <p:spPr>
          <a:xfrm>
            <a:off x="7264503" y="407819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70" name="Group 476"/>
          <p:cNvGrpSpPr>
            <a:grpSpLocks/>
          </p:cNvGrpSpPr>
          <p:nvPr/>
        </p:nvGrpSpPr>
        <p:grpSpPr bwMode="auto">
          <a:xfrm>
            <a:off x="7377518" y="5375758"/>
            <a:ext cx="315170" cy="291436"/>
            <a:chOff x="3015" y="1631"/>
            <a:chExt cx="668" cy="520"/>
          </a:xfrm>
        </p:grpSpPr>
        <p:grpSp>
          <p:nvGrpSpPr>
            <p:cNvPr id="71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78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9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72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76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7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73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4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5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80" name="Freeform 486"/>
          <p:cNvSpPr>
            <a:spLocks noChangeAspect="1"/>
          </p:cNvSpPr>
          <p:nvPr/>
        </p:nvSpPr>
        <p:spPr bwMode="auto">
          <a:xfrm rot="20424045">
            <a:off x="7431770" y="5730204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フリーフォーム 80"/>
          <p:cNvSpPr/>
          <p:nvPr/>
        </p:nvSpPr>
        <p:spPr>
          <a:xfrm>
            <a:off x="7513838" y="4931069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497944" y="4450832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7769665" y="6062277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7769665" y="5588450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7453493" y="3663479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7729173" y="4535362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7692688" y="4102065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V="1">
            <a:off x="8215800" y="4090604"/>
            <a:ext cx="0" cy="421907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8215800" y="4535362"/>
            <a:ext cx="0" cy="1051028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8225114" y="6127871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V="1">
            <a:off x="8225114" y="5588451"/>
            <a:ext cx="0" cy="473826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827832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27832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&lt;6.2ms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27832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278327" y="416976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5028300" y="3550561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090409" y="3619668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5028300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090409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7026752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7088861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447652" y="3294395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Tokyo Ring (Prox.100km)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990009" y="3600233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Dispersed 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</a:p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Tachikawa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47652" y="4078330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Tama Ring (Prox.30km)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002617" y="459719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Local Building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角丸四角形 114"/>
          <p:cNvSpPr/>
          <p:nvPr/>
        </p:nvSpPr>
        <p:spPr bwMode="auto">
          <a:xfrm>
            <a:off x="3906472" y="5346201"/>
            <a:ext cx="5130024" cy="73142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3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61" y="5979531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18" y="5991756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直線コネクタ 120"/>
          <p:cNvCxnSpPr/>
          <p:nvPr/>
        </p:nvCxnSpPr>
        <p:spPr bwMode="auto">
          <a:xfrm>
            <a:off x="4012972" y="6305047"/>
            <a:ext cx="45884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232880" y="1919429"/>
            <a:ext cx="333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Requirement of WLAN Manufacturing</a:t>
            </a:r>
            <a:r>
              <a:rPr kumimoji="1" lang="ja-JP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[4]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4" name="表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24394"/>
              </p:ext>
            </p:extLst>
          </p:nvPr>
        </p:nvGraphicFramePr>
        <p:xfrm>
          <a:off x="232880" y="2925043"/>
          <a:ext cx="3284491" cy="195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848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1393643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Scenarios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Latency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Monitoring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14533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Mechanical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10-50ms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4090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Motion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8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0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Manufacturing should be one of the target </a:t>
            </a:r>
            <a:r>
              <a:rPr lang="en-US" altLang="ja-JP" dirty="0"/>
              <a:t>of RTA for broad market potential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Moreover, we have to define target industries in manufacturing with consideration of possible requirements.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</a:t>
            </a:r>
            <a:r>
              <a:rPr lang="en-US" altLang="ja-JP" dirty="0" smtClean="0"/>
              <a:t>design target </a:t>
            </a:r>
            <a:r>
              <a:rPr lang="en-US" altLang="ja-JP" dirty="0"/>
              <a:t>requirement of latency </a:t>
            </a:r>
            <a:r>
              <a:rPr lang="en-US" altLang="ja-JP" dirty="0" smtClean="0"/>
              <a:t>or Jitter, network delay </a:t>
            </a:r>
            <a:r>
              <a:rPr lang="en-US" altLang="ja-JP" dirty="0"/>
              <a:t>should be </a:t>
            </a:r>
            <a:r>
              <a:rPr lang="en-US" altLang="ja-JP" dirty="0" smtClean="0"/>
              <a:t>considered in addition </a:t>
            </a:r>
            <a:r>
              <a:rPr lang="en-US" altLang="ja-JP" dirty="0"/>
              <a:t>to inherent issues of IEEE 802.11 WLAN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For </a:t>
            </a:r>
            <a:r>
              <a:rPr lang="en-US" altLang="ja-JP" dirty="0"/>
              <a:t>example, a</a:t>
            </a:r>
            <a:r>
              <a:rPr lang="en-US" altLang="ja-JP" dirty="0" smtClean="0"/>
              <a:t>pproximately 4.8 </a:t>
            </a:r>
            <a:r>
              <a:rPr lang="en-US" altLang="ja-JP" dirty="0" err="1"/>
              <a:t>ms</a:t>
            </a:r>
            <a:r>
              <a:rPr lang="en-US" altLang="ja-JP" dirty="0"/>
              <a:t> or lower latency might be required at the air of WLAN if </a:t>
            </a:r>
            <a:r>
              <a:rPr lang="en-US" altLang="ja-JP" dirty="0" smtClean="0"/>
              <a:t>motion control </a:t>
            </a:r>
            <a:r>
              <a:rPr lang="en-US" altLang="ja-JP" dirty="0"/>
              <a:t>requires </a:t>
            </a:r>
            <a:r>
              <a:rPr lang="en-US" altLang="ja-JP" dirty="0" smtClean="0"/>
              <a:t>latency of 10 </a:t>
            </a:r>
            <a:r>
              <a:rPr lang="en-US" altLang="ja-JP" dirty="0" err="1" smtClean="0"/>
              <a:t>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96404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1]</a:t>
            </a:r>
            <a:r>
              <a:rPr lang="en-US" altLang="ja-JP" dirty="0" smtClean="0">
                <a:solidFill>
                  <a:schemeClr val="tx1"/>
                </a:solidFill>
              </a:rPr>
              <a:t>Kate </a:t>
            </a:r>
            <a:r>
              <a:rPr lang="en-US" altLang="ja-JP" dirty="0" err="1" smtClean="0">
                <a:solidFill>
                  <a:schemeClr val="tx1"/>
                </a:solidFill>
              </a:rPr>
              <a:t>Meng</a:t>
            </a:r>
            <a:r>
              <a:rPr lang="en-US" altLang="ja-JP" dirty="0">
                <a:solidFill>
                  <a:schemeClr val="tx1"/>
                </a:solidFill>
              </a:rPr>
              <a:t>, “Real-time Mobile Game vs Wi-Fi,” </a:t>
            </a:r>
            <a:r>
              <a:rPr lang="en-US" altLang="ja-JP" dirty="0" smtClean="0">
                <a:solidFill>
                  <a:schemeClr val="tx1"/>
                </a:solidFill>
              </a:rPr>
              <a:t>IEEE 802.11-18-1234r0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[2]</a:t>
            </a:r>
            <a:r>
              <a:rPr lang="en-US" altLang="ja-JP" dirty="0" smtClean="0">
                <a:solidFill>
                  <a:schemeClr val="tx1"/>
                </a:solidFill>
              </a:rPr>
              <a:t>Maria </a:t>
            </a:r>
            <a:r>
              <a:rPr lang="en-US" altLang="ja-JP" dirty="0">
                <a:solidFill>
                  <a:schemeClr val="tx1"/>
                </a:solidFill>
              </a:rPr>
              <a:t>A. </a:t>
            </a:r>
            <a:r>
              <a:rPr lang="en-US" altLang="ja-JP" dirty="0" err="1">
                <a:solidFill>
                  <a:schemeClr val="tx1"/>
                </a:solidFill>
              </a:rPr>
              <a:t>Lema</a:t>
            </a:r>
            <a:r>
              <a:rPr lang="en-US" altLang="ja-JP" i="1" dirty="0">
                <a:solidFill>
                  <a:schemeClr val="tx1"/>
                </a:solidFill>
              </a:rPr>
              <a:t>, et a1</a:t>
            </a:r>
            <a:r>
              <a:rPr lang="en-US" altLang="ja-JP" dirty="0">
                <a:solidFill>
                  <a:schemeClr val="tx1"/>
                </a:solidFill>
              </a:rPr>
              <a:t>, “Business Case and Technology Analysis for 5G Low Latency Applications,” IEEE Access, Vol.5,  Apr.  2017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[</a:t>
            </a:r>
            <a:r>
              <a:rPr lang="en-US" altLang="ja-JP" dirty="0" smtClean="0">
                <a:solidFill>
                  <a:schemeClr val="tx1"/>
                </a:solidFill>
              </a:rPr>
              <a:t>3]Texas </a:t>
            </a:r>
            <a:r>
              <a:rPr lang="en-US" altLang="ja-JP" dirty="0">
                <a:solidFill>
                  <a:schemeClr val="tx1"/>
                </a:solidFill>
              </a:rPr>
              <a:t>Instruments, “The gap in wireless communications: ultra-reliability and low latency”</a:t>
            </a:r>
          </a:p>
          <a:p>
            <a:r>
              <a:rPr lang="en-US" altLang="ja-JP" sz="1050" dirty="0" smtClean="0">
                <a:solidFill>
                  <a:schemeClr val="tx1"/>
                </a:solidFill>
              </a:rPr>
              <a:t>	https</a:t>
            </a:r>
            <a:r>
              <a:rPr lang="en-US" altLang="ja-JP" sz="1050" dirty="0">
                <a:solidFill>
                  <a:schemeClr val="tx1"/>
                </a:solidFill>
              </a:rPr>
              <a:t>://e2e.ti.com/blogs_/</a:t>
            </a:r>
            <a:r>
              <a:rPr lang="en-US" altLang="ja-JP" sz="1050" dirty="0" smtClean="0">
                <a:solidFill>
                  <a:schemeClr val="tx1"/>
                </a:solidFill>
              </a:rPr>
              <a:t>b/industrial_strength/archive/2018/06/12/the-gap-in-wireless-communications-ultra-reliability-and-low-latency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dirty="0" smtClean="0"/>
              <a:t>[</a:t>
            </a:r>
            <a:r>
              <a:rPr lang="en-US" altLang="ja-JP" dirty="0"/>
              <a:t>4</a:t>
            </a:r>
            <a:r>
              <a:rPr lang="en-US" altLang="ja-JP" dirty="0" smtClean="0"/>
              <a:t>]David </a:t>
            </a:r>
            <a:r>
              <a:rPr lang="en-US" altLang="ja-JP" dirty="0"/>
              <a:t>Xin Yang, “Next Generation PHY/MAC in Sub-7GHz,” IEEE 802.11-18-0846r2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9855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0400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This presentation raises discussion about applications that should be focused by RTA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Gaming is one of the </a:t>
            </a:r>
            <a:r>
              <a:rPr lang="en-US" altLang="ja-JP" dirty="0"/>
              <a:t>most promised application for </a:t>
            </a:r>
            <a:r>
              <a:rPr lang="en-US" altLang="ja-JP" dirty="0" smtClean="0"/>
              <a:t>RTA [1] so far, but </a:t>
            </a:r>
            <a:r>
              <a:rPr lang="en-US" altLang="ja-JP" dirty="0"/>
              <a:t>more kinds of applications or use cases should be considered for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Manufacturing is also promised industry from potential market perspective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When we decide PAR/5C, latency and jitter requirement for manufacturing should be considered.</a:t>
            </a: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realize RTA WLAN, we </a:t>
            </a:r>
            <a:r>
              <a:rPr lang="en-US" altLang="ja-JP" dirty="0" smtClean="0"/>
              <a:t>have to consider network delay in addition to </a:t>
            </a:r>
            <a:r>
              <a:rPr lang="en-US" altLang="ja-JP" dirty="0"/>
              <a:t>inherent </a:t>
            </a:r>
            <a:r>
              <a:rPr lang="en-US" altLang="ja-JP" dirty="0" smtClean="0"/>
              <a:t>issues </a:t>
            </a:r>
            <a:r>
              <a:rPr lang="en-US" altLang="ja-JP" dirty="0"/>
              <a:t>of IEEE 802.11 WLAN systems.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723" y="5967146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23118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IEEE 802 criteria for standards development (CSD)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RTA </a:t>
            </a:r>
            <a:r>
              <a:rPr lang="en-US" altLang="ja-JP" dirty="0"/>
              <a:t>should fulfill 5C (five criteria) to promote to TG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define the Functional </a:t>
            </a:r>
            <a:r>
              <a:rPr lang="en-US" altLang="ja-JP" dirty="0" smtClean="0"/>
              <a:t>Requirements.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For one of 5C, </a:t>
            </a:r>
            <a:r>
              <a:rPr lang="en-US" altLang="ja-JP" u="sng" dirty="0"/>
              <a:t>Broad Market Potential</a:t>
            </a:r>
            <a:r>
              <a:rPr lang="en-US" altLang="ja-JP" dirty="0"/>
              <a:t> should be considered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Broad </a:t>
            </a:r>
            <a:r>
              <a:rPr lang="en-US" altLang="ja-JP" dirty="0"/>
              <a:t>sets of applicability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Multiple </a:t>
            </a:r>
            <a:r>
              <a:rPr lang="en-US" altLang="ja-JP" dirty="0"/>
              <a:t>vendors and numerous users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should define the requirement for PAR/5C to include more broad markets.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273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Market</a:t>
            </a:r>
            <a:r>
              <a:rPr lang="ja-JP" altLang="en-US" dirty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RTA [1]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85183"/>
            <a:ext cx="7770813" cy="100811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Global games market would be the 180 billion dollar industry in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59 % of the market segment (106 billion dollar) will be occupied by mobile games.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2B3A7A8-0A9A-4B2A-8F3E-A1DECF57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313"/>
            <a:ext cx="6043959" cy="34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4723" y="6104329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5215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Potential Market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RTA [2]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08590"/>
              </p:ext>
            </p:extLst>
          </p:nvPr>
        </p:nvGraphicFramePr>
        <p:xfrm>
          <a:off x="251520" y="1916833"/>
          <a:ext cx="8640961" cy="383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21387761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Industry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Applications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Market</a:t>
                      </a:r>
                      <a:r>
                        <a:rPr kumimoji="1" lang="en-US" altLang="ja-JP" sz="1800" b="1" baseline="0" dirty="0" smtClean="0"/>
                        <a:t> Segment </a:t>
                      </a:r>
                      <a:br>
                        <a:rPr kumimoji="1" lang="en-US" altLang="ja-JP" sz="1800" b="1" baseline="0" dirty="0" smtClean="0"/>
                      </a:br>
                      <a:r>
                        <a:rPr kumimoji="1" lang="en-US" altLang="ja-JP" sz="1800" b="1" baseline="0" dirty="0" smtClean="0"/>
                        <a:t>(billion dollar)</a:t>
                      </a:r>
                      <a:endParaRPr kumimoji="1" lang="ja-JP" alt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Digital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37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Tele-healthcare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07786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Mobile</a:t>
                      </a:r>
                      <a:r>
                        <a:rPr kumimoji="1" lang="en-US" altLang="ja-JP" sz="1400" baseline="0" dirty="0" smtClean="0"/>
                        <a:t>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20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6326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Automotive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Driver assistance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54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02199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Safety Technologies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36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23497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Safty</a:t>
                      </a:r>
                      <a:r>
                        <a:rPr kumimoji="1" lang="en-US" altLang="ja-JP" sz="1400" dirty="0" smtClean="0"/>
                        <a:t> and autonomous driving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89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15369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Entertainment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 and VR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153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206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Manufacturing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ICT sector in manufacturing (EU)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974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13091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5960313"/>
            <a:ext cx="864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[2] Maria </a:t>
            </a:r>
            <a:r>
              <a:rPr kumimoji="1" lang="en-US" altLang="ja-JP" sz="1200" dirty="0">
                <a:solidFill>
                  <a:schemeClr val="tx1"/>
                </a:solidFill>
              </a:rPr>
              <a:t>A. </a:t>
            </a:r>
            <a:r>
              <a:rPr kumimoji="1" lang="en-US" altLang="ja-JP" sz="1200" dirty="0" err="1">
                <a:solidFill>
                  <a:schemeClr val="tx1"/>
                </a:solidFill>
              </a:rPr>
              <a:t>Lema</a:t>
            </a:r>
            <a:r>
              <a:rPr kumimoji="1" lang="en-US" altLang="ja-JP" sz="1200" i="1" dirty="0">
                <a:solidFill>
                  <a:schemeClr val="tx1"/>
                </a:solidFill>
              </a:rPr>
              <a:t>, et a1</a:t>
            </a:r>
            <a:r>
              <a:rPr kumimoji="1" lang="en-US" altLang="ja-JP" sz="1200" dirty="0">
                <a:solidFill>
                  <a:schemeClr val="tx1"/>
                </a:solidFill>
              </a:rPr>
              <a:t>, “Business Case and Technology Analysis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for 5G </a:t>
            </a:r>
            <a:r>
              <a:rPr kumimoji="1" lang="en-US" altLang="ja-JP" sz="1200" dirty="0">
                <a:solidFill>
                  <a:schemeClr val="tx1"/>
                </a:solidFill>
              </a:rPr>
              <a:t>Low Latency Applications,” IEEE Access, Vol.5,  Apr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.  </a:t>
            </a:r>
            <a:r>
              <a:rPr kumimoji="1" lang="en-US" altLang="ja-JP" sz="1200" dirty="0">
                <a:solidFill>
                  <a:schemeClr val="tx1"/>
                </a:solidFill>
              </a:rPr>
              <a:t>2017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51520" y="5352354"/>
            <a:ext cx="8640961" cy="41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applications should we </a:t>
            </a:r>
            <a:r>
              <a:rPr lang="en-US" altLang="ja-JP" dirty="0" smtClean="0"/>
              <a:t>assume?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All </a:t>
            </a:r>
            <a:r>
              <a:rPr lang="en-US" altLang="ja-JP" dirty="0" smtClean="0"/>
              <a:t>industries </a:t>
            </a:r>
            <a:r>
              <a:rPr lang="en-US" altLang="ja-JP" dirty="0"/>
              <a:t>shown in previous slide can be </a:t>
            </a:r>
            <a:r>
              <a:rPr lang="en-US" altLang="ja-JP" dirty="0" smtClean="0"/>
              <a:t>target </a:t>
            </a:r>
            <a:r>
              <a:rPr lang="en-US" altLang="ja-JP" dirty="0"/>
              <a:t>application of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Each industry has broad market </a:t>
            </a:r>
            <a:r>
              <a:rPr lang="en-US" altLang="ja-JP" dirty="0" smtClean="0"/>
              <a:t>potential.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particular, manufacturing has a large scale of market </a:t>
            </a:r>
            <a:r>
              <a:rPr lang="en-US" altLang="ja-JP" dirty="0" smtClean="0"/>
              <a:t>segment.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However, there is a variety of industries in manufacturing.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consider which industry can be the target of RTA WLAN.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Required </a:t>
            </a:r>
            <a:r>
              <a:rPr lang="en-US" altLang="ja-JP" dirty="0"/>
              <a:t>latency and jitter vary by each </a:t>
            </a:r>
            <a:r>
              <a:rPr lang="en-US" altLang="ja-JP" dirty="0" smtClean="0"/>
              <a:t>industry.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42683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700" dirty="0"/>
              <a:t>Proposed Target Region of </a:t>
            </a:r>
            <a:r>
              <a:rPr lang="en-US" altLang="ja-JP" sz="2700" dirty="0" smtClean="0"/>
              <a:t>RTA Manufacturing[3]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628800"/>
            <a:ext cx="8953846" cy="426713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59832" y="4365104"/>
            <a:ext cx="1122763" cy="842300"/>
          </a:xfrm>
          <a:prstGeom prst="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91880" y="1843839"/>
            <a:ext cx="1865938" cy="2190251"/>
          </a:xfrm>
          <a:prstGeom prst="rect">
            <a:avLst/>
          </a:prstGeom>
          <a:noFill/>
          <a:ln w="508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5441" y="1862076"/>
            <a:ext cx="157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Target region of RTA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>
            <a:stCxn id="14" idx="0"/>
          </p:cNvCxnSpPr>
          <p:nvPr/>
        </p:nvCxnSpPr>
        <p:spPr>
          <a:xfrm flipV="1">
            <a:off x="3633084" y="3244135"/>
            <a:ext cx="632491" cy="110122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512" y="5934762"/>
            <a:ext cx="862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[3</a:t>
            </a:r>
            <a:r>
              <a:rPr lang="en-US" altLang="ja-JP" sz="1200" dirty="0">
                <a:solidFill>
                  <a:schemeClr val="tx1"/>
                </a:solidFill>
              </a:rPr>
              <a:t>] Texas </a:t>
            </a:r>
            <a:r>
              <a:rPr lang="en-US" altLang="ja-JP" sz="1200" dirty="0" smtClean="0">
                <a:solidFill>
                  <a:schemeClr val="tx1"/>
                </a:solidFill>
              </a:rPr>
              <a:t>Instruments, “The </a:t>
            </a:r>
            <a:r>
              <a:rPr lang="en-US" altLang="ja-JP" sz="1200" dirty="0">
                <a:solidFill>
                  <a:schemeClr val="tx1"/>
                </a:solidFill>
              </a:rPr>
              <a:t>gap in wireless communications: ultra-reliability and low </a:t>
            </a:r>
            <a:r>
              <a:rPr lang="en-US" altLang="ja-JP" sz="1200" dirty="0" smtClean="0">
                <a:solidFill>
                  <a:schemeClr val="tx1"/>
                </a:solidFill>
              </a:rPr>
              <a:t>latency”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accent2"/>
                </a:solidFill>
              </a:rPr>
              <a:t>https://</a:t>
            </a:r>
            <a:r>
              <a:rPr lang="en-US" altLang="ja-JP" sz="1200" dirty="0" smtClean="0">
                <a:solidFill>
                  <a:schemeClr val="accent2"/>
                </a:solidFill>
              </a:rPr>
              <a:t>e2e.ti.com/blogs_/b/industrial_strength/archive/2018/06/12/the-gap-in-wireless-communications-ultra-reliability-and-low-latency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4207" y="4345359"/>
            <a:ext cx="115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(We are here)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Rquirements</a:t>
            </a:r>
            <a:r>
              <a:rPr kumimoji="1" lang="en-US" altLang="ja-JP" dirty="0" smtClean="0"/>
              <a:t> of RTA Manufacturing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If </a:t>
            </a:r>
            <a:r>
              <a:rPr lang="en-US" altLang="ja-JP" dirty="0"/>
              <a:t>we assume manufacturing as </a:t>
            </a:r>
            <a:r>
              <a:rPr lang="en-US" altLang="ja-JP" dirty="0" smtClean="0"/>
              <a:t>one of the </a:t>
            </a:r>
            <a:r>
              <a:rPr lang="en-US" altLang="ja-JP" dirty="0"/>
              <a:t>target industry of RTA, we have to define suitable targets of latency and jitter requirements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Major </a:t>
            </a:r>
            <a:r>
              <a:rPr lang="en-US" altLang="ja-JP" dirty="0"/>
              <a:t>inherent problems of WLAN should be solved.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Example: Interferences / Retransmissions / 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Network delay should be considered too.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515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Inherent Problems </a:t>
            </a:r>
            <a:r>
              <a:rPr lang="en-US" altLang="ja-JP" dirty="0"/>
              <a:t>of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12032"/>
            <a:ext cx="7770813" cy="238390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Interferences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Time for refraining transmission according to </a:t>
            </a:r>
            <a:r>
              <a:rPr lang="en-US" altLang="ja-JP" dirty="0"/>
              <a:t>CSMA/CA generates </a:t>
            </a:r>
            <a:r>
              <a:rPr lang="en-US" altLang="ja-JP" dirty="0" smtClean="0"/>
              <a:t>substantial delay.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Retransmissions due to error of transmission lead fatal degradation of latency characteristics.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Hidden / expose node problems are still serious issues.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Jitter and latency might get worse if there is burst transmissions by aggregated frames.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14" y="4005064"/>
            <a:ext cx="3545188" cy="24482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35896" y="6244162"/>
            <a:ext cx="2160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Time</a:t>
            </a:r>
            <a:endParaRPr kumimoji="1" lang="ja-JP" altLang="en-US" sz="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6502" y="4152880"/>
            <a:ext cx="3484784" cy="11695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RTT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fluctuates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dynamically!!</a:t>
            </a:r>
          </a:p>
          <a:p>
            <a:endParaRPr kumimoji="1" lang="en-US" altLang="ja-JP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that can realize stable low-latency environment are required for RTA.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42273" y="4067944"/>
            <a:ext cx="1800200" cy="84811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example of </a:t>
            </a:r>
            <a:b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measured delay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NTT lab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5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730</TotalTime>
  <Words>922</Words>
  <Application>Microsoft Office PowerPoint</Application>
  <PresentationFormat>画面に合わせる (4:3)</PresentationFormat>
  <Paragraphs>176</Paragraphs>
  <Slides>12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Arial Unicode MS</vt:lpstr>
      <vt:lpstr>HGP創英角ｺﾞｼｯｸUB</vt:lpstr>
      <vt:lpstr>HGS創英角ｺﾞｼｯｸUB</vt:lpstr>
      <vt:lpstr>MS Gothic</vt:lpstr>
      <vt:lpstr>Arial</vt:lpstr>
      <vt:lpstr>Times New Roman</vt:lpstr>
      <vt:lpstr>Office テーマ</vt:lpstr>
      <vt:lpstr>Document</vt:lpstr>
      <vt:lpstr>Discussion on Target Applications of RTA</vt:lpstr>
      <vt:lpstr>Abstract</vt:lpstr>
      <vt:lpstr>IEEE 802 criteria for standards development (CSD)</vt:lpstr>
      <vt:lpstr>Potential Market of RTA [1]</vt:lpstr>
      <vt:lpstr>Potential Market of RTA [2]</vt:lpstr>
      <vt:lpstr>What applications should we assume?</vt:lpstr>
      <vt:lpstr>Proposed Target Region of RTA Manufacturing[3]</vt:lpstr>
      <vt:lpstr>Rquirements of RTA Manufacturing</vt:lpstr>
      <vt:lpstr>Inherent Problems of WLAN</vt:lpstr>
      <vt:lpstr>Network Delay Consideration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admin</dc:creator>
  <cp:lastModifiedBy>岸田朗</cp:lastModifiedBy>
  <cp:revision>81</cp:revision>
  <cp:lastPrinted>1601-01-01T00:00:00Z</cp:lastPrinted>
  <dcterms:created xsi:type="dcterms:W3CDTF">2018-09-03T10:06:00Z</dcterms:created>
  <dcterms:modified xsi:type="dcterms:W3CDTF">2018-09-13T21:58:46Z</dcterms:modified>
</cp:coreProperties>
</file>