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4"/>
  </p:notesMasterIdLst>
  <p:handoutMasterIdLst>
    <p:handoutMasterId r:id="rId15"/>
  </p:handoutMasterIdLst>
  <p:sldIdLst>
    <p:sldId id="621" r:id="rId7"/>
    <p:sldId id="651" r:id="rId8"/>
    <p:sldId id="652" r:id="rId9"/>
    <p:sldId id="653" r:id="rId10"/>
    <p:sldId id="647" r:id="rId11"/>
    <p:sldId id="654" r:id="rId12"/>
    <p:sldId id="64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3033" autoAdjust="0"/>
  </p:normalViewPr>
  <p:slideViewPr>
    <p:cSldViewPr snapToGrid="0" snapToObjects="1">
      <p:cViewPr varScale="1">
        <p:scale>
          <a:sx n="76" d="100"/>
          <a:sy n="76" d="100"/>
        </p:scale>
        <p:origin x="732" y="48"/>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9/11/2018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9/11/2018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D7C50F-071E-4D3B-9A71-41D99FA7C3E5}" type="slidenum">
              <a:rPr lang="en-US" smtClean="0"/>
              <a:t>5</a:t>
            </a:fld>
            <a:endParaRPr lang="en-US" dirty="0"/>
          </a:p>
        </p:txBody>
      </p:sp>
    </p:spTree>
    <p:extLst>
      <p:ext uri="{BB962C8B-B14F-4D97-AF65-F5344CB8AC3E}">
        <p14:creationId xmlns:p14="http://schemas.microsoft.com/office/powerpoint/2010/main" val="943968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 Asterjadhi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a:t>
            </a:r>
            <a:r>
              <a:rPr lang="en-US" sz="1800" b="1" dirty="0" smtClean="0">
                <a:solidFill>
                  <a:schemeClr val="tx1"/>
                </a:solidFill>
                <a:cs typeface="+mn-cs"/>
              </a:rPr>
              <a:t>802.11-18/</a:t>
            </a:r>
            <a:r>
              <a:rPr lang="en-US" sz="1800" b="1" i="0" kern="1200" dirty="0" smtClean="0">
                <a:solidFill>
                  <a:schemeClr val="tx1"/>
                </a:solidFill>
                <a:effectLst/>
                <a:latin typeface="+mn-lt"/>
                <a:ea typeface="+mn-ea"/>
                <a:cs typeface="+mn-cs"/>
              </a:rPr>
              <a:t>1607</a:t>
            </a:r>
            <a:r>
              <a:rPr lang="en-US" sz="1800" b="1" dirty="0" smtClean="0">
                <a:solidFill>
                  <a:schemeClr val="tx1"/>
                </a:solidFill>
                <a:cs typeface="+mn-cs"/>
              </a:rPr>
              <a:t>r1</a:t>
            </a:r>
            <a:endParaRPr lang="en-US" sz="1800" b="1" dirty="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September 2018</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avi.gidvani@samsung.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670971153"/>
              </p:ext>
            </p:extLst>
          </p:nvPr>
        </p:nvGraphicFramePr>
        <p:xfrm>
          <a:off x="533400" y="1956450"/>
          <a:ext cx="8248884" cy="3261360"/>
        </p:xfrm>
        <a:graphic>
          <a:graphicData uri="http://schemas.openxmlformats.org/drawingml/2006/table">
            <a:tbl>
              <a:tblPr firstRow="1" bandRow="1">
                <a:tableStyleId>{F5AB1C69-6EDB-4FF4-983F-18BD219EF322}</a:tableStyleId>
              </a:tblPr>
              <a:tblGrid>
                <a:gridCol w="1794164">
                  <a:extLst>
                    <a:ext uri="{9D8B030D-6E8A-4147-A177-3AD203B41FA5}">
                      <a16:colId xmlns:a16="http://schemas.microsoft.com/office/drawing/2014/main" xmlns="" val="20000"/>
                    </a:ext>
                  </a:extLst>
                </a:gridCol>
                <a:gridCol w="1370081">
                  <a:extLst>
                    <a:ext uri="{9D8B030D-6E8A-4147-A177-3AD203B41FA5}">
                      <a16:colId xmlns:a16="http://schemas.microsoft.com/office/drawing/2014/main" xmlns="" val="20001"/>
                    </a:ext>
                  </a:extLst>
                </a:gridCol>
                <a:gridCol w="1302194">
                  <a:extLst>
                    <a:ext uri="{9D8B030D-6E8A-4147-A177-3AD203B41FA5}">
                      <a16:colId xmlns:a16="http://schemas.microsoft.com/office/drawing/2014/main" xmlns="" val="20002"/>
                    </a:ext>
                  </a:extLst>
                </a:gridCol>
                <a:gridCol w="1031845">
                  <a:extLst>
                    <a:ext uri="{9D8B030D-6E8A-4147-A177-3AD203B41FA5}">
                      <a16:colId xmlns:a16="http://schemas.microsoft.com/office/drawing/2014/main" xmlns="" val="20003"/>
                    </a:ext>
                  </a:extLst>
                </a:gridCol>
                <a:gridCol w="2750600">
                  <a:extLst>
                    <a:ext uri="{9D8B030D-6E8A-4147-A177-3AD203B41FA5}">
                      <a16:colId xmlns:a16="http://schemas.microsoft.com/office/drawing/2014/main" xmlns=""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r>
                        <a:rPr lang="en-US" sz="1600" dirty="0" smtClean="0">
                          <a:solidFill>
                            <a:schemeClr val="tx1"/>
                          </a:solidFill>
                        </a:rPr>
                        <a:t>Ravi Gidvani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hlinkClick r:id="rId2"/>
                        </a:rPr>
                        <a:t>ravi.gidvani@samsung.com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83848554"/>
                  </a:ext>
                </a:extLst>
              </a:tr>
              <a:tr h="264132">
                <a:tc>
                  <a:txBody>
                    <a:bodyPr/>
                    <a:lstStyle/>
                    <a:p>
                      <a:pPr algn="ctr"/>
                      <a:r>
                        <a:rPr lang="en-US" sz="1600" dirty="0" smtClean="0">
                          <a:solidFill>
                            <a:schemeClr val="tx1"/>
                          </a:solidFill>
                        </a:rPr>
                        <a:t>Ashok Ranganath</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ashok.r@samsung.com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68835117"/>
                  </a:ext>
                </a:extLst>
              </a:tr>
              <a:tr h="264132">
                <a:tc>
                  <a:txBody>
                    <a:bodyPr/>
                    <a:lstStyle/>
                    <a:p>
                      <a:pPr algn="ctr"/>
                      <a:r>
                        <a:rPr lang="en-US" sz="1600" dirty="0" smtClean="0">
                          <a:solidFill>
                            <a:schemeClr val="tx1"/>
                          </a:solidFill>
                        </a:rPr>
                        <a:t>Wook Bong Lee </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wookbong.lee@samsung.com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r>
                        <a:rPr lang="en-US" sz="1600" dirty="0" smtClean="0">
                          <a:solidFill>
                            <a:schemeClr val="tx1"/>
                          </a:solidFill>
                        </a:rPr>
                        <a:t>Tianyu Wu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tianyu.wu@samsung.com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r>
                        <a:rPr lang="en-US" sz="1600" dirty="0" smtClean="0">
                          <a:solidFill>
                            <a:schemeClr val="tx1"/>
                          </a:solidFill>
                        </a:rPr>
                        <a:t>Shailender Karmuchi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Samsung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karmuchi.s@samsung.com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Alfred </a:t>
                      </a:r>
                      <a:r>
                        <a:rPr lang="en-US" sz="1600" dirty="0" err="1" smtClean="0">
                          <a:solidFill>
                            <a:schemeClr val="tx1"/>
                          </a:solidFill>
                        </a:rPr>
                        <a:t>Asterjadhi</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aasterja@qti.qualcomm.com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smtClean="0">
                          <a:solidFill>
                            <a:schemeClr val="tx1"/>
                          </a:solidFill>
                        </a:rPr>
                        <a:t>George Cherian</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gcherian@qti.qualcomm.com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r>
                        <a:rPr lang="en-US" sz="1600" dirty="0" err="1" smtClean="0">
                          <a:solidFill>
                            <a:schemeClr val="tx1"/>
                          </a:solidFill>
                        </a:rPr>
                        <a:t>Kiseon</a:t>
                      </a:r>
                      <a:r>
                        <a:rPr lang="en-US" sz="1600" dirty="0" smtClean="0">
                          <a:solidFill>
                            <a:schemeClr val="tx1"/>
                          </a:solidFill>
                        </a:rPr>
                        <a:t> Ryu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LG</a:t>
                      </a: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kiseon.ryu@lge.com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15636"/>
            <a:ext cx="7772400" cy="891642"/>
          </a:xfrm>
        </p:spPr>
        <p:txBody>
          <a:bodyPr/>
          <a:lstStyle/>
          <a:p>
            <a:r>
              <a:rPr lang="en-US" dirty="0"/>
              <a:t>6 GHz operation </a:t>
            </a:r>
            <a:r>
              <a:rPr lang="en-US"/>
              <a:t>for </a:t>
            </a:r>
            <a:r>
              <a:rPr lang="en-US" smtClean="0"/>
              <a:t>11ax</a:t>
            </a:r>
            <a:endParaRPr lang="en-US" dirty="0"/>
          </a:p>
        </p:txBody>
      </p:sp>
      <p:sp>
        <p:nvSpPr>
          <p:cNvPr id="13" name="Rectangle 6"/>
          <p:cNvSpPr txBox="1">
            <a:spLocks noChangeArrowheads="1"/>
          </p:cNvSpPr>
          <p:nvPr/>
        </p:nvSpPr>
        <p:spPr bwMode="auto">
          <a:xfrm>
            <a:off x="533400" y="135086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a:t>
            </a:r>
            <a:r>
              <a:rPr lang="en-US" sz="2000" b="0" smtClean="0"/>
              <a:t>2018-09-11</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smtClean="0"/>
              <a:t>Ravi Gidvani(Samsung), </a:t>
            </a:r>
            <a:r>
              <a:rPr lang="en-US" dirty="0"/>
              <a:t>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30217-FC0D-40AF-876C-3A2D4DA47AEB}"/>
              </a:ext>
            </a:extLst>
          </p:cNvPr>
          <p:cNvSpPr>
            <a:spLocks noGrp="1"/>
          </p:cNvSpPr>
          <p:nvPr>
            <p:ph type="title"/>
          </p:nvPr>
        </p:nvSpPr>
        <p:spPr/>
        <p:txBody>
          <a:bodyPr/>
          <a:lstStyle/>
          <a:p>
            <a:r>
              <a:rPr lang="en-US" dirty="0">
                <a:solidFill>
                  <a:schemeClr val="tx1"/>
                </a:solidFill>
              </a:rPr>
              <a:t>Introduction</a:t>
            </a:r>
            <a:endParaRPr lang="en-US" dirty="0"/>
          </a:p>
        </p:txBody>
      </p:sp>
      <p:sp>
        <p:nvSpPr>
          <p:cNvPr id="3" name="Content Placeholder 2">
            <a:extLst>
              <a:ext uri="{FF2B5EF4-FFF2-40B4-BE49-F238E27FC236}">
                <a16:creationId xmlns:a16="http://schemas.microsoft.com/office/drawing/2014/main" xmlns="" id="{362E8F50-1383-4AEB-A903-CA5EE351C451}"/>
              </a:ext>
            </a:extLst>
          </p:cNvPr>
          <p:cNvSpPr>
            <a:spLocks noGrp="1"/>
          </p:cNvSpPr>
          <p:nvPr>
            <p:ph idx="1"/>
          </p:nvPr>
        </p:nvSpPr>
        <p:spPr/>
        <p:txBody>
          <a:bodyPr>
            <a:normAutofit fontScale="92500" lnSpcReduction="10000"/>
          </a:bodyPr>
          <a:lstStyle/>
          <a:p>
            <a:r>
              <a:rPr lang="en-US" sz="2000" dirty="0"/>
              <a:t>In [1], restricting active scanning in 6GHz and scheduled medium access (trigger-based and scheduled EDCA) are proposed</a:t>
            </a:r>
          </a:p>
          <a:p>
            <a:endParaRPr lang="en-US" sz="2000" dirty="0" smtClean="0"/>
          </a:p>
          <a:p>
            <a:r>
              <a:rPr lang="en-US" sz="2000" dirty="0" smtClean="0"/>
              <a:t>We </a:t>
            </a:r>
            <a:r>
              <a:rPr lang="en-US" sz="2000" dirty="0"/>
              <a:t>agree that limiting EDCA access (for both active scanning and normal data transmission) may bring higher network throughput </a:t>
            </a:r>
            <a:r>
              <a:rPr lang="en-US" sz="2000" dirty="0" smtClean="0"/>
              <a:t>and it </a:t>
            </a:r>
            <a:r>
              <a:rPr lang="en-US" sz="2000" dirty="0"/>
              <a:t>may ensure implementation of fairness in overall BSS performance by central entity</a:t>
            </a:r>
          </a:p>
          <a:p>
            <a:endParaRPr lang="en-US" sz="2000" dirty="0" smtClean="0"/>
          </a:p>
          <a:p>
            <a:r>
              <a:rPr lang="en-US" sz="2000" dirty="0" smtClean="0"/>
              <a:t>However</a:t>
            </a:r>
            <a:r>
              <a:rPr lang="en-US" sz="2000" dirty="0"/>
              <a:t>, the proposed scheme in [1] </a:t>
            </a:r>
            <a:r>
              <a:rPr lang="en-US" sz="2000" dirty="0" smtClean="0"/>
              <a:t>needs considerations (next </a:t>
            </a:r>
            <a:r>
              <a:rPr lang="en-US" sz="2000" dirty="0"/>
              <a:t>page</a:t>
            </a:r>
            <a:r>
              <a:rPr lang="en-US" sz="2000" dirty="0" smtClean="0"/>
              <a:t>)</a:t>
            </a:r>
          </a:p>
          <a:p>
            <a:endParaRPr lang="en-US" sz="2000" dirty="0"/>
          </a:p>
          <a:p>
            <a:r>
              <a:rPr lang="en-US" sz="2000" dirty="0"/>
              <a:t>In this presentation we propose two step behavior in </a:t>
            </a:r>
            <a:r>
              <a:rPr lang="en-US" sz="2000" dirty="0" smtClean="0"/>
              <a:t>6GHz </a:t>
            </a:r>
            <a:r>
              <a:rPr lang="en-US" sz="2000" dirty="0"/>
              <a:t>which will bridge the gap between current implementations and proposed complete scheduled </a:t>
            </a:r>
            <a:r>
              <a:rPr lang="en-US" sz="2000" dirty="0" smtClean="0"/>
              <a:t>access</a:t>
            </a:r>
            <a:endParaRPr lang="en-US" sz="2000" dirty="0"/>
          </a:p>
          <a:p>
            <a:endParaRPr lang="en-US" sz="2000" dirty="0"/>
          </a:p>
        </p:txBody>
      </p:sp>
      <p:sp>
        <p:nvSpPr>
          <p:cNvPr id="5"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0975"/>
          </a:xfrm>
          <a:prstGeom prst="rect">
            <a:avLst/>
          </a:prstGeom>
        </p:spPr>
        <p:txBody>
          <a:bodyPr/>
          <a:lstStyle/>
          <a:p>
            <a:pPr lvl="0" algn="r">
              <a:defRPr/>
            </a:pPr>
            <a:r>
              <a:rPr lang="en-US" sz="1200" dirty="0">
                <a:solidFill>
                  <a:srgbClr val="000000"/>
                </a:solidFill>
              </a:rPr>
              <a:t>Ravi Gidvani(Samsung), et. al.,</a:t>
            </a:r>
          </a:p>
        </p:txBody>
      </p:sp>
      <p:sp>
        <p:nvSpPr>
          <p:cNvPr id="7" name="Slide Number Placeholder 3">
            <a:extLst>
              <a:ext uri="{FF2B5EF4-FFF2-40B4-BE49-F238E27FC236}">
                <a16:creationId xmlns:a16="http://schemas.microsoft.com/office/drawing/2014/main" xmlns="" id="{3A7992EE-DDD1-42BB-8145-1C8F2460B4F1}"/>
              </a:ext>
            </a:extLst>
          </p:cNvPr>
          <p:cNvSpPr>
            <a:spLocks noGrp="1"/>
          </p:cNvSpPr>
          <p:nvPr>
            <p:ph type="sldNum" sz="quarter" idx="11"/>
          </p:nvPr>
        </p:nvSpPr>
        <p:spPr>
          <a:xfrm>
            <a:off x="4393695" y="6475413"/>
            <a:ext cx="432811" cy="184666"/>
          </a:xfrm>
        </p:spPr>
        <p:txBody>
          <a:bodyPr/>
          <a:lstStyle/>
          <a:p>
            <a:r>
              <a:rPr lang="en-US" dirty="0"/>
              <a:t>Slide </a:t>
            </a:r>
            <a:r>
              <a:rPr lang="en-US" dirty="0" smtClean="0"/>
              <a:t>2</a:t>
            </a:r>
            <a:endParaRPr lang="en-US" dirty="0"/>
          </a:p>
        </p:txBody>
      </p:sp>
    </p:spTree>
    <p:extLst>
      <p:ext uri="{BB962C8B-B14F-4D97-AF65-F5344CB8AC3E}">
        <p14:creationId xmlns:p14="http://schemas.microsoft.com/office/powerpoint/2010/main" val="32629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30217-FC0D-40AF-876C-3A2D4DA47AEB}"/>
              </a:ext>
            </a:extLst>
          </p:cNvPr>
          <p:cNvSpPr>
            <a:spLocks noGrp="1"/>
          </p:cNvSpPr>
          <p:nvPr>
            <p:ph type="title"/>
          </p:nvPr>
        </p:nvSpPr>
        <p:spPr>
          <a:xfrm>
            <a:off x="526472" y="602673"/>
            <a:ext cx="8458200" cy="1066800"/>
          </a:xfrm>
        </p:spPr>
        <p:txBody>
          <a:bodyPr/>
          <a:lstStyle/>
          <a:p>
            <a:r>
              <a:rPr lang="en-US" sz="2400" dirty="0" smtClean="0">
                <a:solidFill>
                  <a:schemeClr val="tx1"/>
                </a:solidFill>
              </a:rPr>
              <a:t>Considerations of </a:t>
            </a:r>
            <a:r>
              <a:rPr lang="en-US" sz="2400" dirty="0"/>
              <a:t>Complete Schedule </a:t>
            </a:r>
            <a:r>
              <a:rPr lang="en-US" sz="2400" dirty="0" smtClean="0"/>
              <a:t>Access Vs EDCA Access</a:t>
            </a:r>
            <a:endParaRPr lang="en-US" sz="2400" dirty="0"/>
          </a:p>
        </p:txBody>
      </p:sp>
      <p:sp>
        <p:nvSpPr>
          <p:cNvPr id="3" name="Content Placeholder 2">
            <a:extLst>
              <a:ext uri="{FF2B5EF4-FFF2-40B4-BE49-F238E27FC236}">
                <a16:creationId xmlns:a16="http://schemas.microsoft.com/office/drawing/2014/main" xmlns="" id="{362E8F50-1383-4AEB-A903-CA5EE351C451}"/>
              </a:ext>
            </a:extLst>
          </p:cNvPr>
          <p:cNvSpPr>
            <a:spLocks noGrp="1"/>
          </p:cNvSpPr>
          <p:nvPr>
            <p:ph idx="1"/>
          </p:nvPr>
        </p:nvSpPr>
        <p:spPr>
          <a:xfrm>
            <a:off x="685800" y="1537855"/>
            <a:ext cx="7772400" cy="4114800"/>
          </a:xfrm>
        </p:spPr>
        <p:txBody>
          <a:bodyPr/>
          <a:lstStyle/>
          <a:p>
            <a:r>
              <a:rPr lang="en-US" sz="1800" dirty="0"/>
              <a:t>Limiting active scanning in 6GHz prevents having 6GHz only AP in </a:t>
            </a:r>
            <a:r>
              <a:rPr lang="en-US" sz="1800" dirty="0" smtClean="0"/>
              <a:t>market</a:t>
            </a:r>
            <a:endParaRPr lang="en-US" sz="1800" dirty="0"/>
          </a:p>
          <a:p>
            <a:r>
              <a:rPr lang="en-US" sz="1800" dirty="0"/>
              <a:t>Since STA has more awareness of </a:t>
            </a:r>
            <a:r>
              <a:rPr lang="en-US" sz="1800" dirty="0" smtClean="0"/>
              <a:t>its </a:t>
            </a:r>
            <a:r>
              <a:rPr lang="en-US" sz="1800" dirty="0"/>
              <a:t>surrounding and </a:t>
            </a:r>
            <a:r>
              <a:rPr lang="en-US" sz="1800" dirty="0" smtClean="0"/>
              <a:t>its </a:t>
            </a:r>
            <a:r>
              <a:rPr lang="en-US" sz="1800" dirty="0"/>
              <a:t>own </a:t>
            </a:r>
            <a:r>
              <a:rPr lang="en-US" sz="1800" dirty="0" smtClean="0"/>
              <a:t>constraints </a:t>
            </a:r>
            <a:r>
              <a:rPr lang="en-US" sz="1800" dirty="0"/>
              <a:t>for co-existence with other technologies, antenna or other resource availability which may or may not be predictable, it has no way to influence or control </a:t>
            </a:r>
            <a:r>
              <a:rPr lang="en-US" sz="1800" dirty="0" smtClean="0"/>
              <a:t>its </a:t>
            </a:r>
            <a:r>
              <a:rPr lang="en-US" sz="1800" dirty="0"/>
              <a:t>own scheduling decision. Effectively it may not be backward compatible with presently implemented mechanisms methods for media access (for e.g.:- Fragmentation support is optional in 11ax. STAs may be forced to do fragmentation)</a:t>
            </a:r>
          </a:p>
          <a:p>
            <a:r>
              <a:rPr lang="en-US" sz="1800" dirty="0"/>
              <a:t>WLAN environment provides rich set of </a:t>
            </a:r>
            <a:r>
              <a:rPr lang="en-US" sz="1800" dirty="0" smtClean="0"/>
              <a:t>implementation's </a:t>
            </a:r>
            <a:r>
              <a:rPr lang="en-US" sz="1800" dirty="0"/>
              <a:t>from different AP vendors. Since schedule of BSS is decided by one central entity it can even act as a single point of </a:t>
            </a:r>
            <a:r>
              <a:rPr lang="en-US" sz="1800" dirty="0" smtClean="0"/>
              <a:t>failure</a:t>
            </a:r>
            <a:endParaRPr lang="en-US" sz="1800" dirty="0"/>
          </a:p>
          <a:p>
            <a:r>
              <a:rPr lang="en-US" sz="1800" dirty="0" smtClean="0"/>
              <a:t>Fine Timing Measurement (FTM) </a:t>
            </a:r>
            <a:r>
              <a:rPr lang="en-US" sz="1800" dirty="0"/>
              <a:t>and Peer to Peer technologies </a:t>
            </a:r>
            <a:r>
              <a:rPr lang="en-US" sz="1800" dirty="0" smtClean="0"/>
              <a:t>will </a:t>
            </a:r>
            <a:r>
              <a:rPr lang="en-US" sz="1800" dirty="0"/>
              <a:t>needs to be modified to coexist with scheduled </a:t>
            </a:r>
            <a:r>
              <a:rPr lang="en-US" sz="1800" dirty="0" smtClean="0"/>
              <a:t>access</a:t>
            </a:r>
          </a:p>
          <a:p>
            <a:r>
              <a:rPr lang="en-US" sz="1800" dirty="0" smtClean="0"/>
              <a:t>As such an AP should support both EDCA access and scheduled access.</a:t>
            </a:r>
            <a:endParaRPr lang="en-US" sz="1800" dirty="0"/>
          </a:p>
        </p:txBody>
      </p:sp>
      <p:sp>
        <p:nvSpPr>
          <p:cNvPr id="4" name="Slide Number Placeholder 3">
            <a:extLst>
              <a:ext uri="{FF2B5EF4-FFF2-40B4-BE49-F238E27FC236}">
                <a16:creationId xmlns:a16="http://schemas.microsoft.com/office/drawing/2014/main" xmlns=""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382046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30217-FC0D-40AF-876C-3A2D4DA47AEB}"/>
              </a:ext>
            </a:extLst>
          </p:cNvPr>
          <p:cNvSpPr>
            <a:spLocks noGrp="1"/>
          </p:cNvSpPr>
          <p:nvPr>
            <p:ph type="title"/>
          </p:nvPr>
        </p:nvSpPr>
        <p:spPr/>
        <p:txBody>
          <a:bodyPr/>
          <a:lstStyle/>
          <a:p>
            <a:r>
              <a:rPr lang="en-US" dirty="0"/>
              <a:t>Step 1</a:t>
            </a:r>
          </a:p>
        </p:txBody>
      </p:sp>
      <p:sp>
        <p:nvSpPr>
          <p:cNvPr id="3" name="Content Placeholder 2">
            <a:extLst>
              <a:ext uri="{FF2B5EF4-FFF2-40B4-BE49-F238E27FC236}">
                <a16:creationId xmlns:a16="http://schemas.microsoft.com/office/drawing/2014/main" xmlns="" id="{362E8F50-1383-4AEB-A903-CA5EE351C451}"/>
              </a:ext>
            </a:extLst>
          </p:cNvPr>
          <p:cNvSpPr>
            <a:spLocks noGrp="1"/>
          </p:cNvSpPr>
          <p:nvPr>
            <p:ph idx="1"/>
          </p:nvPr>
        </p:nvSpPr>
        <p:spPr>
          <a:xfrm>
            <a:off x="723106" y="1528618"/>
            <a:ext cx="7772400" cy="4114800"/>
          </a:xfrm>
        </p:spPr>
        <p:txBody>
          <a:bodyPr>
            <a:normAutofit fontScale="70000" lnSpcReduction="20000"/>
          </a:bodyPr>
          <a:lstStyle/>
          <a:p>
            <a:pPr>
              <a:lnSpc>
                <a:spcPct val="120000"/>
              </a:lnSpc>
            </a:pPr>
            <a:r>
              <a:rPr lang="en-US" sz="1800" dirty="0" smtClean="0"/>
              <a:t>Two sets of channels can be defined in 6GHz</a:t>
            </a:r>
            <a:endParaRPr lang="en-US" sz="1800" dirty="0"/>
          </a:p>
          <a:p>
            <a:pPr lvl="1">
              <a:lnSpc>
                <a:spcPct val="120000"/>
              </a:lnSpc>
            </a:pPr>
            <a:r>
              <a:rPr lang="en-US" sz="1400" dirty="0"/>
              <a:t>Discovery </a:t>
            </a:r>
            <a:r>
              <a:rPr lang="en-US" sz="1400" dirty="0" smtClean="0"/>
              <a:t>channel: legacy </a:t>
            </a:r>
            <a:r>
              <a:rPr lang="en-US" sz="1400" dirty="0"/>
              <a:t>11ax mode of EDCA + triggered access (Mandatory Mode)</a:t>
            </a:r>
          </a:p>
          <a:p>
            <a:pPr lvl="1">
              <a:lnSpc>
                <a:spcPct val="120000"/>
              </a:lnSpc>
            </a:pPr>
            <a:r>
              <a:rPr lang="en-US" sz="1400" dirty="0"/>
              <a:t>Scheduled access </a:t>
            </a:r>
            <a:r>
              <a:rPr lang="en-US" sz="1400" dirty="0" smtClean="0"/>
              <a:t>channel:  </a:t>
            </a:r>
            <a:r>
              <a:rPr lang="en-US" sz="1400" dirty="0"/>
              <a:t>restricted EDCA </a:t>
            </a:r>
            <a:r>
              <a:rPr lang="en-US" sz="1400" dirty="0" smtClean="0"/>
              <a:t>access + triggered access </a:t>
            </a:r>
            <a:r>
              <a:rPr lang="en-US" sz="1400" dirty="0"/>
              <a:t>(Optional Mode</a:t>
            </a:r>
            <a:r>
              <a:rPr lang="en-US" sz="1400" dirty="0" smtClean="0"/>
              <a:t>)</a:t>
            </a:r>
          </a:p>
          <a:p>
            <a:pPr>
              <a:lnSpc>
                <a:spcPct val="120000"/>
              </a:lnSpc>
            </a:pPr>
            <a:r>
              <a:rPr lang="en-US" sz="1800" dirty="0" smtClean="0"/>
              <a:t>APs that need scheduled access + restricted EDCA mode in 6GHz will need to operate on two channels simultaneously either in single band or in dual band. One channel would be discovery channel and the other would be on scheduled access channel</a:t>
            </a:r>
          </a:p>
          <a:p>
            <a:pPr>
              <a:lnSpc>
                <a:spcPct val="120000"/>
              </a:lnSpc>
            </a:pPr>
            <a:r>
              <a:rPr lang="en-US" sz="1800" dirty="0" smtClean="0"/>
              <a:t>APs shall be </a:t>
            </a:r>
            <a:r>
              <a:rPr lang="en-US" sz="1800" dirty="0"/>
              <a:t>beaconing and accepting association only on </a:t>
            </a:r>
            <a:r>
              <a:rPr lang="en-US" sz="1800" dirty="0" smtClean="0"/>
              <a:t>discovery channel</a:t>
            </a:r>
            <a:endParaRPr lang="en-US" sz="1800" dirty="0"/>
          </a:p>
          <a:p>
            <a:pPr>
              <a:lnSpc>
                <a:spcPct val="120000"/>
              </a:lnSpc>
            </a:pPr>
            <a:r>
              <a:rPr lang="en-US" sz="1800" dirty="0"/>
              <a:t>STA that needs to discover </a:t>
            </a:r>
            <a:r>
              <a:rPr lang="en-US" sz="1800" dirty="0" smtClean="0"/>
              <a:t>6GHz </a:t>
            </a:r>
            <a:r>
              <a:rPr lang="en-US" sz="1800" dirty="0"/>
              <a:t>AP can </a:t>
            </a:r>
            <a:r>
              <a:rPr lang="en-US" sz="1800" dirty="0" smtClean="0"/>
              <a:t>scan </a:t>
            </a:r>
            <a:r>
              <a:rPr lang="en-US" sz="1800" dirty="0"/>
              <a:t>on </a:t>
            </a:r>
            <a:r>
              <a:rPr lang="en-US" sz="1800" dirty="0" smtClean="0"/>
              <a:t>discovery </a:t>
            </a:r>
            <a:r>
              <a:rPr lang="en-US" sz="1800" dirty="0"/>
              <a:t>channels </a:t>
            </a:r>
            <a:r>
              <a:rPr lang="en-US" sz="1800" dirty="0" smtClean="0"/>
              <a:t>only</a:t>
            </a:r>
            <a:endParaRPr lang="en-US" sz="1800" dirty="0"/>
          </a:p>
          <a:p>
            <a:pPr>
              <a:lnSpc>
                <a:spcPct val="120000"/>
              </a:lnSpc>
            </a:pPr>
            <a:r>
              <a:rPr lang="en-US" sz="1800" dirty="0" smtClean="0"/>
              <a:t>After association, if STA needs </a:t>
            </a:r>
            <a:r>
              <a:rPr lang="en-US" sz="1800" dirty="0"/>
              <a:t>to </a:t>
            </a:r>
            <a:r>
              <a:rPr lang="en-US" sz="1800" dirty="0" smtClean="0"/>
              <a:t>take </a:t>
            </a:r>
            <a:r>
              <a:rPr lang="en-US" sz="1800" dirty="0"/>
              <a:t>advantage of AP’s optional mode of operation in </a:t>
            </a:r>
            <a:r>
              <a:rPr lang="en-US" sz="1800" dirty="0" smtClean="0"/>
              <a:t>scheduled </a:t>
            </a:r>
            <a:r>
              <a:rPr lang="en-US" sz="1800" dirty="0"/>
              <a:t>access </a:t>
            </a:r>
            <a:r>
              <a:rPr lang="en-US" sz="1800" dirty="0" smtClean="0"/>
              <a:t>channel, it switches to the scheduled access channel</a:t>
            </a:r>
          </a:p>
          <a:p>
            <a:pPr>
              <a:lnSpc>
                <a:spcPct val="120000"/>
              </a:lnSpc>
            </a:pPr>
            <a:r>
              <a:rPr lang="en-US" sz="1800" dirty="0" smtClean="0"/>
              <a:t>Note that AP can choose to operate 11ax </a:t>
            </a:r>
            <a:r>
              <a:rPr lang="en-US" sz="1800" dirty="0"/>
              <a:t>mode of EDCA + triggered access </a:t>
            </a:r>
            <a:r>
              <a:rPr lang="en-US" sz="1800" dirty="0" smtClean="0"/>
              <a:t>mode on scheduled access channel</a:t>
            </a:r>
          </a:p>
          <a:p>
            <a:pPr marL="0" indent="0">
              <a:lnSpc>
                <a:spcPct val="120000"/>
              </a:lnSpc>
              <a:buNone/>
            </a:pPr>
            <a:endParaRPr lang="en-US" sz="1800" dirty="0" smtClean="0"/>
          </a:p>
          <a:p>
            <a:pPr marL="0" indent="0">
              <a:lnSpc>
                <a:spcPct val="120000"/>
              </a:lnSpc>
              <a:buNone/>
            </a:pPr>
            <a:r>
              <a:rPr lang="en-US" sz="1800" dirty="0"/>
              <a:t>Merits</a:t>
            </a:r>
          </a:p>
          <a:p>
            <a:pPr>
              <a:lnSpc>
                <a:spcPct val="120000"/>
              </a:lnSpc>
            </a:pPr>
            <a:r>
              <a:rPr lang="en-US" sz="1800" dirty="0" smtClean="0"/>
              <a:t>This </a:t>
            </a:r>
            <a:r>
              <a:rPr lang="en-US" sz="1800" dirty="0"/>
              <a:t>approach prevents the need for </a:t>
            </a:r>
            <a:r>
              <a:rPr lang="en-US" sz="1800" dirty="0" smtClean="0"/>
              <a:t>STA to </a:t>
            </a:r>
            <a:r>
              <a:rPr lang="en-US" sz="1800" dirty="0"/>
              <a:t>send probe request in midst of scheduled access</a:t>
            </a:r>
          </a:p>
          <a:p>
            <a:pPr>
              <a:lnSpc>
                <a:spcPct val="120000"/>
              </a:lnSpc>
            </a:pPr>
            <a:r>
              <a:rPr lang="en-US" sz="1800" dirty="0"/>
              <a:t>Keeps channels reserved fully for scheduled access for future implementation of EHT mode</a:t>
            </a:r>
          </a:p>
          <a:p>
            <a:pPr>
              <a:lnSpc>
                <a:spcPct val="120000"/>
              </a:lnSpc>
            </a:pPr>
            <a:r>
              <a:rPr lang="en-US" sz="1800" dirty="0"/>
              <a:t>Maintains backward compatibility with existing implementations</a:t>
            </a:r>
          </a:p>
          <a:p>
            <a:pPr>
              <a:lnSpc>
                <a:spcPct val="120000"/>
              </a:lnSpc>
            </a:pPr>
            <a:r>
              <a:rPr lang="en-US" sz="1800" dirty="0"/>
              <a:t>Provides foundation for separation of control and data path</a:t>
            </a:r>
          </a:p>
          <a:p>
            <a:pPr>
              <a:lnSpc>
                <a:spcPct val="120000"/>
              </a:lnSpc>
            </a:pPr>
            <a:endParaRPr lang="en-US" sz="1800" dirty="0"/>
          </a:p>
        </p:txBody>
      </p:sp>
      <p:sp>
        <p:nvSpPr>
          <p:cNvPr id="4" name="Slide Number Placeholder 3">
            <a:extLst>
              <a:ext uri="{FF2B5EF4-FFF2-40B4-BE49-F238E27FC236}">
                <a16:creationId xmlns:a16="http://schemas.microsoft.com/office/drawing/2014/main" xmlns=""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67753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35B1E0-2487-4AC1-9AC7-974909274031}"/>
              </a:ext>
            </a:extLst>
          </p:cNvPr>
          <p:cNvSpPr>
            <a:spLocks noGrp="1"/>
          </p:cNvSpPr>
          <p:nvPr>
            <p:ph type="title"/>
          </p:nvPr>
        </p:nvSpPr>
        <p:spPr>
          <a:xfrm>
            <a:off x="685800" y="317740"/>
            <a:ext cx="7772400" cy="1066800"/>
          </a:xfrm>
        </p:spPr>
        <p:txBody>
          <a:bodyPr/>
          <a:lstStyle/>
          <a:p>
            <a:r>
              <a:rPr lang="en-US" dirty="0" smtClean="0"/>
              <a:t>Step 2: Example</a:t>
            </a:r>
            <a:endParaRPr lang="en-US" dirty="0"/>
          </a:p>
        </p:txBody>
      </p:sp>
      <p:sp>
        <p:nvSpPr>
          <p:cNvPr id="4" name="Slide Number Placeholder 3">
            <a:extLst>
              <a:ext uri="{FF2B5EF4-FFF2-40B4-BE49-F238E27FC236}">
                <a16:creationId xmlns:a16="http://schemas.microsoft.com/office/drawing/2014/main" xmlns="" id="{ED88DA65-49D8-47AA-8577-85F330E7A61E}"/>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6" name="Footer Placeholder 4"/>
          <p:cNvSpPr txBox="1">
            <a:spLocks/>
          </p:cNvSpPr>
          <p:nvPr/>
        </p:nvSpPr>
        <p:spPr bwMode="auto">
          <a:xfrm flipH="1">
            <a:off x="5873842" y="6535480"/>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algn="r" defTabSz="457200" rtl="0" eaLnBrk="1" latinLnBrk="0" hangingPunct="1">
              <a:defRPr sz="12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dirty="0" smtClean="0"/>
              <a:t>Ravi Gidvani(Samsung), et. al.,</a:t>
            </a:r>
            <a:endParaRPr lang="en-US" dirty="0"/>
          </a:p>
        </p:txBody>
      </p:sp>
      <p:cxnSp>
        <p:nvCxnSpPr>
          <p:cNvPr id="9" name="Straight Connector 8"/>
          <p:cNvCxnSpPr/>
          <p:nvPr/>
        </p:nvCxnSpPr>
        <p:spPr bwMode="auto">
          <a:xfrm>
            <a:off x="596439" y="3908522"/>
            <a:ext cx="5913520" cy="434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Rectangle 10"/>
          <p:cNvSpPr/>
          <p:nvPr/>
        </p:nvSpPr>
        <p:spPr bwMode="auto">
          <a:xfrm>
            <a:off x="1104207" y="3377421"/>
            <a:ext cx="285865"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491672" y="3409758"/>
            <a:ext cx="544943" cy="489527"/>
          </a:xfrm>
          <a:prstGeom prst="rect">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Straight Connector 13"/>
          <p:cNvCxnSpPr/>
          <p:nvPr/>
        </p:nvCxnSpPr>
        <p:spPr bwMode="auto">
          <a:xfrm>
            <a:off x="2212877" y="3922145"/>
            <a:ext cx="0" cy="668482"/>
          </a:xfrm>
          <a:prstGeom prst="line">
            <a:avLst/>
          </a:prstGeom>
          <a:solidFill>
            <a:schemeClr val="accent1"/>
          </a:solidFill>
          <a:ln w="12700" cap="flat" cmpd="sng" algn="ctr">
            <a:solidFill>
              <a:schemeClr val="accent2"/>
            </a:solidFill>
            <a:prstDash val="solid"/>
            <a:round/>
            <a:headEnd type="none" w="sm" len="sm"/>
            <a:tailEnd type="none" w="sm" len="sm"/>
          </a:ln>
          <a:effectLst/>
        </p:spPr>
      </p:cxnSp>
      <p:sp>
        <p:nvSpPr>
          <p:cNvPr id="15" name="Rectangle 14"/>
          <p:cNvSpPr/>
          <p:nvPr/>
        </p:nvSpPr>
        <p:spPr bwMode="auto">
          <a:xfrm>
            <a:off x="2143292" y="3400515"/>
            <a:ext cx="45719"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1" name="Straight Connector 20"/>
          <p:cNvCxnSpPr/>
          <p:nvPr/>
        </p:nvCxnSpPr>
        <p:spPr bwMode="auto">
          <a:xfrm>
            <a:off x="929794" y="2149834"/>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sp>
        <p:nvSpPr>
          <p:cNvPr id="23" name="TextBox 22"/>
          <p:cNvSpPr txBox="1"/>
          <p:nvPr/>
        </p:nvSpPr>
        <p:spPr>
          <a:xfrm>
            <a:off x="1016323" y="3190230"/>
            <a:ext cx="572193" cy="230832"/>
          </a:xfrm>
          <a:prstGeom prst="rect">
            <a:avLst/>
          </a:prstGeom>
          <a:noFill/>
        </p:spPr>
        <p:txBody>
          <a:bodyPr wrap="square" rtlCol="0">
            <a:spAutoFit/>
          </a:bodyPr>
          <a:lstStyle/>
          <a:p>
            <a:r>
              <a:rPr lang="en-US" sz="900" b="1" dirty="0" smtClean="0"/>
              <a:t>Trigger</a:t>
            </a:r>
            <a:endParaRPr lang="en-US" sz="900" b="1" dirty="0"/>
          </a:p>
        </p:txBody>
      </p:sp>
      <p:sp>
        <p:nvSpPr>
          <p:cNvPr id="24" name="TextBox 23"/>
          <p:cNvSpPr txBox="1"/>
          <p:nvPr/>
        </p:nvSpPr>
        <p:spPr>
          <a:xfrm>
            <a:off x="1553414" y="3091227"/>
            <a:ext cx="620880" cy="369332"/>
          </a:xfrm>
          <a:prstGeom prst="rect">
            <a:avLst/>
          </a:prstGeom>
          <a:noFill/>
        </p:spPr>
        <p:txBody>
          <a:bodyPr wrap="square" rtlCol="0">
            <a:spAutoFit/>
          </a:bodyPr>
          <a:lstStyle/>
          <a:p>
            <a:r>
              <a:rPr lang="en-US" sz="900" b="1" dirty="0" smtClean="0"/>
              <a:t>STA1 BSR</a:t>
            </a:r>
          </a:p>
        </p:txBody>
      </p:sp>
      <p:sp>
        <p:nvSpPr>
          <p:cNvPr id="25" name="TextBox 24"/>
          <p:cNvSpPr txBox="1"/>
          <p:nvPr/>
        </p:nvSpPr>
        <p:spPr>
          <a:xfrm>
            <a:off x="1968832" y="3183534"/>
            <a:ext cx="572193" cy="230832"/>
          </a:xfrm>
          <a:prstGeom prst="rect">
            <a:avLst/>
          </a:prstGeom>
          <a:noFill/>
        </p:spPr>
        <p:txBody>
          <a:bodyPr wrap="square" rtlCol="0">
            <a:spAutoFit/>
          </a:bodyPr>
          <a:lstStyle/>
          <a:p>
            <a:r>
              <a:rPr lang="en-US" sz="900" b="1" dirty="0" err="1" smtClean="0"/>
              <a:t>Ack</a:t>
            </a:r>
            <a:endParaRPr lang="en-US" sz="900" b="1" dirty="0"/>
          </a:p>
        </p:txBody>
      </p:sp>
      <p:sp>
        <p:nvSpPr>
          <p:cNvPr id="32" name="TextBox 31"/>
          <p:cNvSpPr txBox="1"/>
          <p:nvPr/>
        </p:nvSpPr>
        <p:spPr>
          <a:xfrm>
            <a:off x="1025234" y="2598268"/>
            <a:ext cx="1004349" cy="707886"/>
          </a:xfrm>
          <a:prstGeom prst="rect">
            <a:avLst/>
          </a:prstGeom>
          <a:noFill/>
        </p:spPr>
        <p:txBody>
          <a:bodyPr wrap="square" rtlCol="0">
            <a:spAutoFit/>
          </a:bodyPr>
          <a:lstStyle/>
          <a:p>
            <a:r>
              <a:rPr lang="en-US" sz="1000" b="1" dirty="0" smtClean="0"/>
              <a:t>Mandatory </a:t>
            </a:r>
          </a:p>
          <a:p>
            <a:r>
              <a:rPr lang="en-US" sz="1000" b="1" dirty="0" smtClean="0"/>
              <a:t>Random access RU grant</a:t>
            </a:r>
          </a:p>
        </p:txBody>
      </p:sp>
      <p:sp>
        <p:nvSpPr>
          <p:cNvPr id="35" name="TextBox 34"/>
          <p:cNvSpPr txBox="1"/>
          <p:nvPr/>
        </p:nvSpPr>
        <p:spPr>
          <a:xfrm>
            <a:off x="650177" y="3927481"/>
            <a:ext cx="602969" cy="276999"/>
          </a:xfrm>
          <a:prstGeom prst="rect">
            <a:avLst/>
          </a:prstGeom>
          <a:noFill/>
        </p:spPr>
        <p:txBody>
          <a:bodyPr wrap="square" rtlCol="0">
            <a:spAutoFit/>
          </a:bodyPr>
          <a:lstStyle/>
          <a:p>
            <a:r>
              <a:rPr lang="en-US" sz="1200" b="1" dirty="0" smtClean="0"/>
              <a:t>TBTT</a:t>
            </a:r>
            <a:endParaRPr lang="en-US" sz="1200" b="1" dirty="0"/>
          </a:p>
        </p:txBody>
      </p:sp>
      <p:cxnSp>
        <p:nvCxnSpPr>
          <p:cNvPr id="36" name="Straight Connector 35"/>
          <p:cNvCxnSpPr/>
          <p:nvPr/>
        </p:nvCxnSpPr>
        <p:spPr bwMode="auto">
          <a:xfrm>
            <a:off x="3433510" y="2205898"/>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37" name="Straight Connector 36"/>
          <p:cNvCxnSpPr/>
          <p:nvPr/>
        </p:nvCxnSpPr>
        <p:spPr bwMode="auto">
          <a:xfrm>
            <a:off x="5945387" y="2220594"/>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38" name="Straight Connector 37"/>
          <p:cNvCxnSpPr/>
          <p:nvPr/>
        </p:nvCxnSpPr>
        <p:spPr bwMode="auto">
          <a:xfrm>
            <a:off x="7953803" y="2227130"/>
            <a:ext cx="0" cy="1740209"/>
          </a:xfrm>
          <a:prstGeom prst="line">
            <a:avLst/>
          </a:prstGeom>
          <a:ln>
            <a:headEnd type="none" w="sm" len="sm"/>
            <a:tailEnd type="none" w="sm" len="sm"/>
          </a:ln>
        </p:spPr>
        <p:style>
          <a:lnRef idx="2">
            <a:schemeClr val="accent4"/>
          </a:lnRef>
          <a:fillRef idx="0">
            <a:schemeClr val="accent4"/>
          </a:fillRef>
          <a:effectRef idx="1">
            <a:schemeClr val="accent4"/>
          </a:effectRef>
          <a:fontRef idx="minor">
            <a:schemeClr val="tx1"/>
          </a:fontRef>
        </p:style>
      </p:cxnSp>
      <p:cxnSp>
        <p:nvCxnSpPr>
          <p:cNvPr id="41" name="Straight Connector 40"/>
          <p:cNvCxnSpPr/>
          <p:nvPr/>
        </p:nvCxnSpPr>
        <p:spPr bwMode="auto">
          <a:xfrm>
            <a:off x="6949594" y="3970515"/>
            <a:ext cx="1860691" cy="136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Left Brace 57"/>
          <p:cNvSpPr/>
          <p:nvPr/>
        </p:nvSpPr>
        <p:spPr bwMode="auto">
          <a:xfrm>
            <a:off x="6509959" y="3737876"/>
            <a:ext cx="148397" cy="427475"/>
          </a:xfrm>
          <a:prstGeom prst="leftBrac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ight Brace 58"/>
          <p:cNvSpPr/>
          <p:nvPr/>
        </p:nvSpPr>
        <p:spPr bwMode="auto">
          <a:xfrm>
            <a:off x="6949594" y="3769111"/>
            <a:ext cx="124936" cy="402416"/>
          </a:xfrm>
          <a:prstGeom prst="rightBrac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a:off x="3126677" y="3927481"/>
            <a:ext cx="602969" cy="276999"/>
          </a:xfrm>
          <a:prstGeom prst="rect">
            <a:avLst/>
          </a:prstGeom>
          <a:noFill/>
        </p:spPr>
        <p:txBody>
          <a:bodyPr wrap="square" rtlCol="0">
            <a:spAutoFit/>
          </a:bodyPr>
          <a:lstStyle/>
          <a:p>
            <a:r>
              <a:rPr lang="en-US" sz="1200" b="1" dirty="0" smtClean="0"/>
              <a:t>TBTT</a:t>
            </a:r>
            <a:endParaRPr lang="en-US" sz="1200" b="1" dirty="0"/>
          </a:p>
        </p:txBody>
      </p:sp>
      <p:sp>
        <p:nvSpPr>
          <p:cNvPr id="61" name="TextBox 60"/>
          <p:cNvSpPr txBox="1"/>
          <p:nvPr/>
        </p:nvSpPr>
        <p:spPr>
          <a:xfrm>
            <a:off x="5633657" y="3942721"/>
            <a:ext cx="602969" cy="276999"/>
          </a:xfrm>
          <a:prstGeom prst="rect">
            <a:avLst/>
          </a:prstGeom>
          <a:noFill/>
        </p:spPr>
        <p:txBody>
          <a:bodyPr wrap="square" rtlCol="0">
            <a:spAutoFit/>
          </a:bodyPr>
          <a:lstStyle/>
          <a:p>
            <a:r>
              <a:rPr lang="en-US" sz="1200" b="1" dirty="0" smtClean="0"/>
              <a:t>TBTT</a:t>
            </a:r>
            <a:endParaRPr lang="en-US" sz="1200" b="1" dirty="0"/>
          </a:p>
        </p:txBody>
      </p:sp>
      <p:sp>
        <p:nvSpPr>
          <p:cNvPr id="62" name="TextBox 61"/>
          <p:cNvSpPr txBox="1"/>
          <p:nvPr/>
        </p:nvSpPr>
        <p:spPr>
          <a:xfrm>
            <a:off x="7682591" y="3979974"/>
            <a:ext cx="602969" cy="276999"/>
          </a:xfrm>
          <a:prstGeom prst="rect">
            <a:avLst/>
          </a:prstGeom>
          <a:noFill/>
        </p:spPr>
        <p:txBody>
          <a:bodyPr wrap="square" rtlCol="0">
            <a:spAutoFit/>
          </a:bodyPr>
          <a:lstStyle/>
          <a:p>
            <a:r>
              <a:rPr lang="en-US" sz="1200" b="1" dirty="0" smtClean="0"/>
              <a:t>TBTT</a:t>
            </a:r>
            <a:endParaRPr lang="en-US" sz="1200" b="1" dirty="0"/>
          </a:p>
        </p:txBody>
      </p:sp>
      <p:cxnSp>
        <p:nvCxnSpPr>
          <p:cNvPr id="64" name="Straight Connector 63"/>
          <p:cNvCxnSpPr/>
          <p:nvPr/>
        </p:nvCxnSpPr>
        <p:spPr bwMode="auto">
          <a:xfrm>
            <a:off x="8082819" y="3983105"/>
            <a:ext cx="0" cy="668482"/>
          </a:xfrm>
          <a:prstGeom prst="line">
            <a:avLst/>
          </a:prstGeom>
          <a:solidFill>
            <a:schemeClr val="accent1"/>
          </a:solidFill>
          <a:ln w="12700" cap="flat" cmpd="sng" algn="ctr">
            <a:solidFill>
              <a:schemeClr val="accent2"/>
            </a:solidFill>
            <a:prstDash val="solid"/>
            <a:round/>
            <a:headEnd type="none" w="sm" len="sm"/>
            <a:tailEnd type="none" w="sm" len="sm"/>
          </a:ln>
          <a:effectLst/>
        </p:spPr>
      </p:cxnSp>
      <p:cxnSp>
        <p:nvCxnSpPr>
          <p:cNvPr id="65" name="Straight Arrow Connector 64"/>
          <p:cNvCxnSpPr/>
          <p:nvPr/>
        </p:nvCxnSpPr>
        <p:spPr bwMode="auto">
          <a:xfrm>
            <a:off x="2212877" y="4345429"/>
            <a:ext cx="5869942" cy="0"/>
          </a:xfrm>
          <a:prstGeom prst="straightConnector1">
            <a:avLst/>
          </a:prstGeom>
          <a:solidFill>
            <a:schemeClr val="accent1"/>
          </a:solidFill>
          <a:ln w="12700" cap="flat" cmpd="sng" algn="ctr">
            <a:solidFill>
              <a:srgbClr val="FF0000"/>
            </a:solidFill>
            <a:prstDash val="solid"/>
            <a:round/>
            <a:headEnd type="stealth" w="lg" len="med"/>
            <a:tailEnd type="stealth" w="lg" len="med"/>
          </a:ln>
          <a:effectLst/>
        </p:spPr>
      </p:cxnSp>
      <p:sp>
        <p:nvSpPr>
          <p:cNvPr id="66" name="TextBox 65"/>
          <p:cNvSpPr txBox="1"/>
          <p:nvPr/>
        </p:nvSpPr>
        <p:spPr>
          <a:xfrm>
            <a:off x="4519505" y="4292897"/>
            <a:ext cx="1550815" cy="246221"/>
          </a:xfrm>
          <a:prstGeom prst="rect">
            <a:avLst/>
          </a:prstGeom>
          <a:noFill/>
        </p:spPr>
        <p:txBody>
          <a:bodyPr wrap="square" rtlCol="0">
            <a:spAutoFit/>
          </a:bodyPr>
          <a:lstStyle/>
          <a:p>
            <a:r>
              <a:rPr lang="en-US" sz="1000" dirty="0" smtClean="0"/>
              <a:t>MU EDCA Timer Period</a:t>
            </a:r>
            <a:endParaRPr lang="en-US" sz="1000" dirty="0"/>
          </a:p>
        </p:txBody>
      </p:sp>
      <p:sp>
        <p:nvSpPr>
          <p:cNvPr id="73" name="Rectangle 72"/>
          <p:cNvSpPr/>
          <p:nvPr/>
        </p:nvSpPr>
        <p:spPr bwMode="auto">
          <a:xfrm>
            <a:off x="8105836" y="3485958"/>
            <a:ext cx="544943" cy="489527"/>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4" name="TextBox 73"/>
          <p:cNvSpPr txBox="1"/>
          <p:nvPr/>
        </p:nvSpPr>
        <p:spPr>
          <a:xfrm>
            <a:off x="8073966" y="3169612"/>
            <a:ext cx="854856" cy="369332"/>
          </a:xfrm>
          <a:prstGeom prst="rect">
            <a:avLst/>
          </a:prstGeom>
          <a:noFill/>
        </p:spPr>
        <p:txBody>
          <a:bodyPr wrap="square" rtlCol="0">
            <a:spAutoFit/>
          </a:bodyPr>
          <a:lstStyle/>
          <a:p>
            <a:r>
              <a:rPr lang="en-US" sz="900" b="1" dirty="0" smtClean="0"/>
              <a:t>Data using EDCA</a:t>
            </a:r>
            <a:endParaRPr lang="en-US" sz="900" b="1" dirty="0"/>
          </a:p>
        </p:txBody>
      </p:sp>
      <p:sp>
        <p:nvSpPr>
          <p:cNvPr id="81" name="TextBox 80"/>
          <p:cNvSpPr txBox="1"/>
          <p:nvPr/>
        </p:nvSpPr>
        <p:spPr>
          <a:xfrm>
            <a:off x="3512136" y="2674358"/>
            <a:ext cx="975200" cy="707886"/>
          </a:xfrm>
          <a:prstGeom prst="rect">
            <a:avLst/>
          </a:prstGeom>
          <a:noFill/>
        </p:spPr>
        <p:txBody>
          <a:bodyPr wrap="square" rtlCol="0">
            <a:spAutoFit/>
          </a:bodyPr>
          <a:lstStyle/>
          <a:p>
            <a:r>
              <a:rPr lang="en-US" sz="1000" b="1" dirty="0" smtClean="0"/>
              <a:t>Mandatory </a:t>
            </a:r>
          </a:p>
          <a:p>
            <a:r>
              <a:rPr lang="en-US" sz="1000" b="1" dirty="0" smtClean="0"/>
              <a:t>Random RU grant</a:t>
            </a:r>
          </a:p>
          <a:p>
            <a:r>
              <a:rPr lang="en-US" sz="1000" b="1" dirty="0" smtClean="0"/>
              <a:t>Trigger</a:t>
            </a:r>
            <a:endParaRPr lang="en-US" sz="1000" b="1" dirty="0"/>
          </a:p>
        </p:txBody>
      </p:sp>
      <p:sp>
        <p:nvSpPr>
          <p:cNvPr id="83" name="Rectangle 82"/>
          <p:cNvSpPr/>
          <p:nvPr/>
        </p:nvSpPr>
        <p:spPr bwMode="auto">
          <a:xfrm>
            <a:off x="3661144" y="3411288"/>
            <a:ext cx="285865" cy="512622"/>
          </a:xfrm>
          <a:prstGeom prst="rect">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 name="TextBox 2"/>
          <p:cNvSpPr txBox="1"/>
          <p:nvPr/>
        </p:nvSpPr>
        <p:spPr>
          <a:xfrm>
            <a:off x="770626" y="4997570"/>
            <a:ext cx="7746521" cy="1200329"/>
          </a:xfrm>
          <a:prstGeom prst="rect">
            <a:avLst/>
          </a:prstGeom>
          <a:noFill/>
        </p:spPr>
        <p:txBody>
          <a:bodyPr wrap="square" rtlCol="0">
            <a:spAutoFit/>
          </a:bodyPr>
          <a:lstStyle/>
          <a:p>
            <a:r>
              <a:rPr lang="en-US" dirty="0" smtClean="0"/>
              <a:t>After sending BSR, if AP does not allocate RU(s) to the STA, then the STA will access channel using EDCA</a:t>
            </a:r>
          </a:p>
          <a:p>
            <a:endParaRPr lang="en-US" dirty="0"/>
          </a:p>
          <a:p>
            <a:r>
              <a:rPr lang="en-US" dirty="0" smtClean="0"/>
              <a:t>Detail mechanism to solicit BSR is TBD</a:t>
            </a:r>
            <a:endParaRPr lang="en-US" dirty="0"/>
          </a:p>
        </p:txBody>
      </p:sp>
    </p:spTree>
    <p:extLst>
      <p:ext uri="{BB962C8B-B14F-4D97-AF65-F5344CB8AC3E}">
        <p14:creationId xmlns:p14="http://schemas.microsoft.com/office/powerpoint/2010/main" val="368671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30217-FC0D-40AF-876C-3A2D4DA47AEB}"/>
              </a:ext>
            </a:extLst>
          </p:cNvPr>
          <p:cNvSpPr>
            <a:spLocks noGrp="1"/>
          </p:cNvSpPr>
          <p:nvPr>
            <p:ph type="title"/>
          </p:nvPr>
        </p:nvSpPr>
        <p:spPr/>
        <p:txBody>
          <a:bodyPr/>
          <a:lstStyle/>
          <a:p>
            <a:r>
              <a:rPr lang="en-US" dirty="0"/>
              <a:t>Step </a:t>
            </a:r>
            <a:r>
              <a:rPr lang="en-US" dirty="0" smtClean="0"/>
              <a:t>2</a:t>
            </a:r>
            <a:endParaRPr lang="en-US" dirty="0"/>
          </a:p>
        </p:txBody>
      </p:sp>
      <p:sp>
        <p:nvSpPr>
          <p:cNvPr id="3" name="Content Placeholder 2">
            <a:extLst>
              <a:ext uri="{FF2B5EF4-FFF2-40B4-BE49-F238E27FC236}">
                <a16:creationId xmlns:a16="http://schemas.microsoft.com/office/drawing/2014/main" xmlns="" id="{362E8F50-1383-4AEB-A903-CA5EE351C451}"/>
              </a:ext>
            </a:extLst>
          </p:cNvPr>
          <p:cNvSpPr>
            <a:spLocks noGrp="1"/>
          </p:cNvSpPr>
          <p:nvPr>
            <p:ph idx="1"/>
          </p:nvPr>
        </p:nvSpPr>
        <p:spPr/>
        <p:txBody>
          <a:bodyPr>
            <a:normAutofit fontScale="85000" lnSpcReduction="20000"/>
          </a:bodyPr>
          <a:lstStyle/>
          <a:p>
            <a:pPr>
              <a:lnSpc>
                <a:spcPct val="120000"/>
              </a:lnSpc>
            </a:pPr>
            <a:r>
              <a:rPr lang="en-US" sz="1800" dirty="0" smtClean="0"/>
              <a:t>In scheduled access channel,</a:t>
            </a:r>
          </a:p>
          <a:p>
            <a:pPr lvl="1">
              <a:lnSpc>
                <a:spcPct val="120000"/>
              </a:lnSpc>
            </a:pPr>
            <a:r>
              <a:rPr lang="en-US" sz="1400" dirty="0" smtClean="0"/>
              <a:t>STA </a:t>
            </a:r>
            <a:r>
              <a:rPr lang="en-US" sz="1400" dirty="0"/>
              <a:t>shall disable its EDCA access </a:t>
            </a:r>
            <a:r>
              <a:rPr lang="en-US" sz="1400" dirty="0" smtClean="0"/>
              <a:t>until MU EDCA </a:t>
            </a:r>
            <a:r>
              <a:rPr lang="en-US" sz="1400" dirty="0"/>
              <a:t>timers count has reduced to </a:t>
            </a:r>
            <a:r>
              <a:rPr lang="en-US" sz="1400" dirty="0" smtClean="0"/>
              <a:t>0</a:t>
            </a:r>
            <a:endParaRPr lang="en-US" sz="1400" dirty="0"/>
          </a:p>
          <a:p>
            <a:pPr lvl="1">
              <a:lnSpc>
                <a:spcPct val="120000"/>
              </a:lnSpc>
            </a:pPr>
            <a:r>
              <a:rPr lang="en-US" sz="1400" dirty="0" smtClean="0"/>
              <a:t>OMI </a:t>
            </a:r>
            <a:r>
              <a:rPr lang="en-US" sz="1400" dirty="0"/>
              <a:t>methods to disable UL MU shall not be supported and not honored by </a:t>
            </a:r>
            <a:r>
              <a:rPr lang="en-US" sz="1400" dirty="0" smtClean="0"/>
              <a:t>AP</a:t>
            </a:r>
          </a:p>
          <a:p>
            <a:pPr lvl="1">
              <a:lnSpc>
                <a:spcPct val="120000"/>
              </a:lnSpc>
            </a:pPr>
            <a:r>
              <a:rPr lang="en-US" sz="1400" dirty="0" smtClean="0"/>
              <a:t>AP should provide enough access to all its associated STAs</a:t>
            </a:r>
          </a:p>
          <a:p>
            <a:pPr lvl="1">
              <a:lnSpc>
                <a:spcPct val="120000"/>
              </a:lnSpc>
            </a:pPr>
            <a:r>
              <a:rPr lang="en-US" sz="1400" dirty="0"/>
              <a:t>If </a:t>
            </a:r>
            <a:r>
              <a:rPr lang="en-US" sz="1400" dirty="0" smtClean="0"/>
              <a:t>AP’s UL grant </a:t>
            </a:r>
            <a:r>
              <a:rPr lang="en-US" sz="1400" dirty="0"/>
              <a:t>cannot satisfy </a:t>
            </a:r>
            <a:r>
              <a:rPr lang="en-US" sz="1400" dirty="0" smtClean="0"/>
              <a:t>STA’s </a:t>
            </a:r>
            <a:r>
              <a:rPr lang="en-US" sz="1400" dirty="0"/>
              <a:t>UL bandwidth requirement and STA has sent a BSR, STA shall start MU-EDCA timer</a:t>
            </a:r>
            <a:r>
              <a:rPr lang="en-US" sz="1400" dirty="0" smtClean="0"/>
              <a:t>. AP shall provide grant for STA to send BSR.</a:t>
            </a:r>
            <a:endParaRPr lang="en-US" sz="1400" dirty="0"/>
          </a:p>
          <a:p>
            <a:pPr lvl="2">
              <a:lnSpc>
                <a:spcPct val="120000"/>
              </a:lnSpc>
            </a:pPr>
            <a:r>
              <a:rPr lang="en-US" sz="1200" dirty="0" smtClean="0"/>
              <a:t>E.g. AP </a:t>
            </a:r>
            <a:r>
              <a:rPr lang="en-US" sz="1200" dirty="0"/>
              <a:t>shall provide random </a:t>
            </a:r>
            <a:r>
              <a:rPr lang="en-US" sz="1200" dirty="0" smtClean="0"/>
              <a:t>access grants slots so that a STA, who has </a:t>
            </a:r>
            <a:r>
              <a:rPr lang="en-US" sz="1200" dirty="0"/>
              <a:t>data to transmit </a:t>
            </a:r>
            <a:r>
              <a:rPr lang="en-US" sz="1200" dirty="0" smtClean="0"/>
              <a:t>but it is </a:t>
            </a:r>
            <a:r>
              <a:rPr lang="en-US" sz="1200" dirty="0"/>
              <a:t>not part of AP’s </a:t>
            </a:r>
            <a:r>
              <a:rPr lang="en-US" sz="1200" dirty="0" smtClean="0"/>
              <a:t>schedule, can use </a:t>
            </a:r>
            <a:r>
              <a:rPr lang="en-US" sz="1200" dirty="0"/>
              <a:t>this slot to send BSR or UL Data</a:t>
            </a:r>
            <a:r>
              <a:rPr lang="en-US" sz="1200"/>
              <a:t>. </a:t>
            </a:r>
            <a:endParaRPr lang="en-US" sz="1200" dirty="0"/>
          </a:p>
          <a:p>
            <a:pPr lvl="1">
              <a:lnSpc>
                <a:spcPct val="120000"/>
              </a:lnSpc>
            </a:pPr>
            <a:r>
              <a:rPr lang="en-US" sz="1400" dirty="0"/>
              <a:t>When </a:t>
            </a:r>
            <a:r>
              <a:rPr lang="en-US" sz="1400" dirty="0" smtClean="0"/>
              <a:t>MU EDCA </a:t>
            </a:r>
            <a:r>
              <a:rPr lang="en-US" sz="1400" dirty="0"/>
              <a:t>timer expires and STA has not received any grants it will fall back to regular EDCA access. If STA keeps getting sufficient grant to successfully TX </a:t>
            </a:r>
            <a:r>
              <a:rPr lang="en-US" sz="1400" dirty="0" smtClean="0"/>
              <a:t>at least </a:t>
            </a:r>
            <a:r>
              <a:rPr lang="en-US" sz="1400" dirty="0"/>
              <a:t>one PPDU then STA shall not start MU-EDCA timer </a:t>
            </a:r>
            <a:r>
              <a:rPr lang="en-US" sz="1400" dirty="0" smtClean="0"/>
              <a:t>after successfully transmitting BSR.</a:t>
            </a:r>
            <a:endParaRPr lang="en-US" sz="1400" dirty="0"/>
          </a:p>
          <a:p>
            <a:pPr lvl="1">
              <a:lnSpc>
                <a:spcPct val="120000"/>
              </a:lnSpc>
            </a:pPr>
            <a:r>
              <a:rPr lang="en-US" sz="1400" dirty="0"/>
              <a:t>STA that is in EDCA mode will switch back to scheduled access mode </a:t>
            </a:r>
            <a:r>
              <a:rPr lang="en-US" sz="1400" dirty="0" smtClean="0"/>
              <a:t>once </a:t>
            </a:r>
            <a:r>
              <a:rPr lang="en-US" sz="1400" dirty="0"/>
              <a:t>receiving bandwidth grants from </a:t>
            </a:r>
            <a:r>
              <a:rPr lang="en-US" sz="1400" dirty="0" smtClean="0"/>
              <a:t>AP</a:t>
            </a:r>
            <a:endParaRPr lang="en-US" sz="1400" dirty="0"/>
          </a:p>
          <a:p>
            <a:pPr marL="0" indent="0">
              <a:lnSpc>
                <a:spcPct val="120000"/>
              </a:lnSpc>
              <a:buNone/>
            </a:pPr>
            <a:endParaRPr lang="en-US" sz="1800" dirty="0" smtClean="0"/>
          </a:p>
          <a:p>
            <a:pPr marL="0" indent="0">
              <a:lnSpc>
                <a:spcPct val="120000"/>
              </a:lnSpc>
              <a:buNone/>
            </a:pPr>
            <a:r>
              <a:rPr lang="en-US" sz="1800" dirty="0"/>
              <a:t>Merits</a:t>
            </a:r>
          </a:p>
          <a:p>
            <a:pPr>
              <a:lnSpc>
                <a:spcPct val="120000"/>
              </a:lnSpc>
            </a:pPr>
            <a:r>
              <a:rPr lang="en-US" sz="1800" dirty="0"/>
              <a:t>Prevents </a:t>
            </a:r>
            <a:r>
              <a:rPr lang="en-US" sz="1800" dirty="0" smtClean="0"/>
              <a:t>deadlocks </a:t>
            </a:r>
            <a:r>
              <a:rPr lang="en-US" sz="1800" dirty="0"/>
              <a:t>on STA side that prevent </a:t>
            </a:r>
            <a:r>
              <a:rPr lang="en-US" sz="1800" dirty="0" smtClean="0"/>
              <a:t>STA from </a:t>
            </a:r>
            <a:r>
              <a:rPr lang="en-US" sz="1800" dirty="0"/>
              <a:t>transmitting in head of line </a:t>
            </a:r>
            <a:r>
              <a:rPr lang="en-US" sz="1800" dirty="0" smtClean="0"/>
              <a:t>conditions</a:t>
            </a:r>
            <a:endParaRPr lang="en-US" sz="1800" dirty="0"/>
          </a:p>
          <a:p>
            <a:pPr>
              <a:lnSpc>
                <a:spcPct val="120000"/>
              </a:lnSpc>
            </a:pPr>
            <a:r>
              <a:rPr lang="en-US" sz="1800" dirty="0"/>
              <a:t>Maintains backward compatibility for </a:t>
            </a:r>
            <a:r>
              <a:rPr lang="en-US" sz="1800" dirty="0" smtClean="0"/>
              <a:t>STAs</a:t>
            </a:r>
            <a:endParaRPr lang="en-US" sz="1800" dirty="0"/>
          </a:p>
          <a:p>
            <a:pPr>
              <a:lnSpc>
                <a:spcPct val="120000"/>
              </a:lnSpc>
            </a:pPr>
            <a:endParaRPr lang="en-US" sz="1800" dirty="0"/>
          </a:p>
        </p:txBody>
      </p:sp>
      <p:sp>
        <p:nvSpPr>
          <p:cNvPr id="4" name="Slide Number Placeholder 3">
            <a:extLst>
              <a:ext uri="{FF2B5EF4-FFF2-40B4-BE49-F238E27FC236}">
                <a16:creationId xmlns:a16="http://schemas.microsoft.com/office/drawing/2014/main" xmlns="" id="{A540C3E9-A9BF-48F7-9B1C-A0444EEBEB42}"/>
              </a:ext>
            </a:extLst>
          </p:cNvPr>
          <p:cNvSpPr>
            <a:spLocks noGrp="1"/>
          </p:cNvSpPr>
          <p:nvPr>
            <p:ph type="sldNum" idx="4294967295"/>
          </p:nvPr>
        </p:nvSpPr>
        <p:spPr>
          <a:xfrm>
            <a:off x="4344988" y="6475413"/>
            <a:ext cx="528637" cy="363537"/>
          </a:xfrm>
          <a:prstGeom prst="rect">
            <a:avLst/>
          </a:prstGeom>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415943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smtClean="0"/>
              <a:t>[1] 11-18/1256r0, “802.11ax operation in 6GHz band”</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6"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defRPr/>
            </a:pPr>
            <a:r>
              <a:rPr lang="en-US" dirty="0">
                <a:solidFill>
                  <a:srgbClr val="000000"/>
                </a:solidFill>
              </a:rPr>
              <a:t>Ravi Gidvani(Samsung), et. al.,</a:t>
            </a:r>
          </a:p>
        </p:txBody>
      </p:sp>
    </p:spTree>
    <p:extLst>
      <p:ext uri="{BB962C8B-B14F-4D97-AF65-F5344CB8AC3E}">
        <p14:creationId xmlns:p14="http://schemas.microsoft.com/office/powerpoint/2010/main" val="418513982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3.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4.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CD10C255-1271-47BF-B015-BB64F0FC44CF}">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81582</TotalTime>
  <Words>844</Words>
  <Application>Microsoft Office PowerPoint</Application>
  <PresentationFormat>On-screen Show (4:3)</PresentationFormat>
  <Paragraphs>108</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Times New Roman</vt:lpstr>
      <vt:lpstr>ACcord Submission Template</vt:lpstr>
      <vt:lpstr>6 GHz operation for 11ax</vt:lpstr>
      <vt:lpstr>Introduction</vt:lpstr>
      <vt:lpstr>Considerations of Complete Schedule Access Vs EDCA Access</vt:lpstr>
      <vt:lpstr>Step 1</vt:lpstr>
      <vt:lpstr>Step 2: Example</vt:lpstr>
      <vt:lpstr>Step 2</vt:lpstr>
      <vt:lpstr>Reference</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Wook Bong Lee</dc:creator>
  <cp:lastModifiedBy>Wook Bong Lee</cp:lastModifiedBy>
  <cp:revision>2481</cp:revision>
  <dcterms:created xsi:type="dcterms:W3CDTF">2012-05-29T15:24:34Z</dcterms:created>
  <dcterms:modified xsi:type="dcterms:W3CDTF">2018-09-11T18:09:58Z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y fmtid="{D5CDD505-2E9C-101B-9397-08002B2CF9AE}" pid="5" name="NSCPROP_SA">
    <vt:lpwstr>C:\Users\ravi.gidvani\AppData\Local\Microsoft\Windows\INetCache\Content.Outlook\G57DODI3\11-18-xxxx-00-00ax-6 GHz operation for 11ax - follow up.pptx</vt:lpwstr>
  </property>
</Properties>
</file>